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4" r:id="rId11"/>
    <p:sldId id="268" r:id="rId12"/>
    <p:sldId id="265" r:id="rId13"/>
    <p:sldId id="266"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65" autoAdjust="0"/>
    <p:restoredTop sz="94660"/>
  </p:normalViewPr>
  <p:slideViewPr>
    <p:cSldViewPr snapToGrid="0">
      <p:cViewPr varScale="1">
        <p:scale>
          <a:sx n="66" d="100"/>
          <a:sy n="66" d="100"/>
        </p:scale>
        <p:origin x="48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C61C255-BAAD-4EB6-B3A5-6B5FEFF570B5}" type="datetimeFigureOut">
              <a:rPr lang="it-IT" smtClean="0"/>
              <a:t>15/12/2020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329436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C61C255-BAAD-4EB6-B3A5-6B5FEFF570B5}" type="datetimeFigureOut">
              <a:rPr lang="it-IT" smtClean="0"/>
              <a:t>15/12/2020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211880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C61C255-BAAD-4EB6-B3A5-6B5FEFF570B5}" type="datetimeFigureOut">
              <a:rPr lang="it-IT" smtClean="0"/>
              <a:t>15/12/2020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3474108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C61C255-BAAD-4EB6-B3A5-6B5FEFF570B5}" type="datetimeFigureOut">
              <a:rPr lang="it-IT" smtClean="0"/>
              <a:t>15/12/2020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340726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7C61C255-BAAD-4EB6-B3A5-6B5FEFF570B5}" type="datetimeFigureOut">
              <a:rPr lang="it-IT" smtClean="0"/>
              <a:t>15/12/2020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1001705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C61C255-BAAD-4EB6-B3A5-6B5FEFF570B5}" type="datetimeFigureOut">
              <a:rPr lang="it-IT" smtClean="0"/>
              <a:t>15/12/2020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393200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C61C255-BAAD-4EB6-B3A5-6B5FEFF570B5}" type="datetimeFigureOut">
              <a:rPr lang="it-IT" smtClean="0"/>
              <a:t>15/12/2020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129751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C61C255-BAAD-4EB6-B3A5-6B5FEFF570B5}" type="datetimeFigureOut">
              <a:rPr lang="it-IT" smtClean="0"/>
              <a:t>15/12/2020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1128525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C61C255-BAAD-4EB6-B3A5-6B5FEFF570B5}" type="datetimeFigureOut">
              <a:rPr lang="it-IT" smtClean="0"/>
              <a:t>15/12/2020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1151509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7C61C255-BAAD-4EB6-B3A5-6B5FEFF570B5}" type="datetimeFigureOut">
              <a:rPr lang="it-IT" smtClean="0"/>
              <a:t>15/12/2020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312602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7C61C255-BAAD-4EB6-B3A5-6B5FEFF570B5}" type="datetimeFigureOut">
              <a:rPr lang="it-IT" smtClean="0"/>
              <a:t>15/12/2020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37DB3F-FDA1-4B12-A159-73777BF5C881}" type="slidenum">
              <a:rPr lang="it-IT" smtClean="0"/>
              <a:t>‹N›</a:t>
            </a:fld>
            <a:endParaRPr lang="it-IT"/>
          </a:p>
        </p:txBody>
      </p:sp>
    </p:spTree>
    <p:extLst>
      <p:ext uri="{BB962C8B-B14F-4D97-AF65-F5344CB8AC3E}">
        <p14:creationId xmlns:p14="http://schemas.microsoft.com/office/powerpoint/2010/main" val="3956942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1C255-BAAD-4EB6-B3A5-6B5FEFF570B5}" type="datetimeFigureOut">
              <a:rPr lang="it-IT" smtClean="0"/>
              <a:t>15/12/2020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7DB3F-FDA1-4B12-A159-73777BF5C881}" type="slidenum">
              <a:rPr lang="it-IT" smtClean="0"/>
              <a:t>‹N›</a:t>
            </a:fld>
            <a:endParaRPr lang="it-IT"/>
          </a:p>
        </p:txBody>
      </p:sp>
    </p:spTree>
    <p:extLst>
      <p:ext uri="{BB962C8B-B14F-4D97-AF65-F5344CB8AC3E}">
        <p14:creationId xmlns:p14="http://schemas.microsoft.com/office/powerpoint/2010/main" val="2072114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LEZIONE </a:t>
            </a:r>
            <a:r>
              <a:rPr lang="it-IT" dirty="0" smtClean="0"/>
              <a:t>15 DICEMBRE</a:t>
            </a:r>
            <a:br>
              <a:rPr lang="it-IT" dirty="0" smtClean="0"/>
            </a:br>
            <a:r>
              <a:rPr lang="it-IT" dirty="0" smtClean="0"/>
              <a:t>METODI </a:t>
            </a:r>
            <a:r>
              <a:rPr lang="it-IT" dirty="0" smtClean="0"/>
              <a:t>E STRUMENTI</a:t>
            </a:r>
            <a:br>
              <a:rPr lang="it-IT" dirty="0" smtClean="0"/>
            </a:b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635091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Marco Lodoli, </a:t>
            </a:r>
            <a:r>
              <a:rPr lang="it-IT" i="1" dirty="0" smtClean="0"/>
              <a:t>Addio cultura umanista. Per i ragazzi non ha senso</a:t>
            </a:r>
            <a:r>
              <a:rPr lang="it-IT" dirty="0" smtClean="0"/>
              <a:t> («La Repubblica», 31 ottobre 2012)</a:t>
            </a:r>
            <a:endParaRPr lang="it-IT" dirty="0"/>
          </a:p>
        </p:txBody>
      </p:sp>
      <p:sp>
        <p:nvSpPr>
          <p:cNvPr id="3" name="Segnaposto contenuto 2"/>
          <p:cNvSpPr>
            <a:spLocks noGrp="1"/>
          </p:cNvSpPr>
          <p:nvPr>
            <p:ph idx="1"/>
          </p:nvPr>
        </p:nvSpPr>
        <p:spPr>
          <a:xfrm>
            <a:off x="838200" y="1825624"/>
            <a:ext cx="10515600" cy="4815807"/>
          </a:xfrm>
        </p:spPr>
        <p:txBody>
          <a:bodyPr>
            <a:noAutofit/>
          </a:bodyPr>
          <a:lstStyle/>
          <a:p>
            <a:pPr marL="0" indent="0" algn="just">
              <a:buNone/>
            </a:pPr>
            <a:r>
              <a:rPr lang="it-IT" sz="3600" dirty="0"/>
              <a:t>Ma per la stragrande maggioranza dei ragazzi di oggi – sostiene Marco Lodoli – tutto il patrimonio culturale del nostro paese non significa più niente. È un universo in bianco e nero, malinconico, pensante e dunque pesante, polveroso come una parrucca. E non serve che gli adulti lo lucidino per farlo apparire più vivo: se brilla lo fa come una bara. È così, c’è poco da fare, l’oceano del passato non arriva più a lambire la spiaggia del presente</a:t>
            </a:r>
          </a:p>
        </p:txBody>
      </p:sp>
    </p:spTree>
    <p:extLst>
      <p:ext uri="{BB962C8B-B14F-4D97-AF65-F5344CB8AC3E}">
        <p14:creationId xmlns:p14="http://schemas.microsoft.com/office/powerpoint/2010/main" val="545692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EDUCAZIONE ALLA LETTURA/STORIOGRAFIA</a:t>
            </a:r>
            <a:endParaRPr lang="it-IT" dirty="0"/>
          </a:p>
        </p:txBody>
      </p:sp>
      <p:sp>
        <p:nvSpPr>
          <p:cNvPr id="3" name="Segnaposto contenuto 2"/>
          <p:cNvSpPr>
            <a:spLocks noGrp="1"/>
          </p:cNvSpPr>
          <p:nvPr>
            <p:ph idx="1"/>
          </p:nvPr>
        </p:nvSpPr>
        <p:spPr/>
        <p:txBody>
          <a:bodyPr>
            <a:normAutofit/>
          </a:bodyPr>
          <a:lstStyle/>
          <a:p>
            <a:r>
              <a:rPr lang="it-IT" sz="4400" dirty="0" smtClean="0"/>
              <a:t>TEMA</a:t>
            </a:r>
          </a:p>
          <a:p>
            <a:r>
              <a:rPr lang="it-IT" sz="4400" dirty="0" smtClean="0"/>
              <a:t>SCELTI DI TESTI «ATTINENTI» AL PROGRAMMA</a:t>
            </a:r>
          </a:p>
          <a:p>
            <a:r>
              <a:rPr lang="it-IT" sz="4400" dirty="0" smtClean="0"/>
              <a:t>COOPERAZIONE INTERDISCIPLINARE</a:t>
            </a:r>
            <a:endParaRPr lang="it-IT" sz="4400" dirty="0"/>
          </a:p>
        </p:txBody>
      </p:sp>
    </p:spTree>
    <p:extLst>
      <p:ext uri="{BB962C8B-B14F-4D97-AF65-F5344CB8AC3E}">
        <p14:creationId xmlns:p14="http://schemas.microsoft.com/office/powerpoint/2010/main" val="3035907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Roberto Casati, </a:t>
            </a:r>
            <a:r>
              <a:rPr lang="it-IT" sz="3600" i="1" dirty="0" smtClean="0"/>
              <a:t>Contro il colonialismo digitale. Istruzioni per continuare a leggere</a:t>
            </a:r>
            <a:r>
              <a:rPr lang="it-IT" sz="3600" dirty="0" smtClean="0"/>
              <a:t>, Laterza, Roma-Bari 2013</a:t>
            </a:r>
            <a:endParaRPr lang="it-IT" sz="3600" dirty="0"/>
          </a:p>
        </p:txBody>
      </p:sp>
      <p:sp>
        <p:nvSpPr>
          <p:cNvPr id="3" name="Segnaposto contenuto 2"/>
          <p:cNvSpPr>
            <a:spLocks noGrp="1"/>
          </p:cNvSpPr>
          <p:nvPr>
            <p:ph idx="1"/>
          </p:nvPr>
        </p:nvSpPr>
        <p:spPr>
          <a:xfrm>
            <a:off x="838199" y="1825624"/>
            <a:ext cx="10936705" cy="4896017"/>
          </a:xfrm>
        </p:spPr>
        <p:txBody>
          <a:bodyPr>
            <a:normAutofit/>
          </a:bodyPr>
          <a:lstStyle/>
          <a:p>
            <a:pPr marL="0" indent="0" algn="just">
              <a:buNone/>
            </a:pPr>
            <a:r>
              <a:rPr lang="it-IT" sz="3000" dirty="0"/>
              <a:t>Anche qui voglio dare da subito un esempio di come si può riorganizzare il tempo a scuola per incitare alla lettura. Se il contesto conta, alcuni vincoli nel design della situazione di lettura possono dare nuovo respiro al libro. Con alcun insegnanti e studenti di liceo ho discusso della proposta di un «mese della lettura». Un mese da rubare al programma, un mese in cui gli studenti non fanno altro che leggere libri dal mattino alla sera, inseguono l’obiettivo di un libro al giorno, e consegnano poi a fine giornata una breve presentazione scritta o orale, o registrano un breve video in cui raccontano il contenuto del libro che hanno letto, o qualsiasi cosa che depositi una traccia della lettura. </a:t>
            </a:r>
          </a:p>
        </p:txBody>
      </p:sp>
    </p:spTree>
    <p:extLst>
      <p:ext uri="{BB962C8B-B14F-4D97-AF65-F5344CB8AC3E}">
        <p14:creationId xmlns:p14="http://schemas.microsoft.com/office/powerpoint/2010/main" val="4040920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Proposte pratiche</a:t>
            </a:r>
            <a:endParaRPr lang="it-IT" dirty="0"/>
          </a:p>
        </p:txBody>
      </p:sp>
      <p:sp>
        <p:nvSpPr>
          <p:cNvPr id="3" name="Segnaposto contenuto 2"/>
          <p:cNvSpPr>
            <a:spLocks noGrp="1"/>
          </p:cNvSpPr>
          <p:nvPr>
            <p:ph idx="1"/>
          </p:nvPr>
        </p:nvSpPr>
        <p:spPr/>
        <p:txBody>
          <a:bodyPr>
            <a:normAutofit/>
          </a:bodyPr>
          <a:lstStyle/>
          <a:p>
            <a:r>
              <a:rPr lang="it-IT" sz="4000" b="1" dirty="0" smtClean="0"/>
              <a:t>Teatralizzazione </a:t>
            </a:r>
            <a:r>
              <a:rPr lang="it-IT" sz="4000" dirty="0" smtClean="0"/>
              <a:t>(Linda </a:t>
            </a:r>
            <a:r>
              <a:rPr lang="it-IT" sz="4000" dirty="0" err="1" smtClean="0"/>
              <a:t>Cavadini</a:t>
            </a:r>
            <a:r>
              <a:rPr lang="it-IT" sz="4000" dirty="0" smtClean="0"/>
              <a:t>, </a:t>
            </a:r>
            <a:r>
              <a:rPr lang="it-IT" sz="4000" i="1" dirty="0" smtClean="0"/>
              <a:t>Insegnare a leggere, insegnare a scrivere</a:t>
            </a:r>
            <a:r>
              <a:rPr lang="it-IT" sz="4000" dirty="0" smtClean="0"/>
              <a:t>)</a:t>
            </a:r>
          </a:p>
          <a:p>
            <a:r>
              <a:rPr lang="it-IT" sz="4000" b="1" dirty="0" smtClean="0"/>
              <a:t>Memoria  </a:t>
            </a:r>
            <a:r>
              <a:rPr lang="it-IT" sz="4000" dirty="0" smtClean="0"/>
              <a:t>(proposta provocatoria? Pennac, </a:t>
            </a:r>
            <a:r>
              <a:rPr lang="it-IT" sz="4000" i="1" dirty="0" smtClean="0"/>
              <a:t>Diario di scuola</a:t>
            </a:r>
            <a:r>
              <a:rPr lang="it-IT" sz="4000" dirty="0" smtClean="0"/>
              <a:t>)</a:t>
            </a:r>
          </a:p>
          <a:p>
            <a:r>
              <a:rPr lang="it-IT" sz="4000" b="1" dirty="0" err="1" smtClean="0"/>
              <a:t>Twitteratura</a:t>
            </a:r>
            <a:endParaRPr lang="it-IT" sz="4000" b="1" dirty="0"/>
          </a:p>
        </p:txBody>
      </p:sp>
    </p:spTree>
    <p:extLst>
      <p:ext uri="{BB962C8B-B14F-4D97-AF65-F5344CB8AC3E}">
        <p14:creationId xmlns:p14="http://schemas.microsoft.com/office/powerpoint/2010/main" val="4032295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Calvino, </a:t>
            </a:r>
            <a:r>
              <a:rPr lang="it-IT" i="1" dirty="0" smtClean="0"/>
              <a:t>Se una notte d’inverno un viaggiatore</a:t>
            </a:r>
            <a:r>
              <a:rPr lang="it-IT" dirty="0" smtClean="0"/>
              <a:t> </a:t>
            </a:r>
            <a:endParaRPr lang="it-IT" dirty="0"/>
          </a:p>
        </p:txBody>
      </p:sp>
      <p:sp>
        <p:nvSpPr>
          <p:cNvPr id="3" name="Segnaposto contenuto 2"/>
          <p:cNvSpPr>
            <a:spLocks noGrp="1"/>
          </p:cNvSpPr>
          <p:nvPr>
            <p:ph idx="1"/>
          </p:nvPr>
        </p:nvSpPr>
        <p:spPr>
          <a:xfrm>
            <a:off x="272717" y="1491916"/>
            <a:ext cx="11486146" cy="5069305"/>
          </a:xfrm>
        </p:spPr>
        <p:txBody>
          <a:bodyPr/>
          <a:lstStyle/>
          <a:p>
            <a:pPr marL="0" indent="0" algn="just">
              <a:buNone/>
            </a:pPr>
            <a:r>
              <a:rPr lang="it-IT" sz="4000" dirty="0"/>
              <a:t>Stai per cominciare a leggere il nuovo romanzo </a:t>
            </a:r>
            <a:r>
              <a:rPr lang="it-IT" sz="4000" i="1" dirty="0"/>
              <a:t>Se una notte d’inverno un viaggiatore </a:t>
            </a:r>
            <a:r>
              <a:rPr lang="it-IT" sz="4000" dirty="0"/>
              <a:t>di Italo Calvino. Rilassati. Raccogliti. Allontana da te ogni altro pensiero. Lascia che il mondo che ti circonda sfumi nell’indistinto. La porta è meglio chiuderla; di là c’è sempre la televisione accesa. Dillo subito, altri: «No, non voglio vedere la televisione!» Alza la voce, se no non ti sentono: «Sto leggendo! Non voglio essere disturbato!</a:t>
            </a:r>
            <a:r>
              <a:rPr lang="it-IT" sz="4000" i="1" dirty="0"/>
              <a:t> </a:t>
            </a:r>
            <a:endParaRPr lang="it-IT" sz="4000" dirty="0"/>
          </a:p>
          <a:p>
            <a:pPr marL="0" indent="0">
              <a:buNone/>
            </a:pPr>
            <a:endParaRPr lang="it-IT" dirty="0"/>
          </a:p>
        </p:txBody>
      </p:sp>
    </p:spTree>
    <p:extLst>
      <p:ext uri="{BB962C8B-B14F-4D97-AF65-F5344CB8AC3E}">
        <p14:creationId xmlns:p14="http://schemas.microsoft.com/office/powerpoint/2010/main" val="256554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 Proust, </a:t>
            </a:r>
            <a:r>
              <a:rPr lang="it-IT" i="1" dirty="0" smtClean="0"/>
              <a:t>Sulla lettura</a:t>
            </a:r>
            <a:r>
              <a:rPr lang="it-IT" dirty="0" smtClean="0"/>
              <a:t>, Genova 1988, p. 9</a:t>
            </a:r>
            <a:endParaRPr lang="it-IT" dirty="0"/>
          </a:p>
        </p:txBody>
      </p:sp>
      <p:sp>
        <p:nvSpPr>
          <p:cNvPr id="3" name="Segnaposto contenuto 2"/>
          <p:cNvSpPr>
            <a:spLocks noGrp="1"/>
          </p:cNvSpPr>
          <p:nvPr>
            <p:ph idx="1"/>
          </p:nvPr>
        </p:nvSpPr>
        <p:spPr>
          <a:xfrm>
            <a:off x="224589" y="1690688"/>
            <a:ext cx="11614485" cy="5167312"/>
          </a:xfrm>
        </p:spPr>
        <p:txBody>
          <a:bodyPr/>
          <a:lstStyle/>
          <a:p>
            <a:pPr marL="0" indent="0" algn="just">
              <a:buNone/>
            </a:pPr>
            <a:r>
              <a:rPr lang="it-IT" sz="4000" dirty="0"/>
              <a:t>Malauguratamente, la cuoca veniva ad apparecchiare la tavola molto prima dell’ora di colazione. Almeno lo avesse fatto senza parlare! Ma lei si sentiva in obbligo di dire: – Così non state comodo; se vi accostassi una tavola? – E solo per rispondere: – No, grazie, dovevo fermarmi di colpo, e ricondurre di lontano la voce che, all’interno della bocca, ripeteva senza rumore, veloce, </a:t>
            </a:r>
            <a:r>
              <a:rPr lang="it-IT" sz="4000" dirty="0" err="1" smtClean="0"/>
              <a:t>tutTe</a:t>
            </a:r>
            <a:r>
              <a:rPr lang="it-IT" sz="4000" dirty="0" smtClean="0"/>
              <a:t> </a:t>
            </a:r>
            <a:r>
              <a:rPr lang="it-IT" sz="4000" dirty="0"/>
              <a:t>le parole che gli occhi avevano lette</a:t>
            </a:r>
            <a:r>
              <a:rPr lang="it-IT" sz="4000" dirty="0" smtClean="0"/>
              <a:t>. </a:t>
            </a:r>
            <a:endParaRPr lang="it-IT" sz="4000" dirty="0"/>
          </a:p>
          <a:p>
            <a:pPr marL="0" indent="0">
              <a:buNone/>
            </a:pPr>
            <a:endParaRPr lang="it-IT" dirty="0"/>
          </a:p>
        </p:txBody>
      </p:sp>
    </p:spTree>
    <p:extLst>
      <p:ext uri="{BB962C8B-B14F-4D97-AF65-F5344CB8AC3E}">
        <p14:creationId xmlns:p14="http://schemas.microsoft.com/office/powerpoint/2010/main" val="29768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J.P. Sartre, </a:t>
            </a:r>
            <a:r>
              <a:rPr lang="it-IT" i="1" dirty="0" err="1" smtClean="0"/>
              <a:t>Les</a:t>
            </a:r>
            <a:r>
              <a:rPr lang="it-IT" i="1" dirty="0" smtClean="0"/>
              <a:t> </a:t>
            </a:r>
            <a:r>
              <a:rPr lang="it-IT" i="1" dirty="0" err="1" smtClean="0"/>
              <a:t>mots</a:t>
            </a:r>
            <a:endParaRPr lang="it-IT" dirty="0"/>
          </a:p>
        </p:txBody>
      </p:sp>
      <p:sp>
        <p:nvSpPr>
          <p:cNvPr id="3" name="Segnaposto contenuto 2"/>
          <p:cNvSpPr>
            <a:spLocks noGrp="1"/>
          </p:cNvSpPr>
          <p:nvPr>
            <p:ph idx="1"/>
          </p:nvPr>
        </p:nvSpPr>
        <p:spPr/>
        <p:txBody>
          <a:bodyPr>
            <a:normAutofit/>
          </a:bodyPr>
          <a:lstStyle/>
          <a:p>
            <a:pPr marL="0" indent="0" algn="just">
              <a:buNone/>
            </a:pPr>
            <a:r>
              <a:rPr lang="it-IT" sz="5400" dirty="0"/>
              <a:t>mia madre taceva, m’invitava a tacere, pensavo alla messa, alla morte, al sonno: mi riempivo di un sacro silenzio. Ogni tanto Louise </a:t>
            </a:r>
            <a:r>
              <a:rPr lang="it-IT" sz="5400" dirty="0" err="1"/>
              <a:t>esciva</a:t>
            </a:r>
            <a:r>
              <a:rPr lang="it-IT" sz="5400" dirty="0"/>
              <a:t> in una risatina</a:t>
            </a:r>
          </a:p>
        </p:txBody>
      </p:sp>
    </p:spTree>
    <p:extLst>
      <p:ext uri="{BB962C8B-B14F-4D97-AF65-F5344CB8AC3E}">
        <p14:creationId xmlns:p14="http://schemas.microsoft.com/office/powerpoint/2010/main" val="24441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Raffaele Simone, </a:t>
            </a:r>
            <a:r>
              <a:rPr lang="it-IT" i="1" dirty="0" smtClean="0"/>
              <a:t>La terza fase. Forme di sapere che stiamo perdendo</a:t>
            </a:r>
            <a:r>
              <a:rPr lang="it-IT" dirty="0" smtClean="0"/>
              <a:t>, Laterza, Roma-Bari 2001</a:t>
            </a:r>
            <a:endParaRPr lang="it-IT" dirty="0"/>
          </a:p>
        </p:txBody>
      </p:sp>
      <p:sp>
        <p:nvSpPr>
          <p:cNvPr id="3" name="Segnaposto contenuto 2"/>
          <p:cNvSpPr>
            <a:spLocks noGrp="1"/>
          </p:cNvSpPr>
          <p:nvPr>
            <p:ph idx="1"/>
          </p:nvPr>
        </p:nvSpPr>
        <p:spPr/>
        <p:txBody>
          <a:bodyPr>
            <a:normAutofit/>
          </a:bodyPr>
          <a:lstStyle/>
          <a:p>
            <a:pPr marL="0" indent="0" algn="just">
              <a:buNone/>
            </a:pPr>
            <a:r>
              <a:rPr lang="it-IT" sz="4000" dirty="0"/>
              <a:t>La prima opera su dati simultanei e per così dire sinottici (come gli stimoli visivi, che si presentano in gran numero nello stesso momento, e tra i quali è difficile stabilire un ordine) e quindi ignora il tempo; la seconda opera invece sulla successione degli stimoli, e li dispone in linea, analizzandoli e articolandoli</a:t>
            </a:r>
          </a:p>
        </p:txBody>
      </p:sp>
    </p:spTree>
    <p:extLst>
      <p:ext uri="{BB962C8B-B14F-4D97-AF65-F5344CB8AC3E}">
        <p14:creationId xmlns:p14="http://schemas.microsoft.com/office/powerpoint/2010/main" val="3469987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Platone, </a:t>
            </a:r>
            <a:r>
              <a:rPr lang="it-IT" i="1" dirty="0" smtClean="0"/>
              <a:t>Fedro</a:t>
            </a:r>
            <a:endParaRPr lang="it-IT" dirty="0"/>
          </a:p>
        </p:txBody>
      </p:sp>
      <p:sp>
        <p:nvSpPr>
          <p:cNvPr id="3" name="Segnaposto contenuto 2"/>
          <p:cNvSpPr>
            <a:spLocks noGrp="1"/>
          </p:cNvSpPr>
          <p:nvPr>
            <p:ph idx="1"/>
          </p:nvPr>
        </p:nvSpPr>
        <p:spPr>
          <a:xfrm>
            <a:off x="368967" y="1443788"/>
            <a:ext cx="11678653" cy="5229727"/>
          </a:xfrm>
        </p:spPr>
        <p:txBody>
          <a:bodyPr>
            <a:normAutofit/>
          </a:bodyPr>
          <a:lstStyle/>
          <a:p>
            <a:pPr algn="just"/>
            <a:r>
              <a:rPr lang="it-IT" sz="3400" dirty="0"/>
              <a:t>Né tu offri vera sapienza ai tuoi scolari, ma ne dai solo l’apparenza perché essi, grazie a te, potendo avere notizie di molte cose senza insegnamento, si crederanno d’essere dottissimi, mentre per la maggior parte non sapranno nulla, con loro sarà una sofferenza discorrere, imbottiti di opinioni invece che </a:t>
            </a:r>
            <a:r>
              <a:rPr lang="it-IT" sz="3400" dirty="0" smtClean="0"/>
              <a:t>sapienti. </a:t>
            </a:r>
          </a:p>
          <a:p>
            <a:pPr algn="just"/>
            <a:r>
              <a:rPr lang="it-IT" sz="3400" dirty="0"/>
              <a:t>se tu, volendo imparare, chiedi loro qualcosa di ciò che dicono esse ti manifestano una cosa sola e sempre la stessa. E una volta che sia messo in iscritto, ogni discorso arriva alle mani di tutti, tanto di chi l’intende tanto di chi non ci ha nulla a che fare</a:t>
            </a:r>
          </a:p>
          <a:p>
            <a:pPr marL="0" indent="0">
              <a:buNone/>
            </a:pPr>
            <a:endParaRPr lang="it-IT" dirty="0"/>
          </a:p>
        </p:txBody>
      </p:sp>
    </p:spTree>
    <p:extLst>
      <p:ext uri="{BB962C8B-B14F-4D97-AF65-F5344CB8AC3E}">
        <p14:creationId xmlns:p14="http://schemas.microsoft.com/office/powerpoint/2010/main" val="2888230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Platone, </a:t>
            </a:r>
            <a:r>
              <a:rPr lang="it-IT" i="1" dirty="0" smtClean="0"/>
              <a:t>Fedro</a:t>
            </a:r>
            <a:endParaRPr lang="it-IT" dirty="0"/>
          </a:p>
        </p:txBody>
      </p:sp>
      <p:sp>
        <p:nvSpPr>
          <p:cNvPr id="3" name="Segnaposto contenuto 2"/>
          <p:cNvSpPr>
            <a:spLocks noGrp="1"/>
          </p:cNvSpPr>
          <p:nvPr>
            <p:ph idx="1"/>
          </p:nvPr>
        </p:nvSpPr>
        <p:spPr/>
        <p:txBody>
          <a:bodyPr/>
          <a:lstStyle/>
          <a:p>
            <a:pPr marL="0" indent="0">
              <a:buNone/>
            </a:pPr>
            <a:r>
              <a:rPr lang="it-IT" dirty="0"/>
              <a:t>Per questo motivo, chiude infine il maestro, l’uomo di scienza e il conoscitore del bello:</a:t>
            </a:r>
          </a:p>
          <a:p>
            <a:pPr marL="0" indent="0" algn="just">
              <a:buNone/>
            </a:pPr>
            <a:r>
              <a:rPr lang="it-IT" sz="3600" dirty="0" smtClean="0"/>
              <a:t>«[</a:t>
            </a:r>
            <a:r>
              <a:rPr lang="it-IT" sz="3600" dirty="0"/>
              <a:t>le sue idee] non le scriverà con intenzioni serie nell’acqua nera, seminandole mediante la penna con parole che non possano parlare a propria difesa, né possono insegnare in modo sufficiente il vero. […] scriverà, quando scriva, solo per gioco, al fine di raccogliere un tesoro di ricordi per suo </a:t>
            </a:r>
            <a:r>
              <a:rPr lang="it-IT" sz="3600" dirty="0" smtClean="0"/>
              <a:t>uso»</a:t>
            </a:r>
            <a:endParaRPr lang="it-IT" sz="3600" dirty="0"/>
          </a:p>
        </p:txBody>
      </p:sp>
    </p:spTree>
    <p:extLst>
      <p:ext uri="{BB962C8B-B14F-4D97-AF65-F5344CB8AC3E}">
        <p14:creationId xmlns:p14="http://schemas.microsoft.com/office/powerpoint/2010/main" val="984293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460500"/>
          </a:xfrm>
        </p:spPr>
        <p:txBody>
          <a:bodyPr>
            <a:normAutofit fontScale="90000"/>
          </a:bodyPr>
          <a:lstStyle/>
          <a:p>
            <a:r>
              <a:rPr lang="it-IT" dirty="0" err="1" smtClean="0"/>
              <a:t>Jauss</a:t>
            </a:r>
            <a:r>
              <a:rPr lang="it-IT" dirty="0" smtClean="0"/>
              <a:t>, </a:t>
            </a:r>
            <a:r>
              <a:rPr lang="it-IT" i="1" dirty="0" smtClean="0"/>
              <a:t>Estetica e interpretazione letteraria. Il testo poetico nel mutamento d’orizzonte della comprensione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3600" dirty="0"/>
              <a:t>«il carattere di evento dell’opera letteraria [e noi potremmo rettificare in evento dell’insegnamento di un’opera letteraria] come momento di un processo nel quale devono essere sempre mediati due orizzonti: l’orizzonte dell’attesa, che evoca, conferma o trasgredisce, e l’orizzonte dell’esperienza, che il destinatario guadagna nella sintesi attiva del comprendere e del </a:t>
            </a:r>
            <a:r>
              <a:rPr lang="it-IT" sz="3600" dirty="0" err="1"/>
              <a:t>ri</a:t>
            </a:r>
            <a:r>
              <a:rPr lang="it-IT" sz="3600" dirty="0"/>
              <a:t>-comprendere diversamente»</a:t>
            </a:r>
          </a:p>
        </p:txBody>
      </p:sp>
    </p:spTree>
    <p:extLst>
      <p:ext uri="{BB962C8B-B14F-4D97-AF65-F5344CB8AC3E}">
        <p14:creationId xmlns:p14="http://schemas.microsoft.com/office/powerpoint/2010/main" val="2415721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EDUCAZIONE ALLA LETTURA</a:t>
            </a:r>
            <a:endParaRPr lang="it-IT" dirty="0"/>
          </a:p>
        </p:txBody>
      </p:sp>
      <p:sp>
        <p:nvSpPr>
          <p:cNvPr id="3" name="Segnaposto contenuto 2"/>
          <p:cNvSpPr>
            <a:spLocks noGrp="1"/>
          </p:cNvSpPr>
          <p:nvPr>
            <p:ph idx="1"/>
          </p:nvPr>
        </p:nvSpPr>
        <p:spPr/>
        <p:txBody>
          <a:bodyPr/>
          <a:lstStyle/>
          <a:p>
            <a:pPr marL="514350" indent="-514350">
              <a:buFont typeface="+mj-lt"/>
              <a:buAutoNum type="arabicPeriod"/>
            </a:pPr>
            <a:r>
              <a:rPr lang="it-IT" dirty="0" smtClean="0"/>
              <a:t>STORIOGRAFIA LETTERARIA</a:t>
            </a:r>
          </a:p>
          <a:p>
            <a:pPr marL="971550" lvl="1" indent="-514350">
              <a:buFont typeface="+mj-lt"/>
              <a:buAutoNum type="arabicPeriod"/>
            </a:pPr>
            <a:endParaRPr lang="it-IT" dirty="0" smtClean="0"/>
          </a:p>
          <a:p>
            <a:pPr marL="514350" indent="-514350">
              <a:buFont typeface="+mj-lt"/>
              <a:buAutoNum type="arabicPeriod"/>
            </a:pPr>
            <a:r>
              <a:rPr lang="it-IT" dirty="0" smtClean="0"/>
              <a:t>PIACERE ALLA LETTURA</a:t>
            </a:r>
            <a:endParaRPr lang="it-IT" dirty="0"/>
          </a:p>
        </p:txBody>
      </p:sp>
    </p:spTree>
    <p:extLst>
      <p:ext uri="{BB962C8B-B14F-4D97-AF65-F5344CB8AC3E}">
        <p14:creationId xmlns:p14="http://schemas.microsoft.com/office/powerpoint/2010/main" val="5836195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668</TotalTime>
  <Words>892</Words>
  <Application>Microsoft Office PowerPoint</Application>
  <PresentationFormat>Widescreen</PresentationFormat>
  <Paragraphs>33</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Calibri Light</vt:lpstr>
      <vt:lpstr>Tema di Office</vt:lpstr>
      <vt:lpstr>LEZIONE 15 DICEMBRE METODI E STRUMENTI </vt:lpstr>
      <vt:lpstr>Calvino, Se una notte d’inverno un viaggiatore </vt:lpstr>
      <vt:lpstr>M. Proust, Sulla lettura, Genova 1988, p. 9</vt:lpstr>
      <vt:lpstr>J.P. Sartre, Les mots</vt:lpstr>
      <vt:lpstr>Raffaele Simone, La terza fase. Forme di sapere che stiamo perdendo, Laterza, Roma-Bari 2001</vt:lpstr>
      <vt:lpstr>Platone, Fedro</vt:lpstr>
      <vt:lpstr>Platone, Fedro</vt:lpstr>
      <vt:lpstr>Jauss, Estetica e interpretazione letteraria. Il testo poetico nel mutamento d’orizzonte della comprensione</vt:lpstr>
      <vt:lpstr>EDUCAZIONE ALLA LETTURA</vt:lpstr>
      <vt:lpstr>Marco Lodoli, Addio cultura umanista. Per i ragazzi non ha senso («La Repubblica», 31 ottobre 2012)</vt:lpstr>
      <vt:lpstr>EDUCAZIONE ALLA LETTURA/STORIOGRAFIA</vt:lpstr>
      <vt:lpstr>Roberto Casati, Contro il colonialismo digitale. Istruzioni per continuare a leggere, Laterza, Roma-Bari 2013</vt:lpstr>
      <vt:lpstr>Proposte pratiche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Massimiliano Tortora</dc:creator>
  <cp:lastModifiedBy>Massimiliano Tortora</cp:lastModifiedBy>
  <cp:revision>7</cp:revision>
  <dcterms:created xsi:type="dcterms:W3CDTF">2020-04-30T11:03:59Z</dcterms:created>
  <dcterms:modified xsi:type="dcterms:W3CDTF">2020-12-15T18:53:52Z</dcterms:modified>
</cp:coreProperties>
</file>