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ophonetic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49F99-0E73-E422-E249-EB8E47A34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PHONETICS AND PHONOLOGY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BFB190-BD26-B155-0340-5401ED485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234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8C8F5-2130-5C8C-1D0B-A90631B7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2242F7-B97B-893C-A7D1-EB9272743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Match the following phonemes with their place and manner of articulation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it-IT" dirty="0"/>
              <a:t>/</a:t>
            </a:r>
            <a:r>
              <a:rPr lang="it-IT" dirty="0" err="1"/>
              <a:t>tʃ</a:t>
            </a:r>
            <a:r>
              <a:rPr lang="it-IT" dirty="0"/>
              <a:t>/     </a:t>
            </a:r>
            <a:r>
              <a:rPr lang="it-IT" dirty="0">
                <a:effectLst/>
              </a:rPr>
              <a:t>/b/     /</a:t>
            </a:r>
            <a:r>
              <a:rPr lang="it-IT" dirty="0" err="1">
                <a:effectLst/>
              </a:rPr>
              <a:t>n</a:t>
            </a:r>
            <a:r>
              <a:rPr lang="it-IT" dirty="0">
                <a:effectLst/>
              </a:rPr>
              <a:t>/     /</a:t>
            </a:r>
            <a:r>
              <a:rPr lang="it-IT" dirty="0" err="1">
                <a:effectLst/>
              </a:rPr>
              <a:t>j</a:t>
            </a:r>
            <a:r>
              <a:rPr lang="it-IT" dirty="0">
                <a:effectLst/>
              </a:rPr>
              <a:t>/</a:t>
            </a:r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0" indent="0">
              <a:buNone/>
            </a:pPr>
            <a:r>
              <a:rPr lang="en-GB" dirty="0"/>
              <a:t>ALVEOLAR NASAL</a:t>
            </a:r>
          </a:p>
          <a:p>
            <a:pPr marL="0" indent="0">
              <a:buNone/>
            </a:pPr>
            <a:r>
              <a:rPr lang="en-GB" dirty="0"/>
              <a:t>PALATAL APPROXIMANT</a:t>
            </a:r>
          </a:p>
          <a:p>
            <a:pPr marL="0" indent="0">
              <a:buNone/>
            </a:pPr>
            <a:r>
              <a:rPr lang="en-GB" dirty="0"/>
              <a:t>POST-ALVEOLAR AFFRICATE</a:t>
            </a:r>
          </a:p>
          <a:p>
            <a:pPr marL="0" indent="0">
              <a:buNone/>
            </a:pPr>
            <a:r>
              <a:rPr lang="en-GB" dirty="0"/>
              <a:t>BILABIAL PLOSIVE</a:t>
            </a:r>
          </a:p>
        </p:txBody>
      </p:sp>
    </p:spTree>
    <p:extLst>
      <p:ext uri="{BB962C8B-B14F-4D97-AF65-F5344CB8AC3E}">
        <p14:creationId xmlns:p14="http://schemas.microsoft.com/office/powerpoint/2010/main" val="313047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24122-624D-BA62-DC76-3B21D3F0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988507-FA24-1258-A191-6DA6E46D2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Match the two vowels phonemes  below with their description:</a:t>
            </a:r>
          </a:p>
          <a:p>
            <a:endParaRPr lang="en-GB" dirty="0"/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ɒ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/iː/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æ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</a:t>
            </a:r>
          </a:p>
          <a:p>
            <a:pPr marL="0" indent="0">
              <a:buNone/>
            </a:pPr>
            <a:r>
              <a:rPr lang="en-GB" dirty="0"/>
              <a:t>Close  front  spread</a:t>
            </a:r>
          </a:p>
          <a:p>
            <a:pPr marL="0" indent="0">
              <a:buNone/>
            </a:pPr>
            <a:r>
              <a:rPr lang="en-GB" dirty="0"/>
              <a:t>Open back  rounded</a:t>
            </a:r>
          </a:p>
          <a:p>
            <a:pPr marL="0" indent="0">
              <a:buNone/>
            </a:pPr>
            <a:r>
              <a:rPr lang="en-GB" dirty="0"/>
              <a:t>Open  front  semi-spread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3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0F47B-B50F-A834-375F-F7B970EF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375C3A-E408-E513-A86A-F079338EC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PHONEME IS A DISTINCTIVE SOUND CAPABLE OF CREATING A DISTINCTION OF MEANING BETWEEN TWO WORDS (SEMANTIC OPPOSITION)</a:t>
            </a:r>
          </a:p>
          <a:p>
            <a:r>
              <a:rPr lang="en-GB" dirty="0"/>
              <a:t>THE DIFFERENT REALIZATIONS OF THE SAME PHONEME IN DIFFERENT CONTEXTS ARE CALLED ALLOPHONES. ALLOPHONIC VARIATION DOES NOT INVOLVE ANY CHANGE IN MEANING</a:t>
            </a:r>
          </a:p>
          <a:p>
            <a:pPr lvl="1"/>
            <a:r>
              <a:rPr lang="en-GB" dirty="0"/>
              <a:t>EXAMPLE:  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[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t</a:t>
            </a:r>
            <a:r>
              <a:rPr lang="it-IT" b="0" i="0" baseline="3000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h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ɒp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] 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aspiration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of the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alveolar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plosive 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p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because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it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occurs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before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a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stressed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vowel</a:t>
            </a:r>
            <a:endParaRPr lang="it-IT" b="0" i="0" dirty="0">
              <a:solidFill>
                <a:srgbClr val="000000"/>
              </a:solidFill>
              <a:effectLst/>
              <a:latin typeface="Charis SIL" panose="02000500060000020004" pitchFamily="2" charset="0"/>
            </a:endParaRPr>
          </a:p>
          <a:p>
            <a:pPr lvl="1"/>
            <a:r>
              <a:rPr lang="it-IT" i="0" dirty="0">
                <a:solidFill>
                  <a:srgbClr val="000000"/>
                </a:solidFill>
                <a:latin typeface="Charis SIL" panose="02000500060000020004" pitchFamily="2" charset="0"/>
              </a:rPr>
              <a:t>EXAMPLE: 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[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lɪp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] clear /l/ in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syllable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initial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position</a:t>
            </a:r>
          </a:p>
          <a:p>
            <a:pPr marL="530352" lvl="1" indent="0">
              <a:buNone/>
            </a:pPr>
            <a:r>
              <a:rPr lang="it-IT" i="0" dirty="0">
                <a:solidFill>
                  <a:srgbClr val="000000"/>
                </a:solidFill>
                <a:latin typeface="Charis SIL" panose="02000500060000020004" pitchFamily="2" charset="0"/>
              </a:rPr>
              <a:t>                      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[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hiɫ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] dark /l/ in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syllable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final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position </a:t>
            </a:r>
          </a:p>
          <a:p>
            <a:pPr marL="530352" lvl="1" indent="0">
              <a:buNone/>
            </a:pPr>
            <a:r>
              <a:rPr lang="it-IT" i="0" dirty="0">
                <a:solidFill>
                  <a:srgbClr val="000000"/>
                </a:solidFill>
                <a:latin typeface="Charis SIL" panose="02000500060000020004" pitchFamily="2" charset="0"/>
              </a:rPr>
              <a:t>                      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[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mɪɫk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] dark /l/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before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another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consonant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1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3F45E-4271-659C-DB0F-AFA5D47A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082330-834E-7C65-7D90-E1FEB6A91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SYLLABLE IS A PHONOLOGICAL UNIT MADE UP OF ONE OR MORE PHONEMES</a:t>
            </a:r>
          </a:p>
          <a:p>
            <a:r>
              <a:rPr lang="en-GB" dirty="0"/>
              <a:t>OPEN SYLLABLES END IN A VOWEL WHILE CLOSED SYLLABLES END IN A CONSONANT</a:t>
            </a:r>
          </a:p>
          <a:p>
            <a:r>
              <a:rPr lang="en-GB" dirty="0"/>
              <a:t>IN ENGLISH SYLLABLES CAN BE STRESSED OR UNSTRESSED (STRESS-TIMED LANGUAGE)</a:t>
            </a:r>
          </a:p>
          <a:p>
            <a:r>
              <a:rPr lang="en-GB" dirty="0"/>
              <a:t>POLYSILLABIC WORDS HAVE DIFFERENT PATTERNS. PRIMARY STRESS CAN FALL ON ANY OF THE SILLABLES, BUT OTHER SYLLABLES CAN CARRY SECONDARY STRESS, RATHER THAN BEING UNSTRESSED.</a:t>
            </a:r>
          </a:p>
          <a:p>
            <a:r>
              <a:rPr lang="en-GB" dirty="0"/>
              <a:t>VOWELS IN UNSTRESSED SYLLABLES ARE SHORT AND OFTEN CHANGE TO /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ə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46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B683BA-B048-A8D0-0709-9FE3D015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9A807-2218-A2AE-E4F6-E7930F9D0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Match the following words given in IPA transcription with the pattern they illustrate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[ˈ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rɪvər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]                                               ○●  (strong, i.e. full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vowel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+ strong)</a:t>
            </a:r>
          </a:p>
          <a:p>
            <a:pPr marL="0" indent="0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[ˈ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griːnˌhaʊs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]                                       ●○ (strong + strong, i.e. full </a:t>
            </a:r>
            <a:r>
              <a:rPr lang="it-IT" dirty="0" err="1">
                <a:solidFill>
                  <a:srgbClr val="000000"/>
                </a:solidFill>
                <a:latin typeface="Charis SIL" panose="02000500060000020004" pitchFamily="2" charset="0"/>
              </a:rPr>
              <a:t>vowel</a:t>
            </a:r>
            <a:r>
              <a:rPr lang="it-IT" dirty="0">
                <a:solidFill>
                  <a:srgbClr val="000000"/>
                </a:solidFill>
                <a:latin typeface="Charis SIL" panose="02000500060000020004" pitchFamily="2" charset="0"/>
              </a:rPr>
              <a:t>)</a:t>
            </a:r>
            <a:endParaRPr lang="it-IT" b="0" i="0" dirty="0">
              <a:solidFill>
                <a:srgbClr val="000000"/>
              </a:solidFill>
              <a:effectLst/>
              <a:latin typeface="Charis SIL" panose="02000500060000020004" pitchFamily="2" charset="0"/>
            </a:endParaRPr>
          </a:p>
          <a:p>
            <a:pPr marL="0" indent="0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[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kəˈnekt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] </a:t>
            </a:r>
          </a:p>
          <a:p>
            <a:pPr marL="0" indent="0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[ˌ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maɪˈself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]</a:t>
            </a: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Charis SIL" panose="02000500060000020004" pitchFamily="2" charset="0"/>
              </a:rPr>
              <a:t>                                                          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・● (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weak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 + strong)</a:t>
            </a: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Charis SIL" panose="02000500060000020004" pitchFamily="2" charset="0"/>
              </a:rPr>
              <a:t>                                                          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● ・  (strong +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weak</a:t>
            </a:r>
            <a:r>
              <a:rPr lang="it-IT" dirty="0">
                <a:solidFill>
                  <a:srgbClr val="000000"/>
                </a:solidFill>
                <a:latin typeface="Charis SIL" panose="0200050006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861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A4BE8-0335-B0C8-1A14-E22ECD92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0FC161-66FF-91DE-FAA4-B35C5A28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GB" dirty="0"/>
              <a:t>Match the words with the syllable patterns they illustrate</a:t>
            </a:r>
          </a:p>
          <a:p>
            <a:pPr marL="0" indent="0">
              <a:buNone/>
            </a:pPr>
            <a:r>
              <a:rPr lang="en-GB" dirty="0"/>
              <a:t>●•• (</a:t>
            </a:r>
            <a:r>
              <a:rPr lang="en-GB" dirty="0" err="1"/>
              <a:t>stong</a:t>
            </a:r>
            <a:r>
              <a:rPr lang="en-GB" dirty="0"/>
              <a:t> + weak + weak)</a:t>
            </a:r>
          </a:p>
          <a:p>
            <a:pPr marL="0" indent="0">
              <a:buNone/>
            </a:pPr>
            <a:r>
              <a:rPr lang="en-GB" dirty="0"/>
              <a:t>●•○ (strong + weak + strong, i.e. with full vowel)</a:t>
            </a:r>
          </a:p>
          <a:p>
            <a:pPr marL="0" indent="0">
              <a:buNone/>
            </a:pPr>
            <a:r>
              <a:rPr lang="en-GB" dirty="0"/>
              <a:t>●○• (strong + strong, i.e. with full vowel) + weak</a:t>
            </a:r>
          </a:p>
          <a:p>
            <a:pPr marL="0" indent="0">
              <a:buNone/>
            </a:pPr>
            <a:r>
              <a:rPr lang="en-GB" dirty="0"/>
              <a:t>•●• (weak + strong + weak)</a:t>
            </a:r>
          </a:p>
          <a:p>
            <a:pPr marL="0" indent="0">
              <a:buNone/>
            </a:pPr>
            <a:r>
              <a:rPr lang="en-GB" dirty="0"/>
              <a:t>○●• (strong, i.e. with full vowel + strong + weak)</a:t>
            </a:r>
          </a:p>
          <a:p>
            <a:pPr marL="0" indent="0">
              <a:buNone/>
            </a:pPr>
            <a:r>
              <a:rPr lang="en-GB" dirty="0"/>
              <a:t>○•●  (strong, i.e. with full vowel + weak + strong)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SENSATION,SUMMERTIME, AFTERNOON,</a:t>
            </a:r>
          </a:p>
          <a:p>
            <a:pPr marL="0" indent="0">
              <a:buNone/>
            </a:pPr>
            <a:r>
              <a:rPr lang="en-GB" dirty="0"/>
              <a:t>NEWSPAPER, MANAGER, AGREEMENT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08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A51FAD-7B21-009E-0AA9-B1DA956A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8B0304-C1D2-DD86-0FDB-6222F45B5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ONE  of the following polysyllabic words does NOT have the pattern  ○•● ?</a:t>
            </a:r>
          </a:p>
          <a:p>
            <a:pPr marL="0" indent="0">
              <a:buNone/>
            </a:pPr>
            <a:r>
              <a:rPr lang="en-GB" dirty="0"/>
              <a:t>DISAPPOINT</a:t>
            </a:r>
          </a:p>
          <a:p>
            <a:pPr marL="0" indent="0">
              <a:buNone/>
            </a:pPr>
            <a:r>
              <a:rPr lang="en-GB" dirty="0"/>
              <a:t>UNDERSTAND</a:t>
            </a:r>
          </a:p>
          <a:p>
            <a:pPr marL="0" indent="0">
              <a:buNone/>
            </a:pPr>
            <a:r>
              <a:rPr lang="en-GB" dirty="0"/>
              <a:t>REMEMBER</a:t>
            </a:r>
          </a:p>
          <a:p>
            <a:pPr marL="0" indent="0">
              <a:buNone/>
            </a:pPr>
            <a:r>
              <a:rPr lang="en-GB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40441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BEADE-C2B6-CA39-3FCB-885C9E21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86B48F-F2F3-8D55-5A7C-92C2FE4D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CONNECTED SSPEECH IS PHONETICALLY CHARACTERIZED BY MANY PHENOMENA OF ARTICULATORY AND PHONEMIC ACCOMMODATION</a:t>
            </a:r>
          </a:p>
          <a:p>
            <a:pPr lvl="1"/>
            <a:r>
              <a:rPr lang="en-GB" dirty="0"/>
              <a:t>SIMILITUDE  </a:t>
            </a:r>
            <a:r>
              <a:rPr lang="en-GB" i="0" dirty="0"/>
              <a:t>[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eɪt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̪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θ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  /t/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dental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because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its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proximity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dental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/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θ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lvl="1"/>
            <a:r>
              <a:rPr lang="it-IT" i="0" dirty="0">
                <a:solidFill>
                  <a:srgbClr val="202122"/>
                </a:solidFill>
                <a:latin typeface="Arial" panose="020B0604020202020204" pitchFamily="34" charset="0"/>
              </a:rPr>
              <a:t>LINKING 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fɔː</a:t>
            </a:r>
            <a:r>
              <a:rPr lang="it-IT" b="0" i="0" baseline="30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ɪksaːmp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  linking /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lvl="1"/>
            <a:r>
              <a:rPr lang="it-IT" i="0" dirty="0">
                <a:solidFill>
                  <a:srgbClr val="202122"/>
                </a:solidFill>
                <a:latin typeface="Arial" panose="020B0604020202020204" pitchFamily="34" charset="0"/>
              </a:rPr>
              <a:t>ASSIMILATION 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ðɪʃ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ʃɒp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  </a:t>
            </a:r>
          </a:p>
          <a:p>
            <a:pPr lvl="1"/>
            <a:r>
              <a:rPr lang="it-IT" i="0" dirty="0">
                <a:solidFill>
                  <a:srgbClr val="202122"/>
                </a:solidFill>
                <a:latin typeface="Arial" panose="020B0604020202020204" pitchFamily="34" charset="0"/>
              </a:rPr>
              <a:t>ELISION 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[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fɜːʳs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klaːs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51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031A9-59E6-B8DF-2933-F31AD7D7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AAD0AA-8974-520C-7932-0B7008CFB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following examples with the different phenomena of connected speech they illustrate.</a:t>
            </a:r>
          </a:p>
          <a:p>
            <a:pPr marL="0" indent="0">
              <a:buNone/>
            </a:pPr>
            <a:r>
              <a:rPr lang="en-GB" dirty="0"/>
              <a:t>ASSIMILATION     LINKING   ELISION    SIMILITUDE</a:t>
            </a:r>
          </a:p>
          <a:p>
            <a:pPr marL="0" indent="0">
              <a:buNone/>
            </a:pPr>
            <a:endParaRPr lang="en-GB" dirty="0"/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ðə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staːʳ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ɪz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ʃaɪnɪŋ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braɪt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</a:t>
            </a:r>
            <a:endParaRPr lang="it-IT" b="0" i="0" dirty="0">
              <a:solidFill>
                <a:srgbClr val="000000"/>
              </a:solidFill>
              <a:effectLst/>
              <a:latin typeface="Charis SIL" panose="02000500060000020004" pitchFamily="2" charset="0"/>
            </a:endParaRP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[kãːnt]</a:t>
            </a:r>
            <a:endParaRPr lang="it-IT" b="0" i="0" dirty="0">
              <a:solidFill>
                <a:srgbClr val="000000"/>
              </a:solidFill>
              <a:effectLst/>
              <a:latin typeface="Charis SIL" panose="02000500060000020004" pitchFamily="2" charset="0"/>
            </a:endParaRP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bæb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bɔɪz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</a:t>
            </a:r>
            <a:endParaRPr lang="it-IT" b="0" i="0" dirty="0">
              <a:solidFill>
                <a:srgbClr val="000000"/>
              </a:solidFill>
              <a:effectLst/>
              <a:latin typeface="Charis SIL" panose="02000500060000020004" pitchFamily="2" charset="0"/>
            </a:endParaRP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plɪs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</a:t>
            </a:r>
            <a:endParaRPr lang="it-IT" b="0" i="0" dirty="0">
              <a:solidFill>
                <a:srgbClr val="000000"/>
              </a:solidFill>
              <a:effectLst/>
              <a:latin typeface="Charis SIL" panose="02000500060000020004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11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164A5-E1AF-84E3-AC2F-E0871518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8F7E0A-509D-D1AB-23D6-8531223D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Transcribe the following sentences given in IPA.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djə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ˈ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ɒfən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help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jə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ˈ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peərənts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wiðə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ˈ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həʊswɜːk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0" indent="0">
              <a:buNone/>
            </a:pP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[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aɪ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el-GR" b="0" i="0" dirty="0">
                <a:solidFill>
                  <a:srgbClr val="373737"/>
                </a:solidFill>
                <a:effectLst/>
                <a:latin typeface="Helvetica" pitchFamily="2" charset="0"/>
              </a:rPr>
              <a:t>θ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ɪŋk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aɪl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u="none" strike="noStrike" dirty="0">
                <a:solidFill>
                  <a:srgbClr val="2083DF"/>
                </a:solidFill>
                <a:effectLst/>
                <a:latin typeface="Helvetica" pitchFamily="2" charset="0"/>
                <a:hlinkClick r:id="rId2"/>
              </a:rPr>
              <a:t>həv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ə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kʌp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əv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tiː </a:t>
            </a:r>
            <a:r>
              <a:rPr lang="it-IT" b="0" i="0" u="none" strike="noStrike" dirty="0">
                <a:solidFill>
                  <a:srgbClr val="2083DF"/>
                </a:solidFill>
                <a:effectLst/>
                <a:latin typeface="Helvetica" pitchFamily="2" charset="0"/>
                <a:hlinkClick r:id="rId2"/>
              </a:rPr>
              <a:t>ənd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ə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ˈ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sænwɪʤ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fə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ˈ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dɪnə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]</a:t>
            </a:r>
          </a:p>
          <a:p>
            <a:pPr marL="0" indent="0">
              <a:buNone/>
            </a:pPr>
            <a:endParaRPr lang="it-IT" dirty="0">
              <a:solidFill>
                <a:srgbClr val="373737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[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maɪ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ˈ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fɑːðə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u="none" strike="noStrike" dirty="0">
                <a:solidFill>
                  <a:srgbClr val="2083DF"/>
                </a:solidFill>
                <a:effectLst/>
                <a:latin typeface="Helvetica" pitchFamily="2" charset="0"/>
                <a:hlinkClick r:id="rId2"/>
              </a:rPr>
              <a:t>juːzd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tə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laɪk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ˈ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wɒʧɪŋ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ˌ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dɒkjʊˈmɛntəriz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əˈbaʊt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ɪnˈdeɪnʤəd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 ˈ</a:t>
            </a:r>
            <a:r>
              <a:rPr lang="it-IT" b="0" i="0" dirty="0" err="1">
                <a:solidFill>
                  <a:srgbClr val="373737"/>
                </a:solidFill>
                <a:effectLst/>
                <a:latin typeface="Helvetica" pitchFamily="2" charset="0"/>
              </a:rPr>
              <a:t>spiːʃiːz</a:t>
            </a:r>
            <a:r>
              <a:rPr lang="it-IT" b="0" i="0" dirty="0">
                <a:solidFill>
                  <a:srgbClr val="373737"/>
                </a:solidFill>
                <a:effectLst/>
                <a:latin typeface="Helvetica" pitchFamily="2" charset="0"/>
              </a:rPr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09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00B8B-82FC-0981-E0C7-6625C557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B792D3-6431-1FB2-6E6D-3B85D97C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PRONUNCIATION IS ONE OF THE MOST DIFFICULT ASPECTS TO LEARN FOR FOREIGN LEARNERS BECAUSE OF:</a:t>
            </a:r>
          </a:p>
          <a:p>
            <a:pPr lvl="1"/>
            <a:r>
              <a:rPr lang="en-GB" dirty="0"/>
              <a:t>COMPLEXITY OF ENGLISH PHONOLOGY</a:t>
            </a:r>
          </a:p>
          <a:p>
            <a:pPr lvl="1"/>
            <a:r>
              <a:rPr lang="en-GB" dirty="0"/>
              <a:t>THE DIFFERENT ACCENTS USED IN THE ENGLISH-SPEAKING WORLD</a:t>
            </a:r>
          </a:p>
        </p:txBody>
      </p:sp>
    </p:spTree>
    <p:extLst>
      <p:ext uri="{BB962C8B-B14F-4D97-AF65-F5344CB8AC3E}">
        <p14:creationId xmlns:p14="http://schemas.microsoft.com/office/powerpoint/2010/main" val="7561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40294-78C4-3FF6-7DB9-ADE2B63C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0318BF-A929-7DAB-4A86-29EC60752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Match the highlighted graphemes in the words below with their corresponding phonemes in RP</a:t>
            </a:r>
          </a:p>
          <a:p>
            <a:pPr marL="530352" lvl="1" indent="0">
              <a:buNone/>
            </a:pPr>
            <a:r>
              <a:rPr lang="en-GB" dirty="0"/>
              <a:t>P</a:t>
            </a:r>
            <a:r>
              <a:rPr lang="en-GB" dirty="0">
                <a:solidFill>
                  <a:srgbClr val="FF0000"/>
                </a:solidFill>
              </a:rPr>
              <a:t>u</a:t>
            </a:r>
            <a:r>
              <a:rPr lang="en-GB" dirty="0"/>
              <a:t>dding     c</a:t>
            </a:r>
            <a:r>
              <a:rPr lang="en-GB" dirty="0">
                <a:solidFill>
                  <a:srgbClr val="FF0000"/>
                </a:solidFill>
              </a:rPr>
              <a:t>u</a:t>
            </a:r>
            <a:r>
              <a:rPr lang="en-GB" dirty="0"/>
              <a:t>lture    fl</a:t>
            </a:r>
            <a:r>
              <a:rPr lang="en-GB" dirty="0">
                <a:solidFill>
                  <a:srgbClr val="FF0000"/>
                </a:solidFill>
              </a:rPr>
              <a:t>ou</a:t>
            </a:r>
            <a:r>
              <a:rPr lang="en-GB" dirty="0"/>
              <a:t>r    s</a:t>
            </a:r>
            <a:r>
              <a:rPr lang="en-GB" dirty="0">
                <a:solidFill>
                  <a:srgbClr val="FF0000"/>
                </a:solidFill>
              </a:rPr>
              <a:t>ou</a:t>
            </a:r>
            <a:r>
              <a:rPr lang="en-GB" dirty="0"/>
              <a:t>rce    l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ve (v)   l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ve (</a:t>
            </a:r>
            <a:r>
              <a:rPr lang="en-GB" dirty="0" err="1"/>
              <a:t>adj</a:t>
            </a:r>
            <a:r>
              <a:rPr lang="en-GB" dirty="0"/>
              <a:t>)</a:t>
            </a:r>
          </a:p>
          <a:p>
            <a:pPr marL="530352" lvl="1" indent="0">
              <a:buNone/>
            </a:pPr>
            <a:endParaRPr lang="en-GB" dirty="0"/>
          </a:p>
          <a:p>
            <a:pPr marL="530352" lvl="1" indent="0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ɔ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ː/  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ʌ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 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aɪ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ʊ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aʊ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ɪ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60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04269-0FDC-958F-4032-66323248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D2FA8D-FE3C-7ACC-31AA-33C38E450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TWO BEST KNOWN ACCENTS OF ENGLISH ARE:</a:t>
            </a:r>
          </a:p>
          <a:p>
            <a:pPr lvl="1"/>
            <a:r>
              <a:rPr lang="en-GB" dirty="0"/>
              <a:t>RECEIVED PRONUNCIATION (RP)</a:t>
            </a:r>
          </a:p>
          <a:p>
            <a:pPr lvl="1"/>
            <a:r>
              <a:rPr lang="en-GB" dirty="0"/>
              <a:t>GENERAL AMERICAN (GA)</a:t>
            </a:r>
          </a:p>
          <a:p>
            <a:pPr marL="530352" lvl="1" indent="0">
              <a:buNone/>
            </a:pPr>
            <a:r>
              <a:rPr lang="en-GB" dirty="0"/>
              <a:t>BUT THERE IS A GREAT AMOUNT OF VARIATION IN THE ACCENTS OF ENGLISH USED IN THE WORLD</a:t>
            </a:r>
          </a:p>
        </p:txBody>
      </p:sp>
    </p:spTree>
    <p:extLst>
      <p:ext uri="{BB962C8B-B14F-4D97-AF65-F5344CB8AC3E}">
        <p14:creationId xmlns:p14="http://schemas.microsoft.com/office/powerpoint/2010/main" val="150897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0838D-CD8C-841E-513B-F55C30A3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90D281-278E-B8EE-E646-3B50EB996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Are the following words given in IPA transcription  RP or GA?</a:t>
            </a:r>
          </a:p>
          <a:p>
            <a:pPr marL="530352" lvl="1" indent="0">
              <a:buNone/>
            </a:pPr>
            <a:endParaRPr lang="en-GB" dirty="0"/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CLOCK 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klaːk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/CLOCK 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klɒk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PARTY 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paːɹtɪ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PARTY 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paːtɪ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PATH 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pæ</a:t>
            </a:r>
            <a:r>
              <a:rPr lang="el-GR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θ/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PATH 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pa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ː</a:t>
            </a:r>
            <a:r>
              <a:rPr lang="el-GR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θ/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DYNASTY /ˈ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dɪnəstɪ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DYNASTY /ˈ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daɪnəstɪ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</a:p>
          <a:p>
            <a:pPr marL="530352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56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8DDEB5-627C-1C93-C5A1-FC1EC6E4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45DE0C-1C31-9F38-62C5-3DC56F342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PHONETICS DESCRIBES THE ARTICULATORS INVOLVED IN THE ACT OF PHONATION</a:t>
            </a:r>
          </a:p>
          <a:p>
            <a:r>
              <a:rPr lang="en-GB" dirty="0"/>
              <a:t>PHONOLOGY DEALS WITH THE PHONEMES OF A LANGUAGE AND THE WAY THEY COMBINE</a:t>
            </a:r>
          </a:p>
          <a:p>
            <a:r>
              <a:rPr lang="en-GB" dirty="0"/>
              <a:t>PHONOLOGY ALSO FOCUSES ON UNITS LARGER THAN THE PHONEME, i.e. SYLLABLES, RHYTHM GROUPS, INTONATION PHRASES   AND THEIR RELATED PHENOMENA, i.e. STRESS, RHYTHM and INTONATION</a:t>
            </a:r>
          </a:p>
        </p:txBody>
      </p:sp>
    </p:spTree>
    <p:extLst>
      <p:ext uri="{BB962C8B-B14F-4D97-AF65-F5344CB8AC3E}">
        <p14:creationId xmlns:p14="http://schemas.microsoft.com/office/powerpoint/2010/main" val="338483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FF9433D-635F-69F5-4C15-4389EA0D5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012" b="-1"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8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lassification of vowels">
            <a:extLst>
              <a:ext uri="{FF2B5EF4-FFF2-40B4-BE49-F238E27FC236}">
                <a16:creationId xmlns:a16="http://schemas.microsoft.com/office/drawing/2014/main" id="{83725441-F72D-51C6-A2CA-AD3B8404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1601465"/>
            <a:ext cx="6900380" cy="36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618587-E3BF-A277-C12E-E2E1BA6A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/>
              <a:t>THE ENGLISH VOWELS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6F9FD4-FE60-7F54-68D7-9C733E09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666" y="4458645"/>
            <a:ext cx="3176246" cy="16564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EFEDE3"/>
                </a:solidFill>
              </a:rPr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63328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822286-6F9A-CC79-545D-4152904D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C62AEC-429A-461A-0A93-89D7AF0B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530352" lvl="1" indent="0">
              <a:buNone/>
            </a:pPr>
            <a:r>
              <a:rPr lang="en-GB" dirty="0"/>
              <a:t>   CLOSE                   FRONT     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/iː/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ɪ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ʊ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  /uː/       BACK        CLOSE</a:t>
            </a:r>
          </a:p>
          <a:p>
            <a:pPr marL="530352" lvl="1" indent="0">
              <a:buNone/>
            </a:pPr>
            <a:r>
              <a:rPr lang="it-IT" i="0" dirty="0">
                <a:solidFill>
                  <a:srgbClr val="000000"/>
                </a:solidFill>
                <a:latin typeface="Charis SIL" panose="02000500060000020004" pitchFamily="2" charset="0"/>
              </a:rPr>
              <a:t>                                          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/e/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ə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ɜ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ː/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ɔ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ː/</a:t>
            </a:r>
          </a:p>
          <a:p>
            <a:pPr marL="530352" lvl="1" indent="0">
              <a:buNone/>
            </a:pPr>
            <a:r>
              <a:rPr lang="it-IT" i="0" dirty="0">
                <a:solidFill>
                  <a:srgbClr val="000000"/>
                </a:solidFill>
                <a:latin typeface="Charis SIL" panose="02000500060000020004" pitchFamily="2" charset="0"/>
              </a:rPr>
              <a:t>   OPEN                FRONT   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æ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ʌ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   /aː/   /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ɒ</a:t>
            </a:r>
            <a:r>
              <a:rPr lang="it-IT" b="0" i="0" dirty="0">
                <a:solidFill>
                  <a:srgbClr val="000000"/>
                </a:solidFill>
                <a:effectLst/>
                <a:latin typeface="Charis SIL" panose="02000500060000020004" pitchFamily="2" charset="0"/>
              </a:rPr>
              <a:t>/       BACK        OPEN</a:t>
            </a:r>
          </a:p>
          <a:p>
            <a:pPr marL="530352" lvl="1" indent="0">
              <a:buNone/>
            </a:pPr>
            <a:endParaRPr lang="it-IT" i="0" dirty="0">
              <a:solidFill>
                <a:srgbClr val="000000"/>
              </a:solidFill>
              <a:latin typeface="Charis SIL" panose="02000500060000020004" pitchFamily="2" charset="0"/>
            </a:endParaRPr>
          </a:p>
          <a:p>
            <a:pPr marL="530352" lvl="1" indent="0">
              <a:buNone/>
            </a:pPr>
            <a:r>
              <a:rPr lang="it-IT" i="0" dirty="0">
                <a:solidFill>
                  <a:srgbClr val="000000"/>
                </a:solidFill>
                <a:latin typeface="Charis SIL" panose="02000500060000020004" pitchFamily="2" charset="0"/>
              </a:rPr>
              <a:t>CLOSE – OPEN: VERTICAL DISTANCE BETWEEN TONGUE AND PALATE</a:t>
            </a:r>
          </a:p>
          <a:p>
            <a:pPr marL="530352" lvl="1" indent="0">
              <a:buNone/>
            </a:pPr>
            <a:r>
              <a:rPr lang="it-IT" i="0" dirty="0">
                <a:solidFill>
                  <a:srgbClr val="000000"/>
                </a:solidFill>
                <a:latin typeface="Charis SIL" panose="02000500060000020004" pitchFamily="2" charset="0"/>
              </a:rPr>
              <a:t>FRONT- BACK: PART OF THE TONGUE WHICH IS RAISED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61519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426</TotalTime>
  <Words>928</Words>
  <Application>Microsoft Macintosh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Charis SIL</vt:lpstr>
      <vt:lpstr>Franklin Gothic Book</vt:lpstr>
      <vt:lpstr>Helvetica</vt:lpstr>
      <vt:lpstr>Ritaglio</vt:lpstr>
      <vt:lpstr>PHONETICS AND PHONOLOGY</vt:lpstr>
      <vt:lpstr>Presentazione standard di PowerPoint</vt:lpstr>
      <vt:lpstr>EXERCISE</vt:lpstr>
      <vt:lpstr>Presentazione standard di PowerPoint</vt:lpstr>
      <vt:lpstr>EXERCISE</vt:lpstr>
      <vt:lpstr>Presentazione standard di PowerPoint</vt:lpstr>
      <vt:lpstr>Presentazione standard di PowerPoint</vt:lpstr>
      <vt:lpstr>THE ENGLISH VOWELS</vt:lpstr>
      <vt:lpstr>Presentazione standard di PowerPoint</vt:lpstr>
      <vt:lpstr>EXERCISE</vt:lpstr>
      <vt:lpstr>EXERCISE</vt:lpstr>
      <vt:lpstr>Presentazione standard di PowerPoint</vt:lpstr>
      <vt:lpstr>Presentazione standard di PowerPoint</vt:lpstr>
      <vt:lpstr>EXERCISE</vt:lpstr>
      <vt:lpstr>EXERCISE</vt:lpstr>
      <vt:lpstr>EXERCISE</vt:lpstr>
      <vt:lpstr>Presentazione standard di PowerPoint</vt:lpstr>
      <vt:lpstr>EXERCISE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AND PHONOLOGY</dc:title>
  <dc:creator>Marco Piovaz</dc:creator>
  <cp:lastModifiedBy>Marco Piovaz</cp:lastModifiedBy>
  <cp:revision>1</cp:revision>
  <dcterms:created xsi:type="dcterms:W3CDTF">2023-03-22T16:09:57Z</dcterms:created>
  <dcterms:modified xsi:type="dcterms:W3CDTF">2023-03-22T23:16:48Z</dcterms:modified>
</cp:coreProperties>
</file>