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80" r:id="rId2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65E8-BDCA-4C1C-9A8B-8ED377EC99C2}" type="datetimeFigureOut">
              <a:rPr lang="it-IT" smtClean="0"/>
              <a:t>16/10/2020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632F-343E-4B26-861C-EB34252269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2169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65E8-BDCA-4C1C-9A8B-8ED377EC99C2}" type="datetimeFigureOut">
              <a:rPr lang="it-IT" smtClean="0"/>
              <a:t>16/10/2020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632F-343E-4B26-861C-EB34252269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898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65E8-BDCA-4C1C-9A8B-8ED377EC99C2}" type="datetimeFigureOut">
              <a:rPr lang="it-IT" smtClean="0"/>
              <a:t>16/10/2020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632F-343E-4B26-861C-EB34252269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7283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65E8-BDCA-4C1C-9A8B-8ED377EC99C2}" type="datetimeFigureOut">
              <a:rPr lang="it-IT" smtClean="0"/>
              <a:t>16/10/2020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632F-343E-4B26-861C-EB34252269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8404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65E8-BDCA-4C1C-9A8B-8ED377EC99C2}" type="datetimeFigureOut">
              <a:rPr lang="it-IT" smtClean="0"/>
              <a:t>16/10/2020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632F-343E-4B26-861C-EB34252269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0229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65E8-BDCA-4C1C-9A8B-8ED377EC99C2}" type="datetimeFigureOut">
              <a:rPr lang="it-IT" smtClean="0"/>
              <a:t>16/10/2020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632F-343E-4B26-861C-EB34252269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9421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65E8-BDCA-4C1C-9A8B-8ED377EC99C2}" type="datetimeFigureOut">
              <a:rPr lang="it-IT" smtClean="0"/>
              <a:t>16/10/2020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632F-343E-4B26-861C-EB34252269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886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65E8-BDCA-4C1C-9A8B-8ED377EC99C2}" type="datetimeFigureOut">
              <a:rPr lang="it-IT" smtClean="0"/>
              <a:t>16/10/2020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632F-343E-4B26-861C-EB34252269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2789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65E8-BDCA-4C1C-9A8B-8ED377EC99C2}" type="datetimeFigureOut">
              <a:rPr lang="it-IT" smtClean="0"/>
              <a:t>16/10/2020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632F-343E-4B26-861C-EB34252269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2459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65E8-BDCA-4C1C-9A8B-8ED377EC99C2}" type="datetimeFigureOut">
              <a:rPr lang="it-IT" smtClean="0"/>
              <a:t>16/10/2020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632F-343E-4B26-861C-EB34252269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5875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565E8-BDCA-4C1C-9A8B-8ED377EC99C2}" type="datetimeFigureOut">
              <a:rPr lang="it-IT" smtClean="0"/>
              <a:t>16/10/2020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A632F-343E-4B26-861C-EB34252269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8397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565E8-BDCA-4C1C-9A8B-8ED377EC99C2}" type="datetimeFigureOut">
              <a:rPr lang="it-IT" smtClean="0"/>
              <a:t>16/10/2020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A632F-343E-4B26-861C-EB34252269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1090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Fondamenti di linguistica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t-IT" sz="4800" dirty="0" smtClean="0"/>
          </a:p>
          <a:p>
            <a:pPr marL="0" indent="0" algn="ctr">
              <a:buNone/>
            </a:pPr>
            <a:endParaRPr lang="it-IT" sz="4800" dirty="0"/>
          </a:p>
          <a:p>
            <a:pPr marL="0" indent="0" algn="ctr">
              <a:buNone/>
            </a:pPr>
            <a:r>
              <a:rPr lang="it-IT" sz="4800" i="1" dirty="0" smtClean="0"/>
              <a:t>terza </a:t>
            </a:r>
            <a:r>
              <a:rPr lang="it-IT" sz="4800" i="1" dirty="0"/>
              <a:t>settimana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250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sz="4000" i="1" dirty="0" smtClean="0"/>
              <a:t>Di </a:t>
            </a:r>
            <a:r>
              <a:rPr lang="it-IT" sz="4000" i="1" dirty="0"/>
              <a:t>sabato avrei fatto colazione con molta calma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772816"/>
            <a:ext cx="8424936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17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it-IT" sz="3600" i="1" dirty="0"/>
              <a:t>Per divertimento ho fatto animali di carta con passione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945" y="1556792"/>
            <a:ext cx="8352928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93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i="1" dirty="0" smtClean="0"/>
              <a:t>Mentre uscivo ho incontrato Anna</a:t>
            </a:r>
            <a:endParaRPr lang="it-IT" sz="4000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12776"/>
            <a:ext cx="8496944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42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Ancora </a:t>
            </a:r>
            <a:r>
              <a:rPr lang="it-IT" i="1" dirty="0" err="1" smtClean="0"/>
              <a:t>coarticolazione</a:t>
            </a:r>
            <a:r>
              <a:rPr lang="it-IT" i="1" dirty="0" smtClean="0"/>
              <a:t>: le nasali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3600" dirty="0" smtClean="0"/>
              <a:t>[</a:t>
            </a:r>
            <a:r>
              <a:rPr lang="it-IT" sz="3600" dirty="0" err="1" smtClean="0"/>
              <a:t>komˈpɛrla</a:t>
            </a:r>
            <a:r>
              <a:rPr lang="it-IT" sz="3600" dirty="0" smtClean="0"/>
              <a:t>] 		con Perla	</a:t>
            </a:r>
          </a:p>
          <a:p>
            <a:pPr marL="0" indent="0">
              <a:buNone/>
            </a:pPr>
            <a:r>
              <a:rPr lang="it-IT" sz="3600" dirty="0" smtClean="0"/>
              <a:t>[</a:t>
            </a:r>
            <a:r>
              <a:rPr lang="it-IT" sz="3600" dirty="0" err="1" smtClean="0"/>
              <a:t>koɱˈ</a:t>
            </a:r>
            <a:r>
              <a:rPr lang="it-IT" sz="3600" dirty="0" err="1"/>
              <a:t>vɛ</a:t>
            </a:r>
            <a:r>
              <a:rPr lang="it-IT" sz="3600" dirty="0" err="1">
                <a:solidFill>
                  <a:srgbClr val="FF0000"/>
                </a:solidFill>
              </a:rPr>
              <a:t>ː</a:t>
            </a:r>
            <a:r>
              <a:rPr lang="it-IT" sz="3600" dirty="0" err="1"/>
              <a:t>ra</a:t>
            </a:r>
            <a:r>
              <a:rPr lang="it-IT" sz="3600" dirty="0" smtClean="0"/>
              <a:t>]		con Vera</a:t>
            </a:r>
          </a:p>
          <a:p>
            <a:pPr marL="0" indent="0">
              <a:buNone/>
            </a:pPr>
            <a:r>
              <a:rPr lang="it-IT" sz="3600" dirty="0" smtClean="0"/>
              <a:t>[</a:t>
            </a:r>
            <a:r>
              <a:rPr lang="it-IT" sz="3600" dirty="0" err="1" smtClean="0"/>
              <a:t>konˈ</a:t>
            </a:r>
            <a:r>
              <a:rPr lang="it-IT" sz="3600" dirty="0" err="1"/>
              <a:t>ti</a:t>
            </a:r>
            <a:r>
              <a:rPr lang="it-IT" sz="3600" dirty="0" err="1">
                <a:solidFill>
                  <a:srgbClr val="FF0000"/>
                </a:solidFill>
              </a:rPr>
              <a:t>ː</a:t>
            </a:r>
            <a:r>
              <a:rPr lang="it-IT" sz="3600" dirty="0" err="1"/>
              <a:t>na</a:t>
            </a:r>
            <a:r>
              <a:rPr lang="it-IT" sz="3600" dirty="0" smtClean="0"/>
              <a:t>]		….</a:t>
            </a:r>
            <a:endParaRPr lang="it-IT" sz="3600" dirty="0"/>
          </a:p>
          <a:p>
            <a:pPr marL="0" indent="0">
              <a:buNone/>
            </a:pPr>
            <a:r>
              <a:rPr lang="it-IT" sz="3600" dirty="0" smtClean="0"/>
              <a:t>[</a:t>
            </a:r>
            <a:r>
              <a:rPr lang="it-IT" sz="3600" dirty="0" err="1" smtClean="0"/>
              <a:t>koŋˈkarla</a:t>
            </a:r>
            <a:r>
              <a:rPr lang="it-IT" sz="3600" dirty="0" smtClean="0"/>
              <a:t>]		….</a:t>
            </a:r>
          </a:p>
        </p:txBody>
      </p:sp>
    </p:spTree>
    <p:extLst>
      <p:ext uri="{BB962C8B-B14F-4D97-AF65-F5344CB8AC3E}">
        <p14:creationId xmlns:p14="http://schemas.microsoft.com/office/powerpoint/2010/main" val="297904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Variabilità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dirty="0"/>
              <a:t>[</a:t>
            </a:r>
            <a:r>
              <a:rPr lang="it-IT" sz="3600" dirty="0" err="1"/>
              <a:t>komˈ</a:t>
            </a:r>
            <a:r>
              <a:rPr lang="it-IT" sz="3600" dirty="0" err="1" smtClean="0"/>
              <a:t>pɛrla</a:t>
            </a:r>
            <a:r>
              <a:rPr lang="it-IT" sz="3600" dirty="0"/>
              <a:t>]		[ˈ</a:t>
            </a:r>
            <a:r>
              <a:rPr lang="it-IT" sz="3600" dirty="0" err="1"/>
              <a:t>kon</a:t>
            </a:r>
            <a:r>
              <a:rPr lang="it-IT" sz="3600" dirty="0"/>
              <a:t> ˈ</a:t>
            </a:r>
            <a:r>
              <a:rPr lang="it-IT" sz="3600" dirty="0" err="1" smtClean="0"/>
              <a:t>p</a:t>
            </a:r>
            <a:r>
              <a:rPr lang="it-IT" sz="3600" dirty="0" err="1"/>
              <a:t>ɛrla</a:t>
            </a:r>
            <a:r>
              <a:rPr lang="it-IT" sz="3600" dirty="0" smtClean="0"/>
              <a:t>]</a:t>
            </a:r>
            <a:endParaRPr lang="it-IT" sz="3600" dirty="0"/>
          </a:p>
          <a:p>
            <a:pPr marL="0" indent="0">
              <a:buNone/>
            </a:pPr>
            <a:r>
              <a:rPr lang="it-IT" sz="3600" dirty="0"/>
              <a:t>[</a:t>
            </a:r>
            <a:r>
              <a:rPr lang="it-IT" sz="3600" dirty="0" err="1"/>
              <a:t>koɱˈvɛːra</a:t>
            </a:r>
            <a:r>
              <a:rPr lang="it-IT" sz="3600" dirty="0"/>
              <a:t>]		[</a:t>
            </a:r>
            <a:r>
              <a:rPr lang="it-IT" sz="3600" dirty="0" err="1"/>
              <a:t>kɔŋˈvɛːra</a:t>
            </a:r>
            <a:r>
              <a:rPr lang="it-IT" sz="3600" dirty="0"/>
              <a:t>]</a:t>
            </a:r>
          </a:p>
          <a:p>
            <a:pPr marL="0" indent="0">
              <a:buNone/>
            </a:pPr>
            <a:r>
              <a:rPr lang="it-IT" sz="3600" dirty="0"/>
              <a:t>[</a:t>
            </a:r>
            <a:r>
              <a:rPr lang="it-IT" sz="3600" dirty="0" err="1"/>
              <a:t>konˈtiːna</a:t>
            </a:r>
            <a:r>
              <a:rPr lang="it-IT" sz="3600" dirty="0"/>
              <a:t>]		</a:t>
            </a:r>
            <a:r>
              <a:rPr lang="it-IT" sz="3600" dirty="0" smtClean="0"/>
              <a:t>[</a:t>
            </a:r>
            <a:r>
              <a:rPr lang="it-IT" sz="3600" dirty="0" err="1"/>
              <a:t>kon</a:t>
            </a:r>
            <a:r>
              <a:rPr lang="it-IT" sz="3600" dirty="0"/>
              <a:t>̪ˈ</a:t>
            </a:r>
            <a:r>
              <a:rPr lang="it-IT" sz="3600" dirty="0" err="1"/>
              <a:t>tiːna</a:t>
            </a:r>
            <a:r>
              <a:rPr lang="it-IT" sz="3600" dirty="0"/>
              <a:t>]</a:t>
            </a:r>
          </a:p>
          <a:p>
            <a:pPr marL="0" indent="0">
              <a:buNone/>
            </a:pPr>
            <a:r>
              <a:rPr lang="it-IT" sz="3600" dirty="0"/>
              <a:t>[</a:t>
            </a:r>
            <a:r>
              <a:rPr lang="it-IT" sz="3600" dirty="0" err="1"/>
              <a:t>koŋˈkarla</a:t>
            </a:r>
            <a:r>
              <a:rPr lang="it-IT" sz="36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39766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 smtClean="0"/>
              <a:t>Complementi di luogo come argomenti</a:t>
            </a:r>
            <a:endParaRPr lang="it-IT" i="1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-39495" r="-3949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233402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Argomenti e modificatori interni</a:t>
            </a:r>
            <a:endParaRPr lang="it-IT" i="1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-23501" r="-2350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31214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Mobilità dei costituenti</a:t>
            </a:r>
            <a:endParaRPr lang="it-IT" i="1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-23501" r="-2350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286069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Circostanziali esterni: attaccati a F!</a:t>
            </a:r>
            <a:endParaRPr lang="it-IT" i="1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-39054" r="-39054"/>
          <a:stretch>
            <a:fillRect/>
          </a:stretch>
        </p:blipFill>
        <p:spPr>
          <a:xfrm>
            <a:off x="251520" y="1600200"/>
            <a:ext cx="8640960" cy="4525963"/>
          </a:xfrm>
        </p:spPr>
      </p:pic>
    </p:spTree>
    <p:extLst>
      <p:ext uri="{BB962C8B-B14F-4D97-AF65-F5344CB8AC3E}">
        <p14:creationId xmlns:p14="http://schemas.microsoft.com/office/powerpoint/2010/main" val="2828286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Libera mobilità dei circostanziali</a:t>
            </a:r>
            <a:endParaRPr lang="it-IT" i="1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-39054" r="-3905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14428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811A1F7-6E58-6044-BC67-56868513F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Schema delle consonanti</a:t>
            </a:r>
            <a:endParaRPr lang="it-IT" i="1" dirty="0"/>
          </a:p>
        </p:txBody>
      </p:sp>
      <p:pic>
        <p:nvPicPr>
          <p:cNvPr id="4" name="Segnaposto contenuto 3">
            <a:extLst>
              <a:ext uri="{FF2B5EF4-FFF2-40B4-BE49-F238E27FC236}">
                <a16:creationId xmlns="" xmlns:a16="http://schemas.microsoft.com/office/drawing/2014/main" id="{4D84AB19-7586-1746-BA1C-2AE14B0806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624" y="1844825"/>
            <a:ext cx="6939642" cy="374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57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C0545CE-C058-B146-AAE3-BE4E3CE3E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Aggiunzioni ricorsive a diversi livelli</a:t>
            </a:r>
            <a:endParaRPr lang="it-IT" i="1" dirty="0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xmlns="" id="{6A00723B-AC19-A148-8C0C-47C01559A6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624" y="1628800"/>
            <a:ext cx="6840760" cy="4104456"/>
          </a:xfrm>
        </p:spPr>
      </p:pic>
    </p:spTree>
    <p:extLst>
      <p:ext uri="{BB962C8B-B14F-4D97-AF65-F5344CB8AC3E}">
        <p14:creationId xmlns:p14="http://schemas.microsoft.com/office/powerpoint/2010/main" val="395282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Regole fonologiche (sincroniche!)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36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sz="3600" b="1" dirty="0" smtClean="0"/>
              <a:t>/s/ </a:t>
            </a:r>
            <a:r>
              <a:rPr lang="it-IT" sz="3600" b="1" dirty="0">
                <a:sym typeface="Wingdings" panose="05000000000000000000" pitchFamily="2" charset="2"/>
              </a:rPr>
              <a:t> </a:t>
            </a:r>
            <a:r>
              <a:rPr lang="it-IT" sz="3600" b="1" dirty="0" smtClean="0">
                <a:sym typeface="Wingdings" panose="05000000000000000000" pitchFamily="2" charset="2"/>
              </a:rPr>
              <a:t>[z] </a:t>
            </a:r>
            <a:r>
              <a:rPr lang="it-IT" sz="3600" dirty="0">
                <a:sym typeface="Wingdings" panose="05000000000000000000" pitchFamily="2" charset="2"/>
              </a:rPr>
              <a:t>/ </a:t>
            </a:r>
            <a:r>
              <a:rPr lang="it-IT" sz="3600" dirty="0" smtClean="0">
                <a:sym typeface="Wingdings" panose="05000000000000000000" pitchFamily="2" charset="2"/>
              </a:rPr>
              <a:t>  </a:t>
            </a:r>
            <a:r>
              <a:rPr lang="it-IT" sz="3600" dirty="0">
                <a:sym typeface="Wingdings" panose="05000000000000000000" pitchFamily="2" charset="2"/>
              </a:rPr>
              <a:t>̲͟   </a:t>
            </a:r>
            <a:r>
              <a:rPr lang="it-IT" sz="3600" dirty="0" smtClean="0">
                <a:sym typeface="Wingdings" panose="05000000000000000000" pitchFamily="2" charset="2"/>
              </a:rPr>
              <a:t>C [+ </a:t>
            </a:r>
            <a:r>
              <a:rPr lang="it-IT" sz="3600" cap="small" dirty="0" smtClean="0">
                <a:sym typeface="Wingdings" panose="05000000000000000000" pitchFamily="2" charset="2"/>
              </a:rPr>
              <a:t>sonoro</a:t>
            </a:r>
            <a:r>
              <a:rPr lang="it-IT" sz="3600" dirty="0" smtClean="0">
                <a:sym typeface="Wingdings" panose="05000000000000000000" pitchFamily="2" charset="2"/>
              </a:rPr>
              <a:t>]    </a:t>
            </a:r>
            <a:r>
              <a:rPr lang="it-IT" sz="3600" i="1" dirty="0" smtClean="0">
                <a:sym typeface="Wingdings" panose="05000000000000000000" pitchFamily="2" charset="2"/>
              </a:rPr>
              <a:t>sdentato</a:t>
            </a:r>
          </a:p>
          <a:p>
            <a:pPr marL="0" indent="0">
              <a:buNone/>
            </a:pPr>
            <a:endParaRPr lang="it-IT" sz="36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it-IT" sz="3600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sz="3600" b="1" dirty="0" smtClean="0"/>
              <a:t>/</a:t>
            </a:r>
            <a:r>
              <a:rPr lang="it-IT" sz="3600" b="1" dirty="0"/>
              <a:t>a/ </a:t>
            </a:r>
            <a:r>
              <a:rPr lang="it-IT" sz="3600" b="1" dirty="0">
                <a:sym typeface="Wingdings" panose="05000000000000000000" pitchFamily="2" charset="2"/>
              </a:rPr>
              <a:t> [a:] </a:t>
            </a:r>
            <a:r>
              <a:rPr lang="it-IT" sz="3600" dirty="0">
                <a:sym typeface="Wingdings" panose="05000000000000000000" pitchFamily="2" charset="2"/>
              </a:rPr>
              <a:t>/ ˈ  ̲͟   $</a:t>
            </a:r>
            <a:r>
              <a:rPr lang="it-IT" dirty="0">
                <a:sym typeface="Wingdings" panose="05000000000000000000" pitchFamily="2" charset="2"/>
              </a:rPr>
              <a:t>, non ˈ  ̲͟   #   </a:t>
            </a:r>
            <a:r>
              <a:rPr lang="it-IT" i="1" dirty="0">
                <a:sym typeface="Wingdings" panose="05000000000000000000" pitchFamily="2" charset="2"/>
              </a:rPr>
              <a:t>caro, carro, città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3465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Le nasali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[</a:t>
            </a:r>
            <a:r>
              <a:rPr lang="it-IT" dirty="0" err="1"/>
              <a:t>komˈpɛrla</a:t>
            </a:r>
            <a:r>
              <a:rPr lang="it-IT" dirty="0"/>
              <a:t>]		</a:t>
            </a:r>
          </a:p>
          <a:p>
            <a:pPr marL="0" indent="0">
              <a:buNone/>
            </a:pPr>
            <a:r>
              <a:rPr lang="it-IT" dirty="0"/>
              <a:t>[</a:t>
            </a:r>
            <a:r>
              <a:rPr lang="it-IT" dirty="0" err="1"/>
              <a:t>koɱˈvɛ:ra</a:t>
            </a:r>
            <a:r>
              <a:rPr lang="it-IT" dirty="0"/>
              <a:t>]		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[</a:t>
            </a:r>
            <a:r>
              <a:rPr lang="it-IT" dirty="0" err="1"/>
              <a:t>konˈti:na</a:t>
            </a:r>
            <a:r>
              <a:rPr lang="it-IT" dirty="0"/>
              <a:t>]		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[</a:t>
            </a:r>
            <a:r>
              <a:rPr lang="it-IT" dirty="0" err="1"/>
              <a:t>koŋˈkarla</a:t>
            </a:r>
            <a:r>
              <a:rPr lang="it-IT" dirty="0"/>
              <a:t>]</a:t>
            </a:r>
          </a:p>
          <a:p>
            <a:pPr marL="0" indent="0">
              <a:buNone/>
            </a:pPr>
            <a:r>
              <a:rPr lang="it-IT" dirty="0"/>
              <a:t>[</a:t>
            </a:r>
            <a:r>
              <a:rPr lang="it-IT" dirty="0" smtClean="0"/>
              <a:t>ˈ</a:t>
            </a:r>
            <a:r>
              <a:rPr lang="it-IT" dirty="0" err="1" smtClean="0"/>
              <a:t>ma:no</a:t>
            </a:r>
            <a:r>
              <a:rPr lang="it-IT" dirty="0" smtClean="0"/>
              <a:t>]</a:t>
            </a:r>
          </a:p>
          <a:p>
            <a:pPr marL="0" indent="0">
              <a:buNone/>
            </a:pPr>
            <a:r>
              <a:rPr lang="it-IT" dirty="0"/>
              <a:t>[</a:t>
            </a:r>
            <a:r>
              <a:rPr lang="it-IT" dirty="0" smtClean="0"/>
              <a:t>ˈ</a:t>
            </a:r>
            <a:r>
              <a:rPr lang="it-IT" dirty="0" err="1" smtClean="0"/>
              <a:t>na:no</a:t>
            </a:r>
            <a:r>
              <a:rPr lang="it-IT" dirty="0" smtClean="0"/>
              <a:t>]</a:t>
            </a:r>
          </a:p>
          <a:p>
            <a:pPr marL="0" indent="0">
              <a:buNone/>
            </a:pPr>
            <a:r>
              <a:rPr lang="it-IT" dirty="0" smtClean="0"/>
              <a:t>[ˈ</a:t>
            </a:r>
            <a:r>
              <a:rPr lang="it-IT" dirty="0" err="1" smtClean="0"/>
              <a:t>baɲ:o</a:t>
            </a:r>
            <a:r>
              <a:rPr lang="it-IT" dirty="0" smtClean="0"/>
              <a:t>]	</a:t>
            </a:r>
            <a:r>
              <a:rPr lang="it-IT" dirty="0"/>
              <a:t> [ˈ</a:t>
            </a:r>
            <a:r>
              <a:rPr lang="it-IT" dirty="0" err="1" smtClean="0"/>
              <a:t>ba:ɲo</a:t>
            </a:r>
            <a:r>
              <a:rPr lang="it-IT" dirty="0"/>
              <a:t>] </a:t>
            </a:r>
            <a:r>
              <a:rPr lang="it-IT" dirty="0" smtClean="0"/>
              <a:t>	</a:t>
            </a:r>
          </a:p>
          <a:p>
            <a:pPr marL="0" indent="0">
              <a:buNone/>
            </a:pPr>
            <a:r>
              <a:rPr lang="it-IT" dirty="0" smtClean="0"/>
              <a:t>[ˈ</a:t>
            </a:r>
            <a:r>
              <a:rPr lang="it-IT" dirty="0" err="1" smtClean="0"/>
              <a:t>ɲɔ:mi</a:t>
            </a:r>
            <a:r>
              <a:rPr lang="it-IT" dirty="0" smtClean="0"/>
              <a:t>] 	</a:t>
            </a:r>
            <a:r>
              <a:rPr lang="it-IT" dirty="0"/>
              <a:t> [</a:t>
            </a:r>
            <a:r>
              <a:rPr lang="it-IT" dirty="0" smtClean="0"/>
              <a:t>ˈ</a:t>
            </a:r>
            <a:r>
              <a:rPr lang="it-IT" dirty="0" err="1" smtClean="0"/>
              <a:t>no:mi</a:t>
            </a:r>
            <a:r>
              <a:rPr lang="it-IT" dirty="0"/>
              <a:t>] </a:t>
            </a:r>
          </a:p>
        </p:txBody>
      </p:sp>
    </p:spTree>
    <p:extLst>
      <p:ext uri="{BB962C8B-B14F-4D97-AF65-F5344CB8AC3E}">
        <p14:creationId xmlns:p14="http://schemas.microsoft.com/office/powerpoint/2010/main" val="98288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Le fricative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[</a:t>
            </a:r>
            <a:r>
              <a:rPr lang="it-IT" sz="3600" dirty="0" smtClean="0"/>
              <a:t>ˈ</a:t>
            </a:r>
            <a:r>
              <a:rPr lang="it-IT" sz="3600" dirty="0" err="1" smtClean="0"/>
              <a:t>fi:no</a:t>
            </a:r>
            <a:r>
              <a:rPr lang="it-IT" sz="3600" dirty="0" smtClean="0"/>
              <a:t>]</a:t>
            </a:r>
          </a:p>
          <a:p>
            <a:r>
              <a:rPr lang="it-IT" sz="3600" dirty="0"/>
              <a:t>[</a:t>
            </a:r>
            <a:r>
              <a:rPr lang="it-IT" sz="3600" dirty="0" smtClean="0"/>
              <a:t>ˈ</a:t>
            </a:r>
            <a:r>
              <a:rPr lang="it-IT" sz="3600" dirty="0" err="1" smtClean="0"/>
              <a:t>vi:no</a:t>
            </a:r>
            <a:r>
              <a:rPr lang="it-IT" sz="3600" dirty="0" smtClean="0"/>
              <a:t>]</a:t>
            </a:r>
          </a:p>
          <a:p>
            <a:endParaRPr lang="it-IT" sz="3600" baseline="-25000" dirty="0"/>
          </a:p>
          <a:p>
            <a:r>
              <a:rPr lang="it-IT" sz="3600" dirty="0"/>
              <a:t>[ˈ</a:t>
            </a:r>
            <a:r>
              <a:rPr lang="it-IT" sz="3600" dirty="0" err="1" smtClean="0"/>
              <a:t>fu:so</a:t>
            </a:r>
            <a:r>
              <a:rPr lang="it-IT" sz="3600" dirty="0" smtClean="0"/>
              <a:t>]			[</a:t>
            </a:r>
            <a:r>
              <a:rPr lang="it-IT" sz="3600" dirty="0"/>
              <a:t>ˈ</a:t>
            </a:r>
            <a:r>
              <a:rPr lang="it-IT" sz="3600" dirty="0" err="1"/>
              <a:t>stret:o</a:t>
            </a:r>
            <a:r>
              <a:rPr lang="it-IT" sz="3600" dirty="0" smtClean="0"/>
              <a:t>] [</a:t>
            </a:r>
            <a:r>
              <a:rPr lang="it-IT" sz="3600" dirty="0" err="1" smtClean="0"/>
              <a:t>sfa</a:t>
            </a:r>
            <a:r>
              <a:rPr lang="it-IT" sz="3600" dirty="0" err="1"/>
              <a:t>ˈ</a:t>
            </a:r>
            <a:r>
              <a:rPr lang="it-IT" sz="3600" dirty="0" err="1" smtClean="0"/>
              <a:t>za:to</a:t>
            </a:r>
            <a:r>
              <a:rPr lang="it-IT" sz="3600" dirty="0"/>
              <a:t>]</a:t>
            </a:r>
            <a:r>
              <a:rPr lang="it-IT" sz="3600" dirty="0" smtClean="0"/>
              <a:t>  </a:t>
            </a:r>
            <a:endParaRPr lang="it-IT" sz="3600" dirty="0"/>
          </a:p>
          <a:p>
            <a:r>
              <a:rPr lang="it-IT" sz="3600" dirty="0"/>
              <a:t>[ˈ</a:t>
            </a:r>
            <a:r>
              <a:rPr lang="it-IT" sz="3600" dirty="0" err="1" smtClean="0"/>
              <a:t>fu:zo</a:t>
            </a:r>
            <a:r>
              <a:rPr lang="it-IT" sz="3600" dirty="0" smtClean="0"/>
              <a:t>]			[ˈ</a:t>
            </a:r>
            <a:r>
              <a:rPr lang="it-IT" sz="3600" dirty="0" err="1" smtClean="0"/>
              <a:t>zmet:o</a:t>
            </a:r>
            <a:r>
              <a:rPr lang="it-IT" sz="3600" dirty="0" smtClean="0"/>
              <a:t>] [</a:t>
            </a:r>
            <a:r>
              <a:rPr lang="it-IT" sz="3600" dirty="0" err="1" smtClean="0"/>
              <a:t>zva</a:t>
            </a:r>
            <a:r>
              <a:rPr lang="it-IT" sz="3600" dirty="0" err="1"/>
              <a:t>ˈ</a:t>
            </a:r>
            <a:r>
              <a:rPr lang="it-IT" sz="3600" dirty="0" err="1" smtClean="0"/>
              <a:t>za:to</a:t>
            </a:r>
            <a:r>
              <a:rPr lang="it-IT" sz="3600" dirty="0"/>
              <a:t>]</a:t>
            </a:r>
            <a:endParaRPr lang="it-IT" sz="3600" dirty="0" smtClean="0"/>
          </a:p>
          <a:p>
            <a:endParaRPr lang="it-IT" sz="3600" dirty="0"/>
          </a:p>
          <a:p>
            <a:r>
              <a:rPr lang="it-IT" sz="3600" dirty="0" smtClean="0"/>
              <a:t>[ˈ</a:t>
            </a:r>
            <a:r>
              <a:rPr lang="it-IT" sz="3600" dirty="0" err="1" smtClean="0"/>
              <a:t>laʃ:a</a:t>
            </a:r>
            <a:r>
              <a:rPr lang="it-IT" sz="3600" dirty="0" smtClean="0"/>
              <a:t>] </a:t>
            </a:r>
            <a:r>
              <a:rPr lang="it-IT" sz="3600" dirty="0"/>
              <a:t>[ˈ</a:t>
            </a:r>
            <a:r>
              <a:rPr lang="it-IT" sz="3600" dirty="0" err="1" smtClean="0"/>
              <a:t>la:ʃa</a:t>
            </a:r>
            <a:r>
              <a:rPr lang="it-IT" sz="3600" dirty="0" smtClean="0"/>
              <a:t>]		</a:t>
            </a:r>
            <a:r>
              <a:rPr lang="it-IT" sz="3600" i="1" dirty="0" smtClean="0"/>
              <a:t>lascia</a:t>
            </a:r>
            <a:endParaRPr lang="it-IT" sz="3600" i="1" dirty="0"/>
          </a:p>
          <a:p>
            <a:endParaRPr lang="it-IT" dirty="0"/>
          </a:p>
          <a:p>
            <a:endParaRPr lang="it-IT" dirty="0" smtClean="0"/>
          </a:p>
          <a:p>
            <a:endParaRPr lang="it-IT" baseline="-250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671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06090"/>
          </a:xfrm>
        </p:spPr>
        <p:txBody>
          <a:bodyPr>
            <a:noAutofit/>
          </a:bodyPr>
          <a:lstStyle/>
          <a:p>
            <a:r>
              <a:rPr lang="it-IT" i="1" dirty="0" err="1" smtClean="0"/>
              <a:t>Coarticolazione</a:t>
            </a:r>
            <a:r>
              <a:rPr lang="it-IT" i="1" dirty="0" smtClean="0"/>
              <a:t> (fonetica)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340768"/>
            <a:ext cx="8363272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3600" u="sng" dirty="0" smtClean="0"/>
              <a:t>s</a:t>
            </a:r>
            <a:r>
              <a:rPr lang="it-IT" sz="3600" dirty="0" smtClean="0"/>
              <a:t>pianare				</a:t>
            </a:r>
            <a:r>
              <a:rPr lang="it-IT" sz="3600" u="sng" dirty="0" smtClean="0"/>
              <a:t>s</a:t>
            </a:r>
            <a:r>
              <a:rPr lang="it-IT" sz="3600" dirty="0" smtClean="0"/>
              <a:t>biancare		</a:t>
            </a:r>
          </a:p>
          <a:p>
            <a:pPr marL="0" indent="0">
              <a:buNone/>
            </a:pPr>
            <a:r>
              <a:rPr lang="it-IT" sz="3600" u="sng" dirty="0" smtClean="0"/>
              <a:t>s</a:t>
            </a:r>
            <a:r>
              <a:rPr lang="it-IT" sz="3600" dirty="0" smtClean="0"/>
              <a:t>tampare				</a:t>
            </a:r>
            <a:r>
              <a:rPr lang="it-IT" sz="3600" u="sng" dirty="0" smtClean="0"/>
              <a:t>s</a:t>
            </a:r>
            <a:r>
              <a:rPr lang="it-IT" sz="3600" dirty="0" smtClean="0"/>
              <a:t>doppiare</a:t>
            </a:r>
          </a:p>
          <a:p>
            <a:pPr marL="0" indent="0">
              <a:buNone/>
            </a:pPr>
            <a:r>
              <a:rPr lang="it-IT" sz="3600" u="sng" dirty="0"/>
              <a:t>s</a:t>
            </a:r>
            <a:r>
              <a:rPr lang="it-IT" sz="3600" dirty="0" smtClean="0"/>
              <a:t>cucire </a:t>
            </a:r>
            <a:r>
              <a:rPr lang="it-IT" sz="3600" dirty="0" smtClean="0">
                <a:solidFill>
                  <a:srgbClr val="FF0000"/>
                </a:solidFill>
              </a:rPr>
              <a:t>[</a:t>
            </a:r>
            <a:r>
              <a:rPr lang="it-IT" sz="3600" dirty="0" err="1"/>
              <a:t>s</a:t>
            </a:r>
            <a:r>
              <a:rPr lang="it-IT" sz="3600" dirty="0" err="1">
                <a:solidFill>
                  <a:srgbClr val="FF0000"/>
                </a:solidFill>
              </a:rPr>
              <a:t>kuˈtʃi:re</a:t>
            </a:r>
            <a:r>
              <a:rPr lang="it-IT" sz="3600" dirty="0">
                <a:solidFill>
                  <a:srgbClr val="FF0000"/>
                </a:solidFill>
              </a:rPr>
              <a:t>] </a:t>
            </a:r>
            <a:r>
              <a:rPr lang="it-IT" sz="3600" dirty="0" smtClean="0"/>
              <a:t>		</a:t>
            </a:r>
            <a:r>
              <a:rPr lang="it-IT" sz="3600" u="sng" dirty="0" smtClean="0"/>
              <a:t>s</a:t>
            </a:r>
            <a:r>
              <a:rPr lang="it-IT" sz="3600" dirty="0" smtClean="0"/>
              <a:t>gamare</a:t>
            </a:r>
          </a:p>
          <a:p>
            <a:pPr marL="0" indent="0">
              <a:buNone/>
            </a:pPr>
            <a:r>
              <a:rPr lang="it-IT" sz="3600" u="sng" dirty="0" smtClean="0"/>
              <a:t>s</a:t>
            </a:r>
            <a:r>
              <a:rPr lang="it-IT" sz="3600" dirty="0" smtClean="0"/>
              <a:t>filare				</a:t>
            </a:r>
            <a:r>
              <a:rPr lang="it-IT" sz="3600" u="sng" dirty="0" smtClean="0"/>
              <a:t>s</a:t>
            </a:r>
            <a:r>
              <a:rPr lang="it-IT" sz="3600" dirty="0" smtClean="0"/>
              <a:t>vitare  	</a:t>
            </a:r>
            <a:r>
              <a:rPr lang="it-IT" sz="3600" dirty="0" smtClean="0">
                <a:solidFill>
                  <a:srgbClr val="FF0000"/>
                </a:solidFill>
              </a:rPr>
              <a:t>[</a:t>
            </a:r>
            <a:r>
              <a:rPr lang="it-IT" sz="3600" dirty="0" err="1"/>
              <a:t>z</a:t>
            </a:r>
            <a:r>
              <a:rPr lang="it-IT" sz="3600" dirty="0" err="1">
                <a:solidFill>
                  <a:srgbClr val="FF0000"/>
                </a:solidFill>
              </a:rPr>
              <a:t>viˈta:re</a:t>
            </a:r>
            <a:r>
              <a:rPr lang="it-IT" sz="3600" dirty="0">
                <a:solidFill>
                  <a:srgbClr val="FF0000"/>
                </a:solidFill>
              </a:rPr>
              <a:t>] </a:t>
            </a:r>
            <a:endParaRPr lang="it-IT" sz="3600" dirty="0" smtClean="0"/>
          </a:p>
          <a:p>
            <a:pPr marL="0" indent="0">
              <a:buNone/>
            </a:pPr>
            <a:r>
              <a:rPr lang="it-IT" sz="3600" dirty="0" smtClean="0"/>
              <a:t>					</a:t>
            </a:r>
            <a:r>
              <a:rPr lang="it-IT" sz="3600" u="sng" dirty="0" smtClean="0"/>
              <a:t>s</a:t>
            </a:r>
            <a:r>
              <a:rPr lang="it-IT" sz="3600" dirty="0" smtClean="0"/>
              <a:t>murare</a:t>
            </a:r>
          </a:p>
          <a:p>
            <a:pPr marL="0" indent="0">
              <a:buNone/>
            </a:pPr>
            <a:r>
              <a:rPr lang="it-IT" sz="3600" dirty="0" smtClean="0"/>
              <a:t>					</a:t>
            </a:r>
            <a:r>
              <a:rPr lang="it-IT" sz="3600" u="sng" dirty="0" smtClean="0"/>
              <a:t>s</a:t>
            </a:r>
            <a:r>
              <a:rPr lang="it-IT" sz="3600" dirty="0" smtClean="0"/>
              <a:t>nidare</a:t>
            </a:r>
          </a:p>
          <a:p>
            <a:pPr marL="0" indent="0">
              <a:buNone/>
            </a:pPr>
            <a:r>
              <a:rPr lang="it-IT" sz="3600" dirty="0"/>
              <a:t>	</a:t>
            </a:r>
            <a:r>
              <a:rPr lang="it-IT" sz="3600" dirty="0" smtClean="0"/>
              <a:t>				</a:t>
            </a:r>
            <a:r>
              <a:rPr lang="it-IT" sz="3600" u="sng" dirty="0" smtClean="0"/>
              <a:t>s</a:t>
            </a:r>
            <a:r>
              <a:rPr lang="it-IT" sz="3600" dirty="0" smtClean="0"/>
              <a:t>legare</a:t>
            </a:r>
          </a:p>
          <a:p>
            <a:pPr marL="0" indent="0">
              <a:buNone/>
            </a:pPr>
            <a:r>
              <a:rPr lang="it-IT" sz="3600" dirty="0"/>
              <a:t>	</a:t>
            </a:r>
            <a:r>
              <a:rPr lang="it-IT" sz="3600" dirty="0" smtClean="0"/>
              <a:t>				</a:t>
            </a:r>
            <a:r>
              <a:rPr lang="it-IT" sz="3600" u="sng" dirty="0" smtClean="0"/>
              <a:t>s</a:t>
            </a:r>
            <a:r>
              <a:rPr lang="it-IT" sz="3600" dirty="0" smtClean="0"/>
              <a:t>rotolare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36884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78098"/>
          </a:xfrm>
        </p:spPr>
        <p:txBody>
          <a:bodyPr>
            <a:normAutofit/>
          </a:bodyPr>
          <a:lstStyle/>
          <a:p>
            <a:r>
              <a:rPr lang="it-IT" sz="3600" i="1" dirty="0" smtClean="0"/>
              <a:t>Morfemi</a:t>
            </a:r>
            <a:endParaRPr lang="it-IT" sz="3600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196752"/>
            <a:ext cx="8352928" cy="5328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3600" u="sng" dirty="0"/>
              <a:t>s</a:t>
            </a:r>
            <a:r>
              <a:rPr lang="it-IT" sz="3600" dirty="0">
                <a:solidFill>
                  <a:srgbClr val="FF0000"/>
                </a:solidFill>
              </a:rPr>
              <a:t>pian</a:t>
            </a:r>
            <a:r>
              <a:rPr lang="it-IT" sz="3600" dirty="0"/>
              <a:t>are				</a:t>
            </a:r>
            <a:r>
              <a:rPr lang="it-IT" sz="3600" u="sng" dirty="0"/>
              <a:t>s</a:t>
            </a:r>
            <a:r>
              <a:rPr lang="it-IT" sz="3600" dirty="0">
                <a:solidFill>
                  <a:srgbClr val="FF0000"/>
                </a:solidFill>
              </a:rPr>
              <a:t>bianc</a:t>
            </a:r>
            <a:r>
              <a:rPr lang="it-IT" sz="3600" dirty="0"/>
              <a:t>are		</a:t>
            </a:r>
          </a:p>
          <a:p>
            <a:pPr marL="0" indent="0">
              <a:buNone/>
            </a:pPr>
            <a:r>
              <a:rPr lang="it-IT" sz="3600" dirty="0"/>
              <a:t>stampare				</a:t>
            </a:r>
            <a:r>
              <a:rPr lang="it-IT" sz="3600" u="sng" dirty="0"/>
              <a:t>s</a:t>
            </a:r>
            <a:r>
              <a:rPr lang="it-IT" sz="3600" dirty="0">
                <a:solidFill>
                  <a:srgbClr val="FF0000"/>
                </a:solidFill>
              </a:rPr>
              <a:t>doppi</a:t>
            </a:r>
            <a:r>
              <a:rPr lang="it-IT" sz="3600" dirty="0"/>
              <a:t>are</a:t>
            </a:r>
          </a:p>
          <a:p>
            <a:pPr marL="0" indent="0">
              <a:buNone/>
            </a:pPr>
            <a:r>
              <a:rPr lang="it-IT" sz="3600" u="sng" dirty="0">
                <a:solidFill>
                  <a:srgbClr val="00B0F0"/>
                </a:solidFill>
              </a:rPr>
              <a:t>s</a:t>
            </a:r>
            <a:r>
              <a:rPr lang="it-IT" sz="3600" dirty="0">
                <a:solidFill>
                  <a:srgbClr val="FF0000"/>
                </a:solidFill>
              </a:rPr>
              <a:t>cuci</a:t>
            </a:r>
            <a:r>
              <a:rPr lang="it-IT" sz="3600" dirty="0"/>
              <a:t>re	 </a:t>
            </a:r>
            <a:r>
              <a:rPr lang="it-IT" sz="3600" dirty="0" smtClean="0"/>
              <a:t>[</a:t>
            </a:r>
            <a:r>
              <a:rPr lang="it-IT" sz="3600" dirty="0" err="1" smtClean="0"/>
              <a:t>skuˈtʃi:re</a:t>
            </a:r>
            <a:r>
              <a:rPr lang="it-IT" sz="3600" dirty="0" smtClean="0"/>
              <a:t>] </a:t>
            </a:r>
            <a:r>
              <a:rPr lang="it-IT" sz="3600" dirty="0"/>
              <a:t>	</a:t>
            </a:r>
            <a:r>
              <a:rPr lang="it-IT" sz="3600" dirty="0" smtClean="0"/>
              <a:t>sgamare</a:t>
            </a:r>
            <a:endParaRPr lang="it-IT" sz="3600" dirty="0"/>
          </a:p>
          <a:p>
            <a:pPr marL="0" indent="0">
              <a:buNone/>
            </a:pPr>
            <a:r>
              <a:rPr lang="it-IT" sz="3600" u="sng" dirty="0">
                <a:solidFill>
                  <a:srgbClr val="00B0F0"/>
                </a:solidFill>
              </a:rPr>
              <a:t>s</a:t>
            </a:r>
            <a:r>
              <a:rPr lang="it-IT" sz="3600" dirty="0">
                <a:solidFill>
                  <a:srgbClr val="FF0000"/>
                </a:solidFill>
              </a:rPr>
              <a:t>fil</a:t>
            </a:r>
            <a:r>
              <a:rPr lang="it-IT" sz="3600" dirty="0"/>
              <a:t>are				</a:t>
            </a:r>
            <a:r>
              <a:rPr lang="it-IT" sz="3600" u="sng" dirty="0">
                <a:solidFill>
                  <a:srgbClr val="00B0F0"/>
                </a:solidFill>
              </a:rPr>
              <a:t>s</a:t>
            </a:r>
            <a:r>
              <a:rPr lang="it-IT" sz="3600" dirty="0">
                <a:solidFill>
                  <a:srgbClr val="FF0000"/>
                </a:solidFill>
              </a:rPr>
              <a:t>vit</a:t>
            </a:r>
            <a:r>
              <a:rPr lang="it-IT" sz="3600" dirty="0"/>
              <a:t>are	</a:t>
            </a:r>
            <a:r>
              <a:rPr lang="it-IT" sz="3600" dirty="0" smtClean="0"/>
              <a:t>[</a:t>
            </a:r>
            <a:r>
              <a:rPr lang="it-IT" sz="3600" dirty="0" err="1" smtClean="0"/>
              <a:t>zvi</a:t>
            </a:r>
            <a:r>
              <a:rPr lang="it-IT" sz="3600" dirty="0" err="1"/>
              <a:t>ˈ</a:t>
            </a:r>
            <a:r>
              <a:rPr lang="it-IT" sz="3600" dirty="0" err="1" smtClean="0"/>
              <a:t>ta:re</a:t>
            </a:r>
            <a:r>
              <a:rPr lang="it-IT" sz="3600" dirty="0" smtClean="0"/>
              <a:t>] </a:t>
            </a:r>
            <a:r>
              <a:rPr lang="it-IT" sz="3600" dirty="0"/>
              <a:t>	</a:t>
            </a:r>
          </a:p>
          <a:p>
            <a:pPr marL="0" indent="0">
              <a:buNone/>
            </a:pPr>
            <a:r>
              <a:rPr lang="it-IT" sz="3600" dirty="0"/>
              <a:t>					</a:t>
            </a:r>
            <a:r>
              <a:rPr lang="it-IT" sz="3600" u="sng" dirty="0">
                <a:solidFill>
                  <a:srgbClr val="00B0F0"/>
                </a:solidFill>
              </a:rPr>
              <a:t>s</a:t>
            </a:r>
            <a:r>
              <a:rPr lang="it-IT" sz="3600" dirty="0">
                <a:solidFill>
                  <a:srgbClr val="FF0000"/>
                </a:solidFill>
              </a:rPr>
              <a:t>mur</a:t>
            </a:r>
            <a:r>
              <a:rPr lang="it-IT" sz="3600" dirty="0"/>
              <a:t>are</a:t>
            </a:r>
          </a:p>
          <a:p>
            <a:pPr marL="0" indent="0">
              <a:buNone/>
            </a:pPr>
            <a:r>
              <a:rPr lang="it-IT" sz="3600" dirty="0"/>
              <a:t>					</a:t>
            </a:r>
            <a:r>
              <a:rPr lang="it-IT" sz="3600" u="sng" dirty="0">
                <a:solidFill>
                  <a:srgbClr val="00B0F0"/>
                </a:solidFill>
              </a:rPr>
              <a:t>s</a:t>
            </a:r>
            <a:r>
              <a:rPr lang="it-IT" sz="3600" dirty="0">
                <a:solidFill>
                  <a:srgbClr val="FF0000"/>
                </a:solidFill>
              </a:rPr>
              <a:t>nid</a:t>
            </a:r>
            <a:r>
              <a:rPr lang="it-IT" sz="3600" dirty="0"/>
              <a:t>are</a:t>
            </a:r>
          </a:p>
          <a:p>
            <a:pPr marL="0" indent="0">
              <a:buNone/>
            </a:pPr>
            <a:r>
              <a:rPr lang="it-IT" sz="3600" dirty="0"/>
              <a:t>					</a:t>
            </a:r>
            <a:r>
              <a:rPr lang="it-IT" sz="3600" u="sng" dirty="0">
                <a:solidFill>
                  <a:srgbClr val="00B0F0"/>
                </a:solidFill>
              </a:rPr>
              <a:t>s</a:t>
            </a:r>
            <a:r>
              <a:rPr lang="it-IT" sz="3600" dirty="0">
                <a:solidFill>
                  <a:srgbClr val="FF0000"/>
                </a:solidFill>
              </a:rPr>
              <a:t>lega</a:t>
            </a:r>
            <a:r>
              <a:rPr lang="it-IT" sz="3600" dirty="0"/>
              <a:t>re</a:t>
            </a:r>
          </a:p>
          <a:p>
            <a:pPr marL="0" indent="0">
              <a:buNone/>
            </a:pPr>
            <a:r>
              <a:rPr lang="it-IT" sz="3600" dirty="0"/>
              <a:t>					</a:t>
            </a:r>
            <a:r>
              <a:rPr lang="it-IT" sz="3600" u="sng" dirty="0">
                <a:solidFill>
                  <a:srgbClr val="00B0F0"/>
                </a:solidFill>
              </a:rPr>
              <a:t>s</a:t>
            </a:r>
            <a:r>
              <a:rPr lang="it-IT" sz="3600" dirty="0">
                <a:solidFill>
                  <a:srgbClr val="FF0000"/>
                </a:solidFill>
              </a:rPr>
              <a:t>rotol</a:t>
            </a:r>
            <a:r>
              <a:rPr lang="it-IT" sz="3600" dirty="0"/>
              <a:t>are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095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sordo / sonoro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600" dirty="0" smtClean="0"/>
              <a:t>Tipo di fonazione: vibrazione delle corde vocali</a:t>
            </a:r>
          </a:p>
          <a:p>
            <a:endParaRPr lang="it-IT" sz="3600" dirty="0"/>
          </a:p>
          <a:p>
            <a:r>
              <a:rPr lang="it-IT" sz="3600" dirty="0" smtClean="0"/>
              <a:t>Terzo parametro, oltre a </a:t>
            </a:r>
            <a:r>
              <a:rPr lang="it-IT" sz="3600" b="1" dirty="0" smtClean="0"/>
              <a:t>modo e luogo di articolazione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006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F4A14AC-3F28-F647-B485-3F0CC9CC4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C</a:t>
            </a:r>
            <a:r>
              <a:rPr lang="it-IT" i="1" dirty="0" smtClean="0"/>
              <a:t>ircostanziali</a:t>
            </a:r>
            <a:endParaRPr lang="it-IT" i="1" dirty="0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xmlns="" id="{ABA760F9-47FE-4749-9155-1339BA7087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600" y="2132856"/>
            <a:ext cx="7272808" cy="3888432"/>
          </a:xfrm>
        </p:spPr>
      </p:pic>
    </p:spTree>
    <p:extLst>
      <p:ext uri="{BB962C8B-B14F-4D97-AF65-F5344CB8AC3E}">
        <p14:creationId xmlns:p14="http://schemas.microsoft.com/office/powerpoint/2010/main" val="352686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F6888E1-D986-4F4D-B639-2C8A824F4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Ricorsività</a:t>
            </a:r>
            <a:endParaRPr lang="it-IT" i="1" dirty="0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xmlns="" id="{82BB4AAC-E750-9449-801C-71CA8CFAB9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7584" y="2060848"/>
            <a:ext cx="7344816" cy="4176464"/>
          </a:xfrm>
        </p:spPr>
      </p:pic>
    </p:spTree>
    <p:extLst>
      <p:ext uri="{BB962C8B-B14F-4D97-AF65-F5344CB8AC3E}">
        <p14:creationId xmlns:p14="http://schemas.microsoft.com/office/powerpoint/2010/main" val="224490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 smtClean="0"/>
              <a:t>Derivazione zero + derivazione con </a:t>
            </a:r>
            <a:br>
              <a:rPr lang="it-IT" i="1" dirty="0" smtClean="0"/>
            </a:br>
            <a:r>
              <a:rPr lang="it-IT" i="1" dirty="0" smtClean="0"/>
              <a:t>-</a:t>
            </a:r>
            <a:r>
              <a:rPr lang="it-IT" i="1" dirty="0" err="1" smtClean="0"/>
              <a:t>ament</a:t>
            </a:r>
            <a:r>
              <a:rPr lang="it-IT" i="1" dirty="0" smtClean="0"/>
              <a:t>-</a:t>
            </a:r>
            <a:endParaRPr lang="it-IT" i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47" y="1600200"/>
            <a:ext cx="812230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125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b="1" i="1" dirty="0" smtClean="0"/>
              <a:t>Modificatori</a:t>
            </a:r>
            <a:r>
              <a:rPr lang="it-IT" sz="3600" i="1" dirty="0" smtClean="0"/>
              <a:t>: </a:t>
            </a:r>
            <a:r>
              <a:rPr lang="it-IT" sz="3600" dirty="0" smtClean="0"/>
              <a:t>ho </a:t>
            </a:r>
            <a:r>
              <a:rPr lang="it-IT" sz="3600" dirty="0"/>
              <a:t>chiuso la porta </a:t>
            </a:r>
            <a:r>
              <a:rPr lang="it-IT" sz="3600" b="1" dirty="0"/>
              <a:t>a chiave</a:t>
            </a: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6" y="1484784"/>
            <a:ext cx="8208912" cy="475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63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169</Words>
  <Application>Microsoft Office PowerPoint</Application>
  <PresentationFormat>Presentazione su schermo (4:3)</PresentationFormat>
  <Paragraphs>77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Tema di Office</vt:lpstr>
      <vt:lpstr>Fondamenti di linguistica</vt:lpstr>
      <vt:lpstr>Schema delle consonanti</vt:lpstr>
      <vt:lpstr>Coarticolazione (fonetica)</vt:lpstr>
      <vt:lpstr>Morfemi</vt:lpstr>
      <vt:lpstr>sordo / sonoro</vt:lpstr>
      <vt:lpstr>Circostanziali</vt:lpstr>
      <vt:lpstr>Ricorsività</vt:lpstr>
      <vt:lpstr>Derivazione zero + derivazione con  -ament-</vt:lpstr>
      <vt:lpstr>Modificatori: ho chiuso la porta a chiave</vt:lpstr>
      <vt:lpstr> Di sabato avrei fatto colazione con molta calma </vt:lpstr>
      <vt:lpstr>Per divertimento ho fatto animali di carta con passione</vt:lpstr>
      <vt:lpstr>Mentre uscivo ho incontrato Anna</vt:lpstr>
      <vt:lpstr>Ancora coarticolazione: le nasali</vt:lpstr>
      <vt:lpstr>Variabilità</vt:lpstr>
      <vt:lpstr>Complementi di luogo come argomenti</vt:lpstr>
      <vt:lpstr>Argomenti e modificatori interni</vt:lpstr>
      <vt:lpstr>Mobilità dei costituenti</vt:lpstr>
      <vt:lpstr>Circostanziali esterni: attaccati a F!</vt:lpstr>
      <vt:lpstr>Libera mobilità dei circostanziali</vt:lpstr>
      <vt:lpstr>Aggiunzioni ricorsive a diversi livelli</vt:lpstr>
      <vt:lpstr>Regole fonologiche (sincroniche!)</vt:lpstr>
      <vt:lpstr>Le nasali</vt:lpstr>
      <vt:lpstr>Le fricative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Fondamenti di linguistica</dc:title>
  <dc:creator>Mario</dc:creator>
  <cp:lastModifiedBy>Mario</cp:lastModifiedBy>
  <cp:revision>1</cp:revision>
  <dcterms:created xsi:type="dcterms:W3CDTF">2020-10-16T07:38:39Z</dcterms:created>
  <dcterms:modified xsi:type="dcterms:W3CDTF">2020-10-16T07:41:39Z</dcterms:modified>
</cp:coreProperties>
</file>