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2" autoAdjust="0"/>
    <p:restoredTop sz="94660"/>
  </p:normalViewPr>
  <p:slideViewPr>
    <p:cSldViewPr snapToGrid="0">
      <p:cViewPr varScale="1">
        <p:scale>
          <a:sx n="66" d="100"/>
          <a:sy n="66" d="100"/>
        </p:scale>
        <p:origin x="40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44A8-271C-4825-88D5-1BD5DE770855}" type="datetimeFigureOut">
              <a:rPr lang="it-IT" smtClean="0"/>
              <a:t>15/12/2020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95542-F1F1-4AC0-A2D1-84754D6909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8070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44A8-271C-4825-88D5-1BD5DE770855}" type="datetimeFigureOut">
              <a:rPr lang="it-IT" smtClean="0"/>
              <a:t>15/12/2020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95542-F1F1-4AC0-A2D1-84754D6909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0360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44A8-271C-4825-88D5-1BD5DE770855}" type="datetimeFigureOut">
              <a:rPr lang="it-IT" smtClean="0"/>
              <a:t>15/12/2020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95542-F1F1-4AC0-A2D1-84754D6909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5246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44A8-271C-4825-88D5-1BD5DE770855}" type="datetimeFigureOut">
              <a:rPr lang="it-IT" smtClean="0"/>
              <a:t>15/12/2020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95542-F1F1-4AC0-A2D1-84754D6909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9110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44A8-271C-4825-88D5-1BD5DE770855}" type="datetimeFigureOut">
              <a:rPr lang="it-IT" smtClean="0"/>
              <a:t>15/12/2020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95542-F1F1-4AC0-A2D1-84754D6909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9696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44A8-271C-4825-88D5-1BD5DE770855}" type="datetimeFigureOut">
              <a:rPr lang="it-IT" smtClean="0"/>
              <a:t>15/12/2020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95542-F1F1-4AC0-A2D1-84754D6909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4155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44A8-271C-4825-88D5-1BD5DE770855}" type="datetimeFigureOut">
              <a:rPr lang="it-IT" smtClean="0"/>
              <a:t>15/12/2020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95542-F1F1-4AC0-A2D1-84754D6909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4314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44A8-271C-4825-88D5-1BD5DE770855}" type="datetimeFigureOut">
              <a:rPr lang="it-IT" smtClean="0"/>
              <a:t>15/12/2020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95542-F1F1-4AC0-A2D1-84754D6909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9638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44A8-271C-4825-88D5-1BD5DE770855}" type="datetimeFigureOut">
              <a:rPr lang="it-IT" smtClean="0"/>
              <a:t>15/12/2020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95542-F1F1-4AC0-A2D1-84754D6909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5833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44A8-271C-4825-88D5-1BD5DE770855}" type="datetimeFigureOut">
              <a:rPr lang="it-IT" smtClean="0"/>
              <a:t>15/12/2020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95542-F1F1-4AC0-A2D1-84754D6909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58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C44A8-271C-4825-88D5-1BD5DE770855}" type="datetimeFigureOut">
              <a:rPr lang="it-IT" smtClean="0"/>
              <a:t>15/12/2020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95542-F1F1-4AC0-A2D1-84754D6909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6431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C44A8-271C-4825-88D5-1BD5DE770855}" type="datetimeFigureOut">
              <a:rPr lang="it-IT" smtClean="0"/>
              <a:t>15/12/2020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95542-F1F1-4AC0-A2D1-84754D6909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0382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02 LEZIONE </a:t>
            </a:r>
            <a:r>
              <a:rPr lang="it-IT" dirty="0" smtClean="0"/>
              <a:t>16 dicembre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METODI E STRUMENTI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6984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cap="small" dirty="0"/>
              <a:t>Lore </a:t>
            </a:r>
            <a:r>
              <a:rPr lang="it-IT" sz="3600" cap="small" dirty="0" err="1"/>
              <a:t>Terracini</a:t>
            </a:r>
            <a:r>
              <a:rPr lang="it-IT" sz="3600" dirty="0"/>
              <a:t>, </a:t>
            </a:r>
            <a:r>
              <a:rPr lang="it-IT" sz="3600" i="1" dirty="0"/>
              <a:t>I segni e la scuola. Didattica della letteratura come pratica sociale</a:t>
            </a:r>
            <a:r>
              <a:rPr lang="it-IT" sz="3600" dirty="0"/>
              <a:t>, La Rosa, Torino 1980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4400" dirty="0"/>
              <a:t>Direi </a:t>
            </a:r>
            <a:r>
              <a:rPr lang="it-IT" sz="4400" dirty="0" smtClean="0"/>
              <a:t> che </a:t>
            </a:r>
            <a:r>
              <a:rPr lang="it-IT" sz="4400" dirty="0"/>
              <a:t>per noi, docenti di letteratura, oggi questi sono problemi ulteriori; e la soluzione la dovremo trovare insieme con gli uomini di scienza, sul loro piano. Ma intanto, andiamo sul loro piano; e usciamo dalla sfera della magia e dell’irrazionale</a:t>
            </a:r>
          </a:p>
        </p:txBody>
      </p:sp>
    </p:spTree>
    <p:extLst>
      <p:ext uri="{BB962C8B-B14F-4D97-AF65-F5344CB8AC3E}">
        <p14:creationId xmlns:p14="http://schemas.microsoft.com/office/powerpoint/2010/main" val="17077601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Cesare Cases, </a:t>
            </a:r>
            <a:r>
              <a:rPr lang="it-IT" i="1" dirty="0"/>
              <a:t>Il poeta, il </a:t>
            </a:r>
            <a:r>
              <a:rPr lang="it-IT" i="1" dirty="0" err="1"/>
              <a:t>logotecnocrate</a:t>
            </a:r>
            <a:r>
              <a:rPr lang="it-IT" i="1" dirty="0"/>
              <a:t> e la figlia del macellaio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2919" y="1825625"/>
            <a:ext cx="11100881" cy="482809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4000" dirty="0" smtClean="0"/>
              <a:t>«Certo</a:t>
            </a:r>
            <a:r>
              <a:rPr lang="it-IT" sz="4000" dirty="0"/>
              <a:t>, l’insegnamento della letteratura ha senso solo se non si accoda alla tecnocrazia ma crea uno spazio di opposizione alla tecnocrazia stessa e di salvaguardia dell’esperienza, cioè avvia a quell’anarchia che, nella lettura come dappertutto, non è per il comune dei mortali un dato bensì </a:t>
            </a:r>
            <a:r>
              <a:rPr lang="it-IT" sz="4000" dirty="0" smtClean="0"/>
              <a:t>un’utopia».</a:t>
            </a:r>
          </a:p>
          <a:p>
            <a:pPr marL="0" indent="0" algn="just">
              <a:buNone/>
            </a:pPr>
            <a:r>
              <a:rPr lang="it-IT" sz="4000" dirty="0" smtClean="0"/>
              <a:t>Ma vedi anche Armellini, 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val="2810464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4000" dirty="0" smtClean="0"/>
              <a:t>I classici e l’identità nazionale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val="36587728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dirty="0"/>
          </a:p>
          <a:p>
            <a:r>
              <a:rPr lang="it-IT" dirty="0"/>
              <a:t>Abitare noi in primo luogo il passato </a:t>
            </a:r>
          </a:p>
          <a:p>
            <a:r>
              <a:rPr lang="it-IT" dirty="0"/>
              <a:t>2. Decodificare la lingua e l’enciclopedia del passato </a:t>
            </a:r>
          </a:p>
          <a:p>
            <a:r>
              <a:rPr lang="it-IT" dirty="0" smtClean="0"/>
              <a:t>3</a:t>
            </a:r>
            <a:r>
              <a:rPr lang="it-IT" dirty="0"/>
              <a:t>. Cogliere le domande che pone il testo; perché mentre le risposte sono frutto dell’epoca, le domande invece sono eterne </a:t>
            </a:r>
          </a:p>
          <a:p>
            <a:r>
              <a:rPr lang="it-IT" dirty="0"/>
              <a:t>4. Avviare una comunità ermeneutica sulle domande poste </a:t>
            </a:r>
          </a:p>
        </p:txBody>
      </p:sp>
    </p:spTree>
    <p:extLst>
      <p:ext uri="{BB962C8B-B14F-4D97-AF65-F5344CB8AC3E}">
        <p14:creationId xmlns:p14="http://schemas.microsoft.com/office/powerpoint/2010/main" val="3115291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Unità didattica: il denaro (debito) in letteratura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Italo Svevo, </a:t>
            </a:r>
            <a:r>
              <a:rPr lang="it-IT" i="1" dirty="0" smtClean="0"/>
              <a:t>La coscienza di Zeno</a:t>
            </a:r>
            <a:endParaRPr lang="it-IT" dirty="0" smtClean="0"/>
          </a:p>
          <a:p>
            <a:r>
              <a:rPr lang="it-IT" dirty="0" smtClean="0"/>
              <a:t>Giovanni Verga, </a:t>
            </a:r>
            <a:r>
              <a:rPr lang="it-IT" i="1" dirty="0" smtClean="0"/>
              <a:t>Malavoglia</a:t>
            </a:r>
          </a:p>
          <a:p>
            <a:r>
              <a:rPr lang="it-IT" dirty="0" smtClean="0"/>
              <a:t>Luigi Pirandello, </a:t>
            </a:r>
            <a:r>
              <a:rPr lang="it-IT" i="1" dirty="0" smtClean="0"/>
              <a:t>Il fu Mattia Pascal</a:t>
            </a:r>
          </a:p>
          <a:p>
            <a:r>
              <a:rPr lang="it-IT" dirty="0" smtClean="0"/>
              <a:t>Federigo Tozzi, </a:t>
            </a:r>
            <a:r>
              <a:rPr lang="it-IT" i="1" dirty="0" smtClean="0"/>
              <a:t>Il podere</a:t>
            </a:r>
            <a:endParaRPr lang="it-IT" dirty="0" smtClean="0"/>
          </a:p>
          <a:p>
            <a:r>
              <a:rPr lang="it-IT" dirty="0" smtClean="0"/>
              <a:t>Alberto Moravia, </a:t>
            </a:r>
            <a:r>
              <a:rPr lang="it-IT" i="1" dirty="0" smtClean="0"/>
              <a:t>Gli indifferenti</a:t>
            </a:r>
            <a:endParaRPr lang="it-IT" dirty="0" smtClean="0"/>
          </a:p>
          <a:p>
            <a:r>
              <a:rPr lang="it-IT" dirty="0" smtClean="0"/>
              <a:t>Paolo Volponi, </a:t>
            </a:r>
            <a:r>
              <a:rPr lang="it-IT" i="1" dirty="0" smtClean="0"/>
              <a:t>Le mosche del capitale</a:t>
            </a:r>
          </a:p>
          <a:p>
            <a:r>
              <a:rPr lang="it-IT" dirty="0" smtClean="0"/>
              <a:t>Walter Siti, </a:t>
            </a:r>
            <a:r>
              <a:rPr lang="it-IT" i="1" dirty="0" smtClean="0"/>
              <a:t>Resistere non serve a niente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908425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Italo Svevo, </a:t>
            </a:r>
            <a:r>
              <a:rPr lang="it-IT" i="1" dirty="0" smtClean="0"/>
              <a:t>La coscienza di Zeno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it-IT" dirty="0"/>
              <a:t>Sul pianerottolo, la signora si fermò per respirare e anche per parlare, e mi disse ridendo che la cosa sarebbe finita senza danno per nessuno. Prima di colazione, lei, Ada e Guido s’erano recati per averne consiglio da un avvocato, vecchio amico di famiglia e ora anche tutore della piccola Anna. L’avvocato aveva detto che non occorreva pagare perché per legge non vi si era obbligati. Guido s’era vivamente opposto parlando di onore e di dovere, ma senza dubbio, una volta che tutti, compresa Ada, decidevano di non pagare, anche lui avrebbe dovuto rassegnarvisi.</a:t>
            </a:r>
          </a:p>
          <a:p>
            <a:pPr marL="0" indent="0" algn="just">
              <a:buNone/>
            </a:pPr>
            <a:r>
              <a:rPr lang="it-IT" dirty="0"/>
              <a:t>– Ma la sua ditta alla Borsa sarà dichiarata bancarotta? – dissi io perplesso.</a:t>
            </a:r>
          </a:p>
          <a:p>
            <a:pPr marL="0" indent="0" algn="just">
              <a:buNone/>
            </a:pPr>
            <a:r>
              <a:rPr lang="it-IT" dirty="0"/>
              <a:t>– Probabilmente! – disse la signora </a:t>
            </a:r>
            <a:r>
              <a:rPr lang="it-IT" dirty="0" err="1"/>
              <a:t>Malfenti</a:t>
            </a:r>
            <a:r>
              <a:rPr lang="it-IT" dirty="0"/>
              <a:t> con un sospiro prima d’imprendere la salita dell’ultima scala</a:t>
            </a:r>
          </a:p>
        </p:txBody>
      </p:sp>
    </p:spTree>
    <p:extLst>
      <p:ext uri="{BB962C8B-B14F-4D97-AF65-F5344CB8AC3E}">
        <p14:creationId xmlns:p14="http://schemas.microsoft.com/office/powerpoint/2010/main" val="30293786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Giovanni Verga, </a:t>
            </a:r>
            <a:r>
              <a:rPr lang="it-IT" i="1" dirty="0" smtClean="0"/>
              <a:t>Malavoglia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/>
              <a:t>Quando poi l'avvocato ebbe letto le carte, e poté capire qualche cosa dalle risposte ingarbugliate che doveva strappare con le tenaglie a padron '</a:t>
            </a:r>
            <a:r>
              <a:rPr lang="it-IT" dirty="0" err="1"/>
              <a:t>Ntoni</a:t>
            </a:r>
            <a:r>
              <a:rPr lang="it-IT" dirty="0"/>
              <a:t>, mentre gli altri se ne stavano appollaiati sulle loro scranne senza osare di fiatare, si mise a ridere di tutto cuore, e gli altri ridevano con lui, senza sapere perché, per ripigliar fiato. — Niente, rispose l'avvocato; non c'è da far niente; — e siccome padron '</a:t>
            </a:r>
            <a:r>
              <a:rPr lang="it-IT" dirty="0" err="1"/>
              <a:t>Ntoni</a:t>
            </a:r>
            <a:r>
              <a:rPr lang="it-IT" dirty="0"/>
              <a:t> tornava a dire che era venuto l'usciere, — L'usciere lasciatelo venire anche una volta al giorno, così il creditore si stancherà più presto di rimetterci le spese. Non potranno prendervi nulla, perché la casa è dotale, e per la barca faremo il reclamo in nome di mastro Turi </a:t>
            </a:r>
            <a:r>
              <a:rPr lang="it-IT" dirty="0" err="1"/>
              <a:t>Zuppiddu</a:t>
            </a:r>
            <a:r>
              <a:rPr lang="it-IT" dirty="0"/>
              <a:t>. Vostra nuora non c'entra nella compera dei lupini</a:t>
            </a:r>
          </a:p>
        </p:txBody>
      </p:sp>
    </p:spTree>
    <p:extLst>
      <p:ext uri="{BB962C8B-B14F-4D97-AF65-F5344CB8AC3E}">
        <p14:creationId xmlns:p14="http://schemas.microsoft.com/office/powerpoint/2010/main" val="19420075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Paolo Volponi, </a:t>
            </a:r>
            <a:r>
              <a:rPr lang="it-IT" i="1" dirty="0" smtClean="0"/>
              <a:t>Le mosche del capitale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/>
              <a:t>Dormono i calcolatori, ma non perdono il conto nei loro programmi. È un problema di ordine, efficienza, produzione. </a:t>
            </a:r>
            <a:r>
              <a:rPr lang="it-IT" dirty="0" err="1" smtClean="0"/>
              <a:t>Saraccini</a:t>
            </a:r>
            <a:r>
              <a:rPr lang="it-IT" dirty="0" smtClean="0"/>
              <a:t> </a:t>
            </a:r>
            <a:r>
              <a:rPr lang="it-IT" dirty="0"/>
              <a:t>confida negli psicofarmaci e nei calcolatori. Capiranno i giornali, i finanzieri, i direttori, i tecnici, i giovani specializzati, i consigli d’amministrazione, i contabili, i sindacalisti di fabbrica, quelli provinciali e nazionali, poi i sindaci, i politici, e poi i vertici della </a:t>
            </a:r>
            <a:r>
              <a:rPr lang="it-IT" dirty="0" err="1"/>
              <a:t>confindustria</a:t>
            </a:r>
            <a:r>
              <a:rPr lang="it-IT" dirty="0"/>
              <a:t>, dell’IRI, e poi i ministri e gli editori. Tutti dovranno capire il primato sociale, culturale, scientifico dell’industria: e lo stesso capitale dovrà sottomettersi e seguirne le ragioni. Il capitale verrà rinnovato e regolato dall’industria. </a:t>
            </a:r>
          </a:p>
        </p:txBody>
      </p:sp>
    </p:spTree>
    <p:extLst>
      <p:ext uri="{BB962C8B-B14F-4D97-AF65-F5344CB8AC3E}">
        <p14:creationId xmlns:p14="http://schemas.microsoft.com/office/powerpoint/2010/main" val="18371575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10364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Walter Siti, </a:t>
            </a:r>
            <a:r>
              <a:rPr lang="it-IT" i="1" dirty="0" smtClean="0"/>
              <a:t>Resistere non serve a niente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55643" y="1147864"/>
            <a:ext cx="12036357" cy="552530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/>
              <a:t>«Basta con queste geremiadi, perdona lo sfogo… </a:t>
            </a:r>
            <a:r>
              <a:rPr lang="it-IT" dirty="0" err="1"/>
              <a:t>dài</a:t>
            </a:r>
            <a:r>
              <a:rPr lang="it-IT" dirty="0"/>
              <a:t> raccontami di quello che hai fatto quando hai guadagnato il tuo primo miliardo» </a:t>
            </a:r>
          </a:p>
          <a:p>
            <a:pPr marL="0" indent="0">
              <a:buNone/>
            </a:pPr>
            <a:r>
              <a:rPr lang="it-IT" dirty="0"/>
              <a:t>«Il primo milione, era appena subentrato l’euro… avevo ventisei anni… se te lo racconto non ci credi». </a:t>
            </a:r>
          </a:p>
          <a:p>
            <a:pPr marL="0" indent="0">
              <a:buNone/>
            </a:pPr>
            <a:r>
              <a:rPr lang="it-IT" dirty="0"/>
              <a:t>«Provaci». </a:t>
            </a:r>
          </a:p>
          <a:p>
            <a:pPr marL="0" indent="0">
              <a:buNone/>
            </a:pPr>
            <a:r>
              <a:rPr lang="it-IT" dirty="0"/>
              <a:t>«Mi sono comprato un’affettatrice per il prosciutto». </a:t>
            </a:r>
          </a:p>
          <a:p>
            <a:pPr marL="0" indent="0">
              <a:buNone/>
            </a:pPr>
            <a:r>
              <a:rPr lang="it-IT" dirty="0"/>
              <a:t>«E basta?» </a:t>
            </a:r>
          </a:p>
          <a:p>
            <a:pPr marL="0" indent="0">
              <a:buNone/>
            </a:pPr>
            <a:r>
              <a:rPr lang="it-IT" dirty="0"/>
              <a:t>«Da dodicimila dollari, una </a:t>
            </a:r>
            <a:r>
              <a:rPr lang="it-IT" dirty="0" err="1"/>
              <a:t>Berkel</a:t>
            </a:r>
            <a:r>
              <a:rPr lang="it-IT" dirty="0"/>
              <a:t> d’antiquariato… con la manovella, perché con quelle elettriche il grasso si scalda e altera il sapore». </a:t>
            </a:r>
          </a:p>
          <a:p>
            <a:pPr marL="0" indent="0">
              <a:buNone/>
            </a:pPr>
            <a:r>
              <a:rPr lang="it-IT" dirty="0"/>
              <a:t>«Non riesco a vedere il simbolo». </a:t>
            </a:r>
          </a:p>
          <a:p>
            <a:pPr marL="0" indent="0">
              <a:buNone/>
            </a:pPr>
            <a:r>
              <a:rPr lang="it-IT" dirty="0"/>
              <a:t>«Mah, non so… forse proprio perché era un oggetto inutile e mi dava il senso che potevo comprarmi qualsiasi cosa… e poi avevo un conto aperto con il prosciutto dal tempo della mia dieta ferrea… potevo mangiare solo quello a colazione, al posto del cornetto e della nutella» </a:t>
            </a:r>
          </a:p>
        </p:txBody>
      </p:sp>
    </p:spTree>
    <p:extLst>
      <p:ext uri="{BB962C8B-B14F-4D97-AF65-F5344CB8AC3E}">
        <p14:creationId xmlns:p14="http://schemas.microsoft.com/office/powerpoint/2010/main" val="6623259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1. Classici nel passato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 smtClean="0"/>
              <a:t>I </a:t>
            </a:r>
            <a:r>
              <a:rPr lang="it-IT" dirty="0"/>
              <a:t>classici non ci parlano in </a:t>
            </a:r>
            <a:r>
              <a:rPr lang="it-IT" i="1" dirty="0"/>
              <a:t>prima battuta </a:t>
            </a:r>
            <a:r>
              <a:rPr lang="it-IT" dirty="0"/>
              <a:t>del presente; al contrario sono opere che nascono nel passato e quel passato abitano.</a:t>
            </a:r>
          </a:p>
          <a:p>
            <a:pPr lvl="0"/>
            <a:r>
              <a:rPr lang="it-IT" dirty="0"/>
              <a:t>Siamo noi che dobbiamo andare ad abitare il passato. .</a:t>
            </a:r>
          </a:p>
          <a:p>
            <a:pPr lvl="0"/>
            <a:r>
              <a:rPr lang="it-IT" dirty="0"/>
              <a:t>Se li leggiamo come elementi del passato recuperiamo la dimensione storica, ossia il concetto di profondità. Questo non può avvenire con la letteratura di consumo (anche quella alta e raffinata): in quanto letteratura di consumo coglie la superficialità del presente, e si affida a meccanismi narrativi consolidati (si pensi al poliziesco su tutti)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70546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"/>
            <a:ext cx="9144000" cy="908721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Recenti pubblicazioni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908720"/>
            <a:ext cx="9144000" cy="5949280"/>
          </a:xfrm>
        </p:spPr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cap="small" dirty="0">
                <a:solidFill>
                  <a:schemeClr val="tx1"/>
                </a:solidFill>
              </a:rPr>
              <a:t>Maurizio </a:t>
            </a:r>
            <a:r>
              <a:rPr lang="it-IT" cap="small" dirty="0" err="1">
                <a:solidFill>
                  <a:schemeClr val="tx1"/>
                </a:solidFill>
              </a:rPr>
              <a:t>Bettini</a:t>
            </a:r>
            <a:r>
              <a:rPr lang="it-IT" dirty="0">
                <a:solidFill>
                  <a:schemeClr val="tx1"/>
                </a:solidFill>
              </a:rPr>
              <a:t>, </a:t>
            </a:r>
            <a:r>
              <a:rPr lang="it-IT" i="1" dirty="0">
                <a:solidFill>
                  <a:schemeClr val="tx1"/>
                </a:solidFill>
              </a:rPr>
              <a:t>A che servono i Greci e i Romani?</a:t>
            </a:r>
            <a:r>
              <a:rPr lang="it-IT" dirty="0">
                <a:solidFill>
                  <a:schemeClr val="tx1"/>
                </a:solidFill>
              </a:rPr>
              <a:t>, Einaudi, Torino 2017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cap="small" dirty="0">
                <a:solidFill>
                  <a:schemeClr val="tx1"/>
                </a:solidFill>
              </a:rPr>
              <a:t>Mary </a:t>
            </a:r>
            <a:r>
              <a:rPr lang="it-IT" cap="small" dirty="0" err="1">
                <a:solidFill>
                  <a:schemeClr val="tx1"/>
                </a:solidFill>
              </a:rPr>
              <a:t>Beard</a:t>
            </a:r>
            <a:r>
              <a:rPr lang="it-IT" cap="small" dirty="0">
                <a:solidFill>
                  <a:schemeClr val="tx1"/>
                </a:solidFill>
              </a:rPr>
              <a:t>, </a:t>
            </a:r>
            <a:r>
              <a:rPr lang="it-IT" i="1" dirty="0">
                <a:solidFill>
                  <a:schemeClr val="tx1"/>
                </a:solidFill>
              </a:rPr>
              <a:t>Fare i conti con i classici. Leggerli, studiarli, amarli</a:t>
            </a:r>
            <a:r>
              <a:rPr lang="it-IT" dirty="0">
                <a:solidFill>
                  <a:schemeClr val="tx1"/>
                </a:solidFill>
              </a:rPr>
              <a:t>, Mondadori, Milano 2017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cap="small" dirty="0">
                <a:solidFill>
                  <a:schemeClr val="tx1"/>
                </a:solidFill>
              </a:rPr>
              <a:t>Piero </a:t>
            </a:r>
            <a:r>
              <a:rPr lang="it-IT" cap="small" dirty="0" err="1">
                <a:solidFill>
                  <a:schemeClr val="tx1"/>
                </a:solidFill>
              </a:rPr>
              <a:t>Boitani</a:t>
            </a:r>
            <a:r>
              <a:rPr lang="it-IT" dirty="0">
                <a:solidFill>
                  <a:schemeClr val="tx1"/>
                </a:solidFill>
              </a:rPr>
              <a:t>, </a:t>
            </a:r>
            <a:r>
              <a:rPr lang="it-IT" i="1" dirty="0">
                <a:solidFill>
                  <a:schemeClr val="tx1"/>
                </a:solidFill>
              </a:rPr>
              <a:t>Dieci lezioni sui classici</a:t>
            </a:r>
            <a:r>
              <a:rPr lang="it-IT" dirty="0">
                <a:solidFill>
                  <a:schemeClr val="tx1"/>
                </a:solidFill>
              </a:rPr>
              <a:t>, il Mulino, Bologna </a:t>
            </a:r>
            <a:r>
              <a:rPr lang="it-IT" dirty="0" smtClean="0">
                <a:solidFill>
                  <a:schemeClr val="tx1"/>
                </a:solidFill>
              </a:rPr>
              <a:t>2017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AA.VV., </a:t>
            </a:r>
            <a:r>
              <a:rPr lang="it-IT" i="1" dirty="0">
                <a:solidFill>
                  <a:schemeClr val="tx1"/>
                </a:solidFill>
              </a:rPr>
              <a:t>Ritorno ai classici</a:t>
            </a:r>
            <a:r>
              <a:rPr lang="it-IT" dirty="0">
                <a:solidFill>
                  <a:schemeClr val="tx1"/>
                </a:solidFill>
              </a:rPr>
              <a:t>, Vita e pensiero, Milano 2017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cap="small" dirty="0" smtClean="0">
                <a:solidFill>
                  <a:schemeClr val="tx1"/>
                </a:solidFill>
              </a:rPr>
              <a:t>Antoine </a:t>
            </a:r>
            <a:r>
              <a:rPr lang="it-IT" cap="small" dirty="0">
                <a:solidFill>
                  <a:schemeClr val="tx1"/>
                </a:solidFill>
              </a:rPr>
              <a:t>Compagnon</a:t>
            </a:r>
            <a:r>
              <a:rPr lang="it-IT" dirty="0">
                <a:solidFill>
                  <a:schemeClr val="tx1"/>
                </a:solidFill>
              </a:rPr>
              <a:t>, </a:t>
            </a:r>
            <a:r>
              <a:rPr lang="it-IT" i="1" dirty="0">
                <a:solidFill>
                  <a:schemeClr val="tx1"/>
                </a:solidFill>
              </a:rPr>
              <a:t>Gli antimoderni: da Joseph De </a:t>
            </a:r>
            <a:r>
              <a:rPr lang="it-IT" i="1" dirty="0" err="1">
                <a:solidFill>
                  <a:schemeClr val="tx1"/>
                </a:solidFill>
              </a:rPr>
              <a:t>Maistre</a:t>
            </a:r>
            <a:r>
              <a:rPr lang="it-IT" i="1" dirty="0">
                <a:solidFill>
                  <a:schemeClr val="tx1"/>
                </a:solidFill>
              </a:rPr>
              <a:t> a Roland </a:t>
            </a:r>
            <a:r>
              <a:rPr lang="it-IT" i="1" dirty="0" err="1">
                <a:solidFill>
                  <a:schemeClr val="tx1"/>
                </a:solidFill>
              </a:rPr>
              <a:t>Barthes</a:t>
            </a:r>
            <a:r>
              <a:rPr lang="it-IT" dirty="0">
                <a:solidFill>
                  <a:schemeClr val="tx1"/>
                </a:solidFill>
              </a:rPr>
              <a:t>, Neri Pozza, Vicenza 2017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cap="small" dirty="0">
                <a:solidFill>
                  <a:schemeClr val="tx1"/>
                </a:solidFill>
              </a:rPr>
              <a:t>Alessandro </a:t>
            </a:r>
            <a:r>
              <a:rPr lang="it-IT" cap="small" dirty="0" err="1">
                <a:solidFill>
                  <a:schemeClr val="tx1"/>
                </a:solidFill>
              </a:rPr>
              <a:t>Serpieri</a:t>
            </a:r>
            <a:r>
              <a:rPr lang="it-IT" dirty="0">
                <a:solidFill>
                  <a:schemeClr val="tx1"/>
                </a:solidFill>
              </a:rPr>
              <a:t>, </a:t>
            </a:r>
            <a:r>
              <a:rPr lang="it-IT" i="1" dirty="0">
                <a:solidFill>
                  <a:schemeClr val="tx1"/>
                </a:solidFill>
              </a:rPr>
              <a:t>Avventure </a:t>
            </a:r>
            <a:r>
              <a:rPr lang="it-IT" i="1" dirty="0" smtClean="0">
                <a:solidFill>
                  <a:schemeClr val="tx1"/>
                </a:solidFill>
              </a:rPr>
              <a:t>dell’inter-</a:t>
            </a:r>
            <a:r>
              <a:rPr lang="it-IT" i="1" dirty="0" err="1" smtClean="0">
                <a:solidFill>
                  <a:schemeClr val="tx1"/>
                </a:solidFill>
              </a:rPr>
              <a:t>pretazione</a:t>
            </a:r>
            <a:r>
              <a:rPr lang="it-IT" i="1" dirty="0">
                <a:solidFill>
                  <a:schemeClr val="tx1"/>
                </a:solidFill>
              </a:rPr>
              <a:t>. Leggere i classici oggi</a:t>
            </a:r>
            <a:r>
              <a:rPr lang="it-IT" dirty="0">
                <a:solidFill>
                  <a:schemeClr val="tx1"/>
                </a:solidFill>
              </a:rPr>
              <a:t>, ETS, Pisa </a:t>
            </a:r>
            <a:r>
              <a:rPr lang="it-IT" dirty="0" smtClean="0">
                <a:solidFill>
                  <a:schemeClr val="tx1"/>
                </a:solidFill>
              </a:rPr>
              <a:t>2014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t-IT" dirty="0" smtClean="0"/>
              <a:t>ENRICO TERRINONI, </a:t>
            </a:r>
            <a:r>
              <a:rPr lang="it-IT" i="1" dirty="0" smtClean="0"/>
              <a:t>Chi ha paura dei classici</a:t>
            </a:r>
            <a:r>
              <a:rPr lang="it-IT" dirty="0" smtClean="0"/>
              <a:t>, </a:t>
            </a:r>
            <a:r>
              <a:rPr lang="it-IT" dirty="0" err="1" smtClean="0"/>
              <a:t>Cronopio</a:t>
            </a:r>
            <a:r>
              <a:rPr lang="it-IT" smtClean="0"/>
              <a:t> 2020</a:t>
            </a:r>
            <a:endParaRPr lang="it-IT" dirty="0">
              <a:solidFill>
                <a:schemeClr val="tx1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760727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2. Classici e periodizzazione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6928" y="1439694"/>
            <a:ext cx="10886872" cy="4737269"/>
          </a:xfrm>
        </p:spPr>
        <p:txBody>
          <a:bodyPr>
            <a:normAutofit/>
          </a:bodyPr>
          <a:lstStyle/>
          <a:p>
            <a:endParaRPr lang="it-IT" dirty="0" smtClean="0">
              <a:effectLst/>
            </a:endParaRPr>
          </a:p>
          <a:p>
            <a:pPr lvl="1"/>
            <a:r>
              <a:rPr lang="it-IT" sz="4400" dirty="0"/>
              <a:t>Scorrere del tempo</a:t>
            </a:r>
          </a:p>
          <a:p>
            <a:pPr lvl="1"/>
            <a:r>
              <a:rPr lang="it-IT" sz="4400" dirty="0" smtClean="0"/>
              <a:t>Testi </a:t>
            </a:r>
            <a:r>
              <a:rPr lang="it-IT" sz="4400" dirty="0"/>
              <a:t>ci permettono anche di individuare svolte della storia </a:t>
            </a:r>
            <a:r>
              <a:rPr lang="it-IT" sz="4400" dirty="0" smtClean="0"/>
              <a:t>sociale, </a:t>
            </a:r>
            <a:r>
              <a:rPr lang="it-IT" sz="4400" dirty="0"/>
              <a:t>che a </a:t>
            </a:r>
            <a:r>
              <a:rPr lang="it-IT" sz="4400" dirty="0" smtClean="0"/>
              <a:t>loro volta hanno </a:t>
            </a:r>
            <a:r>
              <a:rPr lang="it-IT" sz="4400" dirty="0"/>
              <a:t>una ricaduta a livello etico-esistenziale </a:t>
            </a:r>
            <a:r>
              <a:rPr lang="it-IT" sz="4400" dirty="0" smtClean="0"/>
              <a:t> </a:t>
            </a:r>
            <a:endParaRPr lang="it-IT" sz="4400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544053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Classici e lingua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25294" y="1690688"/>
            <a:ext cx="10828506" cy="4846299"/>
          </a:xfrm>
        </p:spPr>
        <p:txBody>
          <a:bodyPr>
            <a:normAutofit/>
          </a:bodyPr>
          <a:lstStyle/>
          <a:p>
            <a:pPr lvl="1"/>
            <a:r>
              <a:rPr lang="it-IT" sz="3200" dirty="0" smtClean="0"/>
              <a:t>La </a:t>
            </a:r>
            <a:r>
              <a:rPr lang="it-IT" sz="3200" dirty="0"/>
              <a:t>lingua contribuisce a dare la dimensione del passato. </a:t>
            </a:r>
            <a:r>
              <a:rPr lang="it-IT" sz="3200" dirty="0" smtClean="0"/>
              <a:t> </a:t>
            </a:r>
            <a:endParaRPr lang="it-IT" sz="3200" dirty="0"/>
          </a:p>
          <a:p>
            <a:pPr lvl="1"/>
            <a:r>
              <a:rPr lang="it-IT" sz="3200" dirty="0"/>
              <a:t>Ma questa è una lingua applicata </a:t>
            </a:r>
            <a:r>
              <a:rPr lang="it-IT" sz="3200" dirty="0">
                <a:sym typeface="Wingdings" panose="05000000000000000000" pitchFamily="2" charset="2"/>
              </a:rPr>
              <a:t></a:t>
            </a:r>
            <a:r>
              <a:rPr lang="it-IT" sz="3200" dirty="0"/>
              <a:t> applicata anche ai sentimenti </a:t>
            </a:r>
            <a:r>
              <a:rPr lang="it-IT" sz="3200" dirty="0">
                <a:sym typeface="Wingdings" panose="05000000000000000000" pitchFamily="2" charset="2"/>
              </a:rPr>
              <a:t></a:t>
            </a:r>
            <a:r>
              <a:rPr lang="it-IT" sz="3200" dirty="0"/>
              <a:t> dare verbo ai sentimenti </a:t>
            </a:r>
            <a:r>
              <a:rPr lang="it-IT" sz="3200" dirty="0" smtClean="0"/>
              <a:t> </a:t>
            </a:r>
            <a:endParaRPr lang="it-IT" sz="3200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836442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4. Classici e presente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0195" y="1400783"/>
            <a:ext cx="11692647" cy="5136204"/>
          </a:xfrm>
        </p:spPr>
        <p:txBody>
          <a:bodyPr>
            <a:normAutofit/>
          </a:bodyPr>
          <a:lstStyle/>
          <a:p>
            <a:endParaRPr lang="it-IT" dirty="0" smtClean="0">
              <a:effectLst/>
            </a:endParaRPr>
          </a:p>
          <a:p>
            <a:pPr lvl="1" algn="just"/>
            <a:r>
              <a:rPr lang="it-IT" sz="3600" dirty="0"/>
              <a:t>Il quesito che pongono, e non la risposta che danno, è in qualche modo eterno. </a:t>
            </a:r>
            <a:r>
              <a:rPr lang="it-IT" sz="3600" dirty="0" smtClean="0"/>
              <a:t> </a:t>
            </a:r>
            <a:endParaRPr lang="it-IT" sz="3600" dirty="0"/>
          </a:p>
          <a:p>
            <a:pPr lvl="1" algn="just"/>
            <a:r>
              <a:rPr lang="it-IT" sz="3600" dirty="0"/>
              <a:t>Questo vuol dire che la letteratura, ancora oggi, può continuare a essere una palestra di democrazia, grazie a quella «comunità ermeneutica» che è la classe, guidata dal docente che è il «professore come intellettuale». </a:t>
            </a:r>
            <a:r>
              <a:rPr lang="it-IT" sz="3600" dirty="0" smtClean="0"/>
              <a:t> </a:t>
            </a:r>
          </a:p>
          <a:p>
            <a:pPr lvl="1" algn="just"/>
            <a:r>
              <a:rPr lang="it-IT" sz="3600" dirty="0" smtClean="0"/>
              <a:t>Non </a:t>
            </a:r>
            <a:r>
              <a:rPr lang="it-IT" sz="3600" dirty="0"/>
              <a:t>bisogna pensare che in questo modo si delegittimi la letteratura. Già Francesco Orlando diceva </a:t>
            </a:r>
            <a:r>
              <a:rPr lang="it-IT" sz="3600" i="1" dirty="0"/>
              <a:t>la letteratura non basta</a:t>
            </a:r>
            <a:r>
              <a:rPr lang="it-IT" sz="3600" dirty="0"/>
              <a:t>. </a:t>
            </a:r>
            <a:r>
              <a:rPr lang="it-IT" sz="3600" dirty="0" smtClean="0"/>
              <a:t> </a:t>
            </a: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15293888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811621" cy="5880032"/>
          </a:xfrm>
        </p:spPr>
        <p:txBody>
          <a:bodyPr/>
          <a:lstStyle/>
          <a:p>
            <a:r>
              <a:rPr lang="it-IT" dirty="0" smtClean="0"/>
              <a:t>Dante</a:t>
            </a:r>
            <a:br>
              <a:rPr lang="it-IT" dirty="0" smtClean="0"/>
            </a:br>
            <a:r>
              <a:rPr lang="it-IT" i="1" dirty="0" smtClean="0"/>
              <a:t>Tanto gentile e </a:t>
            </a:r>
            <a:r>
              <a:rPr lang="it-IT" i="1" smtClean="0"/>
              <a:t>tanto onesta pare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70060" y="0"/>
            <a:ext cx="6121940" cy="6858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dirty="0"/>
              <a:t>Tanto gentile e tanto onesta pare</a:t>
            </a:r>
          </a:p>
          <a:p>
            <a:pPr marL="0" indent="0">
              <a:buNone/>
            </a:pPr>
            <a:r>
              <a:rPr lang="it-IT" dirty="0"/>
              <a:t>la donna mia, quand'ella altrui saluta,</a:t>
            </a:r>
          </a:p>
          <a:p>
            <a:pPr marL="0" indent="0">
              <a:buNone/>
            </a:pPr>
            <a:r>
              <a:rPr lang="it-IT" dirty="0"/>
              <a:t>ch'</a:t>
            </a:r>
            <a:r>
              <a:rPr lang="it-IT" dirty="0" err="1"/>
              <a:t>ogne</a:t>
            </a:r>
            <a:r>
              <a:rPr lang="it-IT" dirty="0"/>
              <a:t> lingua </a:t>
            </a:r>
            <a:r>
              <a:rPr lang="it-IT" dirty="0" err="1"/>
              <a:t>deven</a:t>
            </a:r>
            <a:r>
              <a:rPr lang="it-IT" dirty="0"/>
              <a:t> tremando muta,</a:t>
            </a:r>
          </a:p>
          <a:p>
            <a:pPr marL="0" indent="0">
              <a:buNone/>
            </a:pPr>
            <a:r>
              <a:rPr lang="it-IT" dirty="0"/>
              <a:t>e li occhi no l'</a:t>
            </a:r>
            <a:r>
              <a:rPr lang="it-IT" dirty="0" err="1"/>
              <a:t>ardiscon</a:t>
            </a:r>
            <a:r>
              <a:rPr lang="it-IT" dirty="0"/>
              <a:t> di guardare.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/>
              <a:t>Ella si va, sentendosi </a:t>
            </a:r>
            <a:r>
              <a:rPr lang="it-IT" dirty="0" err="1"/>
              <a:t>laudare</a:t>
            </a:r>
            <a:r>
              <a:rPr lang="it-IT" dirty="0"/>
              <a:t>,</a:t>
            </a:r>
          </a:p>
          <a:p>
            <a:pPr marL="0" indent="0">
              <a:buNone/>
            </a:pPr>
            <a:r>
              <a:rPr lang="it-IT" dirty="0"/>
              <a:t>benignamente d'umiltà </a:t>
            </a:r>
            <a:r>
              <a:rPr lang="it-IT" dirty="0" err="1"/>
              <a:t>vestuta</a:t>
            </a:r>
            <a:r>
              <a:rPr lang="it-IT" dirty="0"/>
              <a:t>;</a:t>
            </a:r>
          </a:p>
          <a:p>
            <a:pPr marL="0" indent="0">
              <a:buNone/>
            </a:pPr>
            <a:r>
              <a:rPr lang="it-IT" dirty="0"/>
              <a:t>e par che sia una cosa venuta</a:t>
            </a:r>
          </a:p>
          <a:p>
            <a:pPr marL="0" indent="0">
              <a:buNone/>
            </a:pPr>
            <a:r>
              <a:rPr lang="it-IT" dirty="0"/>
              <a:t>da cielo in terra a </a:t>
            </a:r>
            <a:r>
              <a:rPr lang="it-IT" dirty="0" err="1"/>
              <a:t>miracol</a:t>
            </a:r>
            <a:r>
              <a:rPr lang="it-IT" dirty="0"/>
              <a:t> mostrare.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 err="1"/>
              <a:t>Mòstrasi</a:t>
            </a:r>
            <a:r>
              <a:rPr lang="it-IT" dirty="0"/>
              <a:t> sì piacente a chi la mira,</a:t>
            </a:r>
          </a:p>
          <a:p>
            <a:pPr marL="0" indent="0">
              <a:buNone/>
            </a:pPr>
            <a:r>
              <a:rPr lang="it-IT" dirty="0"/>
              <a:t>che dà per li occhi una dolcezza al core,</a:t>
            </a:r>
          </a:p>
          <a:p>
            <a:pPr marL="0" indent="0">
              <a:buNone/>
            </a:pPr>
            <a:r>
              <a:rPr lang="it-IT" dirty="0"/>
              <a:t>che '</a:t>
            </a:r>
            <a:r>
              <a:rPr lang="it-IT" dirty="0" err="1"/>
              <a:t>ntender</a:t>
            </a:r>
            <a:r>
              <a:rPr lang="it-IT" dirty="0"/>
              <a:t> no la può chi non la prova:</a:t>
            </a:r>
          </a:p>
          <a:p>
            <a:pPr marL="0" indent="0">
              <a:buNone/>
            </a:pPr>
            <a:r>
              <a:rPr lang="it-IT" dirty="0"/>
              <a:t> </a:t>
            </a:r>
          </a:p>
          <a:p>
            <a:pPr marL="0" indent="0">
              <a:buNone/>
            </a:pPr>
            <a:r>
              <a:rPr lang="it-IT" dirty="0"/>
              <a:t>e par che de la sua labbia si </a:t>
            </a:r>
            <a:r>
              <a:rPr lang="it-IT" dirty="0" err="1"/>
              <a:t>mova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un spirito soave </a:t>
            </a:r>
            <a:r>
              <a:rPr lang="it-IT" dirty="0" err="1"/>
              <a:t>pien</a:t>
            </a:r>
            <a:r>
              <a:rPr lang="it-IT" dirty="0"/>
              <a:t> d'amore,</a:t>
            </a:r>
          </a:p>
          <a:p>
            <a:pPr marL="0" indent="0">
              <a:buNone/>
            </a:pPr>
            <a:r>
              <a:rPr lang="it-IT" dirty="0"/>
              <a:t>che va dicendo a l'anima: «Sospira!»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167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dirty="0" err="1"/>
              <a:t>Serpieri</a:t>
            </a:r>
            <a:r>
              <a:rPr lang="it-IT" sz="3200" dirty="0"/>
              <a:t>, </a:t>
            </a:r>
            <a:r>
              <a:rPr lang="it-IT" sz="3200" i="1" dirty="0"/>
              <a:t>Avventure dell’interpretazione. Leggere i classici oggi </a:t>
            </a:r>
            <a:r>
              <a:rPr lang="it-IT" sz="3200" dirty="0"/>
              <a:t>(2014)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 smtClean="0"/>
              <a:t>Ermeneutica forte «che </a:t>
            </a:r>
            <a:r>
              <a:rPr lang="it-IT" dirty="0"/>
              <a:t>ambisce alla scientificità e crede nel sicuro rilevamento della </a:t>
            </a:r>
            <a:r>
              <a:rPr lang="it-IT" i="1" dirty="0"/>
              <a:t>figura testuale</a:t>
            </a:r>
            <a:r>
              <a:rPr lang="it-IT" dirty="0"/>
              <a:t>, propenderà per un canone relativamente stabilizzato. Ancor più propendervi una critica tutta estetica, la critica dei monumenti letterari. All’opposto, l’ermeneutica culturalista, </a:t>
            </a:r>
            <a:r>
              <a:rPr lang="it-IT" dirty="0" err="1"/>
              <a:t>neostoricista</a:t>
            </a:r>
            <a:r>
              <a:rPr lang="it-IT" dirty="0"/>
              <a:t>, di </a:t>
            </a:r>
            <a:r>
              <a:rPr lang="it-IT" i="1" dirty="0"/>
              <a:t>gender</a:t>
            </a:r>
            <a:r>
              <a:rPr lang="it-IT" dirty="0"/>
              <a:t> e/o decostruzionista, destabilizza il canone, lo </a:t>
            </a:r>
            <a:r>
              <a:rPr lang="it-IT" dirty="0" err="1"/>
              <a:t>degerarchizza</a:t>
            </a:r>
            <a:r>
              <a:rPr lang="it-IT" dirty="0"/>
              <a:t> oppure lo dissolve per eccessiva ibridazione»</a:t>
            </a:r>
          </a:p>
        </p:txBody>
      </p:sp>
    </p:spTree>
    <p:extLst>
      <p:ext uri="{BB962C8B-B14F-4D97-AF65-F5344CB8AC3E}">
        <p14:creationId xmlns:p14="http://schemas.microsoft.com/office/powerpoint/2010/main" val="3816536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Claudio Scarpati, </a:t>
            </a:r>
            <a:r>
              <a:rPr lang="it-IT" i="1" dirty="0" smtClean="0"/>
              <a:t>Nella scuola deve finire l’eclisse dei classici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/>
              <a:t>«La crisi o l’eclisse dei classici ebbe inizio negli anni Settanta, quando si ritenne che essi fossero caduti in una fatale obsolescenza, che </a:t>
            </a:r>
            <a:r>
              <a:rPr lang="it-IT" dirty="0" smtClean="0"/>
              <a:t>fosse </a:t>
            </a:r>
            <a:r>
              <a:rPr lang="it-IT" dirty="0"/>
              <a:t>inutile dedicare tempo ai documenti del passato e che si dovesse porre gli studenti a contatto con testi e problemi che portassero il segno del ‘qui e ora’: sociologia, antropologia culturale, scienze umane»</a:t>
            </a:r>
          </a:p>
        </p:txBody>
      </p:sp>
    </p:spTree>
    <p:extLst>
      <p:ext uri="{BB962C8B-B14F-4D97-AF65-F5344CB8AC3E}">
        <p14:creationId xmlns:p14="http://schemas.microsoft.com/office/powerpoint/2010/main" val="3705709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Calvino, </a:t>
            </a:r>
            <a:r>
              <a:rPr lang="it-IT" i="1" dirty="0" smtClean="0"/>
              <a:t>Perché leggere i classici</a:t>
            </a:r>
            <a:r>
              <a:rPr lang="it-IT" dirty="0" smtClean="0"/>
              <a:t> (1981)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 smtClean="0"/>
              <a:t>1. «</a:t>
            </a:r>
            <a:r>
              <a:rPr lang="it-IT" i="1" dirty="0" smtClean="0"/>
              <a:t>I </a:t>
            </a:r>
            <a:r>
              <a:rPr lang="it-IT" i="1" dirty="0"/>
              <a:t>classici sono quei libri di cui si  sente dire di solito: “Sto rileggendo…” e mai “Sto leggendo…”</a:t>
            </a:r>
            <a:endParaRPr lang="it-IT" dirty="0"/>
          </a:p>
          <a:p>
            <a:pPr marL="0" indent="0" algn="just">
              <a:buNone/>
            </a:pPr>
            <a:r>
              <a:rPr lang="it-IT" dirty="0"/>
              <a:t>Questo avviene almeno tra quelle persone che si suppongono “di vaste letture”; non vale per la gioventù, età in cui l’incontro col mondo, e coi classici come parte del mondo, vale proprio in quanto primo incontro»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04592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/>
              <a:t>Valerio Magrelli, </a:t>
            </a:r>
            <a:r>
              <a:rPr lang="it-IT" sz="3600" i="1" dirty="0"/>
              <a:t>Ritornare ai classici per scelta, non per dovere </a:t>
            </a:r>
            <a:r>
              <a:rPr lang="it-IT" sz="3600" dirty="0"/>
              <a:t>(2017)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/>
              <a:t>«I classici versano in un momento di abbandono, ma proprio tale abbandono può offrirci una straordinario occasione: possiamo eleggere i classici a interlocutori, senza essere obbligati ad accettarli. Poter scegliere, senza dover subito, è un autentico dono» </a:t>
            </a:r>
          </a:p>
          <a:p>
            <a:pPr marL="0" indent="0" algn="just">
              <a:buNone/>
            </a:pPr>
            <a:r>
              <a:rPr lang="it-IT" dirty="0" smtClean="0"/>
              <a:t>«‘libertà</a:t>
            </a:r>
            <a:r>
              <a:rPr lang="it-IT" dirty="0"/>
              <a:t>’ di fronte ai classici, libertà realmente ‘epocale</a:t>
            </a:r>
            <a:r>
              <a:rPr lang="it-IT" dirty="0" smtClean="0"/>
              <a:t>’»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4759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Italo Calvino, </a:t>
            </a:r>
            <a:r>
              <a:rPr lang="it-IT" i="1" dirty="0" smtClean="0"/>
              <a:t>Perché leggere i classici</a:t>
            </a:r>
            <a:r>
              <a:rPr lang="it-IT" dirty="0" smtClean="0"/>
              <a:t> (1981)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/>
              <a:t>13. «È classico ciò che tende a relegare l’attualità al rango di rumore di fondo, ma nello stesso tempo di questo rumore di fondo non può fare a meno»</a:t>
            </a:r>
          </a:p>
          <a:p>
            <a:pPr marL="0" indent="0" algn="just">
              <a:buNone/>
            </a:pPr>
            <a:r>
              <a:rPr lang="it-IT" dirty="0"/>
              <a:t>14. «È classico ciò che persiste come rumore di fondo anche là dove l’attualità più incompatibile fa da padrona»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14618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Osip</a:t>
            </a:r>
            <a:r>
              <a:rPr lang="it-IT" dirty="0"/>
              <a:t> </a:t>
            </a:r>
            <a:r>
              <a:rPr lang="it-IT" dirty="0" err="1"/>
              <a:t>Mandel’štam</a:t>
            </a:r>
            <a:r>
              <a:rPr lang="it-IT" dirty="0"/>
              <a:t>: «classico ciò che ancora ha da essere»</a:t>
            </a:r>
          </a:p>
          <a:p>
            <a:r>
              <a:rPr lang="it-IT" dirty="0"/>
              <a:t>Antonio La Penna: il classico «non come norma, ma come germe»</a:t>
            </a:r>
          </a:p>
          <a:p>
            <a:r>
              <a:rPr lang="it-IT" dirty="0" smtClean="0"/>
              <a:t>Goethe: «Tutti </a:t>
            </a:r>
            <a:r>
              <a:rPr lang="it-IT" dirty="0"/>
              <a:t>i pensieri intelligenti sono già stati pensati; occorre solo tentare di ripensarli»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25120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Costituzione italiana art. 9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/>
              <a:t>«La Repubblica promuove lo sviluppo della cultura e la ricerca scientifica e tecnica. Tutela il paesaggio e il patrimonio storico e artistico della Nazione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737547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1653</Words>
  <Application>Microsoft Office PowerPoint</Application>
  <PresentationFormat>Widescreen</PresentationFormat>
  <Paragraphs>97</Paragraphs>
  <Slides>23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Wingdings</vt:lpstr>
      <vt:lpstr>Tema di Office</vt:lpstr>
      <vt:lpstr>02 LEZIONE 16 dicembre METODI E STRUMENTI</vt:lpstr>
      <vt:lpstr>Recenti pubblicazioni</vt:lpstr>
      <vt:lpstr>Serpieri, Avventure dell’interpretazione. Leggere i classici oggi (2014)</vt:lpstr>
      <vt:lpstr>Claudio Scarpati, Nella scuola deve finire l’eclisse dei classici</vt:lpstr>
      <vt:lpstr>Calvino, Perché leggere i classici (1981)</vt:lpstr>
      <vt:lpstr>Valerio Magrelli, Ritornare ai classici per scelta, non per dovere (2017)</vt:lpstr>
      <vt:lpstr>Italo Calvino, Perché leggere i classici (1981)</vt:lpstr>
      <vt:lpstr>Presentazione standard di PowerPoint</vt:lpstr>
      <vt:lpstr>Costituzione italiana art. 9</vt:lpstr>
      <vt:lpstr>Lore Terracini, I segni e la scuola. Didattica della letteratura come pratica sociale, La Rosa, Torino 1980</vt:lpstr>
      <vt:lpstr>Cesare Cases, Il poeta, il logotecnocrate e la figlia del macellaio</vt:lpstr>
      <vt:lpstr>Presentazione standard di PowerPoint</vt:lpstr>
      <vt:lpstr>Presentazione standard di PowerPoint</vt:lpstr>
      <vt:lpstr>Unità didattica: il denaro (debito) in letteratura</vt:lpstr>
      <vt:lpstr>Italo Svevo, La coscienza di Zeno</vt:lpstr>
      <vt:lpstr>Giovanni Verga, Malavoglia</vt:lpstr>
      <vt:lpstr>Paolo Volponi, Le mosche del capitale</vt:lpstr>
      <vt:lpstr>Walter Siti, Resistere non serve a niente</vt:lpstr>
      <vt:lpstr>1. Classici nel passato</vt:lpstr>
      <vt:lpstr>2. Classici e periodizzazione</vt:lpstr>
      <vt:lpstr>Classici e lingua</vt:lpstr>
      <vt:lpstr>4. Classici e presente</vt:lpstr>
      <vt:lpstr>Dante Tanto gentile e tanto onesta pare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Massimiliano Tortora</dc:creator>
  <cp:lastModifiedBy>Massimiliano Tortora</cp:lastModifiedBy>
  <cp:revision>7</cp:revision>
  <dcterms:created xsi:type="dcterms:W3CDTF">2020-04-30T11:24:27Z</dcterms:created>
  <dcterms:modified xsi:type="dcterms:W3CDTF">2020-12-15T17:14:08Z</dcterms:modified>
</cp:coreProperties>
</file>