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59" r:id="rId5"/>
    <p:sldId id="260" r:id="rId6"/>
    <p:sldId id="262" r:id="rId7"/>
    <p:sldId id="273" r:id="rId8"/>
    <p:sldId id="263" r:id="rId9"/>
    <p:sldId id="266" r:id="rId10"/>
    <p:sldId id="269" r:id="rId11"/>
    <p:sldId id="270" r:id="rId12"/>
    <p:sldId id="268" r:id="rId13"/>
    <p:sldId id="271" r:id="rId14"/>
    <p:sldId id="274" r:id="rId15"/>
    <p:sldId id="275" r:id="rId16"/>
    <p:sldId id="258" r:id="rId17"/>
    <p:sldId id="276" r:id="rId18"/>
    <p:sldId id="277" r:id="rId19"/>
    <p:sldId id="261" r:id="rId20"/>
    <p:sldId id="278" r:id="rId21"/>
    <p:sldId id="279" r:id="rId22"/>
    <p:sldId id="264" r:id="rId23"/>
    <p:sldId id="280" r:id="rId24"/>
    <p:sldId id="265" r:id="rId25"/>
    <p:sldId id="289" r:id="rId26"/>
    <p:sldId id="290" r:id="rId27"/>
    <p:sldId id="291" r:id="rId28"/>
    <p:sldId id="292" r:id="rId29"/>
    <p:sldId id="293" r:id="rId30"/>
    <p:sldId id="294" r:id="rId31"/>
    <p:sldId id="295" r:id="rId32"/>
    <p:sldId id="267" r:id="rId33"/>
    <p:sldId id="281" r:id="rId34"/>
    <p:sldId id="282" r:id="rId35"/>
    <p:sldId id="283" r:id="rId36"/>
    <p:sldId id="284" r:id="rId37"/>
    <p:sldId id="285" r:id="rId38"/>
    <p:sldId id="286" r:id="rId39"/>
    <p:sldId id="287" r:id="rId40"/>
    <p:sldId id="288" r:id="rId41"/>
    <p:sldId id="296" r:id="rId42"/>
    <p:sldId id="297" r:id="rId4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C6932B-E947-416A-B1DB-E83C8A31F036}" v="251" dt="2020-11-06T12:51:51.809"/>
    <p1510:client id="{4E1B6287-0AD9-66C7-F11F-D2DE98D9D363}" v="973" dt="2020-11-10T12:22:53.987"/>
    <p1510:client id="{A4C05194-D54D-AAC7-099D-7F26E7CCA64C}" v="2676" dt="2020-11-09T21:20:56.347"/>
    <p1510:client id="{AF02E500-340E-EA47-22C6-A445AF070B24}" v="1016" dt="2020-11-08T11:05:48.166"/>
    <p1510:client id="{CE343E48-B527-B64B-446A-001F84BE0D8A}" v="457" dt="2020-11-10T14:28:10.293"/>
    <p1510:client id="{DEA3912D-6E48-F49A-8DBC-F9E1C51F60B7}" v="3628" dt="2020-11-09T14:31:04.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130459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9005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37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06088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1351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65193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571763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097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0525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796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547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15632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41416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09319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7127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0644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6060050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viella.it/libro/978886728117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57ABABA7-0420-4200-9B65-1C1967CE9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317EBE3-FF86-4DA1-BC9A-331F7F2144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grpSp>
        <p:nvGrpSpPr>
          <p:cNvPr id="33" name="Group 32">
            <a:extLst>
              <a:ext uri="{FF2B5EF4-FFF2-40B4-BE49-F238E27FC236}">
                <a16:creationId xmlns:a16="http://schemas.microsoft.com/office/drawing/2014/main" id="{7A03E380-9CD1-4ABA-A763-9F9D252B890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3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3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olo 1"/>
          <p:cNvSpPr>
            <a:spLocks noGrp="1"/>
          </p:cNvSpPr>
          <p:nvPr>
            <p:ph type="ctrTitle"/>
          </p:nvPr>
        </p:nvSpPr>
        <p:spPr>
          <a:xfrm>
            <a:off x="1304103" y="1318591"/>
            <a:ext cx="5800929" cy="4220820"/>
          </a:xfrm>
        </p:spPr>
        <p:txBody>
          <a:bodyPr anchor="ctr">
            <a:normAutofit/>
          </a:bodyPr>
          <a:lstStyle/>
          <a:p>
            <a:pPr algn="r"/>
            <a:r>
              <a:rPr lang="de-DE" sz="6600">
                <a:solidFill>
                  <a:schemeClr val="tx2">
                    <a:lumMod val="75000"/>
                  </a:schemeClr>
                </a:solidFill>
                <a:cs typeface="Calibri Light"/>
              </a:rPr>
              <a:t>Cosa rimane dell'onore oggi?</a:t>
            </a:r>
            <a:endParaRPr lang="de-DE" sz="6600">
              <a:solidFill>
                <a:schemeClr val="tx2">
                  <a:lumMod val="75000"/>
                </a:schemeClr>
              </a:solidFill>
            </a:endParaRPr>
          </a:p>
        </p:txBody>
      </p:sp>
      <p:sp>
        <p:nvSpPr>
          <p:cNvPr id="3" name="Sottotitolo 2"/>
          <p:cNvSpPr>
            <a:spLocks noGrp="1"/>
          </p:cNvSpPr>
          <p:nvPr>
            <p:ph type="subTitle" idx="1"/>
          </p:nvPr>
        </p:nvSpPr>
        <p:spPr>
          <a:xfrm>
            <a:off x="7855048" y="1614656"/>
            <a:ext cx="3846569" cy="3666531"/>
          </a:xfrm>
        </p:spPr>
        <p:txBody>
          <a:bodyPr vert="horz" lIns="91440" tIns="45720" rIns="91440" bIns="45720" rtlCol="0" anchor="ctr">
            <a:normAutofit/>
          </a:bodyPr>
          <a:lstStyle/>
          <a:p>
            <a:pPr>
              <a:lnSpc>
                <a:spcPct val="90000"/>
              </a:lnSpc>
            </a:pPr>
            <a:r>
              <a:rPr lang="de-DE" dirty="0" err="1">
                <a:solidFill>
                  <a:schemeClr val="tx2">
                    <a:lumMod val="75000"/>
                  </a:schemeClr>
                </a:solidFill>
                <a:cs typeface="Calibri"/>
              </a:rPr>
              <a:t>Percorsi</a:t>
            </a:r>
            <a:r>
              <a:rPr lang="de-DE" dirty="0">
                <a:solidFill>
                  <a:schemeClr val="tx2">
                    <a:lumMod val="75000"/>
                  </a:schemeClr>
                </a:solidFill>
                <a:cs typeface="Calibri"/>
              </a:rPr>
              <a:t> di </a:t>
            </a:r>
            <a:r>
              <a:rPr lang="de-DE" dirty="0" err="1">
                <a:solidFill>
                  <a:schemeClr val="tx2">
                    <a:lumMod val="75000"/>
                  </a:schemeClr>
                </a:solidFill>
                <a:cs typeface="Calibri"/>
              </a:rPr>
              <a:t>riflessione</a:t>
            </a:r>
            <a:r>
              <a:rPr lang="de-DE" dirty="0">
                <a:solidFill>
                  <a:schemeClr val="tx2">
                    <a:lumMod val="75000"/>
                  </a:schemeClr>
                </a:solidFill>
                <a:cs typeface="Calibri"/>
              </a:rPr>
              <a:t> </a:t>
            </a:r>
            <a:r>
              <a:rPr lang="de-DE" dirty="0" err="1">
                <a:solidFill>
                  <a:schemeClr val="tx2">
                    <a:lumMod val="75000"/>
                  </a:schemeClr>
                </a:solidFill>
                <a:cs typeface="Calibri"/>
              </a:rPr>
              <a:t>tra</a:t>
            </a:r>
            <a:r>
              <a:rPr lang="de-DE" dirty="0">
                <a:solidFill>
                  <a:schemeClr val="tx2">
                    <a:lumMod val="75000"/>
                  </a:schemeClr>
                </a:solidFill>
                <a:cs typeface="Calibri"/>
              </a:rPr>
              <a:t> Italia e </a:t>
            </a:r>
            <a:r>
              <a:rPr lang="de-DE" dirty="0" err="1">
                <a:solidFill>
                  <a:schemeClr val="tx2">
                    <a:lumMod val="75000"/>
                  </a:schemeClr>
                </a:solidFill>
                <a:cs typeface="Calibri"/>
              </a:rPr>
              <a:t>Turchia</a:t>
            </a:r>
            <a:r>
              <a:rPr lang="de-DE" dirty="0">
                <a:solidFill>
                  <a:schemeClr val="tx2">
                    <a:lumMod val="75000"/>
                  </a:schemeClr>
                </a:solidFill>
                <a:cs typeface="Calibri"/>
              </a:rPr>
              <a:t>.</a:t>
            </a:r>
          </a:p>
          <a:p>
            <a:pPr>
              <a:lnSpc>
                <a:spcPct val="90000"/>
              </a:lnSpc>
            </a:pPr>
            <a:endParaRPr lang="de-DE">
              <a:solidFill>
                <a:schemeClr val="tx2">
                  <a:lumMod val="75000"/>
                </a:schemeClr>
              </a:solidFill>
              <a:cs typeface="Calibri"/>
            </a:endParaRPr>
          </a:p>
          <a:p>
            <a:pPr>
              <a:lnSpc>
                <a:spcPct val="90000"/>
              </a:lnSpc>
            </a:pPr>
            <a:endParaRPr lang="de-DE">
              <a:solidFill>
                <a:schemeClr val="tx2">
                  <a:lumMod val="75000"/>
                </a:schemeClr>
              </a:solidFill>
              <a:cs typeface="Calibri"/>
            </a:endParaRPr>
          </a:p>
          <a:p>
            <a:pPr>
              <a:lnSpc>
                <a:spcPct val="90000"/>
              </a:lnSpc>
            </a:pPr>
            <a:r>
              <a:rPr lang="de-DE" dirty="0" err="1">
                <a:solidFill>
                  <a:schemeClr val="tx2">
                    <a:lumMod val="75000"/>
                  </a:schemeClr>
                </a:solidFill>
                <a:cs typeface="Calibri"/>
              </a:rPr>
              <a:t>Antropologia</a:t>
            </a:r>
            <a:r>
              <a:rPr lang="de-DE" dirty="0">
                <a:solidFill>
                  <a:schemeClr val="tx2">
                    <a:lumMod val="75000"/>
                  </a:schemeClr>
                </a:solidFill>
                <a:cs typeface="Calibri"/>
              </a:rPr>
              <a:t> del </a:t>
            </a:r>
            <a:r>
              <a:rPr lang="de-DE" dirty="0" err="1">
                <a:solidFill>
                  <a:schemeClr val="tx2">
                    <a:lumMod val="75000"/>
                  </a:schemeClr>
                </a:solidFill>
                <a:cs typeface="Calibri"/>
              </a:rPr>
              <a:t>Mediterraneo</a:t>
            </a:r>
            <a:r>
              <a:rPr lang="de-DE" dirty="0">
                <a:solidFill>
                  <a:schemeClr val="tx2">
                    <a:lumMod val="75000"/>
                  </a:schemeClr>
                </a:solidFill>
                <a:cs typeface="Calibri"/>
              </a:rPr>
              <a:t>, AA 2020-21.</a:t>
            </a:r>
          </a:p>
          <a:p>
            <a:pPr>
              <a:lnSpc>
                <a:spcPct val="90000"/>
              </a:lnSpc>
            </a:pPr>
            <a:endParaRPr lang="de-DE" dirty="0">
              <a:solidFill>
                <a:schemeClr val="tx2">
                  <a:lumMod val="75000"/>
                </a:schemeClr>
              </a:solidFill>
              <a:cs typeface="Calibri"/>
            </a:endParaRPr>
          </a:p>
          <a:p>
            <a:pPr>
              <a:lnSpc>
                <a:spcPct val="90000"/>
              </a:lnSpc>
            </a:pPr>
            <a:r>
              <a:rPr lang="de-DE" dirty="0">
                <a:solidFill>
                  <a:schemeClr val="tx2">
                    <a:lumMod val="75000"/>
                  </a:schemeClr>
                </a:solidFill>
                <a:cs typeface="Calibri"/>
              </a:rPr>
              <a:t>Benedetta </a:t>
            </a:r>
            <a:r>
              <a:rPr lang="de-DE" dirty="0" err="1">
                <a:solidFill>
                  <a:schemeClr val="tx2">
                    <a:lumMod val="75000"/>
                  </a:schemeClr>
                </a:solidFill>
                <a:cs typeface="Calibri"/>
              </a:rPr>
              <a:t>Liquori</a:t>
            </a:r>
          </a:p>
          <a:p>
            <a:pPr>
              <a:lnSpc>
                <a:spcPct val="90000"/>
              </a:lnSpc>
            </a:pPr>
            <a:r>
              <a:rPr lang="de-DE" dirty="0">
                <a:solidFill>
                  <a:schemeClr val="tx2">
                    <a:lumMod val="75000"/>
                  </a:schemeClr>
                </a:solidFill>
                <a:cs typeface="Calibri"/>
              </a:rPr>
              <a:t>Alice </a:t>
            </a:r>
            <a:r>
              <a:rPr lang="de-DE" dirty="0" err="1">
                <a:solidFill>
                  <a:schemeClr val="tx2">
                    <a:lumMod val="75000"/>
                  </a:schemeClr>
                </a:solidFill>
                <a:cs typeface="Calibri"/>
              </a:rPr>
              <a:t>Vadi</a:t>
            </a:r>
          </a:p>
          <a:p>
            <a:pPr>
              <a:lnSpc>
                <a:spcPct val="90000"/>
              </a:lnSpc>
            </a:pPr>
            <a:r>
              <a:rPr lang="de-DE" dirty="0">
                <a:solidFill>
                  <a:schemeClr val="tx2">
                    <a:lumMod val="75000"/>
                  </a:schemeClr>
                </a:solidFill>
                <a:cs typeface="Calibri"/>
              </a:rPr>
              <a:t>Chiara Grazia </a:t>
            </a:r>
            <a:r>
              <a:rPr lang="de-DE" dirty="0" err="1">
                <a:solidFill>
                  <a:schemeClr val="tx2">
                    <a:lumMod val="75000"/>
                  </a:schemeClr>
                </a:solidFill>
                <a:cs typeface="Calibri"/>
              </a:rPr>
              <a:t>Valenzano</a:t>
            </a:r>
            <a:endParaRPr lang="de-DE" dirty="0">
              <a:solidFill>
                <a:schemeClr val="tx2">
                  <a:lumMod val="75000"/>
                </a:schemeClr>
              </a:solidFill>
              <a:cs typeface="Calibri"/>
            </a:endParaRPr>
          </a:p>
        </p:txBody>
      </p:sp>
      <p:cxnSp>
        <p:nvCxnSpPr>
          <p:cNvPr id="47" name="Straight Connector 46">
            <a:extLst>
              <a:ext uri="{FF2B5EF4-FFF2-40B4-BE49-F238E27FC236}">
                <a16:creationId xmlns:a16="http://schemas.microsoft.com/office/drawing/2014/main" id="{34D43EC1-35FA-4FC3-8526-F655CEB09D9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58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C815-315D-46C7-86F8-279B90C2FADE}"/>
              </a:ext>
            </a:extLst>
          </p:cNvPr>
          <p:cNvSpPr>
            <a:spLocks noGrp="1"/>
          </p:cNvSpPr>
          <p:nvPr>
            <p:ph type="ctrTitle"/>
          </p:nvPr>
        </p:nvSpPr>
        <p:spPr/>
        <p:txBody>
          <a:bodyPr/>
          <a:lstStyle/>
          <a:p>
            <a:r>
              <a:rPr lang="it-IT" dirty="0">
                <a:cs typeface="Calibri Light"/>
              </a:rPr>
              <a:t>Seconda migrazione:</a:t>
            </a:r>
            <a:endParaRPr lang="it-IT" dirty="0"/>
          </a:p>
        </p:txBody>
      </p:sp>
      <p:sp>
        <p:nvSpPr>
          <p:cNvPr id="3" name="Subtitle 2">
            <a:extLst>
              <a:ext uri="{FF2B5EF4-FFF2-40B4-BE49-F238E27FC236}">
                <a16:creationId xmlns:a16="http://schemas.microsoft.com/office/drawing/2014/main" id="{AB82366F-C751-4716-AFC0-13255208F1B7}"/>
              </a:ext>
            </a:extLst>
          </p:cNvPr>
          <p:cNvSpPr>
            <a:spLocks noGrp="1"/>
          </p:cNvSpPr>
          <p:nvPr>
            <p:ph type="subTitle" idx="1"/>
          </p:nvPr>
        </p:nvSpPr>
        <p:spPr/>
        <p:txBody>
          <a:bodyPr vert="horz" lIns="91440" tIns="45720" rIns="91440" bIns="45720" rtlCol="0" anchor="t">
            <a:normAutofit/>
          </a:bodyPr>
          <a:lstStyle/>
          <a:p>
            <a:r>
              <a:rPr lang="it-IT">
                <a:cs typeface="Calibri"/>
              </a:rPr>
              <a:t>Migrazione e suoi effetti nel ritorno in Antropologia </a:t>
            </a:r>
            <a:endParaRPr lang="it-IT"/>
          </a:p>
          <a:p>
            <a:r>
              <a:rPr lang="it-IT">
                <a:cs typeface="Calibri"/>
              </a:rPr>
              <a:t>del concetto di onore.</a:t>
            </a:r>
            <a:endParaRPr lang="it-IT"/>
          </a:p>
        </p:txBody>
      </p:sp>
    </p:spTree>
    <p:extLst>
      <p:ext uri="{BB962C8B-B14F-4D97-AF65-F5344CB8AC3E}">
        <p14:creationId xmlns:p14="http://schemas.microsoft.com/office/powerpoint/2010/main" val="410613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ACFB2-1A72-4989-8AE6-EF35B46A8F57}"/>
              </a:ext>
            </a:extLst>
          </p:cNvPr>
          <p:cNvSpPr>
            <a:spLocks noGrp="1"/>
          </p:cNvSpPr>
          <p:nvPr>
            <p:ph type="title"/>
          </p:nvPr>
        </p:nvSpPr>
        <p:spPr/>
        <p:txBody>
          <a:bodyPr/>
          <a:lstStyle/>
          <a:p>
            <a:r>
              <a:rPr lang="it-IT" dirty="0">
                <a:cs typeface="Calibri Light"/>
              </a:rPr>
              <a:t>Onore, violenza e migrazione. </a:t>
            </a:r>
          </a:p>
        </p:txBody>
      </p:sp>
      <p:sp>
        <p:nvSpPr>
          <p:cNvPr id="3" name="Content Placeholder 2">
            <a:extLst>
              <a:ext uri="{FF2B5EF4-FFF2-40B4-BE49-F238E27FC236}">
                <a16:creationId xmlns:a16="http://schemas.microsoft.com/office/drawing/2014/main" id="{D2D58546-984B-4736-94FA-08B9C95DB3A3}"/>
              </a:ext>
            </a:extLst>
          </p:cNvPr>
          <p:cNvSpPr>
            <a:spLocks noGrp="1"/>
          </p:cNvSpPr>
          <p:nvPr>
            <p:ph idx="1"/>
          </p:nvPr>
        </p:nvSpPr>
        <p:spPr/>
        <p:txBody>
          <a:bodyPr vert="horz" lIns="91440" tIns="45720" rIns="91440" bIns="45720" rtlCol="0" anchor="t">
            <a:normAutofit/>
          </a:bodyPr>
          <a:lstStyle/>
          <a:p>
            <a:r>
              <a:rPr lang="it-IT" dirty="0">
                <a:ea typeface="+mn-lt"/>
                <a:cs typeface="+mn-lt"/>
              </a:rPr>
              <a:t>Connessione problematica fra delitti d'onore e fenomeni migratori che hanno interessato i paesi occidentali. Coinvolgimento di immigrati provenienti da Medio Oriente e Asia del Sud.</a:t>
            </a:r>
          </a:p>
          <a:p>
            <a:r>
              <a:rPr lang="it-IT" dirty="0">
                <a:ea typeface="+mn-lt"/>
                <a:cs typeface="+mn-lt"/>
              </a:rPr>
              <a:t>Localizzazione dei delitti d'onore, in quanto realtà occidentali, europee, mediterranee nelle istituzioni: seminari di polizia, udienze e sentenze dei tribunali, Parlamento Europeo. </a:t>
            </a:r>
          </a:p>
          <a:p>
            <a:r>
              <a:rPr lang="it-IT">
                <a:ea typeface="+mn-lt"/>
                <a:cs typeface="+mn-lt"/>
              </a:rPr>
              <a:t>Necessità di indagare cause ed effetti dell'onore oggi.</a:t>
            </a:r>
            <a:endParaRPr lang="it-IT" dirty="0">
              <a:ea typeface="+mn-lt"/>
              <a:cs typeface="+mn-lt"/>
            </a:endParaRPr>
          </a:p>
          <a:p>
            <a:endParaRPr lang="it-IT" dirty="0">
              <a:cs typeface="Calibri"/>
            </a:endParaRPr>
          </a:p>
          <a:p>
            <a:pPr marL="0" indent="0">
              <a:buNone/>
            </a:pPr>
            <a:endParaRPr lang="it-IT" sz="2200" dirty="0">
              <a:cs typeface="Calibri"/>
            </a:endParaRPr>
          </a:p>
          <a:p>
            <a:pPr marL="0" indent="0">
              <a:buNone/>
            </a:pPr>
            <a:endParaRPr lang="it-IT" sz="2200" dirty="0">
              <a:cs typeface="Calibri"/>
            </a:endParaRPr>
          </a:p>
          <a:p>
            <a:endParaRPr lang="it-IT" dirty="0">
              <a:cs typeface="Calibri"/>
            </a:endParaRPr>
          </a:p>
        </p:txBody>
      </p:sp>
    </p:spTree>
    <p:extLst>
      <p:ext uri="{BB962C8B-B14F-4D97-AF65-F5344CB8AC3E}">
        <p14:creationId xmlns:p14="http://schemas.microsoft.com/office/powerpoint/2010/main" val="277961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444C-5DE0-4E6A-9153-11039513A90C}"/>
              </a:ext>
            </a:extLst>
          </p:cNvPr>
          <p:cNvSpPr>
            <a:spLocks noGrp="1"/>
          </p:cNvSpPr>
          <p:nvPr>
            <p:ph type="title"/>
          </p:nvPr>
        </p:nvSpPr>
        <p:spPr/>
        <p:txBody>
          <a:bodyPr>
            <a:normAutofit/>
          </a:bodyPr>
          <a:lstStyle/>
          <a:p>
            <a:r>
              <a:rPr lang="it-IT" dirty="0">
                <a:ea typeface="+mj-lt"/>
                <a:cs typeface="+mj-lt"/>
              </a:rPr>
              <a:t>Delitti d'onore e violenza domestica: differenti </a:t>
            </a:r>
            <a:r>
              <a:rPr lang="it-IT">
                <a:ea typeface="+mj-lt"/>
                <a:cs typeface="+mj-lt"/>
              </a:rPr>
              <a:t>posizioni a riguardo. </a:t>
            </a:r>
            <a:endParaRPr lang="it-IT" dirty="0">
              <a:cs typeface="Calibri Light" panose="020F0302020204030204"/>
            </a:endParaRPr>
          </a:p>
        </p:txBody>
      </p:sp>
      <p:sp>
        <p:nvSpPr>
          <p:cNvPr id="3" name="Content Placeholder 2">
            <a:extLst>
              <a:ext uri="{FF2B5EF4-FFF2-40B4-BE49-F238E27FC236}">
                <a16:creationId xmlns:a16="http://schemas.microsoft.com/office/drawing/2014/main" id="{D78F9D81-7543-4D94-B523-B192D3DEE5A5}"/>
              </a:ext>
            </a:extLst>
          </p:cNvPr>
          <p:cNvSpPr>
            <a:spLocks noGrp="1"/>
          </p:cNvSpPr>
          <p:nvPr>
            <p:ph idx="1"/>
          </p:nvPr>
        </p:nvSpPr>
        <p:spPr/>
        <p:txBody>
          <a:bodyPr vert="horz" lIns="91440" tIns="45720" rIns="91440" bIns="45720" rtlCol="0" anchor="t">
            <a:normAutofit/>
          </a:bodyPr>
          <a:lstStyle/>
          <a:p>
            <a:pPr lvl="1"/>
            <a:r>
              <a:rPr lang="it-IT" dirty="0">
                <a:ea typeface="+mn-lt"/>
                <a:cs typeface="+mn-lt"/>
              </a:rPr>
              <a:t>Evitare ogni connessione fra violenza e cultura: negazione dell'esistenza del delitto d'onore o quantomeno della necessità di trattarlo separatamente dalla violenza di genere [</a:t>
            </a:r>
            <a:r>
              <a:rPr lang="it-IT" dirty="0" err="1">
                <a:ea typeface="+mn-lt"/>
                <a:cs typeface="+mn-lt"/>
              </a:rPr>
              <a:t>Volpp</a:t>
            </a:r>
            <a:r>
              <a:rPr lang="it-IT" dirty="0">
                <a:ea typeface="+mn-lt"/>
                <a:cs typeface="+mn-lt"/>
              </a:rPr>
              <a:t>, 2000 in "</a:t>
            </a:r>
            <a:r>
              <a:rPr lang="it-IT" i="1" dirty="0" err="1">
                <a:ea typeface="+mn-lt"/>
                <a:cs typeface="+mn-lt"/>
              </a:rPr>
              <a:t>Blaming</a:t>
            </a:r>
            <a:r>
              <a:rPr lang="it-IT" i="1" dirty="0">
                <a:ea typeface="+mn-lt"/>
                <a:cs typeface="+mn-lt"/>
              </a:rPr>
              <a:t> culture for </a:t>
            </a:r>
            <a:r>
              <a:rPr lang="it-IT" i="1" dirty="0" err="1">
                <a:ea typeface="+mn-lt"/>
                <a:cs typeface="+mn-lt"/>
              </a:rPr>
              <a:t>bad</a:t>
            </a:r>
            <a:r>
              <a:rPr lang="it-IT" i="1" dirty="0">
                <a:ea typeface="+mn-lt"/>
                <a:cs typeface="+mn-lt"/>
              </a:rPr>
              <a:t> </a:t>
            </a:r>
            <a:r>
              <a:rPr lang="it-IT" i="1" dirty="0" err="1">
                <a:ea typeface="+mn-lt"/>
                <a:cs typeface="+mn-lt"/>
              </a:rPr>
              <a:t>behaviour</a:t>
            </a:r>
            <a:r>
              <a:rPr lang="it-IT" dirty="0">
                <a:ea typeface="+mn-lt"/>
                <a:cs typeface="+mn-lt"/>
              </a:rPr>
              <a:t>"].</a:t>
            </a:r>
          </a:p>
          <a:p>
            <a:pPr lvl="1"/>
            <a:endParaRPr lang="it-IT" dirty="0">
              <a:ea typeface="+mn-lt"/>
              <a:cs typeface="+mn-lt"/>
            </a:endParaRPr>
          </a:p>
          <a:p>
            <a:pPr lvl="1"/>
            <a:r>
              <a:rPr lang="it-IT" dirty="0">
                <a:ea typeface="+mn-lt"/>
                <a:cs typeface="+mn-lt"/>
              </a:rPr>
              <a:t>Stretta connessione fra delitti d'onore e Islam [</a:t>
            </a:r>
            <a:r>
              <a:rPr lang="it-IT" dirty="0" err="1">
                <a:ea typeface="+mn-lt"/>
                <a:cs typeface="+mn-lt"/>
              </a:rPr>
              <a:t>Chesler</a:t>
            </a:r>
            <a:r>
              <a:rPr lang="it-IT" dirty="0">
                <a:ea typeface="+mn-lt"/>
                <a:cs typeface="+mn-lt"/>
              </a:rPr>
              <a:t>].</a:t>
            </a:r>
          </a:p>
          <a:p>
            <a:pPr marL="457200" lvl="1" indent="0">
              <a:buNone/>
            </a:pPr>
            <a:endParaRPr lang="it-IT" dirty="0">
              <a:ea typeface="+mn-lt"/>
              <a:cs typeface="+mn-lt"/>
            </a:endParaRPr>
          </a:p>
          <a:p>
            <a:pPr lvl="1"/>
            <a:r>
              <a:rPr lang="it-IT" dirty="0">
                <a:ea typeface="+mn-lt"/>
                <a:cs typeface="+mn-lt"/>
              </a:rPr>
              <a:t> "Forma culturalmente plasmata di violenza" (Sacchi, 2011, p. 125) ma rigetta ogni forma di associazione all'Islam, l'accento è piuttosto posto sul carattere patriarcale del sistema delle relazioni e del codice di comportamento [</a:t>
            </a:r>
            <a:r>
              <a:rPr lang="it-IT" dirty="0" err="1">
                <a:ea typeface="+mn-lt"/>
                <a:cs typeface="+mn-lt"/>
              </a:rPr>
              <a:t>Wikan</a:t>
            </a:r>
            <a:r>
              <a:rPr lang="it-IT" dirty="0">
                <a:ea typeface="+mn-lt"/>
                <a:cs typeface="+mn-lt"/>
              </a:rPr>
              <a:t>, 2008 in "</a:t>
            </a:r>
            <a:r>
              <a:rPr lang="it-IT" i="1" dirty="0">
                <a:ea typeface="+mn-lt"/>
                <a:cs typeface="+mn-lt"/>
              </a:rPr>
              <a:t>In </a:t>
            </a:r>
            <a:r>
              <a:rPr lang="it-IT" i="1" dirty="0" err="1">
                <a:ea typeface="+mn-lt"/>
                <a:cs typeface="+mn-lt"/>
              </a:rPr>
              <a:t>honour</a:t>
            </a:r>
            <a:r>
              <a:rPr lang="it-IT" i="1" dirty="0">
                <a:ea typeface="+mn-lt"/>
                <a:cs typeface="+mn-lt"/>
              </a:rPr>
              <a:t> of </a:t>
            </a:r>
            <a:r>
              <a:rPr lang="it-IT" i="1" dirty="0" err="1">
                <a:ea typeface="+mn-lt"/>
                <a:cs typeface="+mn-lt"/>
              </a:rPr>
              <a:t>Fadime</a:t>
            </a:r>
            <a:r>
              <a:rPr lang="it-IT" i="1" dirty="0">
                <a:ea typeface="+mn-lt"/>
                <a:cs typeface="+mn-lt"/>
              </a:rPr>
              <a:t>. Murder and </a:t>
            </a:r>
            <a:r>
              <a:rPr lang="it-IT" i="1" dirty="0" err="1">
                <a:ea typeface="+mn-lt"/>
                <a:cs typeface="+mn-lt"/>
              </a:rPr>
              <a:t>shame</a:t>
            </a:r>
            <a:r>
              <a:rPr lang="it-IT" dirty="0">
                <a:ea typeface="+mn-lt"/>
                <a:cs typeface="+mn-lt"/>
              </a:rPr>
              <a:t>"].</a:t>
            </a:r>
            <a:endParaRPr lang="it-IT" dirty="0"/>
          </a:p>
          <a:p>
            <a:pPr lvl="1"/>
            <a:endParaRPr lang="it-IT" dirty="0">
              <a:cs typeface="Calibri"/>
            </a:endParaRPr>
          </a:p>
          <a:p>
            <a:endParaRPr lang="it-IT" dirty="0">
              <a:cs typeface="Calibri"/>
            </a:endParaRPr>
          </a:p>
        </p:txBody>
      </p:sp>
    </p:spTree>
    <p:extLst>
      <p:ext uri="{BB962C8B-B14F-4D97-AF65-F5344CB8AC3E}">
        <p14:creationId xmlns:p14="http://schemas.microsoft.com/office/powerpoint/2010/main" val="118772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E2A2-E6B9-4E5D-93E5-C5B70D621933}"/>
              </a:ext>
            </a:extLst>
          </p:cNvPr>
          <p:cNvSpPr>
            <a:spLocks noGrp="1"/>
          </p:cNvSpPr>
          <p:nvPr>
            <p:ph type="title"/>
          </p:nvPr>
        </p:nvSpPr>
        <p:spPr/>
        <p:txBody>
          <a:bodyPr/>
          <a:lstStyle/>
          <a:p>
            <a:r>
              <a:rPr lang="it-IT">
                <a:latin typeface="Calibri"/>
                <a:cs typeface="Calibri"/>
              </a:rPr>
              <a:t>Caratteristiche dei casi di delitti d’onore:</a:t>
            </a:r>
            <a:endParaRPr lang="it-IT" dirty="0"/>
          </a:p>
        </p:txBody>
      </p:sp>
      <p:sp>
        <p:nvSpPr>
          <p:cNvPr id="3" name="Content Placeholder 2">
            <a:extLst>
              <a:ext uri="{FF2B5EF4-FFF2-40B4-BE49-F238E27FC236}">
                <a16:creationId xmlns:a16="http://schemas.microsoft.com/office/drawing/2014/main" id="{8A3BC089-97CB-4F4D-96B8-951DBEA13652}"/>
              </a:ext>
            </a:extLst>
          </p:cNvPr>
          <p:cNvSpPr>
            <a:spLocks noGrp="1"/>
          </p:cNvSpPr>
          <p:nvPr>
            <p:ph idx="1"/>
          </p:nvPr>
        </p:nvSpPr>
        <p:spPr/>
        <p:txBody>
          <a:bodyPr vert="horz" lIns="91440" tIns="45720" rIns="91440" bIns="45720" rtlCol="0" anchor="t">
            <a:normAutofit/>
          </a:bodyPr>
          <a:lstStyle/>
          <a:p>
            <a:endParaRPr lang="it-IT" dirty="0">
              <a:ea typeface="+mn-lt"/>
              <a:cs typeface="+mn-lt"/>
            </a:endParaRPr>
          </a:p>
          <a:p>
            <a:r>
              <a:rPr lang="it-IT">
                <a:ea typeface="+mn-lt"/>
                <a:cs typeface="+mn-lt"/>
              </a:rPr>
              <a:t>Vittime: giovane donna, solitamente legata da un rapporto di parentela con il carnefice / anche gli uomini talvolta;</a:t>
            </a:r>
            <a:endParaRPr lang="it-IT"/>
          </a:p>
          <a:p>
            <a:r>
              <a:rPr lang="it-IT">
                <a:ea typeface="+mn-lt"/>
                <a:cs typeface="+mn-lt"/>
              </a:rPr>
              <a:t>Carnefici: parenti (padri, zii, fratelli) che agiscono in gruppo;</a:t>
            </a:r>
          </a:p>
          <a:p>
            <a:r>
              <a:rPr lang="it-IT">
                <a:ea typeface="+mn-lt"/>
                <a:cs typeface="+mn-lt"/>
              </a:rPr>
              <a:t>Modalità: decisione familiare di ripristinare l'onore famigliare tramite l'uccisione del membro causa di vergogna.</a:t>
            </a:r>
          </a:p>
          <a:p>
            <a:r>
              <a:rPr lang="it-IT">
                <a:ea typeface="+mn-lt"/>
                <a:cs typeface="+mn-lt"/>
              </a:rPr>
              <a:t>Movente: opposizione della famiglia al comportamento della donna (considerato vergognoso: relazione romantica o stile di vita occidentale</a:t>
            </a:r>
            <a:r>
              <a:rPr lang="it-IT" dirty="0">
                <a:ea typeface="+mn-lt"/>
                <a:cs typeface="+mn-lt"/>
              </a:rPr>
              <a:t>)</a:t>
            </a:r>
            <a:endParaRPr lang="it-IT">
              <a:ea typeface="+mn-lt"/>
              <a:cs typeface="+mn-lt"/>
            </a:endParaRPr>
          </a:p>
        </p:txBody>
      </p:sp>
    </p:spTree>
    <p:extLst>
      <p:ext uri="{BB962C8B-B14F-4D97-AF65-F5344CB8AC3E}">
        <p14:creationId xmlns:p14="http://schemas.microsoft.com/office/powerpoint/2010/main" val="152698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373062" y="1864865"/>
            <a:ext cx="8131550" cy="2262781"/>
          </a:xfrm>
        </p:spPr>
        <p:txBody>
          <a:bodyPr>
            <a:noAutofit/>
          </a:bodyPr>
          <a:lstStyle/>
          <a:p>
            <a:pPr algn="ctr">
              <a:lnSpc>
                <a:spcPct val="90000"/>
              </a:lnSpc>
            </a:pPr>
            <a:r>
              <a:rPr lang="it-IT" sz="5500" dirty="0">
                <a:latin typeface="Tw Cen MT Condensed Extra Bold"/>
                <a:cs typeface="Times New Roman"/>
              </a:rPr>
              <a:t>Quale futuro per l’onore nell’antropologia del Mediterraneo? Prospettiva comparativa tra Italia e Turchia</a:t>
            </a:r>
            <a:endParaRPr lang="en-US" sz="5500"/>
          </a:p>
        </p:txBody>
      </p:sp>
      <p:sp>
        <p:nvSpPr>
          <p:cNvPr id="3" name="Sottotitolo 2"/>
          <p:cNvSpPr>
            <a:spLocks noGrp="1"/>
          </p:cNvSpPr>
          <p:nvPr>
            <p:ph type="subTitle" idx="1"/>
          </p:nvPr>
        </p:nvSpPr>
        <p:spPr>
          <a:xfrm>
            <a:off x="3373062" y="4670439"/>
            <a:ext cx="8131550" cy="1168036"/>
          </a:xfrm>
        </p:spPr>
        <p:txBody>
          <a:bodyPr vert="horz" lIns="91440" tIns="45720" rIns="91440" bIns="45720" rtlCol="0" anchor="t">
            <a:noAutofit/>
          </a:bodyPr>
          <a:lstStyle/>
          <a:p>
            <a:pPr>
              <a:lnSpc>
                <a:spcPct val="90000"/>
              </a:lnSpc>
            </a:pPr>
            <a:r>
              <a:rPr lang="it-IT" sz="2000" dirty="0"/>
              <a:t>•	P. Sacchi, “Il peso della cultura in un tribunale italiano: riflessioni intorno a un caso di ‘delitto d’onore’ in migrazione”, in A. De Lauri (a cura di), Antropologia giuridica, Milano, Mondadori, 2013.</a:t>
            </a:r>
          </a:p>
          <a:p>
            <a:pPr>
              <a:lnSpc>
                <a:spcPct val="90000"/>
              </a:lnSpc>
            </a:pPr>
            <a:r>
              <a:rPr lang="en-US" sz="2000" dirty="0"/>
              <a:t>•	A. Parla, “Revisiting ‘honor’ through migrant vulnerability in Turkey”, History and Anthropology, 31 (1), 2020.</a:t>
            </a:r>
            <a:endParaRPr lang="it-IT" sz="2000" dirty="0"/>
          </a:p>
        </p:txBody>
      </p:sp>
    </p:spTree>
    <p:extLst>
      <p:ext uri="{BB962C8B-B14F-4D97-AF65-F5344CB8AC3E}">
        <p14:creationId xmlns:p14="http://schemas.microsoft.com/office/powerpoint/2010/main" val="359562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23769" y="624110"/>
            <a:ext cx="9780843" cy="1280890"/>
          </a:xfrm>
        </p:spPr>
        <p:txBody>
          <a:bodyPr>
            <a:noAutofit/>
          </a:bodyPr>
          <a:lstStyle/>
          <a:p>
            <a:r>
              <a:rPr lang="it-IT" sz="4500" b="1" dirty="0">
                <a:effectLst>
                  <a:outerShdw blurRad="38100" dist="38100" dir="2700000" algn="tl">
                    <a:srgbClr val="000000">
                      <a:alpha val="43137"/>
                    </a:srgbClr>
                  </a:outerShdw>
                </a:effectLst>
                <a:latin typeface="Tw Cen MT Condensed Extra Bold"/>
                <a:cs typeface="Times New Roman"/>
              </a:rPr>
              <a:t>Premessa metodologica: la comparazione</a:t>
            </a:r>
          </a:p>
        </p:txBody>
      </p:sp>
      <p:sp>
        <p:nvSpPr>
          <p:cNvPr id="3" name="Segnaposto contenuto 2"/>
          <p:cNvSpPr>
            <a:spLocks noGrp="1"/>
          </p:cNvSpPr>
          <p:nvPr>
            <p:ph idx="1"/>
          </p:nvPr>
        </p:nvSpPr>
        <p:spPr>
          <a:xfrm>
            <a:off x="2589212" y="2133600"/>
            <a:ext cx="8915400" cy="4424800"/>
          </a:xfrm>
        </p:spPr>
        <p:txBody>
          <a:bodyPr vert="horz" lIns="91440" tIns="45720" rIns="91440" bIns="45720" rtlCol="0" anchor="t">
            <a:normAutofit lnSpcReduction="10000"/>
          </a:bodyPr>
          <a:lstStyle/>
          <a:p>
            <a:pPr marL="0" indent="0" algn="ctr">
              <a:buNone/>
            </a:pPr>
            <a:r>
              <a:rPr lang="it-IT" sz="3000" i="1" dirty="0">
                <a:latin typeface="Century Schoolbook"/>
                <a:cs typeface="Times New Roman"/>
              </a:rPr>
              <a:t>«L’ambizione comparativa che dovrà guidare il confronto (…) impone invece di prendere in considerazione </a:t>
            </a:r>
            <a:r>
              <a:rPr lang="it-IT" sz="3000" b="1" i="1" dirty="0">
                <a:latin typeface="Century Schoolbook"/>
                <a:cs typeface="Times New Roman"/>
              </a:rPr>
              <a:t>sia la ricorrenza di idee e valori </a:t>
            </a:r>
            <a:r>
              <a:rPr lang="it-IT" sz="3000" i="1" dirty="0">
                <a:latin typeface="Century Schoolbook"/>
                <a:cs typeface="Times New Roman"/>
              </a:rPr>
              <a:t>che definiscono l’onore </a:t>
            </a:r>
            <a:r>
              <a:rPr lang="it-IT" sz="3000" b="1" i="1" dirty="0">
                <a:latin typeface="Century Schoolbook"/>
                <a:cs typeface="Times New Roman"/>
              </a:rPr>
              <a:t>sia la diversità dei contesti socio-strutturali</a:t>
            </a:r>
            <a:r>
              <a:rPr lang="it-IT" sz="3000" i="1" dirty="0">
                <a:latin typeface="Century Schoolbook"/>
                <a:cs typeface="Times New Roman"/>
              </a:rPr>
              <a:t> in cui tali idee e tali valori si presentano e con i quali si intrecciano saldamente.»</a:t>
            </a:r>
          </a:p>
          <a:p>
            <a:pPr marL="0" indent="0" algn="r">
              <a:buNone/>
            </a:pPr>
            <a:endParaRPr lang="it-IT" dirty="0"/>
          </a:p>
          <a:p>
            <a:pPr marL="0" indent="0" algn="r">
              <a:buNone/>
            </a:pPr>
            <a:r>
              <a:rPr lang="it-IT" dirty="0"/>
              <a:t>P. Sacchi, “I delitti d'onore ritornano: prospettive antropologiche dall'Italia”, in F. Balsamo (a cura di), </a:t>
            </a:r>
            <a:r>
              <a:rPr lang="it-IT" i="1" dirty="0"/>
              <a:t>World Wide Women: Globalizzazione, genere, linguaggi</a:t>
            </a:r>
            <a:r>
              <a:rPr lang="it-IT" dirty="0"/>
              <a:t>, Torino, </a:t>
            </a:r>
            <a:r>
              <a:rPr lang="it-IT" dirty="0" err="1"/>
              <a:t>CIRSDe</a:t>
            </a:r>
            <a:r>
              <a:rPr lang="it-IT" dirty="0"/>
              <a:t>, 2011</a:t>
            </a:r>
            <a:endParaRPr lang="it-IT"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905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500" b="1" dirty="0">
                <a:effectLst>
                  <a:outerShdw blurRad="38100" dist="38100" dir="2700000" algn="tl">
                    <a:srgbClr val="000000">
                      <a:alpha val="43137"/>
                    </a:srgbClr>
                  </a:outerShdw>
                </a:effectLst>
                <a:latin typeface="Tw Cen MT Condensed Extra Bold"/>
                <a:cs typeface="Times New Roman"/>
              </a:rPr>
              <a:t>Perché comparare Italia e Turchia? </a:t>
            </a:r>
            <a:endParaRPr lang="it-IT" sz="4500" b="1">
              <a:effectLst>
                <a:outerShdw blurRad="38100" dist="38100" dir="2700000" algn="tl">
                  <a:srgbClr val="000000">
                    <a:alpha val="43137"/>
                  </a:srgbClr>
                </a:outerShdw>
              </a:effectLst>
              <a:latin typeface="Tw Cen MT Condensed Extra Bold"/>
              <a:cs typeface="Times New Roman" panose="02020603050405020304" pitchFamily="18" charset="0"/>
            </a:endParaRPr>
          </a:p>
        </p:txBody>
      </p:sp>
      <p:sp>
        <p:nvSpPr>
          <p:cNvPr id="3" name="Segnaposto contenuto 2"/>
          <p:cNvSpPr>
            <a:spLocks noGrp="1"/>
          </p:cNvSpPr>
          <p:nvPr>
            <p:ph idx="1"/>
          </p:nvPr>
        </p:nvSpPr>
        <p:spPr>
          <a:xfrm>
            <a:off x="2129131" y="2130657"/>
            <a:ext cx="9828789" cy="4726364"/>
          </a:xfrm>
        </p:spPr>
        <p:txBody>
          <a:bodyPr vert="horz" lIns="91440" tIns="45720" rIns="91440" bIns="45720" rtlCol="0" anchor="t">
            <a:noAutofit/>
          </a:bodyPr>
          <a:lstStyle/>
          <a:p>
            <a:pPr marL="0" indent="0">
              <a:buNone/>
            </a:pPr>
            <a:r>
              <a:rPr lang="it-IT" sz="2600" dirty="0">
                <a:latin typeface="Century Gothic"/>
                <a:cs typeface="Times New Roman"/>
              </a:rPr>
              <a:t>La nostra analisi evidenzia il legame tra </a:t>
            </a:r>
            <a:r>
              <a:rPr lang="it-IT" sz="2600" u="sng" dirty="0">
                <a:latin typeface="Century Gothic"/>
                <a:cs typeface="Times New Roman"/>
              </a:rPr>
              <a:t>onore</a:t>
            </a:r>
            <a:r>
              <a:rPr lang="it-IT" sz="2600" dirty="0">
                <a:latin typeface="Century Gothic"/>
                <a:cs typeface="Times New Roman"/>
              </a:rPr>
              <a:t> e </a:t>
            </a:r>
            <a:r>
              <a:rPr lang="it-IT" sz="2600" u="sng" dirty="0">
                <a:latin typeface="Century Gothic"/>
                <a:cs typeface="Times New Roman"/>
              </a:rPr>
              <a:t>migrazione</a:t>
            </a:r>
            <a:endParaRPr lang="it-IT" sz="2600" dirty="0">
              <a:latin typeface="Century Gothic"/>
              <a:cs typeface="Times New Roman"/>
            </a:endParaRPr>
          </a:p>
          <a:p>
            <a:pPr marL="0" indent="0">
              <a:buNone/>
            </a:pPr>
            <a:r>
              <a:rPr lang="it-IT" sz="2800" dirty="0">
                <a:latin typeface="Century Gothic"/>
                <a:cs typeface="Times New Roman"/>
              </a:rPr>
              <a:t>Italia &amp; Turchia: </a:t>
            </a:r>
            <a:endParaRPr lang="it-IT" sz="2800">
              <a:latin typeface="Century Gothic"/>
              <a:cs typeface="Times New Roman" panose="02020603050405020304" pitchFamily="18" charset="0"/>
            </a:endParaRPr>
          </a:p>
          <a:p>
            <a:pPr marL="0" indent="0" algn="just">
              <a:buNone/>
            </a:pPr>
            <a:r>
              <a:rPr lang="it-IT" sz="2800" dirty="0">
                <a:latin typeface="Century Gothic"/>
                <a:cs typeface="Times New Roman"/>
              </a:rPr>
              <a:t>-Passato legato al controllo della sessualità femminile tramite un discorso che si esprime in termini di onore e pudore. </a:t>
            </a:r>
            <a:endParaRPr lang="it-IT" sz="2800">
              <a:latin typeface="Century Gothic"/>
              <a:cs typeface="Times New Roman" panose="02020603050405020304" pitchFamily="18" charset="0"/>
            </a:endParaRPr>
          </a:p>
          <a:p>
            <a:pPr marL="0" indent="0" algn="just">
              <a:buNone/>
            </a:pPr>
            <a:r>
              <a:rPr lang="it-IT" sz="2800" dirty="0">
                <a:latin typeface="Century Gothic"/>
                <a:cs typeface="Times New Roman"/>
              </a:rPr>
              <a:t>-Presente legato a fenomeno migratorio relativamente recente (anni ‘90), che mette alla prova le dinamiche sociali e l’identità culturale della nazione</a:t>
            </a:r>
          </a:p>
        </p:txBody>
      </p:sp>
    </p:spTree>
    <p:extLst>
      <p:ext uri="{BB962C8B-B14F-4D97-AF65-F5344CB8AC3E}">
        <p14:creationId xmlns:p14="http://schemas.microsoft.com/office/powerpoint/2010/main" val="1974836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a:t>
            </a:r>
            <a:r>
              <a:rPr lang="it-IT" sz="4400" b="1" dirty="0" err="1">
                <a:solidFill>
                  <a:schemeClr val="tx2">
                    <a:lumMod val="75000"/>
                  </a:schemeClr>
                </a:solidFill>
                <a:effectLst>
                  <a:outerShdw blurRad="38100" dist="38100" dir="2700000" algn="tl">
                    <a:srgbClr val="000000">
                      <a:alpha val="43137"/>
                    </a:srgbClr>
                  </a:outerShdw>
                </a:effectLst>
                <a:latin typeface="Tw Cen MT Condensed Extra Bold"/>
                <a:cs typeface="Times New Roman"/>
              </a:rPr>
              <a:t>Hina</a:t>
            </a: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 (Sacchi, 2013)</a:t>
            </a:r>
            <a:endParaRPr lang="en-US">
              <a:solidFill>
                <a:schemeClr val="tx2">
                  <a:lumMod val="75000"/>
                </a:schemeClr>
              </a:solidFill>
            </a:endParaRPr>
          </a:p>
        </p:txBody>
      </p:sp>
      <p:sp>
        <p:nvSpPr>
          <p:cNvPr id="3" name="Segnaposto contenuto 2"/>
          <p:cNvSpPr>
            <a:spLocks noGrp="1"/>
          </p:cNvSpPr>
          <p:nvPr>
            <p:ph idx="1"/>
          </p:nvPr>
        </p:nvSpPr>
        <p:spPr>
          <a:xfrm>
            <a:off x="5049062" y="1513607"/>
            <a:ext cx="6455549" cy="4397615"/>
          </a:xfrm>
        </p:spPr>
        <p:txBody>
          <a:bodyPr vert="horz" lIns="91440" tIns="45720" rIns="91440" bIns="45720" rtlCol="0" anchor="ctr">
            <a:noAutofit/>
          </a:bodyPr>
          <a:lstStyle/>
          <a:p>
            <a:pPr marL="0" indent="0">
              <a:buNone/>
            </a:pPr>
            <a:r>
              <a:rPr lang="it-IT" sz="2200" dirty="0">
                <a:solidFill>
                  <a:schemeClr val="tx2">
                    <a:lumMod val="75000"/>
                  </a:schemeClr>
                </a:solidFill>
                <a:latin typeface="Century Gothic"/>
                <a:cs typeface="Times New Roman"/>
              </a:rPr>
              <a:t>Giovane ragazza italo-pakistana, uccisa dal padre e i due cognati nell’agosto 2006, mentre il resto della famiglia si trovava in Pakistan in visita ai parenti. Il caso interessa il Tribunale di Brescia per tutti e tre i gradi di giudizio dal 2007 al 2009. </a:t>
            </a:r>
            <a:endParaRPr lang="it-IT" sz="2200" dirty="0">
              <a:solidFill>
                <a:schemeClr val="tx2">
                  <a:lumMod val="75000"/>
                </a:schemeClr>
              </a:solidFill>
              <a:latin typeface="Century Gothic"/>
              <a:cs typeface="Times New Roman" panose="02020603050405020304" pitchFamily="18" charset="0"/>
            </a:endParaRPr>
          </a:p>
          <a:p>
            <a:pPr marL="0" indent="0">
              <a:buNone/>
            </a:pPr>
            <a:r>
              <a:rPr lang="it-IT" sz="2200" dirty="0">
                <a:solidFill>
                  <a:schemeClr val="tx2">
                    <a:lumMod val="75000"/>
                  </a:schemeClr>
                </a:solidFill>
                <a:latin typeface="Century Gothic"/>
                <a:cs typeface="Times New Roman"/>
              </a:rPr>
              <a:t>Nella confessione ai carabinieri, il padre di </a:t>
            </a:r>
            <a:r>
              <a:rPr lang="it-IT" sz="2200" dirty="0" err="1">
                <a:solidFill>
                  <a:schemeClr val="tx2">
                    <a:lumMod val="75000"/>
                  </a:schemeClr>
                </a:solidFill>
                <a:latin typeface="Century Gothic"/>
                <a:cs typeface="Times New Roman"/>
              </a:rPr>
              <a:t>Hina</a:t>
            </a:r>
            <a:r>
              <a:rPr lang="it-IT" sz="2200" dirty="0">
                <a:solidFill>
                  <a:schemeClr val="tx2">
                    <a:lumMod val="75000"/>
                  </a:schemeClr>
                </a:solidFill>
                <a:latin typeface="Century Gothic"/>
                <a:cs typeface="Times New Roman"/>
              </a:rPr>
              <a:t>, Mohammed Saleem, esprime le ragioni del suo gesto: il comportamento della figlia da anni poco in linea con i valori morali e lo stile di vita familiare (in particolare il consumo di alcolici e sigarette e i comportamenti sessuali), reso intollerabile dai continui commenti di amici e parenti.</a:t>
            </a:r>
          </a:p>
          <a:p>
            <a:pPr marL="0" indent="0">
              <a:buNone/>
            </a:pPr>
            <a:r>
              <a:rPr lang="it-IT" sz="2200" dirty="0">
                <a:solidFill>
                  <a:schemeClr val="tx2">
                    <a:lumMod val="75000"/>
                  </a:schemeClr>
                </a:solidFill>
                <a:latin typeface="Century Gothic"/>
                <a:cs typeface="Times New Roman"/>
              </a:rPr>
              <a:t>L’interesse dell’autrice dell’articolo è volto alla rilevanza della dimensione culturale e religiosa sia nella narrazione dei media, sia nelle sentenze della giurisprudenza, in particolar modo in primo grado. </a:t>
            </a:r>
            <a:endParaRPr lang="it-IT" sz="2200" dirty="0">
              <a:solidFill>
                <a:schemeClr val="tx2">
                  <a:lumMod val="75000"/>
                </a:schemeClr>
              </a:solidFill>
              <a:latin typeface="Century Gothic"/>
              <a:cs typeface="Times New Roman" panose="02020603050405020304" pitchFamily="18" charset="0"/>
            </a:endParaRPr>
          </a:p>
          <a:p>
            <a:pPr marL="0" indent="0">
              <a:buNone/>
            </a:pPr>
            <a:endParaRPr lang="it-IT" sz="2200" dirty="0">
              <a:solidFill>
                <a:schemeClr val="tx2">
                  <a:lumMod val="75000"/>
                </a:schemeClr>
              </a:solidFill>
              <a:latin typeface="Century Gothic"/>
              <a:cs typeface="Times New Roman" panose="02020603050405020304" pitchFamily="18" charset="0"/>
            </a:endParaRPr>
          </a:p>
        </p:txBody>
      </p:sp>
    </p:spTree>
    <p:extLst>
      <p:ext uri="{BB962C8B-B14F-4D97-AF65-F5344CB8AC3E}">
        <p14:creationId xmlns:p14="http://schemas.microsoft.com/office/powerpoint/2010/main" val="3292727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a:t>
            </a:r>
            <a:r>
              <a:rPr lang="it-IT" sz="4400" b="1" dirty="0" err="1">
                <a:solidFill>
                  <a:schemeClr val="tx2">
                    <a:lumMod val="75000"/>
                  </a:schemeClr>
                </a:solidFill>
                <a:effectLst>
                  <a:outerShdw blurRad="38100" dist="38100" dir="2700000" algn="tl">
                    <a:srgbClr val="000000">
                      <a:alpha val="43137"/>
                    </a:srgbClr>
                  </a:outerShdw>
                </a:effectLst>
                <a:latin typeface="Tw Cen MT Condensed Extra Bold"/>
                <a:cs typeface="Times New Roman"/>
              </a:rPr>
              <a:t>Hina</a:t>
            </a: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 i media</a:t>
            </a:r>
            <a:endParaRPr lang="en-US"/>
          </a:p>
        </p:txBody>
      </p:sp>
      <p:sp>
        <p:nvSpPr>
          <p:cNvPr id="3" name="Segnaposto contenuto 2"/>
          <p:cNvSpPr>
            <a:spLocks noGrp="1"/>
          </p:cNvSpPr>
          <p:nvPr>
            <p:ph idx="1"/>
          </p:nvPr>
        </p:nvSpPr>
        <p:spPr>
          <a:xfrm>
            <a:off x="5049062" y="942108"/>
            <a:ext cx="6455549" cy="4969114"/>
          </a:xfrm>
        </p:spPr>
        <p:txBody>
          <a:bodyPr vert="horz" lIns="91440" tIns="45720" rIns="91440" bIns="45720" rtlCol="0" anchor="ctr">
            <a:noAutofit/>
          </a:bodyPr>
          <a:lstStyle/>
          <a:p>
            <a:pPr marL="0" indent="0">
              <a:lnSpc>
                <a:spcPct val="90000"/>
              </a:lnSpc>
              <a:buNone/>
            </a:pPr>
            <a:r>
              <a:rPr lang="it-IT" sz="2000" dirty="0">
                <a:solidFill>
                  <a:schemeClr val="tx2">
                    <a:lumMod val="75000"/>
                  </a:schemeClr>
                </a:solidFill>
                <a:latin typeface="Century Gothic"/>
                <a:cs typeface="Times New Roman"/>
              </a:rPr>
              <a:t>I media etichettano subito l’omicidio come un “delitto d’onore”. La narrazione sottolinea l’incompatibilità tra i dettami conservatori dell’islamismo in relazione ai comportamenti della donna e le legittime aspirazioni di una giovane donna cresciuta in una società occidentale.</a:t>
            </a:r>
          </a:p>
          <a:p>
            <a:pPr marL="0" indent="0">
              <a:lnSpc>
                <a:spcPct val="90000"/>
              </a:lnSpc>
              <a:buNone/>
            </a:pPr>
            <a:r>
              <a:rPr lang="it-IT" sz="2000" dirty="0">
                <a:solidFill>
                  <a:schemeClr val="tx2">
                    <a:lumMod val="75000"/>
                  </a:schemeClr>
                </a:solidFill>
                <a:latin typeface="Century Gothic"/>
                <a:cs typeface="Times New Roman"/>
              </a:rPr>
              <a:t>Il «delitto d’onore» viene interpretato come una componente religiosa, e viene invece ignorata la presenza di questa stessa categoria nel codice penale italiano fino al 1981. Non solo il fenomeno dei delitti d’onore era abbastanza rilevante da essere riconosciuto legalmente (per quanto comunque condannato), ma le circostanze dell’ira legata all’offesa dell’onore sono considerate come un attenuante. </a:t>
            </a:r>
            <a:endParaRPr lang="it-IT" sz="2000">
              <a:solidFill>
                <a:schemeClr val="tx2">
                  <a:lumMod val="75000"/>
                </a:schemeClr>
              </a:solidFill>
              <a:latin typeface="Century Gothic"/>
              <a:cs typeface="Times New Roman" panose="02020603050405020304" pitchFamily="18" charset="0"/>
            </a:endParaRPr>
          </a:p>
          <a:p>
            <a:pPr marL="0" indent="0">
              <a:lnSpc>
                <a:spcPct val="90000"/>
              </a:lnSpc>
              <a:buNone/>
            </a:pPr>
            <a:r>
              <a:rPr lang="it-IT" sz="2000" dirty="0">
                <a:solidFill>
                  <a:schemeClr val="tx2">
                    <a:lumMod val="75000"/>
                  </a:schemeClr>
                </a:solidFill>
                <a:latin typeface="Century Gothic"/>
                <a:cs typeface="Times New Roman"/>
              </a:rPr>
              <a:t>Ex art. 587 Codice Penale: </a:t>
            </a:r>
            <a:endParaRPr lang="it-IT" sz="2000">
              <a:solidFill>
                <a:schemeClr val="tx2">
                  <a:lumMod val="75000"/>
                </a:schemeClr>
              </a:solidFill>
              <a:latin typeface="Century Gothic"/>
              <a:cs typeface="Times New Roman" panose="02020603050405020304" pitchFamily="18" charset="0"/>
            </a:endParaRPr>
          </a:p>
          <a:p>
            <a:pPr marL="0" indent="0">
              <a:lnSpc>
                <a:spcPct val="90000"/>
              </a:lnSpc>
              <a:buNone/>
            </a:pPr>
            <a:r>
              <a:rPr lang="it-IT" sz="2000" i="1" dirty="0">
                <a:solidFill>
                  <a:schemeClr val="tx2">
                    <a:lumMod val="75000"/>
                  </a:schemeClr>
                </a:solidFill>
                <a:latin typeface="Century Gothic"/>
                <a:cs typeface="Times New Roman"/>
              </a:rPr>
              <a:t>“chiunque cagiona la morte del coniuge, della figlia o della sorella, nell’atto in cui ne scopre la illegittima relazione carnale e nello stato d’ira determinato dall’offesa recata </a:t>
            </a:r>
            <a:r>
              <a:rPr lang="it-IT" sz="2000" i="1" dirty="0" err="1">
                <a:solidFill>
                  <a:schemeClr val="tx2">
                    <a:lumMod val="75000"/>
                  </a:schemeClr>
                </a:solidFill>
                <a:latin typeface="Century Gothic"/>
                <a:cs typeface="Times New Roman"/>
              </a:rPr>
              <a:t>all’onor</a:t>
            </a:r>
            <a:r>
              <a:rPr lang="it-IT" sz="2000" i="1" dirty="0">
                <a:solidFill>
                  <a:schemeClr val="tx2">
                    <a:lumMod val="75000"/>
                  </a:schemeClr>
                </a:solidFill>
                <a:latin typeface="Century Gothic"/>
                <a:cs typeface="Times New Roman"/>
              </a:rPr>
              <a:t> suo o della famiglia, è punito con la reclusione da tre a sette anni.”</a:t>
            </a:r>
          </a:p>
        </p:txBody>
      </p:sp>
    </p:spTree>
    <p:extLst>
      <p:ext uri="{BB962C8B-B14F-4D97-AF65-F5344CB8AC3E}">
        <p14:creationId xmlns:p14="http://schemas.microsoft.com/office/powerpoint/2010/main" val="2755791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a:t>
            </a:r>
            <a:r>
              <a:rPr lang="it-IT" sz="4400" b="1" err="1">
                <a:solidFill>
                  <a:schemeClr val="tx2">
                    <a:lumMod val="75000"/>
                  </a:schemeClr>
                </a:solidFill>
                <a:effectLst>
                  <a:outerShdw blurRad="38100" dist="38100" dir="2700000" algn="tl">
                    <a:srgbClr val="000000">
                      <a:alpha val="43137"/>
                    </a:srgbClr>
                  </a:outerShdw>
                </a:effectLst>
                <a:latin typeface="Tw Cen MT Condensed Extra Bold"/>
                <a:cs typeface="Times New Roman"/>
              </a:rPr>
              <a:t>Hina</a:t>
            </a: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 il processo</a:t>
            </a:r>
            <a:endParaRPr lang="en-US">
              <a:solidFill>
                <a:schemeClr val="tx2">
                  <a:lumMod val="75000"/>
                </a:schemeClr>
              </a:solidFill>
            </a:endParaRPr>
          </a:p>
        </p:txBody>
      </p:sp>
      <p:sp>
        <p:nvSpPr>
          <p:cNvPr id="3" name="Segnaposto contenuto 2"/>
          <p:cNvSpPr>
            <a:spLocks noGrp="1"/>
          </p:cNvSpPr>
          <p:nvPr>
            <p:ph idx="1"/>
          </p:nvPr>
        </p:nvSpPr>
        <p:spPr>
          <a:xfrm>
            <a:off x="4715688" y="49140"/>
            <a:ext cx="7467579" cy="6862206"/>
          </a:xfrm>
        </p:spPr>
        <p:txBody>
          <a:bodyPr vert="horz" lIns="91440" tIns="45720" rIns="91440" bIns="45720" rtlCol="0" anchor="ctr">
            <a:noAutofit/>
          </a:bodyPr>
          <a:lstStyle/>
          <a:p>
            <a:pPr marL="0" indent="0">
              <a:lnSpc>
                <a:spcPct val="90000"/>
              </a:lnSpc>
              <a:buNone/>
            </a:pPr>
            <a:r>
              <a:rPr lang="it-IT" sz="1700" dirty="0">
                <a:solidFill>
                  <a:schemeClr val="tx2">
                    <a:lumMod val="75000"/>
                  </a:schemeClr>
                </a:solidFill>
                <a:latin typeface="Century Gothic"/>
                <a:cs typeface="Times New Roman"/>
              </a:rPr>
              <a:t>I toni del dibattito nella società italiana influenzano anche le decisioni prese dal giudice di primo grado: la giurisprudenza come “cartina tornasole del nostro modo di pensare e di vedere” (</a:t>
            </a:r>
            <a:r>
              <a:rPr lang="it-IT" sz="1700" dirty="0" err="1">
                <a:solidFill>
                  <a:schemeClr val="tx2">
                    <a:lumMod val="75000"/>
                  </a:schemeClr>
                </a:solidFill>
                <a:latin typeface="Century Gothic"/>
                <a:cs typeface="Times New Roman"/>
              </a:rPr>
              <a:t>Miazzi</a:t>
            </a:r>
            <a:r>
              <a:rPr lang="it-IT" sz="1700" dirty="0">
                <a:solidFill>
                  <a:schemeClr val="tx2">
                    <a:lumMod val="75000"/>
                  </a:schemeClr>
                </a:solidFill>
                <a:latin typeface="Century Gothic"/>
                <a:cs typeface="Times New Roman"/>
              </a:rPr>
              <a:t>, 2006 p. 68). </a:t>
            </a:r>
            <a:endParaRPr lang="it-IT" sz="1700">
              <a:solidFill>
                <a:schemeClr val="tx2">
                  <a:lumMod val="75000"/>
                </a:schemeClr>
              </a:solidFill>
              <a:latin typeface="Century Gothic"/>
              <a:cs typeface="Times New Roman" panose="02020603050405020304" pitchFamily="18" charset="0"/>
            </a:endParaRPr>
          </a:p>
          <a:p>
            <a:pPr marL="0" indent="0">
              <a:lnSpc>
                <a:spcPct val="90000"/>
              </a:lnSpc>
              <a:buNone/>
            </a:pPr>
            <a:r>
              <a:rPr lang="it-IT" sz="1700" b="1" u="sng" dirty="0">
                <a:solidFill>
                  <a:schemeClr val="tx2">
                    <a:lumMod val="75000"/>
                  </a:schemeClr>
                </a:solidFill>
                <a:latin typeface="Century Gothic"/>
                <a:cs typeface="Times New Roman"/>
              </a:rPr>
              <a:t>Primo grado</a:t>
            </a:r>
            <a:r>
              <a:rPr lang="it-IT" sz="1700" b="1" dirty="0">
                <a:solidFill>
                  <a:schemeClr val="tx2">
                    <a:lumMod val="75000"/>
                  </a:schemeClr>
                </a:solidFill>
                <a:latin typeface="Century Gothic"/>
                <a:cs typeface="Times New Roman"/>
              </a:rPr>
              <a:t>: </a:t>
            </a:r>
            <a:r>
              <a:rPr lang="it-IT" sz="1700" dirty="0">
                <a:solidFill>
                  <a:schemeClr val="tx2">
                    <a:lumMod val="75000"/>
                  </a:schemeClr>
                </a:solidFill>
                <a:latin typeface="Century Gothic"/>
                <a:cs typeface="Times New Roman"/>
              </a:rPr>
              <a:t>Delitto implicitamente classificato come “reato culturalmente motivato”: circostanza in cui “l’imputato abbia infranto la legge penale per il fatto di aver agito conformemente alle norme giuridiche, tradizioni sociali o precetti morali del proprio gruppo di appartenenza” (Parolari 2008 pp. 544-545). </a:t>
            </a:r>
            <a:endParaRPr lang="it-IT" sz="1700">
              <a:solidFill>
                <a:schemeClr val="tx2">
                  <a:lumMod val="75000"/>
                </a:schemeClr>
              </a:solidFill>
              <a:latin typeface="Century Gothic"/>
              <a:cs typeface="Times New Roman" panose="02020603050405020304" pitchFamily="18" charset="0"/>
            </a:endParaRPr>
          </a:p>
          <a:p>
            <a:pPr marL="0" indent="0">
              <a:lnSpc>
                <a:spcPct val="90000"/>
              </a:lnSpc>
              <a:buNone/>
            </a:pPr>
            <a:r>
              <a:rPr lang="it-IT" sz="1700" b="1" dirty="0">
                <a:solidFill>
                  <a:schemeClr val="tx2">
                    <a:lumMod val="75000"/>
                  </a:schemeClr>
                </a:solidFill>
                <a:latin typeface="Century Gothic"/>
                <a:cs typeface="Times New Roman"/>
              </a:rPr>
              <a:t>Cultura come attenuante o cultura come aggravante? </a:t>
            </a:r>
            <a:r>
              <a:rPr lang="it-IT" sz="1700" dirty="0">
                <a:solidFill>
                  <a:schemeClr val="tx2">
                    <a:lumMod val="75000"/>
                  </a:schemeClr>
                </a:solidFill>
                <a:latin typeface="Century Gothic"/>
                <a:cs typeface="Times New Roman"/>
              </a:rPr>
              <a:t>Dibattito all’interno della giurisprudenza americana ed europea a seguito dell’aumento del multiculturalismo. Spesso è vista come attenuante, “cultural defense”, come nel caso dello stupro compiuto in Germania nel 2007 dall’immigrato sardo Maurizio Pusceddu ai danni della fidanzata. </a:t>
            </a:r>
            <a:endParaRPr lang="it-IT" sz="1700">
              <a:solidFill>
                <a:schemeClr val="tx2">
                  <a:lumMod val="75000"/>
                </a:schemeClr>
              </a:solidFill>
              <a:latin typeface="Century Gothic"/>
              <a:cs typeface="Times New Roman" panose="02020603050405020304" pitchFamily="18" charset="0"/>
            </a:endParaRPr>
          </a:p>
          <a:p>
            <a:pPr marL="0" indent="0">
              <a:lnSpc>
                <a:spcPct val="90000"/>
              </a:lnSpc>
              <a:buNone/>
            </a:pPr>
            <a:r>
              <a:rPr lang="it-IT" sz="1700" dirty="0">
                <a:solidFill>
                  <a:schemeClr val="tx2">
                    <a:lumMod val="75000"/>
                  </a:schemeClr>
                </a:solidFill>
                <a:latin typeface="Century Gothic"/>
                <a:cs typeface="Times New Roman"/>
              </a:rPr>
              <a:t>Nel nostro caso, tuttavia, in primo grado l’interpretazione culturale del reato porta i giudici ad imputare un aggravante in ragione di </a:t>
            </a:r>
            <a:r>
              <a:rPr lang="it-IT" sz="1700" u="sng" dirty="0">
                <a:solidFill>
                  <a:schemeClr val="tx2">
                    <a:lumMod val="75000"/>
                  </a:schemeClr>
                </a:solidFill>
                <a:latin typeface="Century Gothic"/>
                <a:cs typeface="Times New Roman"/>
              </a:rPr>
              <a:t>motivazioni “abiette” </a:t>
            </a:r>
            <a:r>
              <a:rPr lang="it-IT" sz="1700" dirty="0">
                <a:solidFill>
                  <a:schemeClr val="tx2">
                    <a:lumMod val="75000"/>
                  </a:schemeClr>
                </a:solidFill>
                <a:latin typeface="Century Gothic"/>
                <a:cs typeface="Times New Roman"/>
              </a:rPr>
              <a:t>(riscontrate nella presunta logica di possesso-dominio del capofamiglia su una figlia ormai maggiorenne) e </a:t>
            </a:r>
            <a:r>
              <a:rPr lang="it-IT" sz="1700" u="sng" dirty="0">
                <a:solidFill>
                  <a:schemeClr val="tx2">
                    <a:lumMod val="75000"/>
                  </a:schemeClr>
                </a:solidFill>
                <a:latin typeface="Century Gothic"/>
                <a:cs typeface="Times New Roman"/>
              </a:rPr>
              <a:t>“futili” </a:t>
            </a:r>
            <a:r>
              <a:rPr lang="it-IT" sz="1700" dirty="0">
                <a:solidFill>
                  <a:schemeClr val="tx2">
                    <a:lumMod val="75000"/>
                  </a:schemeClr>
                </a:solidFill>
                <a:latin typeface="Century Gothic"/>
                <a:cs typeface="Times New Roman"/>
              </a:rPr>
              <a:t>(perché la gravità del fatto è sproporzionata rispetto alle motivazioni). </a:t>
            </a:r>
            <a:endParaRPr lang="it-IT" sz="1700">
              <a:solidFill>
                <a:schemeClr val="tx2">
                  <a:lumMod val="75000"/>
                </a:schemeClr>
              </a:solidFill>
              <a:latin typeface="Century Gothic"/>
              <a:cs typeface="Times New Roman" panose="02020603050405020304" pitchFamily="18" charset="0"/>
            </a:endParaRPr>
          </a:p>
          <a:p>
            <a:pPr marL="0" indent="0">
              <a:lnSpc>
                <a:spcPct val="90000"/>
              </a:lnSpc>
              <a:buNone/>
            </a:pPr>
            <a:r>
              <a:rPr lang="it-IT" sz="1700" dirty="0">
                <a:solidFill>
                  <a:schemeClr val="tx2">
                    <a:lumMod val="75000"/>
                  </a:schemeClr>
                </a:solidFill>
                <a:latin typeface="Century Gothic"/>
                <a:cs typeface="Times New Roman"/>
              </a:rPr>
              <a:t>Nel </a:t>
            </a:r>
            <a:r>
              <a:rPr lang="it-IT" sz="1700" b="1" u="sng" dirty="0">
                <a:solidFill>
                  <a:schemeClr val="tx2">
                    <a:lumMod val="75000"/>
                  </a:schemeClr>
                </a:solidFill>
                <a:latin typeface="Century Gothic"/>
                <a:cs typeface="Times New Roman"/>
              </a:rPr>
              <a:t>secondo e terzo grado di giudizio</a:t>
            </a:r>
            <a:r>
              <a:rPr lang="it-IT" sz="1700" dirty="0">
                <a:solidFill>
                  <a:schemeClr val="tx2">
                    <a:lumMod val="75000"/>
                  </a:schemeClr>
                </a:solidFill>
                <a:latin typeface="Century Gothic"/>
                <a:cs typeface="Times New Roman"/>
              </a:rPr>
              <a:t>, tuttavia, viene esplicitamente rifiutata la rilevanza della dimensione culturale per sottolineare invece l’indole innata da padre-padrone di Mohammad Saleem. La condanna morale relativa al reato dunque si sposta dalla collettività all’individuo. </a:t>
            </a:r>
            <a:endParaRPr lang="it-IT" sz="1700">
              <a:solidFill>
                <a:schemeClr val="tx2">
                  <a:lumMod val="75000"/>
                </a:schemeClr>
              </a:solidFill>
              <a:latin typeface="Century Gothic"/>
              <a:cs typeface="Times New Roman" panose="02020603050405020304" pitchFamily="18" charset="0"/>
            </a:endParaRPr>
          </a:p>
        </p:txBody>
      </p:sp>
    </p:spTree>
    <p:extLst>
      <p:ext uri="{BB962C8B-B14F-4D97-AF65-F5344CB8AC3E}">
        <p14:creationId xmlns:p14="http://schemas.microsoft.com/office/powerpoint/2010/main" val="266337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0840-B061-475E-8FDE-C616A7AAF78B}"/>
              </a:ext>
            </a:extLst>
          </p:cNvPr>
          <p:cNvSpPr>
            <a:spLocks noGrp="1"/>
          </p:cNvSpPr>
          <p:nvPr>
            <p:ph type="title"/>
          </p:nvPr>
        </p:nvSpPr>
        <p:spPr/>
        <p:txBody>
          <a:bodyPr/>
          <a:lstStyle/>
          <a:p>
            <a:r>
              <a:rPr lang="it-IT"/>
              <a:t>Doppia migrazione dell'onore.</a:t>
            </a:r>
            <a:endParaRPr lang="it-IT" dirty="0"/>
          </a:p>
        </p:txBody>
      </p:sp>
      <p:sp>
        <p:nvSpPr>
          <p:cNvPr id="3" name="Text Placeholder 2">
            <a:extLst>
              <a:ext uri="{FF2B5EF4-FFF2-40B4-BE49-F238E27FC236}">
                <a16:creationId xmlns:a16="http://schemas.microsoft.com/office/drawing/2014/main" id="{118B94FC-6B93-4299-A840-69646519DAE6}"/>
              </a:ext>
            </a:extLst>
          </p:cNvPr>
          <p:cNvSpPr>
            <a:spLocks noGrp="1"/>
          </p:cNvSpPr>
          <p:nvPr>
            <p:ph type="body" idx="1"/>
          </p:nvPr>
        </p:nvSpPr>
        <p:spPr>
          <a:xfrm>
            <a:off x="2589212" y="3530129"/>
            <a:ext cx="8967590" cy="1810289"/>
          </a:xfrm>
        </p:spPr>
        <p:txBody>
          <a:bodyPr vert="horz" lIns="91440" tIns="45720" rIns="91440" bIns="45720" rtlCol="0" anchor="t">
            <a:noAutofit/>
          </a:bodyPr>
          <a:lstStyle/>
          <a:p>
            <a:pPr marL="342900" indent="-342900">
              <a:buFont typeface="Arial" charset="2"/>
              <a:buChar char="•"/>
            </a:pPr>
            <a:r>
              <a:rPr lang="it-IT" sz="1500" dirty="0">
                <a:ea typeface="+mn-lt"/>
                <a:cs typeface="+mn-lt"/>
              </a:rPr>
              <a:t>P. Sacchi, “I delitti d'onore ritornano: prospettive antropologiche dall'Italia”, in F. Balsamo (a cura di), </a:t>
            </a:r>
            <a:r>
              <a:rPr lang="it-IT" sz="1500" i="1" dirty="0">
                <a:ea typeface="+mn-lt"/>
                <a:cs typeface="+mn-lt"/>
              </a:rPr>
              <a:t>World Wide Women: Globalizzazione, genere, linguaggi</a:t>
            </a:r>
            <a:r>
              <a:rPr lang="it-IT" sz="1500" dirty="0">
                <a:ea typeface="+mn-lt"/>
                <a:cs typeface="+mn-lt"/>
              </a:rPr>
              <a:t>, Torino, </a:t>
            </a:r>
            <a:r>
              <a:rPr lang="it-IT" sz="1500" dirty="0" err="1">
                <a:ea typeface="+mn-lt"/>
                <a:cs typeface="+mn-lt"/>
              </a:rPr>
              <a:t>CIRSDe</a:t>
            </a:r>
            <a:r>
              <a:rPr lang="it-IT" sz="1500" dirty="0">
                <a:ea typeface="+mn-lt"/>
                <a:cs typeface="+mn-lt"/>
              </a:rPr>
              <a:t>, 2011.</a:t>
            </a:r>
            <a:endParaRPr lang="en-US" sz="1500" dirty="0">
              <a:ea typeface="+mn-lt"/>
              <a:cs typeface="+mn-lt"/>
            </a:endParaRPr>
          </a:p>
          <a:p>
            <a:pPr marL="342900" indent="-342900">
              <a:buFont typeface="Arial" charset="2"/>
              <a:buChar char="•"/>
            </a:pPr>
            <a:r>
              <a:rPr lang="en-US" sz="1500" dirty="0">
                <a:ea typeface="+mn-lt"/>
                <a:cs typeface="+mn-lt"/>
              </a:rPr>
              <a:t>C. Stewart, “Honor and shame”, </a:t>
            </a:r>
            <a:r>
              <a:rPr lang="en-US" sz="1500" i="1" dirty="0">
                <a:ea typeface="+mn-lt"/>
                <a:cs typeface="+mn-lt"/>
              </a:rPr>
              <a:t>International Encyclopedia of the Social and Behavioral Sciences</a:t>
            </a:r>
            <a:r>
              <a:rPr lang="en-US" sz="1500" dirty="0">
                <a:ea typeface="+mn-lt"/>
                <a:cs typeface="+mn-lt"/>
              </a:rPr>
              <a:t>, vol. 11,</a:t>
            </a:r>
            <a:r>
              <a:rPr lang="en-US" sz="1500" i="1" dirty="0">
                <a:ea typeface="+mn-lt"/>
                <a:cs typeface="+mn-lt"/>
              </a:rPr>
              <a:t> </a:t>
            </a:r>
            <a:r>
              <a:rPr lang="en-US" sz="1500" dirty="0">
                <a:ea typeface="+mn-lt"/>
                <a:cs typeface="+mn-lt"/>
              </a:rPr>
              <a:t>2015.</a:t>
            </a:r>
            <a:endParaRPr lang="it-IT" sz="1500">
              <a:ea typeface="+mn-lt"/>
              <a:cs typeface="+mn-lt"/>
            </a:endParaRPr>
          </a:p>
          <a:p>
            <a:pPr marL="342900" indent="-342900">
              <a:buFont typeface="Arial" charset="2"/>
              <a:buChar char="•"/>
            </a:pPr>
            <a:r>
              <a:rPr lang="en-US" sz="1500" dirty="0">
                <a:ea typeface="+mn-lt"/>
                <a:cs typeface="+mn-lt"/>
              </a:rPr>
              <a:t>L. Volpp, “Blaming culture for bad behavior”, </a:t>
            </a:r>
            <a:r>
              <a:rPr lang="en-US" sz="1500" i="1" dirty="0">
                <a:ea typeface="+mn-lt"/>
                <a:cs typeface="+mn-lt"/>
              </a:rPr>
              <a:t>Yale Journal of Law and the Humanities</a:t>
            </a:r>
            <a:r>
              <a:rPr lang="en-US" sz="1500" dirty="0">
                <a:ea typeface="+mn-lt"/>
                <a:cs typeface="+mn-lt"/>
              </a:rPr>
              <a:t>, 12 (1), 2000.</a:t>
            </a:r>
            <a:endParaRPr lang="it-IT" sz="1500" dirty="0"/>
          </a:p>
          <a:p>
            <a:pPr marL="342900" indent="-342900">
              <a:buFont typeface="Arial" charset="2"/>
              <a:buChar char="•"/>
            </a:pPr>
            <a:endParaRPr lang="it-IT" sz="1500" dirty="0">
              <a:ea typeface="+mn-lt"/>
              <a:cs typeface="+mn-lt"/>
            </a:endParaRPr>
          </a:p>
          <a:p>
            <a:pPr marL="342900" indent="-342900">
              <a:buFont typeface="Arial" charset="2"/>
              <a:buChar char="•"/>
            </a:pPr>
            <a:endParaRPr lang="en-US" sz="1500" dirty="0"/>
          </a:p>
          <a:p>
            <a:pPr marL="342900" indent="-342900">
              <a:buFont typeface="Arial" charset="2"/>
              <a:buChar char="•"/>
            </a:pPr>
            <a:endParaRPr lang="it-IT" dirty="0"/>
          </a:p>
        </p:txBody>
      </p:sp>
    </p:spTree>
    <p:extLst>
      <p:ext uri="{BB962C8B-B14F-4D97-AF65-F5344CB8AC3E}">
        <p14:creationId xmlns:p14="http://schemas.microsoft.com/office/powerpoint/2010/main" val="1959299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b="1" dirty="0">
                <a:effectLst>
                  <a:outerShdw blurRad="38100" dist="38100" dir="2700000" algn="tl">
                    <a:srgbClr val="000000">
                      <a:alpha val="43137"/>
                    </a:srgbClr>
                  </a:outerShdw>
                </a:effectLst>
                <a:latin typeface="Tw Cen MT Condensed Extra Bold"/>
                <a:cs typeface="Times New Roman"/>
              </a:rPr>
              <a:t>Parla, 2020: Premessa</a:t>
            </a:r>
          </a:p>
        </p:txBody>
      </p:sp>
      <p:sp>
        <p:nvSpPr>
          <p:cNvPr id="3" name="Segnaposto contenuto 2"/>
          <p:cNvSpPr>
            <a:spLocks noGrp="1"/>
          </p:cNvSpPr>
          <p:nvPr>
            <p:ph idx="1"/>
          </p:nvPr>
        </p:nvSpPr>
        <p:spPr>
          <a:xfrm>
            <a:off x="2589212" y="1585913"/>
            <a:ext cx="9260681" cy="4813465"/>
          </a:xfrm>
        </p:spPr>
        <p:txBody>
          <a:bodyPr vert="horz" lIns="91440" tIns="45720" rIns="91440" bIns="45720" rtlCol="0" anchor="t">
            <a:normAutofit/>
          </a:bodyPr>
          <a:lstStyle/>
          <a:p>
            <a:pPr marL="0" indent="0">
              <a:buNone/>
            </a:pPr>
            <a:r>
              <a:rPr lang="it-IT" sz="2500" dirty="0">
                <a:latin typeface="Century Gothic"/>
                <a:cs typeface="Times New Roman"/>
              </a:rPr>
              <a:t>L’articolo di Parla riflette sugli effetti della cultura dell’onore in Turchia sulle donne migranti irregolari, categoria particolarmente vulnerabile agli occhi del sistema giuridico turco. </a:t>
            </a:r>
            <a:endParaRPr lang="it-IT" sz="2500" dirty="0">
              <a:latin typeface="Century Gothic"/>
              <a:cs typeface="Times New Roman" panose="02020603050405020304" pitchFamily="18" charset="0"/>
            </a:endParaRPr>
          </a:p>
          <a:p>
            <a:pPr marL="0" indent="0">
              <a:buNone/>
            </a:pPr>
            <a:r>
              <a:rPr lang="it-IT" sz="2500" dirty="0">
                <a:latin typeface="Century Gothic"/>
                <a:cs typeface="Times New Roman"/>
              </a:rPr>
              <a:t>In particolare, l’articolo esamina tre casi diversi di donne migranti senza documenti. Non sono necessariamente «delitti d’onore» (innanzi tutto, solo uno dei tre casi è un omicidio e anche questo avviene all’esterno della famiglia), ciò nonostante, tutti e tre i casi presentano un elemento comune: viene messo in discussione l’onore delle donne in ragione della presunta immodestia del loro comportamento sessuale.</a:t>
            </a:r>
            <a:endParaRPr lang="it-IT" sz="2500">
              <a:latin typeface="Century Gothic"/>
              <a:cs typeface="Times New Roman"/>
            </a:endParaRPr>
          </a:p>
        </p:txBody>
      </p:sp>
    </p:spTree>
    <p:extLst>
      <p:ext uri="{BB962C8B-B14F-4D97-AF65-F5344CB8AC3E}">
        <p14:creationId xmlns:p14="http://schemas.microsoft.com/office/powerpoint/2010/main" val="2230164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Narine </a:t>
            </a:r>
            <a:endParaRPr lang="it-IT" sz="4400" b="1">
              <a:solidFill>
                <a:schemeClr val="tx2">
                  <a:lumMod val="75000"/>
                </a:schemeClr>
              </a:solidFill>
              <a:effectLst>
                <a:outerShdw blurRad="38100" dist="38100" dir="2700000" algn="tl">
                  <a:srgbClr val="000000">
                    <a:alpha val="43137"/>
                  </a:srgbClr>
                </a:outerShdw>
              </a:effectLst>
              <a:latin typeface="Tw Cen MT Condensed Extra Bold"/>
              <a:cs typeface="Times New Roman" panose="02020603050405020304" pitchFamily="18" charset="0"/>
            </a:endParaRPr>
          </a:p>
        </p:txBody>
      </p:sp>
      <p:sp>
        <p:nvSpPr>
          <p:cNvPr id="3" name="Segnaposto contenuto 2"/>
          <p:cNvSpPr>
            <a:spLocks noGrp="1"/>
          </p:cNvSpPr>
          <p:nvPr>
            <p:ph idx="1"/>
          </p:nvPr>
        </p:nvSpPr>
        <p:spPr>
          <a:xfrm>
            <a:off x="5049062" y="84859"/>
            <a:ext cx="6955611" cy="6647894"/>
          </a:xfrm>
        </p:spPr>
        <p:txBody>
          <a:bodyPr anchor="ctr">
            <a:normAutofit lnSpcReduction="10000"/>
          </a:bodyPr>
          <a:lstStyle/>
          <a:p>
            <a:pPr marL="0" indent="0">
              <a:lnSpc>
                <a:spcPct val="90000"/>
              </a:lnSpc>
              <a:buNone/>
            </a:pPr>
            <a:r>
              <a:rPr lang="it-IT" sz="2200" dirty="0">
                <a:solidFill>
                  <a:schemeClr val="tx2">
                    <a:lumMod val="75000"/>
                  </a:schemeClr>
                </a:solidFill>
              </a:rPr>
              <a:t>Il primo è il caso di Narine </a:t>
            </a:r>
            <a:r>
              <a:rPr lang="it-IT" sz="2200" dirty="0" err="1">
                <a:solidFill>
                  <a:schemeClr val="tx2">
                    <a:lumMod val="75000"/>
                  </a:schemeClr>
                </a:solidFill>
              </a:rPr>
              <a:t>Mıkırtçiyan</a:t>
            </a:r>
            <a:r>
              <a:rPr lang="it-IT" sz="2200" dirty="0">
                <a:solidFill>
                  <a:schemeClr val="tx2">
                    <a:lumMod val="75000"/>
                  </a:schemeClr>
                </a:solidFill>
              </a:rPr>
              <a:t>, ragazza armena immigrata illegalmente in Turchia per lavoro che si innamora del vicino di casa Orhan </a:t>
            </a:r>
            <a:r>
              <a:rPr lang="it-IT" sz="2200" dirty="0" err="1">
                <a:solidFill>
                  <a:schemeClr val="tx2">
                    <a:lumMod val="75000"/>
                  </a:schemeClr>
                </a:solidFill>
              </a:rPr>
              <a:t>Okumuş</a:t>
            </a:r>
            <a:r>
              <a:rPr lang="it-IT" sz="2200" dirty="0">
                <a:solidFill>
                  <a:schemeClr val="tx2">
                    <a:lumMod val="75000"/>
                  </a:schemeClr>
                </a:solidFill>
              </a:rPr>
              <a:t>. Il ragazzo detiene illegalmente delle foto compromettenti di Narine, che finiscono successivamente nelle mani di suo fratello </a:t>
            </a:r>
            <a:r>
              <a:rPr lang="it-IT" sz="2200" dirty="0" err="1">
                <a:solidFill>
                  <a:schemeClr val="tx2">
                    <a:lumMod val="75000"/>
                  </a:schemeClr>
                </a:solidFill>
              </a:rPr>
              <a:t>Barış</a:t>
            </a:r>
            <a:r>
              <a:rPr lang="it-IT" sz="2200" dirty="0">
                <a:solidFill>
                  <a:schemeClr val="tx2">
                    <a:lumMod val="75000"/>
                  </a:schemeClr>
                </a:solidFill>
              </a:rPr>
              <a:t> </a:t>
            </a:r>
            <a:r>
              <a:rPr lang="it-IT" sz="2200" dirty="0" err="1">
                <a:solidFill>
                  <a:schemeClr val="tx2">
                    <a:lumMod val="75000"/>
                  </a:schemeClr>
                </a:solidFill>
              </a:rPr>
              <a:t>Okumuş</a:t>
            </a:r>
            <a:r>
              <a:rPr lang="it-IT" sz="2200" dirty="0">
                <a:solidFill>
                  <a:schemeClr val="tx2">
                    <a:lumMod val="75000"/>
                  </a:schemeClr>
                </a:solidFill>
              </a:rPr>
              <a:t>, il quale ricatta Narine per dei favori sessuali. La ragazza si rifiuta e lui mostra le foto al fratello di Narine, che vive con lei. L’evento spinge Narine in una spirale depressiva che la porta al suicidio nel febbraio 2012. </a:t>
            </a:r>
            <a:endParaRPr lang="it-IT">
              <a:solidFill>
                <a:schemeClr val="tx2">
                  <a:lumMod val="75000"/>
                </a:schemeClr>
              </a:solidFill>
            </a:endParaRPr>
          </a:p>
          <a:p>
            <a:pPr marL="0" indent="0">
              <a:lnSpc>
                <a:spcPct val="90000"/>
              </a:lnSpc>
              <a:buNone/>
            </a:pPr>
            <a:r>
              <a:rPr lang="it-IT" sz="2200" dirty="0">
                <a:solidFill>
                  <a:schemeClr val="tx2">
                    <a:lumMod val="75000"/>
                  </a:schemeClr>
                </a:solidFill>
              </a:rPr>
              <a:t>La narrazione dei media, è estremamente empatica nei confronti della ragazza. Narine viene descritta come una ragazza onesta e di buoni costumi, con il sogno di sposarsi. Come ha fatto Narine a conquistarsi la simpatia dei media? L’unica via percorribile per una donna e, peggio ancora, una migrante armena (gruppo etnico particolarmente malvisto in Turchia in ragione della continua contesa sul genocidio avvenuto durante la prima guerra mondiale) per preservare il proprio onore sta nel rifiuto della vita stessa. </a:t>
            </a:r>
            <a:endParaRPr lang="it-IT" dirty="0">
              <a:solidFill>
                <a:schemeClr val="tx2">
                  <a:lumMod val="75000"/>
                </a:schemeClr>
              </a:solidFill>
            </a:endParaRPr>
          </a:p>
        </p:txBody>
      </p:sp>
    </p:spTree>
    <p:extLst>
      <p:ext uri="{BB962C8B-B14F-4D97-AF65-F5344CB8AC3E}">
        <p14:creationId xmlns:p14="http://schemas.microsoft.com/office/powerpoint/2010/main" val="2757012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a:t>
            </a:r>
            <a:r>
              <a:rPr lang="it-IT" sz="4400" b="1" dirty="0" err="1">
                <a:solidFill>
                  <a:schemeClr val="tx2">
                    <a:lumMod val="75000"/>
                  </a:schemeClr>
                </a:solidFill>
                <a:effectLst>
                  <a:outerShdw blurRad="38100" dist="38100" dir="2700000" algn="tl">
                    <a:srgbClr val="000000">
                      <a:alpha val="43137"/>
                    </a:srgbClr>
                  </a:outerShdw>
                </a:effectLst>
                <a:latin typeface="Tw Cen MT Condensed Extra Bold"/>
                <a:cs typeface="Times New Roman"/>
              </a:rPr>
              <a:t>Jesca</a:t>
            </a:r>
            <a:endPar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endParaRPr>
          </a:p>
        </p:txBody>
      </p:sp>
      <p:sp>
        <p:nvSpPr>
          <p:cNvPr id="3" name="Segnaposto contenuto 2"/>
          <p:cNvSpPr>
            <a:spLocks noGrp="1"/>
          </p:cNvSpPr>
          <p:nvPr>
            <p:ph idx="1"/>
          </p:nvPr>
        </p:nvSpPr>
        <p:spPr>
          <a:xfrm>
            <a:off x="5049062" y="84859"/>
            <a:ext cx="6955611" cy="6612175"/>
          </a:xfrm>
        </p:spPr>
        <p:txBody>
          <a:bodyPr vert="horz" lIns="91440" tIns="45720" rIns="91440" bIns="45720" rtlCol="0" anchor="ctr">
            <a:noAutofit/>
          </a:bodyPr>
          <a:lstStyle/>
          <a:p>
            <a:pPr marL="0" indent="0">
              <a:lnSpc>
                <a:spcPct val="90000"/>
              </a:lnSpc>
              <a:buNone/>
            </a:pPr>
            <a:r>
              <a:rPr lang="it-IT" sz="2000" dirty="0">
                <a:solidFill>
                  <a:schemeClr val="tx2">
                    <a:lumMod val="75000"/>
                  </a:schemeClr>
                </a:solidFill>
              </a:rPr>
              <a:t>Il secondo caso è quello di </a:t>
            </a:r>
            <a:r>
              <a:rPr lang="it-IT" sz="2000" err="1">
                <a:solidFill>
                  <a:schemeClr val="tx2">
                    <a:lumMod val="75000"/>
                  </a:schemeClr>
                </a:solidFill>
              </a:rPr>
              <a:t>Jesca</a:t>
            </a:r>
            <a:r>
              <a:rPr lang="it-IT" sz="2000" dirty="0">
                <a:solidFill>
                  <a:schemeClr val="tx2">
                    <a:lumMod val="75000"/>
                  </a:schemeClr>
                </a:solidFill>
              </a:rPr>
              <a:t> </a:t>
            </a:r>
            <a:r>
              <a:rPr lang="it-IT" sz="2000" err="1">
                <a:solidFill>
                  <a:schemeClr val="tx2">
                    <a:lumMod val="75000"/>
                  </a:schemeClr>
                </a:solidFill>
              </a:rPr>
              <a:t>Nankabirwa</a:t>
            </a:r>
            <a:r>
              <a:rPr lang="it-IT" sz="2000" dirty="0">
                <a:solidFill>
                  <a:schemeClr val="tx2">
                    <a:lumMod val="75000"/>
                  </a:schemeClr>
                </a:solidFill>
              </a:rPr>
              <a:t>, lavoratrice irregolare ugandese, scomparsa per quattro giorni prima di essere ritrovata in un obitorio grazie all’insistenza di alcune sue amiche. Il processo che segue la sua morte è caratterizzato da tinte razziste, oltre che dalla messa in discussione dell’onorevolezza della sua condotta sessuale. </a:t>
            </a:r>
            <a:endParaRPr lang="en-US" sz="2000">
              <a:solidFill>
                <a:schemeClr val="tx2">
                  <a:lumMod val="75000"/>
                </a:schemeClr>
              </a:solidFill>
            </a:endParaRPr>
          </a:p>
          <a:p>
            <a:pPr marL="0" indent="0">
              <a:lnSpc>
                <a:spcPct val="90000"/>
              </a:lnSpc>
              <a:buNone/>
            </a:pPr>
            <a:r>
              <a:rPr lang="it-IT" sz="2000" dirty="0">
                <a:solidFill>
                  <a:schemeClr val="tx2">
                    <a:lumMod val="75000"/>
                  </a:schemeClr>
                </a:solidFill>
              </a:rPr>
              <a:t>Infatti, inizialmente la difesa prova a presentare il caso come un suicidio, sostenendo che sarebbe stato impossibile per l’imputato gettare </a:t>
            </a:r>
            <a:r>
              <a:rPr lang="it-IT" sz="2000" err="1">
                <a:solidFill>
                  <a:schemeClr val="tx2">
                    <a:lumMod val="75000"/>
                  </a:schemeClr>
                </a:solidFill>
              </a:rPr>
              <a:t>Jesca</a:t>
            </a:r>
            <a:r>
              <a:rPr lang="it-IT" sz="2000" dirty="0">
                <a:solidFill>
                  <a:schemeClr val="tx2">
                    <a:lumMod val="75000"/>
                  </a:schemeClr>
                </a:solidFill>
              </a:rPr>
              <a:t> fuori dalla finestra perché più forte di lui, in quanto donna nera. Successivamente, quando l’autopsia prova non solo che </a:t>
            </a:r>
            <a:r>
              <a:rPr lang="it-IT" sz="2000" err="1">
                <a:solidFill>
                  <a:schemeClr val="tx2">
                    <a:lumMod val="75000"/>
                  </a:schemeClr>
                </a:solidFill>
              </a:rPr>
              <a:t>Jesca</a:t>
            </a:r>
            <a:r>
              <a:rPr lang="it-IT" sz="2000" dirty="0">
                <a:solidFill>
                  <a:schemeClr val="tx2">
                    <a:lumMod val="75000"/>
                  </a:schemeClr>
                </a:solidFill>
              </a:rPr>
              <a:t> sia stata spinta, ma anche la violenza sessuale che ha preceduto l’omicidio, la difesa prova a porre </a:t>
            </a:r>
            <a:r>
              <a:rPr lang="it-IT" sz="2000" err="1">
                <a:solidFill>
                  <a:schemeClr val="tx2">
                    <a:lumMod val="75000"/>
                  </a:schemeClr>
                </a:solidFill>
              </a:rPr>
              <a:t>Jesca</a:t>
            </a:r>
            <a:r>
              <a:rPr lang="it-IT" sz="2000" dirty="0">
                <a:solidFill>
                  <a:schemeClr val="tx2">
                    <a:lumMod val="75000"/>
                  </a:schemeClr>
                </a:solidFill>
              </a:rPr>
              <a:t> in cattiva luce accusandola di essere una prostituta. Pur rifiutando la validità di questa narrazione a fini legali, le organizzazioni femministe devono appropriarsi dello stesso discorso dell'onore, anche se solo ai fini di negarlo. </a:t>
            </a:r>
          </a:p>
          <a:p>
            <a:pPr marL="0" indent="0" algn="ctr">
              <a:buNone/>
            </a:pPr>
            <a:r>
              <a:rPr lang="it-IT" sz="2000" i="1" dirty="0">
                <a:solidFill>
                  <a:schemeClr val="tx2">
                    <a:lumMod val="75000"/>
                  </a:schemeClr>
                </a:solidFill>
              </a:rPr>
              <a:t>"</a:t>
            </a:r>
            <a:r>
              <a:rPr lang="it-IT" sz="2000" i="1" dirty="0">
                <a:ea typeface="+mn-lt"/>
                <a:cs typeface="+mn-lt"/>
              </a:rPr>
              <a:t>The </a:t>
            </a:r>
            <a:r>
              <a:rPr lang="it-IT" sz="2000" i="1" err="1">
                <a:ea typeface="+mn-lt"/>
                <a:cs typeface="+mn-lt"/>
              </a:rPr>
              <a:t>murderer</a:t>
            </a:r>
            <a:r>
              <a:rPr lang="it-IT" sz="2000" i="1" dirty="0">
                <a:ea typeface="+mn-lt"/>
                <a:cs typeface="+mn-lt"/>
              </a:rPr>
              <a:t> </a:t>
            </a:r>
            <a:r>
              <a:rPr lang="it-IT" sz="2000" i="1" err="1">
                <a:ea typeface="+mn-lt"/>
                <a:cs typeface="+mn-lt"/>
              </a:rPr>
              <a:t>is</a:t>
            </a:r>
            <a:r>
              <a:rPr lang="it-IT" sz="2000" i="1" dirty="0">
                <a:ea typeface="+mn-lt"/>
                <a:cs typeface="+mn-lt"/>
              </a:rPr>
              <a:t> </a:t>
            </a:r>
            <a:r>
              <a:rPr lang="it-IT" sz="2000" i="1" err="1">
                <a:ea typeface="+mn-lt"/>
                <a:cs typeface="+mn-lt"/>
              </a:rPr>
              <a:t>trying</a:t>
            </a:r>
            <a:r>
              <a:rPr lang="it-IT" sz="2000" i="1" dirty="0">
                <a:ea typeface="+mn-lt"/>
                <a:cs typeface="+mn-lt"/>
              </a:rPr>
              <a:t> to </a:t>
            </a:r>
            <a:r>
              <a:rPr lang="it-IT" sz="2000" i="1" err="1">
                <a:ea typeface="+mn-lt"/>
                <a:cs typeface="+mn-lt"/>
              </a:rPr>
              <a:t>devalue</a:t>
            </a:r>
            <a:r>
              <a:rPr lang="it-IT" sz="2000" i="1" dirty="0">
                <a:ea typeface="+mn-lt"/>
                <a:cs typeface="+mn-lt"/>
              </a:rPr>
              <a:t> the rape and the murder </a:t>
            </a:r>
            <a:r>
              <a:rPr lang="it-IT" sz="2000" i="1">
                <a:ea typeface="+mn-lt"/>
                <a:cs typeface="+mn-lt"/>
              </a:rPr>
              <a:t>through claiming </a:t>
            </a:r>
            <a:r>
              <a:rPr lang="it-IT" sz="2000" i="1" err="1">
                <a:ea typeface="+mn-lt"/>
                <a:cs typeface="+mn-lt"/>
              </a:rPr>
              <a:t>Jesca</a:t>
            </a:r>
            <a:r>
              <a:rPr lang="it-IT" sz="2000" i="1">
                <a:ea typeface="+mn-lt"/>
                <a:cs typeface="+mn-lt"/>
              </a:rPr>
              <a:t> </a:t>
            </a:r>
            <a:r>
              <a:rPr lang="it-IT" sz="2000" i="1" err="1">
                <a:ea typeface="+mn-lt"/>
                <a:cs typeface="+mn-lt"/>
              </a:rPr>
              <a:t>was</a:t>
            </a:r>
            <a:r>
              <a:rPr lang="it-IT" sz="2000" i="1">
                <a:ea typeface="+mn-lt"/>
                <a:cs typeface="+mn-lt"/>
              </a:rPr>
              <a:t> </a:t>
            </a:r>
            <a:r>
              <a:rPr lang="it-IT" sz="2000" i="1" err="1">
                <a:ea typeface="+mn-lt"/>
                <a:cs typeface="+mn-lt"/>
              </a:rPr>
              <a:t>doing</a:t>
            </a:r>
            <a:r>
              <a:rPr lang="it-IT" sz="2000" i="1">
                <a:ea typeface="+mn-lt"/>
                <a:cs typeface="+mn-lt"/>
              </a:rPr>
              <a:t> sex work. </a:t>
            </a:r>
            <a:r>
              <a:rPr lang="it-IT" sz="2000" i="1" err="1">
                <a:ea typeface="+mn-lt"/>
                <a:cs typeface="+mn-lt"/>
              </a:rPr>
              <a:t>We</a:t>
            </a:r>
            <a:r>
              <a:rPr lang="it-IT" sz="2000" i="1">
                <a:ea typeface="+mn-lt"/>
                <a:cs typeface="+mn-lt"/>
              </a:rPr>
              <a:t> </a:t>
            </a:r>
            <a:r>
              <a:rPr lang="it-IT" sz="2000" i="1" err="1">
                <a:ea typeface="+mn-lt"/>
                <a:cs typeface="+mn-lt"/>
              </a:rPr>
              <a:t>will</a:t>
            </a:r>
            <a:r>
              <a:rPr lang="it-IT" sz="2000" i="1">
                <a:ea typeface="+mn-lt"/>
                <a:cs typeface="+mn-lt"/>
              </a:rPr>
              <a:t> </a:t>
            </a:r>
            <a:r>
              <a:rPr lang="it-IT" sz="2000" i="1" err="1">
                <a:ea typeface="+mn-lt"/>
                <a:cs typeface="+mn-lt"/>
              </a:rPr>
              <a:t>not</a:t>
            </a:r>
            <a:r>
              <a:rPr lang="it-IT" sz="2000" i="1">
                <a:ea typeface="+mn-lt"/>
                <a:cs typeface="+mn-lt"/>
              </a:rPr>
              <a:t> </a:t>
            </a:r>
            <a:r>
              <a:rPr lang="it-IT" sz="2000" i="1" err="1">
                <a:ea typeface="+mn-lt"/>
                <a:cs typeface="+mn-lt"/>
              </a:rPr>
              <a:t>buy</a:t>
            </a:r>
            <a:r>
              <a:rPr lang="it-IT" sz="2000" i="1">
                <a:ea typeface="+mn-lt"/>
                <a:cs typeface="+mn-lt"/>
              </a:rPr>
              <a:t> </a:t>
            </a:r>
            <a:r>
              <a:rPr lang="it-IT" sz="2000" i="1" err="1">
                <a:ea typeface="+mn-lt"/>
                <a:cs typeface="+mn-lt"/>
              </a:rPr>
              <a:t>it!</a:t>
            </a:r>
            <a:r>
              <a:rPr lang="it-IT" sz="2000" i="1">
                <a:ea typeface="+mn-lt"/>
                <a:cs typeface="+mn-lt"/>
              </a:rPr>
              <a:t> </a:t>
            </a:r>
            <a:r>
              <a:rPr lang="it-IT" sz="2000" i="1" err="1">
                <a:ea typeface="+mn-lt"/>
                <a:cs typeface="+mn-lt"/>
              </a:rPr>
              <a:t>Jesca</a:t>
            </a:r>
            <a:r>
              <a:rPr lang="it-IT" sz="2000" i="1">
                <a:ea typeface="+mn-lt"/>
                <a:cs typeface="+mn-lt"/>
              </a:rPr>
              <a:t> </a:t>
            </a:r>
            <a:r>
              <a:rPr lang="it-IT" sz="2000" i="1" err="1">
                <a:ea typeface="+mn-lt"/>
                <a:cs typeface="+mn-lt"/>
              </a:rPr>
              <a:t>was</a:t>
            </a:r>
            <a:r>
              <a:rPr lang="it-IT" sz="2000" i="1">
                <a:ea typeface="+mn-lt"/>
                <a:cs typeface="+mn-lt"/>
              </a:rPr>
              <a:t> </a:t>
            </a:r>
            <a:r>
              <a:rPr lang="it-IT" sz="2000" i="1" err="1">
                <a:ea typeface="+mn-lt"/>
                <a:cs typeface="+mn-lt"/>
              </a:rPr>
              <a:t>not</a:t>
            </a:r>
            <a:r>
              <a:rPr lang="it-IT" sz="2000" i="1" dirty="0">
                <a:ea typeface="+mn-lt"/>
                <a:cs typeface="+mn-lt"/>
              </a:rPr>
              <a:t> a sex worker"</a:t>
            </a:r>
            <a:endParaRPr lang="it-IT" sz="2000" dirty="0"/>
          </a:p>
        </p:txBody>
      </p:sp>
    </p:spTree>
    <p:extLst>
      <p:ext uri="{BB962C8B-B14F-4D97-AF65-F5344CB8AC3E}">
        <p14:creationId xmlns:p14="http://schemas.microsoft.com/office/powerpoint/2010/main" val="2189632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6019" y="942108"/>
            <a:ext cx="3256550" cy="4969113"/>
          </a:xfrm>
        </p:spPr>
        <p:txBody>
          <a:bodyPr anchor="ctr">
            <a:normAutofit/>
          </a:bodyPr>
          <a:lstStyle/>
          <a:p>
            <a:pPr algn="ctr"/>
            <a:r>
              <a:rPr lang="it-IT" sz="4400" b="1" dirty="0">
                <a:solidFill>
                  <a:schemeClr val="tx2">
                    <a:lumMod val="75000"/>
                  </a:schemeClr>
                </a:solidFill>
                <a:effectLst>
                  <a:outerShdw blurRad="38100" dist="38100" dir="2700000" algn="tl">
                    <a:srgbClr val="000000">
                      <a:alpha val="43137"/>
                    </a:srgbClr>
                  </a:outerShdw>
                </a:effectLst>
                <a:latin typeface="Tw Cen MT Condensed Extra Bold"/>
                <a:cs typeface="Times New Roman"/>
              </a:rPr>
              <a:t>Il caso di A. </a:t>
            </a:r>
            <a:endParaRPr lang="it-IT" sz="4400" b="1">
              <a:solidFill>
                <a:schemeClr val="tx2">
                  <a:lumMod val="75000"/>
                </a:schemeClr>
              </a:solidFill>
              <a:effectLst>
                <a:outerShdw blurRad="38100" dist="38100" dir="2700000" algn="tl">
                  <a:srgbClr val="000000">
                    <a:alpha val="43137"/>
                  </a:srgbClr>
                </a:outerShdw>
              </a:effectLst>
              <a:latin typeface="Tw Cen MT Condensed Extra Bold"/>
              <a:cs typeface="Times New Roman" panose="02020603050405020304" pitchFamily="18" charset="0"/>
            </a:endParaRPr>
          </a:p>
        </p:txBody>
      </p:sp>
      <p:sp>
        <p:nvSpPr>
          <p:cNvPr id="3" name="Segnaposto contenuto 2"/>
          <p:cNvSpPr>
            <a:spLocks noGrp="1"/>
          </p:cNvSpPr>
          <p:nvPr>
            <p:ph idx="1"/>
          </p:nvPr>
        </p:nvSpPr>
        <p:spPr>
          <a:xfrm>
            <a:off x="4906188" y="49140"/>
            <a:ext cx="7027047" cy="6814581"/>
          </a:xfrm>
        </p:spPr>
        <p:txBody>
          <a:bodyPr anchor="ctr">
            <a:normAutofit/>
          </a:bodyPr>
          <a:lstStyle/>
          <a:p>
            <a:pPr marL="0" indent="0">
              <a:lnSpc>
                <a:spcPct val="90000"/>
              </a:lnSpc>
              <a:buNone/>
            </a:pPr>
            <a:r>
              <a:rPr lang="it-IT" sz="2200" dirty="0">
                <a:solidFill>
                  <a:schemeClr val="tx2">
                    <a:lumMod val="75000"/>
                  </a:schemeClr>
                </a:solidFill>
              </a:rPr>
              <a:t>Il terzo caso è quello di A., il cui nome non è mai stato reso pubblico. Dopo essere stata fermata in strada dalla polizia per un controllo, accetta di essere portata in stazione per l’espulsione in ragione del passaporto scaduto, ma viene invece portata in una casa in periferia dove viene stuprata. Nonostante l’intervento in suo supporto di un collettivo femminista, A. rifiuta di denunciare il fatto e di divulgare la propria identità ai media. </a:t>
            </a:r>
          </a:p>
          <a:p>
            <a:pPr marL="0" indent="0">
              <a:lnSpc>
                <a:spcPct val="90000"/>
              </a:lnSpc>
              <a:buNone/>
            </a:pPr>
            <a:r>
              <a:rPr lang="it-IT" sz="2200" dirty="0">
                <a:solidFill>
                  <a:schemeClr val="tx2">
                    <a:lumMod val="75000"/>
                  </a:schemeClr>
                </a:solidFill>
              </a:rPr>
              <a:t>Parla avanza diverse possibili spiegazioni del gesto:                                                                             -l’efficacia delle tattiche di intimidazione della polizia,                                                                           -la paura di non poter ottenere un giusto processo in ragione del proprio status di irregolarità,                                                                    -la necessità di uscire il prima possibile da un contesto di </a:t>
            </a:r>
            <a:r>
              <a:rPr lang="it-IT" sz="2200">
                <a:solidFill>
                  <a:schemeClr val="tx2">
                    <a:lumMod val="75000"/>
                  </a:schemeClr>
                </a:solidFill>
              </a:rPr>
              <a:t>discriminazione    </a:t>
            </a:r>
            <a:endParaRPr lang="it-IT" dirty="0">
              <a:solidFill>
                <a:schemeClr val="tx2">
                  <a:lumMod val="75000"/>
                </a:schemeClr>
              </a:solidFill>
            </a:endParaRPr>
          </a:p>
          <a:p>
            <a:pPr marL="0" indent="0">
              <a:lnSpc>
                <a:spcPct val="90000"/>
              </a:lnSpc>
              <a:buNone/>
            </a:pPr>
            <a:r>
              <a:rPr lang="it-IT" sz="2200">
                <a:solidFill>
                  <a:schemeClr val="tx2">
                    <a:lumMod val="75000"/>
                  </a:schemeClr>
                </a:solidFill>
              </a:rPr>
              <a:t>-la volontà di mantenersi invisibile agli occhi della legge per </a:t>
            </a:r>
            <a:r>
              <a:rPr lang="it-IT" sz="2200" dirty="0">
                <a:solidFill>
                  <a:schemeClr val="tx2">
                    <a:lumMod val="75000"/>
                  </a:schemeClr>
                </a:solidFill>
              </a:rPr>
              <a:t>conservare la speranza di poter tornare in Turchia per lavoro in un momento successivo. </a:t>
            </a:r>
            <a:endParaRPr lang="it-IT">
              <a:solidFill>
                <a:schemeClr val="tx2">
                  <a:lumMod val="75000"/>
                </a:schemeClr>
              </a:solidFill>
            </a:endParaRPr>
          </a:p>
        </p:txBody>
      </p:sp>
    </p:spTree>
    <p:extLst>
      <p:ext uri="{BB962C8B-B14F-4D97-AF65-F5344CB8AC3E}">
        <p14:creationId xmlns:p14="http://schemas.microsoft.com/office/powerpoint/2010/main" val="3360412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59488" y="124048"/>
            <a:ext cx="9911811" cy="1280890"/>
          </a:xfrm>
        </p:spPr>
        <p:txBody>
          <a:bodyPr>
            <a:noAutofit/>
          </a:bodyPr>
          <a:lstStyle/>
          <a:p>
            <a:pPr algn="ctr"/>
            <a:r>
              <a:rPr lang="it-IT" sz="4000" b="1" dirty="0">
                <a:effectLst>
                  <a:outerShdw blurRad="38100" dist="38100" dir="2700000" algn="tl">
                    <a:srgbClr val="000000">
                      <a:alpha val="43137"/>
                    </a:srgbClr>
                  </a:outerShdw>
                </a:effectLst>
                <a:latin typeface="Tw Cen MT Condensed Extra Bold"/>
                <a:cs typeface="Times New Roman"/>
              </a:rPr>
              <a:t>Due elementi per un comprendere il contesto: essere donna e migrante in Turchia</a:t>
            </a:r>
          </a:p>
        </p:txBody>
      </p:sp>
      <p:sp>
        <p:nvSpPr>
          <p:cNvPr id="3" name="Segnaposto contenuto 2"/>
          <p:cNvSpPr>
            <a:spLocks noGrp="1"/>
          </p:cNvSpPr>
          <p:nvPr>
            <p:ph idx="1"/>
          </p:nvPr>
        </p:nvSpPr>
        <p:spPr>
          <a:xfrm>
            <a:off x="2446337" y="1585913"/>
            <a:ext cx="9629774" cy="5146840"/>
          </a:xfrm>
        </p:spPr>
        <p:txBody>
          <a:bodyPr vert="horz" lIns="91440" tIns="45720" rIns="91440" bIns="45720" rtlCol="0" anchor="t">
            <a:noAutofit/>
          </a:bodyPr>
          <a:lstStyle/>
          <a:p>
            <a:pPr marL="0" indent="0">
              <a:buNone/>
            </a:pPr>
            <a:r>
              <a:rPr lang="it-IT" sz="1700" dirty="0">
                <a:ea typeface="+mn-lt"/>
                <a:cs typeface="+mn-lt"/>
              </a:rPr>
              <a:t>In primo luogo, per lungo tempo </a:t>
            </a:r>
            <a:r>
              <a:rPr lang="it-IT" sz="1700" b="1" dirty="0">
                <a:ea typeface="+mn-lt"/>
                <a:cs typeface="+mn-lt"/>
              </a:rPr>
              <a:t>la purezza sessuale</a:t>
            </a:r>
            <a:r>
              <a:rPr lang="it-IT" sz="1700" dirty="0">
                <a:ea typeface="+mn-lt"/>
                <a:cs typeface="+mn-lt"/>
              </a:rPr>
              <a:t> delle donne è stata </a:t>
            </a:r>
            <a:r>
              <a:rPr lang="it-IT" sz="1700" b="1" dirty="0">
                <a:ea typeface="+mn-lt"/>
                <a:cs typeface="+mn-lt"/>
              </a:rPr>
              <a:t>sancita dal quadro giuridico</a:t>
            </a:r>
            <a:r>
              <a:rPr lang="it-IT" sz="1700" dirty="0">
                <a:ea typeface="+mn-lt"/>
                <a:cs typeface="+mn-lt"/>
              </a:rPr>
              <a:t>, in particolare dal </a:t>
            </a:r>
            <a:r>
              <a:rPr lang="it-IT" sz="1700" b="1" dirty="0">
                <a:ea typeface="+mn-lt"/>
                <a:cs typeface="+mn-lt"/>
              </a:rPr>
              <a:t>Codice Penale del 1926</a:t>
            </a:r>
            <a:r>
              <a:rPr lang="it-IT" sz="1700" dirty="0">
                <a:ea typeface="+mn-lt"/>
                <a:cs typeface="+mn-lt"/>
              </a:rPr>
              <a:t> (mutuato dall'Italia fascista). Fino al 2004, quando è stato abrogato, le violenze sessuali erano considerate come "crimine contro la pubblica decenza e i valori familiari”, il reato di stupro era passabile di esenzione nel caso in cui lo stupratore avesse sposato la vittima ("matrimonio riparatore"), e all'imputato spettava una diminuzione della pena nel caso in cui la vittima dello stupro fosse stata una prostituta (il celeberrimo art. 438). </a:t>
            </a:r>
            <a:endParaRPr lang="en-US" sz="1700"/>
          </a:p>
          <a:p>
            <a:pPr marL="0" indent="0">
              <a:buNone/>
            </a:pPr>
            <a:r>
              <a:rPr lang="it-IT" sz="1700" dirty="0"/>
              <a:t>In secondo luogo,</a:t>
            </a:r>
            <a:r>
              <a:rPr lang="it-IT" sz="1700" b="1" dirty="0"/>
              <a:t> la migrazione è un fenomeno recente</a:t>
            </a:r>
            <a:r>
              <a:rPr lang="it-IT" sz="1700" dirty="0"/>
              <a:t>. Il fenomeno migratorio in entrata è un avvenimento piuttosto nuovo in Turchia che risale agli anni ’90 e al crollo della cortina di ferro. In quegli anni viene coniato il termine dispregiativo “Natasha”, riferito alle migranti est europee. Il termine sottintende che queste migranti siano arrivate in Turchia per vendere le proprie prestazioni sessuali, ma che lo facciano soprattutto per il loro piacere personale.  Quando iniziano ad arrivare in Turchia anche migranti provenienti dall'Africa Subsahariana, questo stereotipo viene esteso anche a loro. Di conseguenza, tutte le migranti vengono viste come prostitute e sono per questo più vulnerabili tanto alle violenze sessuali quanto a discriminazioni istituzionalizzate. Nonostante la prostituzione sia legale in Turchia, praticare il mestiere da irregolari rende immediatamente deportabili, così come l'essere portatrici di malattie sessualmente trasmissibili. </a:t>
            </a:r>
            <a:endParaRPr lang="en-US" sz="1700"/>
          </a:p>
          <a:p>
            <a:pPr marL="0" indent="0">
              <a:buNone/>
            </a:pPr>
            <a:endParaRPr lang="it-IT" sz="1600" dirty="0"/>
          </a:p>
        </p:txBody>
      </p:sp>
    </p:spTree>
    <p:extLst>
      <p:ext uri="{BB962C8B-B14F-4D97-AF65-F5344CB8AC3E}">
        <p14:creationId xmlns:p14="http://schemas.microsoft.com/office/powerpoint/2010/main" val="1241518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3" y="401827"/>
            <a:ext cx="8096884" cy="1120140"/>
          </a:xfrm>
          <a:prstGeom prst="rect">
            <a:avLst/>
          </a:prstGeom>
        </p:spPr>
        <p:txBody>
          <a:bodyPr vert="horz" wrap="square" lIns="0" tIns="33020" rIns="0" bIns="0" rtlCol="0">
            <a:spAutoFit/>
          </a:bodyPr>
          <a:lstStyle/>
          <a:p>
            <a:pPr marL="12700" marR="5080">
              <a:lnSpc>
                <a:spcPts val="4300"/>
              </a:lnSpc>
              <a:spcBef>
                <a:spcPts val="260"/>
              </a:spcBef>
            </a:pPr>
            <a:r>
              <a:rPr spc="-5" dirty="0"/>
              <a:t>La </a:t>
            </a:r>
            <a:r>
              <a:rPr dirty="0"/>
              <a:t>costruzione </a:t>
            </a:r>
            <a:r>
              <a:rPr spc="-5" dirty="0"/>
              <a:t>di </a:t>
            </a:r>
            <a:r>
              <a:rPr dirty="0"/>
              <a:t>un’alterità radicale  </a:t>
            </a:r>
            <a:r>
              <a:rPr spc="-5" dirty="0"/>
              <a:t>ed irriducibile</a:t>
            </a:r>
          </a:p>
        </p:txBody>
      </p:sp>
      <p:sp>
        <p:nvSpPr>
          <p:cNvPr id="3" name="object 3"/>
          <p:cNvSpPr txBox="1"/>
          <p:nvPr/>
        </p:nvSpPr>
        <p:spPr>
          <a:xfrm>
            <a:off x="2671663" y="1557528"/>
            <a:ext cx="8674735" cy="4551680"/>
          </a:xfrm>
          <a:prstGeom prst="rect">
            <a:avLst/>
          </a:prstGeom>
        </p:spPr>
        <p:txBody>
          <a:bodyPr vert="horz" wrap="square" lIns="0" tIns="13335" rIns="0" bIns="0" rtlCol="0">
            <a:spAutoFit/>
          </a:bodyPr>
          <a:lstStyle/>
          <a:p>
            <a:pPr marL="355600" marR="374015" indent="-342900">
              <a:lnSpc>
                <a:spcPct val="99600"/>
              </a:lnSpc>
              <a:spcBef>
                <a:spcPts val="10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A </a:t>
            </a:r>
            <a:r>
              <a:rPr sz="1700" spc="-5" dirty="0">
                <a:solidFill>
                  <a:srgbClr val="404040"/>
                </a:solidFill>
                <a:latin typeface="Century Gothic"/>
                <a:cs typeface="Century Gothic"/>
              </a:rPr>
              <a:t>partire dagli </a:t>
            </a:r>
            <a:r>
              <a:rPr sz="1700" dirty="0">
                <a:solidFill>
                  <a:srgbClr val="404040"/>
                </a:solidFill>
                <a:latin typeface="Century Gothic"/>
                <a:cs typeface="Century Gothic"/>
              </a:rPr>
              <a:t>anni </a:t>
            </a:r>
            <a:r>
              <a:rPr sz="1700" spc="-5" dirty="0">
                <a:solidFill>
                  <a:srgbClr val="404040"/>
                </a:solidFill>
                <a:latin typeface="Century Gothic"/>
                <a:cs typeface="Century Gothic"/>
              </a:rPr>
              <a:t>90 </a:t>
            </a:r>
            <a:r>
              <a:rPr sz="1700" dirty="0">
                <a:solidFill>
                  <a:srgbClr val="404040"/>
                </a:solidFill>
                <a:latin typeface="Century Gothic"/>
                <a:cs typeface="Century Gothic"/>
              </a:rPr>
              <a:t>si è </a:t>
            </a:r>
            <a:r>
              <a:rPr sz="1700" spc="-5" dirty="0">
                <a:solidFill>
                  <a:srgbClr val="404040"/>
                </a:solidFill>
                <a:latin typeface="Century Gothic"/>
                <a:cs typeface="Century Gothic"/>
              </a:rPr>
              <a:t>assistito </a:t>
            </a:r>
            <a:r>
              <a:rPr sz="1700" dirty="0">
                <a:solidFill>
                  <a:srgbClr val="404040"/>
                </a:solidFill>
                <a:latin typeface="Century Gothic"/>
                <a:cs typeface="Century Gothic"/>
              </a:rPr>
              <a:t>ad un </a:t>
            </a:r>
            <a:r>
              <a:rPr sz="1700" spc="-5" dirty="0">
                <a:solidFill>
                  <a:srgbClr val="404040"/>
                </a:solidFill>
                <a:latin typeface="Century Gothic"/>
                <a:cs typeface="Century Gothic"/>
              </a:rPr>
              <a:t>“ritorno“ dell’onore all’interno delle  società Euro-Americane attraverso </a:t>
            </a:r>
            <a:r>
              <a:rPr sz="1700" dirty="0">
                <a:solidFill>
                  <a:srgbClr val="404040"/>
                </a:solidFill>
                <a:latin typeface="Century Gothic"/>
                <a:cs typeface="Century Gothic"/>
              </a:rPr>
              <a:t>i </a:t>
            </a:r>
            <a:r>
              <a:rPr sz="1700" spc="-5" dirty="0">
                <a:solidFill>
                  <a:srgbClr val="404040"/>
                </a:solidFill>
                <a:latin typeface="Century Gothic"/>
                <a:cs typeface="Century Gothic"/>
              </a:rPr>
              <a:t>cosiddetti delitti d’onore. </a:t>
            </a:r>
            <a:r>
              <a:rPr sz="1700" dirty="0">
                <a:solidFill>
                  <a:srgbClr val="404040"/>
                </a:solidFill>
                <a:latin typeface="Century Gothic"/>
                <a:cs typeface="Century Gothic"/>
              </a:rPr>
              <a:t>Essi </a:t>
            </a:r>
            <a:r>
              <a:rPr sz="1700" spc="-5" dirty="0">
                <a:solidFill>
                  <a:srgbClr val="404040"/>
                </a:solidFill>
                <a:latin typeface="Century Gothic"/>
                <a:cs typeface="Century Gothic"/>
              </a:rPr>
              <a:t>sono stati  legati all’interno dell’immaginario </a:t>
            </a:r>
            <a:r>
              <a:rPr sz="1700" dirty="0">
                <a:solidFill>
                  <a:srgbClr val="404040"/>
                </a:solidFill>
                <a:latin typeface="Century Gothic"/>
                <a:cs typeface="Century Gothic"/>
              </a:rPr>
              <a:t>comune </a:t>
            </a:r>
            <a:r>
              <a:rPr sz="1700" spc="-5" dirty="0">
                <a:solidFill>
                  <a:srgbClr val="404040"/>
                </a:solidFill>
                <a:latin typeface="Century Gothic"/>
                <a:cs typeface="Century Gothic"/>
              </a:rPr>
              <a:t>alle migrazioni provenienti  prevalentemente dal Medio Oriente </a:t>
            </a:r>
            <a:r>
              <a:rPr sz="1700" dirty="0">
                <a:solidFill>
                  <a:srgbClr val="404040"/>
                </a:solidFill>
                <a:latin typeface="Century Gothic"/>
                <a:cs typeface="Century Gothic"/>
              </a:rPr>
              <a:t>e </a:t>
            </a:r>
            <a:r>
              <a:rPr sz="1700" spc="-5" dirty="0">
                <a:solidFill>
                  <a:srgbClr val="404040"/>
                </a:solidFill>
                <a:latin typeface="Century Gothic"/>
                <a:cs typeface="Century Gothic"/>
              </a:rPr>
              <a:t>dall’Asia Meridionale </a:t>
            </a:r>
            <a:r>
              <a:rPr sz="1700" dirty="0">
                <a:solidFill>
                  <a:srgbClr val="404040"/>
                </a:solidFill>
                <a:latin typeface="Century Gothic"/>
                <a:cs typeface="Century Gothic"/>
              </a:rPr>
              <a:t>( </a:t>
            </a:r>
            <a:r>
              <a:rPr sz="1700" spc="-5" dirty="0">
                <a:solidFill>
                  <a:srgbClr val="404040"/>
                </a:solidFill>
                <a:latin typeface="Century Gothic"/>
                <a:cs typeface="Century Gothic"/>
              </a:rPr>
              <a:t>Stewart,</a:t>
            </a:r>
            <a:r>
              <a:rPr sz="1700" spc="10" dirty="0">
                <a:solidFill>
                  <a:srgbClr val="404040"/>
                </a:solidFill>
                <a:latin typeface="Century Gothic"/>
                <a:cs typeface="Century Gothic"/>
              </a:rPr>
              <a:t> </a:t>
            </a:r>
            <a:r>
              <a:rPr sz="1700" spc="-5" dirty="0">
                <a:solidFill>
                  <a:srgbClr val="404040"/>
                </a:solidFill>
                <a:latin typeface="Century Gothic"/>
                <a:cs typeface="Century Gothic"/>
              </a:rPr>
              <a:t>2015)</a:t>
            </a:r>
            <a:endParaRPr sz="1700">
              <a:latin typeface="Century Gothic"/>
              <a:cs typeface="Century Gothic"/>
            </a:endParaRPr>
          </a:p>
          <a:p>
            <a:pPr marL="355600" marR="348615" indent="-342900">
              <a:lnSpc>
                <a:spcPct val="100600"/>
              </a:lnSpc>
              <a:spcBef>
                <a:spcPts val="950"/>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E’ </a:t>
            </a:r>
            <a:r>
              <a:rPr sz="1700" spc="-5" dirty="0">
                <a:solidFill>
                  <a:srgbClr val="404040"/>
                </a:solidFill>
                <a:latin typeface="Century Gothic"/>
                <a:cs typeface="Century Gothic"/>
              </a:rPr>
              <a:t>interessante evidenziare come la categoria dei “delitti d’onore“ </a:t>
            </a:r>
            <a:r>
              <a:rPr sz="1700" dirty="0">
                <a:solidFill>
                  <a:srgbClr val="404040"/>
                </a:solidFill>
                <a:latin typeface="Century Gothic"/>
                <a:cs typeface="Century Gothic"/>
              </a:rPr>
              <a:t>si </a:t>
            </a:r>
            <a:r>
              <a:rPr sz="1700" spc="-5" dirty="0">
                <a:solidFill>
                  <a:srgbClr val="404040"/>
                </a:solidFill>
                <a:latin typeface="Century Gothic"/>
                <a:cs typeface="Century Gothic"/>
              </a:rPr>
              <a:t>sia  trasformata in </a:t>
            </a:r>
            <a:r>
              <a:rPr sz="1700" dirty="0">
                <a:solidFill>
                  <a:srgbClr val="404040"/>
                </a:solidFill>
                <a:latin typeface="Century Gothic"/>
                <a:cs typeface="Century Gothic"/>
              </a:rPr>
              <a:t>un </a:t>
            </a:r>
            <a:r>
              <a:rPr sz="1700" spc="-5" dirty="0">
                <a:solidFill>
                  <a:srgbClr val="404040"/>
                </a:solidFill>
                <a:latin typeface="Century Gothic"/>
                <a:cs typeface="Century Gothic"/>
              </a:rPr>
              <a:t>vero </a:t>
            </a:r>
            <a:r>
              <a:rPr sz="1700" dirty="0">
                <a:solidFill>
                  <a:srgbClr val="404040"/>
                </a:solidFill>
                <a:latin typeface="Century Gothic"/>
                <a:cs typeface="Century Gothic"/>
              </a:rPr>
              <a:t>e </a:t>
            </a:r>
            <a:r>
              <a:rPr sz="1700" spc="-5" dirty="0">
                <a:solidFill>
                  <a:srgbClr val="404040"/>
                </a:solidFill>
                <a:latin typeface="Century Gothic"/>
                <a:cs typeface="Century Gothic"/>
              </a:rPr>
              <a:t>proprio strumento di “alterizzazione“, </a:t>
            </a:r>
            <a:r>
              <a:rPr sz="1700" dirty="0">
                <a:solidFill>
                  <a:srgbClr val="404040"/>
                </a:solidFill>
                <a:latin typeface="Century Gothic"/>
                <a:cs typeface="Century Gothic"/>
              </a:rPr>
              <a:t>un </a:t>
            </a:r>
            <a:r>
              <a:rPr sz="1700" spc="-5" dirty="0">
                <a:solidFill>
                  <a:srgbClr val="404040"/>
                </a:solidFill>
                <a:latin typeface="Century Gothic"/>
                <a:cs typeface="Century Gothic"/>
              </a:rPr>
              <a:t>«othering  devices» attraverso </a:t>
            </a:r>
            <a:r>
              <a:rPr sz="1700" dirty="0">
                <a:solidFill>
                  <a:srgbClr val="404040"/>
                </a:solidFill>
                <a:latin typeface="Century Gothic"/>
                <a:cs typeface="Century Gothic"/>
              </a:rPr>
              <a:t>cui </a:t>
            </a:r>
            <a:r>
              <a:rPr sz="1700" spc="-5" dirty="0">
                <a:solidFill>
                  <a:srgbClr val="404040"/>
                </a:solidFill>
                <a:latin typeface="Century Gothic"/>
                <a:cs typeface="Century Gothic"/>
              </a:rPr>
              <a:t>costruire un’alterità lontana nello spazio </a:t>
            </a:r>
            <a:r>
              <a:rPr sz="1700" dirty="0">
                <a:solidFill>
                  <a:srgbClr val="404040"/>
                </a:solidFill>
                <a:latin typeface="Century Gothic"/>
                <a:cs typeface="Century Gothic"/>
              </a:rPr>
              <a:t>e </a:t>
            </a:r>
            <a:r>
              <a:rPr sz="1700" spc="-5" dirty="0">
                <a:solidFill>
                  <a:srgbClr val="404040"/>
                </a:solidFill>
                <a:latin typeface="Century Gothic"/>
                <a:cs typeface="Century Gothic"/>
              </a:rPr>
              <a:t>nel</a:t>
            </a:r>
            <a:r>
              <a:rPr sz="1700" spc="120" dirty="0">
                <a:solidFill>
                  <a:srgbClr val="404040"/>
                </a:solidFill>
                <a:latin typeface="Century Gothic"/>
                <a:cs typeface="Century Gothic"/>
              </a:rPr>
              <a:t> </a:t>
            </a:r>
            <a:r>
              <a:rPr sz="1700" spc="-5" dirty="0">
                <a:solidFill>
                  <a:srgbClr val="404040"/>
                </a:solidFill>
                <a:latin typeface="Century Gothic"/>
                <a:cs typeface="Century Gothic"/>
              </a:rPr>
              <a:t>tempo</a:t>
            </a:r>
            <a:endParaRPr sz="1700">
              <a:latin typeface="Century Gothic"/>
              <a:cs typeface="Century Gothic"/>
            </a:endParaRPr>
          </a:p>
          <a:p>
            <a:pPr marL="355600" marR="5080" indent="-342900">
              <a:lnSpc>
                <a:spcPct val="100400"/>
              </a:lnSpc>
              <a:spcBef>
                <a:spcPts val="95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Questo processo di “distanziamento“ dell’alterità </a:t>
            </a:r>
            <a:r>
              <a:rPr sz="1700" dirty="0">
                <a:solidFill>
                  <a:srgbClr val="404040"/>
                </a:solidFill>
                <a:latin typeface="Century Gothic"/>
                <a:cs typeface="Century Gothic"/>
              </a:rPr>
              <a:t>è </a:t>
            </a:r>
            <a:r>
              <a:rPr sz="1700" spc="-5" dirty="0">
                <a:solidFill>
                  <a:srgbClr val="404040"/>
                </a:solidFill>
                <a:latin typeface="Century Gothic"/>
                <a:cs typeface="Century Gothic"/>
              </a:rPr>
              <a:t>stato descritto da </a:t>
            </a:r>
            <a:r>
              <a:rPr sz="1700" dirty="0">
                <a:solidFill>
                  <a:srgbClr val="404040"/>
                </a:solidFill>
                <a:latin typeface="Century Gothic"/>
                <a:cs typeface="Century Gothic"/>
              </a:rPr>
              <a:t>J. </a:t>
            </a:r>
            <a:r>
              <a:rPr sz="1700" spc="-5" dirty="0">
                <a:solidFill>
                  <a:srgbClr val="404040"/>
                </a:solidFill>
                <a:latin typeface="Century Gothic"/>
                <a:cs typeface="Century Gothic"/>
              </a:rPr>
              <a:t>Fabian  all’interno del volume </a:t>
            </a:r>
            <a:r>
              <a:rPr sz="1700" dirty="0">
                <a:solidFill>
                  <a:srgbClr val="404040"/>
                </a:solidFill>
                <a:latin typeface="Century Gothic"/>
                <a:cs typeface="Century Gothic"/>
              </a:rPr>
              <a:t>“ </a:t>
            </a:r>
            <a:r>
              <a:rPr sz="1700" spc="-5" dirty="0">
                <a:solidFill>
                  <a:srgbClr val="404040"/>
                </a:solidFill>
                <a:latin typeface="Century Gothic"/>
                <a:cs typeface="Century Gothic"/>
              </a:rPr>
              <a:t>Time and the other: How Anthropology Makes its  Object“, 1983. Attraverso il concetto di “allocronismo“ </a:t>
            </a:r>
            <a:r>
              <a:rPr sz="1700" dirty="0">
                <a:solidFill>
                  <a:srgbClr val="404040"/>
                </a:solidFill>
                <a:latin typeface="Century Gothic"/>
                <a:cs typeface="Century Gothic"/>
              </a:rPr>
              <a:t>( </a:t>
            </a:r>
            <a:r>
              <a:rPr sz="1700" spc="-5" dirty="0">
                <a:solidFill>
                  <a:srgbClr val="404040"/>
                </a:solidFill>
                <a:latin typeface="Century Gothic"/>
                <a:cs typeface="Century Gothic"/>
              </a:rPr>
              <a:t>dal </a:t>
            </a:r>
            <a:r>
              <a:rPr sz="1700" dirty="0">
                <a:solidFill>
                  <a:srgbClr val="404040"/>
                </a:solidFill>
                <a:latin typeface="Century Gothic"/>
                <a:cs typeface="Century Gothic"/>
              </a:rPr>
              <a:t>greco </a:t>
            </a:r>
            <a:r>
              <a:rPr sz="1700" spc="-5" dirty="0">
                <a:solidFill>
                  <a:srgbClr val="404040"/>
                </a:solidFill>
                <a:latin typeface="Century Gothic"/>
                <a:cs typeface="Century Gothic"/>
              </a:rPr>
              <a:t>àllos, alltro </a:t>
            </a:r>
            <a:r>
              <a:rPr sz="1700" dirty="0">
                <a:solidFill>
                  <a:srgbClr val="404040"/>
                </a:solidFill>
                <a:latin typeface="Century Gothic"/>
                <a:cs typeface="Century Gothic"/>
              </a:rPr>
              <a:t>e  </a:t>
            </a:r>
            <a:r>
              <a:rPr sz="1700" spc="-5" dirty="0">
                <a:solidFill>
                  <a:srgbClr val="404040"/>
                </a:solidFill>
                <a:latin typeface="Century Gothic"/>
                <a:cs typeface="Century Gothic"/>
              </a:rPr>
              <a:t>krònos, tempo) egli evidenzia </a:t>
            </a:r>
            <a:r>
              <a:rPr sz="1700" dirty="0">
                <a:solidFill>
                  <a:srgbClr val="404040"/>
                </a:solidFill>
                <a:latin typeface="Century Gothic"/>
                <a:cs typeface="Century Gothic"/>
              </a:rPr>
              <a:t>e </a:t>
            </a:r>
            <a:r>
              <a:rPr sz="1700" spc="-5" dirty="0">
                <a:solidFill>
                  <a:srgbClr val="404040"/>
                </a:solidFill>
                <a:latin typeface="Century Gothic"/>
                <a:cs typeface="Century Gothic"/>
              </a:rPr>
              <a:t>denuncia l’atteggiamento di </a:t>
            </a:r>
            <a:r>
              <a:rPr sz="1700" dirty="0">
                <a:solidFill>
                  <a:srgbClr val="404040"/>
                </a:solidFill>
                <a:latin typeface="Century Gothic"/>
                <a:cs typeface="Century Gothic"/>
              </a:rPr>
              <a:t>“ messa a  </a:t>
            </a:r>
            <a:r>
              <a:rPr sz="1700" spc="-5" dirty="0">
                <a:solidFill>
                  <a:srgbClr val="404040"/>
                </a:solidFill>
                <a:latin typeface="Century Gothic"/>
                <a:cs typeface="Century Gothic"/>
              </a:rPr>
              <a:t>distanza“ dell’alterità, ovvero l’inserimento di società coeve all’interno di </a:t>
            </a:r>
            <a:r>
              <a:rPr sz="1700" dirty="0">
                <a:solidFill>
                  <a:srgbClr val="404040"/>
                </a:solidFill>
                <a:latin typeface="Century Gothic"/>
                <a:cs typeface="Century Gothic"/>
              </a:rPr>
              <a:t>una  </a:t>
            </a:r>
            <a:r>
              <a:rPr sz="1700" spc="-5" dirty="0">
                <a:solidFill>
                  <a:srgbClr val="404040"/>
                </a:solidFill>
                <a:latin typeface="Century Gothic"/>
                <a:cs typeface="Century Gothic"/>
              </a:rPr>
              <a:t>scala di temporalità fittizia, tendenzialmente arretrata </a:t>
            </a:r>
            <a:r>
              <a:rPr sz="1700" dirty="0">
                <a:solidFill>
                  <a:srgbClr val="404040"/>
                </a:solidFill>
                <a:latin typeface="Century Gothic"/>
                <a:cs typeface="Century Gothic"/>
              </a:rPr>
              <a:t>e </a:t>
            </a:r>
            <a:r>
              <a:rPr sz="1700" spc="-5" dirty="0">
                <a:solidFill>
                  <a:srgbClr val="404040"/>
                </a:solidFill>
                <a:latin typeface="Century Gothic"/>
                <a:cs typeface="Century Gothic"/>
              </a:rPr>
              <a:t>primitiva rispetto alla </a:t>
            </a:r>
            <a:r>
              <a:rPr sz="1700" dirty="0">
                <a:solidFill>
                  <a:srgbClr val="404040"/>
                </a:solidFill>
                <a:latin typeface="Century Gothic"/>
                <a:cs typeface="Century Gothic"/>
              </a:rPr>
              <a:t>“  </a:t>
            </a:r>
            <a:r>
              <a:rPr sz="1700" spc="-5" dirty="0">
                <a:solidFill>
                  <a:srgbClr val="404040"/>
                </a:solidFill>
                <a:latin typeface="Century Gothic"/>
                <a:cs typeface="Century Gothic"/>
              </a:rPr>
              <a:t>nostra“</a:t>
            </a:r>
            <a:endParaRPr sz="1700">
              <a:latin typeface="Century Gothic"/>
              <a:cs typeface="Century Gothic"/>
            </a:endParaRPr>
          </a:p>
          <a:p>
            <a:pPr marL="355600" marR="211454" indent="-342900">
              <a:lnSpc>
                <a:spcPct val="103499"/>
              </a:lnSpc>
              <a:spcBef>
                <a:spcPts val="89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Questo processo </a:t>
            </a:r>
            <a:r>
              <a:rPr sz="1700" dirty="0">
                <a:solidFill>
                  <a:srgbClr val="404040"/>
                </a:solidFill>
                <a:latin typeface="Century Gothic"/>
                <a:cs typeface="Century Gothic"/>
              </a:rPr>
              <a:t>può </a:t>
            </a:r>
            <a:r>
              <a:rPr sz="1700" spc="-5" dirty="0">
                <a:solidFill>
                  <a:srgbClr val="404040"/>
                </a:solidFill>
                <a:latin typeface="Century Gothic"/>
                <a:cs typeface="Century Gothic"/>
              </a:rPr>
              <a:t>essere </a:t>
            </a:r>
            <a:r>
              <a:rPr sz="1700" dirty="0">
                <a:solidFill>
                  <a:srgbClr val="404040"/>
                </a:solidFill>
                <a:latin typeface="Century Gothic"/>
                <a:cs typeface="Century Gothic"/>
              </a:rPr>
              <a:t>messo </a:t>
            </a:r>
            <a:r>
              <a:rPr sz="1700" spc="-5" dirty="0">
                <a:solidFill>
                  <a:srgbClr val="404040"/>
                </a:solidFill>
                <a:latin typeface="Century Gothic"/>
                <a:cs typeface="Century Gothic"/>
              </a:rPr>
              <a:t>in luce attraverso </a:t>
            </a:r>
            <a:r>
              <a:rPr sz="1700" dirty="0">
                <a:solidFill>
                  <a:srgbClr val="404040"/>
                </a:solidFill>
                <a:latin typeface="Century Gothic"/>
                <a:cs typeface="Century Gothic"/>
              </a:rPr>
              <a:t>una </a:t>
            </a:r>
            <a:r>
              <a:rPr sz="1700" spc="-5" dirty="0">
                <a:solidFill>
                  <a:srgbClr val="404040"/>
                </a:solidFill>
                <a:latin typeface="Century Gothic"/>
                <a:cs typeface="Century Gothic"/>
              </a:rPr>
              <a:t>prospettiva  comparativa, in questo </a:t>
            </a:r>
            <a:r>
              <a:rPr sz="1700" dirty="0">
                <a:solidFill>
                  <a:srgbClr val="404040"/>
                </a:solidFill>
                <a:latin typeface="Century Gothic"/>
                <a:cs typeface="Century Gothic"/>
              </a:rPr>
              <a:t>caso </a:t>
            </a:r>
            <a:r>
              <a:rPr sz="1700" spc="-5" dirty="0">
                <a:solidFill>
                  <a:srgbClr val="404040"/>
                </a:solidFill>
                <a:latin typeface="Century Gothic"/>
                <a:cs typeface="Century Gothic"/>
              </a:rPr>
              <a:t>prendendo in considerazione l’Italia </a:t>
            </a:r>
            <a:r>
              <a:rPr sz="1700" dirty="0">
                <a:solidFill>
                  <a:srgbClr val="404040"/>
                </a:solidFill>
                <a:latin typeface="Century Gothic"/>
                <a:cs typeface="Century Gothic"/>
              </a:rPr>
              <a:t>e </a:t>
            </a:r>
            <a:r>
              <a:rPr sz="1700" spc="-5" dirty="0">
                <a:solidFill>
                  <a:srgbClr val="404040"/>
                </a:solidFill>
                <a:latin typeface="Century Gothic"/>
                <a:cs typeface="Century Gothic"/>
              </a:rPr>
              <a:t>la</a:t>
            </a:r>
            <a:r>
              <a:rPr sz="1700" spc="125" dirty="0">
                <a:solidFill>
                  <a:srgbClr val="404040"/>
                </a:solidFill>
                <a:latin typeface="Century Gothic"/>
                <a:cs typeface="Century Gothic"/>
              </a:rPr>
              <a:t> </a:t>
            </a:r>
            <a:r>
              <a:rPr sz="1700" spc="-5" dirty="0">
                <a:solidFill>
                  <a:srgbClr val="404040"/>
                </a:solidFill>
                <a:latin typeface="Century Gothic"/>
                <a:cs typeface="Century Gothic"/>
              </a:rPr>
              <a:t>Turchia</a:t>
            </a:r>
            <a:endParaRPr sz="1700">
              <a:latin typeface="Century Gothic"/>
              <a:cs typeface="Century Gothic"/>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4" y="645667"/>
            <a:ext cx="4083685" cy="574040"/>
          </a:xfrm>
          <a:prstGeom prst="rect">
            <a:avLst/>
          </a:prstGeom>
        </p:spPr>
        <p:txBody>
          <a:bodyPr vert="horz" wrap="square" lIns="0" tIns="12700" rIns="0" bIns="0" rtlCol="0">
            <a:spAutoFit/>
          </a:bodyPr>
          <a:lstStyle/>
          <a:p>
            <a:pPr marL="12700">
              <a:lnSpc>
                <a:spcPct val="100000"/>
              </a:lnSpc>
              <a:spcBef>
                <a:spcPts val="100"/>
              </a:spcBef>
            </a:pPr>
            <a:r>
              <a:rPr spc="-5" dirty="0"/>
              <a:t>Il </a:t>
            </a:r>
            <a:r>
              <a:rPr dirty="0"/>
              <a:t>contesto</a:t>
            </a:r>
            <a:r>
              <a:rPr spc="-60" dirty="0"/>
              <a:t> </a:t>
            </a:r>
            <a:r>
              <a:rPr dirty="0"/>
              <a:t>Italiano</a:t>
            </a:r>
          </a:p>
        </p:txBody>
      </p:sp>
      <p:sp>
        <p:nvSpPr>
          <p:cNvPr id="3" name="object 3"/>
          <p:cNvSpPr txBox="1"/>
          <p:nvPr/>
        </p:nvSpPr>
        <p:spPr>
          <a:xfrm>
            <a:off x="2667952" y="2115311"/>
            <a:ext cx="8671560" cy="3561079"/>
          </a:xfrm>
          <a:prstGeom prst="rect">
            <a:avLst/>
          </a:prstGeom>
        </p:spPr>
        <p:txBody>
          <a:bodyPr vert="horz" wrap="square" lIns="0" tIns="12700" rIns="0" bIns="0" rtlCol="0">
            <a:spAutoFit/>
          </a:bodyPr>
          <a:lstStyle/>
          <a:p>
            <a:pPr marL="355600" indent="-342900">
              <a:lnSpc>
                <a:spcPts val="1825"/>
              </a:lnSpc>
              <a:spcBef>
                <a:spcPts val="10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L’Italia </a:t>
            </a:r>
            <a:r>
              <a:rPr sz="1700" dirty="0">
                <a:solidFill>
                  <a:srgbClr val="404040"/>
                </a:solidFill>
                <a:latin typeface="Century Gothic"/>
                <a:cs typeface="Century Gothic"/>
              </a:rPr>
              <a:t>si </a:t>
            </a:r>
            <a:r>
              <a:rPr sz="1700" spc="-5" dirty="0">
                <a:solidFill>
                  <a:srgbClr val="404040"/>
                </a:solidFill>
                <a:latin typeface="Century Gothic"/>
                <a:cs typeface="Century Gothic"/>
              </a:rPr>
              <a:t>configura </a:t>
            </a:r>
            <a:r>
              <a:rPr sz="1700" dirty="0">
                <a:solidFill>
                  <a:srgbClr val="404040"/>
                </a:solidFill>
                <a:latin typeface="Century Gothic"/>
                <a:cs typeface="Century Gothic"/>
              </a:rPr>
              <a:t>come un </a:t>
            </a:r>
            <a:r>
              <a:rPr sz="1700" spc="-5" dirty="0">
                <a:solidFill>
                  <a:srgbClr val="404040"/>
                </a:solidFill>
                <a:latin typeface="Century Gothic"/>
                <a:cs typeface="Century Gothic"/>
              </a:rPr>
              <a:t>punto di osservazione privilegiato, incastonata</a:t>
            </a:r>
            <a:r>
              <a:rPr sz="1700" spc="110" dirty="0">
                <a:solidFill>
                  <a:srgbClr val="404040"/>
                </a:solidFill>
                <a:latin typeface="Century Gothic"/>
                <a:cs typeface="Century Gothic"/>
              </a:rPr>
              <a:t> </a:t>
            </a:r>
            <a:r>
              <a:rPr sz="1700" spc="-5" dirty="0">
                <a:solidFill>
                  <a:srgbClr val="404040"/>
                </a:solidFill>
                <a:latin typeface="Century Gothic"/>
                <a:cs typeface="Century Gothic"/>
              </a:rPr>
              <a:t>tra</a:t>
            </a:r>
            <a:endParaRPr sz="1700">
              <a:latin typeface="Century Gothic"/>
              <a:cs typeface="Century Gothic"/>
            </a:endParaRPr>
          </a:p>
          <a:p>
            <a:pPr marL="355600" marR="478790">
              <a:lnSpc>
                <a:spcPct val="77600"/>
              </a:lnSpc>
              <a:spcBef>
                <a:spcPts val="240"/>
              </a:spcBef>
            </a:pPr>
            <a:r>
              <a:rPr sz="1700" dirty="0">
                <a:solidFill>
                  <a:srgbClr val="404040"/>
                </a:solidFill>
                <a:latin typeface="Century Gothic"/>
                <a:cs typeface="Century Gothic"/>
              </a:rPr>
              <a:t>un </a:t>
            </a:r>
            <a:r>
              <a:rPr sz="1700" spc="-5" dirty="0">
                <a:solidFill>
                  <a:srgbClr val="404040"/>
                </a:solidFill>
                <a:latin typeface="Century Gothic"/>
                <a:cs typeface="Century Gothic"/>
              </a:rPr>
              <a:t>passato ancora prossimo </a:t>
            </a:r>
            <a:r>
              <a:rPr sz="1700" dirty="0">
                <a:solidFill>
                  <a:srgbClr val="404040"/>
                </a:solidFill>
                <a:latin typeface="Century Gothic"/>
                <a:cs typeface="Century Gothic"/>
              </a:rPr>
              <a:t>che ha </a:t>
            </a:r>
            <a:r>
              <a:rPr sz="1700" spc="-5" dirty="0">
                <a:solidFill>
                  <a:srgbClr val="404040"/>
                </a:solidFill>
                <a:latin typeface="Century Gothic"/>
                <a:cs typeface="Century Gothic"/>
              </a:rPr>
              <a:t>visto </a:t>
            </a:r>
            <a:r>
              <a:rPr sz="1700" dirty="0">
                <a:solidFill>
                  <a:srgbClr val="404040"/>
                </a:solidFill>
                <a:latin typeface="Century Gothic"/>
                <a:cs typeface="Century Gothic"/>
              </a:rPr>
              <a:t>abrogare </a:t>
            </a:r>
            <a:r>
              <a:rPr sz="1700" spc="-5" dirty="0">
                <a:solidFill>
                  <a:srgbClr val="404040"/>
                </a:solidFill>
                <a:latin typeface="Century Gothic"/>
                <a:cs typeface="Century Gothic"/>
              </a:rPr>
              <a:t>le disposizioni </a:t>
            </a:r>
            <a:r>
              <a:rPr sz="1700" dirty="0">
                <a:solidFill>
                  <a:srgbClr val="404040"/>
                </a:solidFill>
                <a:latin typeface="Century Gothic"/>
                <a:cs typeface="Century Gothic"/>
              </a:rPr>
              <a:t>sul </a:t>
            </a:r>
            <a:r>
              <a:rPr sz="1700" spc="-5" dirty="0">
                <a:solidFill>
                  <a:srgbClr val="404040"/>
                </a:solidFill>
                <a:latin typeface="Century Gothic"/>
                <a:cs typeface="Century Gothic"/>
              </a:rPr>
              <a:t>delitto  d’onore (1981) ed </a:t>
            </a:r>
            <a:r>
              <a:rPr sz="1700" dirty="0">
                <a:solidFill>
                  <a:srgbClr val="404040"/>
                </a:solidFill>
                <a:latin typeface="Century Gothic"/>
                <a:cs typeface="Century Gothic"/>
              </a:rPr>
              <a:t>un </a:t>
            </a:r>
            <a:r>
              <a:rPr sz="1700" spc="-5" dirty="0">
                <a:solidFill>
                  <a:srgbClr val="404040"/>
                </a:solidFill>
                <a:latin typeface="Century Gothic"/>
                <a:cs typeface="Century Gothic"/>
              </a:rPr>
              <a:t>presente scandito dai flussi</a:t>
            </a:r>
            <a:r>
              <a:rPr sz="1700" spc="30" dirty="0">
                <a:solidFill>
                  <a:srgbClr val="404040"/>
                </a:solidFill>
                <a:latin typeface="Century Gothic"/>
                <a:cs typeface="Century Gothic"/>
              </a:rPr>
              <a:t> </a:t>
            </a:r>
            <a:r>
              <a:rPr sz="1700" spc="-5" dirty="0">
                <a:solidFill>
                  <a:srgbClr val="404040"/>
                </a:solidFill>
                <a:latin typeface="Century Gothic"/>
                <a:cs typeface="Century Gothic"/>
              </a:rPr>
              <a:t>migratori</a:t>
            </a:r>
            <a:endParaRPr sz="1700">
              <a:latin typeface="Century Gothic"/>
              <a:cs typeface="Century Gothic"/>
            </a:endParaRPr>
          </a:p>
          <a:p>
            <a:pPr marL="355600" indent="-342900">
              <a:lnSpc>
                <a:spcPts val="1825"/>
              </a:lnSpc>
              <a:spcBef>
                <a:spcPts val="670"/>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I </a:t>
            </a:r>
            <a:r>
              <a:rPr sz="1700" spc="-5" dirty="0">
                <a:solidFill>
                  <a:srgbClr val="404040"/>
                </a:solidFill>
                <a:latin typeface="Century Gothic"/>
                <a:cs typeface="Century Gothic"/>
              </a:rPr>
              <a:t>casi di </a:t>
            </a:r>
            <a:r>
              <a:rPr sz="1700" dirty="0">
                <a:solidFill>
                  <a:srgbClr val="404040"/>
                </a:solidFill>
                <a:latin typeface="Century Gothic"/>
                <a:cs typeface="Century Gothic"/>
              </a:rPr>
              <a:t>Sanà e </a:t>
            </a:r>
            <a:r>
              <a:rPr sz="1700" spc="-5" dirty="0">
                <a:solidFill>
                  <a:srgbClr val="404040"/>
                </a:solidFill>
                <a:latin typeface="Century Gothic"/>
                <a:cs typeface="Century Gothic"/>
              </a:rPr>
              <a:t>di Hina </a:t>
            </a:r>
            <a:r>
              <a:rPr sz="1700" dirty="0">
                <a:solidFill>
                  <a:srgbClr val="404040"/>
                </a:solidFill>
                <a:latin typeface="Century Gothic"/>
                <a:cs typeface="Century Gothic"/>
              </a:rPr>
              <a:t>hanno </a:t>
            </a:r>
            <a:r>
              <a:rPr sz="1700" spc="-5" dirty="0">
                <a:solidFill>
                  <a:srgbClr val="404040"/>
                </a:solidFill>
                <a:latin typeface="Century Gothic"/>
                <a:cs typeface="Century Gothic"/>
              </a:rPr>
              <a:t>evidenziato la tendenza da parte dei</a:t>
            </a:r>
            <a:r>
              <a:rPr sz="1700" spc="75" dirty="0">
                <a:solidFill>
                  <a:srgbClr val="404040"/>
                </a:solidFill>
                <a:latin typeface="Century Gothic"/>
                <a:cs typeface="Century Gothic"/>
              </a:rPr>
              <a:t> </a:t>
            </a:r>
            <a:r>
              <a:rPr sz="1700" spc="-5" dirty="0">
                <a:solidFill>
                  <a:srgbClr val="404040"/>
                </a:solidFill>
                <a:latin typeface="Century Gothic"/>
                <a:cs typeface="Century Gothic"/>
              </a:rPr>
              <a:t>media</a:t>
            </a:r>
            <a:endParaRPr sz="1700">
              <a:latin typeface="Century Gothic"/>
              <a:cs typeface="Century Gothic"/>
            </a:endParaRPr>
          </a:p>
          <a:p>
            <a:pPr marL="355600" marR="100330">
              <a:lnSpc>
                <a:spcPct val="77600"/>
              </a:lnSpc>
              <a:spcBef>
                <a:spcPts val="240"/>
              </a:spcBef>
            </a:pPr>
            <a:r>
              <a:rPr sz="1700" spc="-5" dirty="0">
                <a:solidFill>
                  <a:srgbClr val="404040"/>
                </a:solidFill>
                <a:latin typeface="Century Gothic"/>
                <a:cs typeface="Century Gothic"/>
              </a:rPr>
              <a:t>nell’individuare </a:t>
            </a:r>
            <a:r>
              <a:rPr sz="1700" dirty="0">
                <a:solidFill>
                  <a:srgbClr val="404040"/>
                </a:solidFill>
                <a:latin typeface="Century Gothic"/>
                <a:cs typeface="Century Gothic"/>
              </a:rPr>
              <a:t>una </a:t>
            </a:r>
            <a:r>
              <a:rPr sz="1700" spc="-5" dirty="0">
                <a:solidFill>
                  <a:srgbClr val="404040"/>
                </a:solidFill>
                <a:latin typeface="Century Gothic"/>
                <a:cs typeface="Century Gothic"/>
              </a:rPr>
              <a:t>connessione “tragicamente naturale“ tra migrazioni, Islam  </a:t>
            </a:r>
            <a:r>
              <a:rPr sz="1700" dirty="0">
                <a:solidFill>
                  <a:srgbClr val="404040"/>
                </a:solidFill>
                <a:latin typeface="Century Gothic"/>
                <a:cs typeface="Century Gothic"/>
              </a:rPr>
              <a:t>e </a:t>
            </a:r>
            <a:r>
              <a:rPr sz="1700" spc="-5" dirty="0">
                <a:solidFill>
                  <a:srgbClr val="404040"/>
                </a:solidFill>
                <a:latin typeface="Century Gothic"/>
                <a:cs typeface="Century Gothic"/>
              </a:rPr>
              <a:t>“delitti</a:t>
            </a:r>
            <a:r>
              <a:rPr sz="1700" spc="-10" dirty="0">
                <a:solidFill>
                  <a:srgbClr val="404040"/>
                </a:solidFill>
                <a:latin typeface="Century Gothic"/>
                <a:cs typeface="Century Gothic"/>
              </a:rPr>
              <a:t> </a:t>
            </a:r>
            <a:r>
              <a:rPr sz="1700" spc="-5" dirty="0">
                <a:solidFill>
                  <a:srgbClr val="404040"/>
                </a:solidFill>
                <a:latin typeface="Century Gothic"/>
                <a:cs typeface="Century Gothic"/>
              </a:rPr>
              <a:t>d’onore“</a:t>
            </a:r>
            <a:endParaRPr sz="1700">
              <a:latin typeface="Century Gothic"/>
              <a:cs typeface="Century Gothic"/>
            </a:endParaRPr>
          </a:p>
          <a:p>
            <a:pPr marL="355600" marR="5080" indent="-342900">
              <a:lnSpc>
                <a:spcPct val="80000"/>
              </a:lnSpc>
              <a:spcBef>
                <a:spcPts val="98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Ad </a:t>
            </a:r>
            <a:r>
              <a:rPr sz="1700" spc="-5" dirty="0">
                <a:solidFill>
                  <a:srgbClr val="404040"/>
                </a:solidFill>
                <a:latin typeface="Century Gothic"/>
                <a:cs typeface="Century Gothic"/>
              </a:rPr>
              <a:t>essere individuati come colpevoli da parte dell’opinione pubblica non sono  semplicemente due uomini, due padri, </a:t>
            </a:r>
            <a:r>
              <a:rPr sz="1700" dirty="0">
                <a:solidFill>
                  <a:srgbClr val="404040"/>
                </a:solidFill>
                <a:latin typeface="Century Gothic"/>
                <a:cs typeface="Century Gothic"/>
              </a:rPr>
              <a:t>ma </a:t>
            </a:r>
            <a:r>
              <a:rPr sz="1700" spc="-5" dirty="0">
                <a:solidFill>
                  <a:srgbClr val="404040"/>
                </a:solidFill>
                <a:latin typeface="Century Gothic"/>
                <a:cs typeface="Century Gothic"/>
              </a:rPr>
              <a:t>due “uomini </a:t>
            </a:r>
            <a:r>
              <a:rPr sz="1700" dirty="0">
                <a:solidFill>
                  <a:srgbClr val="404040"/>
                </a:solidFill>
                <a:latin typeface="Century Gothic"/>
                <a:cs typeface="Century Gothic"/>
              </a:rPr>
              <a:t>musulmani“ , </a:t>
            </a:r>
            <a:r>
              <a:rPr sz="1700" spc="-5" dirty="0">
                <a:solidFill>
                  <a:srgbClr val="404040"/>
                </a:solidFill>
                <a:latin typeface="Century Gothic"/>
                <a:cs typeface="Century Gothic"/>
              </a:rPr>
              <a:t>portatori  di </a:t>
            </a:r>
            <a:r>
              <a:rPr sz="1700" dirty="0">
                <a:solidFill>
                  <a:srgbClr val="404040"/>
                </a:solidFill>
                <a:latin typeface="Century Gothic"/>
                <a:cs typeface="Century Gothic"/>
              </a:rPr>
              <a:t>una </a:t>
            </a:r>
            <a:r>
              <a:rPr sz="1700" spc="-5" dirty="0">
                <a:solidFill>
                  <a:srgbClr val="404040"/>
                </a:solidFill>
                <a:latin typeface="Century Gothic"/>
                <a:cs typeface="Century Gothic"/>
              </a:rPr>
              <a:t>“cultura“ altra, violenta ed “arretrata“ </a:t>
            </a:r>
            <a:r>
              <a:rPr sz="1700" dirty="0">
                <a:solidFill>
                  <a:srgbClr val="404040"/>
                </a:solidFill>
                <a:latin typeface="Century Gothic"/>
                <a:cs typeface="Century Gothic"/>
              </a:rPr>
              <a:t>e </a:t>
            </a:r>
            <a:r>
              <a:rPr sz="1700" spc="-5" dirty="0">
                <a:solidFill>
                  <a:srgbClr val="404040"/>
                </a:solidFill>
                <a:latin typeface="Century Gothic"/>
                <a:cs typeface="Century Gothic"/>
              </a:rPr>
              <a:t>dunque incompatibile con </a:t>
            </a:r>
            <a:r>
              <a:rPr sz="1700" dirty="0">
                <a:solidFill>
                  <a:srgbClr val="404040"/>
                </a:solidFill>
                <a:latin typeface="Century Gothic"/>
                <a:cs typeface="Century Gothic"/>
              </a:rPr>
              <a:t>i  </a:t>
            </a:r>
            <a:r>
              <a:rPr sz="1700" spc="-5" dirty="0">
                <a:solidFill>
                  <a:srgbClr val="404040"/>
                </a:solidFill>
                <a:latin typeface="Century Gothic"/>
                <a:cs typeface="Century Gothic"/>
              </a:rPr>
              <a:t>presupposti valori democratici Italiani </a:t>
            </a:r>
            <a:r>
              <a:rPr sz="1700" dirty="0">
                <a:solidFill>
                  <a:srgbClr val="404040"/>
                </a:solidFill>
                <a:latin typeface="Century Gothic"/>
                <a:cs typeface="Century Gothic"/>
              </a:rPr>
              <a:t>e </a:t>
            </a:r>
            <a:r>
              <a:rPr sz="1700" spc="-5" dirty="0">
                <a:solidFill>
                  <a:srgbClr val="404040"/>
                </a:solidFill>
                <a:latin typeface="Century Gothic"/>
                <a:cs typeface="Century Gothic"/>
              </a:rPr>
              <a:t>più generalmente</a:t>
            </a:r>
            <a:r>
              <a:rPr sz="1700" spc="25" dirty="0">
                <a:solidFill>
                  <a:srgbClr val="404040"/>
                </a:solidFill>
                <a:latin typeface="Century Gothic"/>
                <a:cs typeface="Century Gothic"/>
              </a:rPr>
              <a:t> </a:t>
            </a:r>
            <a:r>
              <a:rPr sz="1700" spc="-5" dirty="0">
                <a:solidFill>
                  <a:srgbClr val="404040"/>
                </a:solidFill>
                <a:latin typeface="Century Gothic"/>
                <a:cs typeface="Century Gothic"/>
              </a:rPr>
              <a:t>“Occidentali“</a:t>
            </a:r>
            <a:endParaRPr sz="1700">
              <a:latin typeface="Century Gothic"/>
              <a:cs typeface="Century Gothic"/>
            </a:endParaRPr>
          </a:p>
          <a:p>
            <a:pPr marL="355600" marR="76200" indent="-342900">
              <a:lnSpc>
                <a:spcPct val="79700"/>
              </a:lnSpc>
              <a:spcBef>
                <a:spcPts val="1065"/>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Tuttavia questo processo di colpevolizzazione da parte dei media </a:t>
            </a:r>
            <a:r>
              <a:rPr sz="1700" dirty="0">
                <a:solidFill>
                  <a:srgbClr val="404040"/>
                </a:solidFill>
                <a:latin typeface="Century Gothic"/>
                <a:cs typeface="Century Gothic"/>
              </a:rPr>
              <a:t>sembra  </a:t>
            </a:r>
            <a:r>
              <a:rPr sz="1700" spc="-5" dirty="0">
                <a:solidFill>
                  <a:srgbClr val="404040"/>
                </a:solidFill>
                <a:latin typeface="Century Gothic"/>
                <a:cs typeface="Century Gothic"/>
              </a:rPr>
              <a:t>allargarsi anche </a:t>
            </a:r>
            <a:r>
              <a:rPr sz="1700" dirty="0">
                <a:solidFill>
                  <a:srgbClr val="404040"/>
                </a:solidFill>
                <a:latin typeface="Century Gothic"/>
                <a:cs typeface="Century Gothic"/>
              </a:rPr>
              <a:t>a </a:t>
            </a:r>
            <a:r>
              <a:rPr sz="1700" spc="-5" dirty="0">
                <a:solidFill>
                  <a:srgbClr val="404040"/>
                </a:solidFill>
                <a:latin typeface="Century Gothic"/>
                <a:cs typeface="Century Gothic"/>
              </a:rPr>
              <a:t>tutti </a:t>
            </a:r>
            <a:r>
              <a:rPr sz="1700" dirty="0">
                <a:solidFill>
                  <a:srgbClr val="404040"/>
                </a:solidFill>
                <a:latin typeface="Century Gothic"/>
                <a:cs typeface="Century Gothic"/>
              </a:rPr>
              <a:t>i </a:t>
            </a:r>
            <a:r>
              <a:rPr sz="1700" spc="-5" dirty="0">
                <a:solidFill>
                  <a:srgbClr val="404040"/>
                </a:solidFill>
                <a:latin typeface="Century Gothic"/>
                <a:cs typeface="Century Gothic"/>
              </a:rPr>
              <a:t>membri della </a:t>
            </a:r>
            <a:r>
              <a:rPr sz="1700" dirty="0">
                <a:solidFill>
                  <a:srgbClr val="404040"/>
                </a:solidFill>
                <a:latin typeface="Century Gothic"/>
                <a:cs typeface="Century Gothic"/>
              </a:rPr>
              <a:t>“ </a:t>
            </a:r>
            <a:r>
              <a:rPr sz="1700" spc="-5" dirty="0">
                <a:solidFill>
                  <a:srgbClr val="404040"/>
                </a:solidFill>
                <a:latin typeface="Century Gothic"/>
                <a:cs typeface="Century Gothic"/>
              </a:rPr>
              <a:t>famiglia allargata“ </a:t>
            </a:r>
            <a:r>
              <a:rPr sz="1700" dirty="0">
                <a:solidFill>
                  <a:srgbClr val="404040"/>
                </a:solidFill>
                <a:latin typeface="Century Gothic"/>
                <a:cs typeface="Century Gothic"/>
              </a:rPr>
              <a:t>( </a:t>
            </a:r>
            <a:r>
              <a:rPr sz="1700" spc="-5" dirty="0">
                <a:solidFill>
                  <a:srgbClr val="404040"/>
                </a:solidFill>
                <a:latin typeface="Century Gothic"/>
                <a:cs typeface="Century Gothic"/>
              </a:rPr>
              <a:t>zii, cugini, parenti).  Emblematico in questo senso il titolo dell’articolo pubblicato il 14 </a:t>
            </a:r>
            <a:r>
              <a:rPr sz="1700" dirty="0">
                <a:solidFill>
                  <a:srgbClr val="404040"/>
                </a:solidFill>
                <a:latin typeface="Century Gothic"/>
                <a:cs typeface="Century Gothic"/>
              </a:rPr>
              <a:t>agosto </a:t>
            </a:r>
            <a:r>
              <a:rPr sz="1700" spc="-5" dirty="0">
                <a:solidFill>
                  <a:srgbClr val="404040"/>
                </a:solidFill>
                <a:latin typeface="Century Gothic"/>
                <a:cs typeface="Century Gothic"/>
              </a:rPr>
              <a:t>2006  da </a:t>
            </a:r>
            <a:r>
              <a:rPr sz="1700" dirty="0">
                <a:solidFill>
                  <a:srgbClr val="404040"/>
                </a:solidFill>
                <a:latin typeface="Century Gothic"/>
                <a:cs typeface="Century Gothic"/>
              </a:rPr>
              <a:t>La </a:t>
            </a:r>
            <a:r>
              <a:rPr sz="1700" spc="-5" dirty="0">
                <a:solidFill>
                  <a:srgbClr val="404040"/>
                </a:solidFill>
                <a:latin typeface="Century Gothic"/>
                <a:cs typeface="Century Gothic"/>
              </a:rPr>
              <a:t>Stampa successivamente alla morte di Hina </a:t>
            </a:r>
            <a:r>
              <a:rPr sz="1700" dirty="0">
                <a:solidFill>
                  <a:srgbClr val="404040"/>
                </a:solidFill>
                <a:latin typeface="Century Gothic"/>
                <a:cs typeface="Century Gothic"/>
              </a:rPr>
              <a:t>“ </a:t>
            </a:r>
            <a:r>
              <a:rPr sz="1700" spc="-5" dirty="0">
                <a:solidFill>
                  <a:srgbClr val="404040"/>
                </a:solidFill>
                <a:latin typeface="Century Gothic"/>
                <a:cs typeface="Century Gothic"/>
              </a:rPr>
              <a:t>Condannata </a:t>
            </a:r>
            <a:r>
              <a:rPr sz="1700" dirty="0">
                <a:solidFill>
                  <a:srgbClr val="404040"/>
                </a:solidFill>
                <a:latin typeface="Century Gothic"/>
                <a:cs typeface="Century Gothic"/>
              </a:rPr>
              <a:t>a </a:t>
            </a:r>
            <a:r>
              <a:rPr sz="1700" spc="-5" dirty="0">
                <a:solidFill>
                  <a:srgbClr val="404040"/>
                </a:solidFill>
                <a:latin typeface="Century Gothic"/>
                <a:cs typeface="Century Gothic"/>
              </a:rPr>
              <a:t>morte da  consiglio di</a:t>
            </a:r>
            <a:r>
              <a:rPr sz="1700" dirty="0">
                <a:solidFill>
                  <a:srgbClr val="404040"/>
                </a:solidFill>
                <a:latin typeface="Century Gothic"/>
                <a:cs typeface="Century Gothic"/>
              </a:rPr>
              <a:t> </a:t>
            </a:r>
            <a:r>
              <a:rPr sz="1700" spc="-5" dirty="0">
                <a:solidFill>
                  <a:srgbClr val="404040"/>
                </a:solidFill>
                <a:latin typeface="Century Gothic"/>
                <a:cs typeface="Century Gothic"/>
              </a:rPr>
              <a:t>famiglia“</a:t>
            </a:r>
            <a:endParaRPr sz="1700">
              <a:latin typeface="Century Gothic"/>
              <a:cs typeface="Century Gothic"/>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4" y="645667"/>
            <a:ext cx="3641725" cy="574040"/>
          </a:xfrm>
          <a:prstGeom prst="rect">
            <a:avLst/>
          </a:prstGeom>
        </p:spPr>
        <p:txBody>
          <a:bodyPr vert="horz" wrap="square" lIns="0" tIns="12700" rIns="0" bIns="0" rtlCol="0">
            <a:spAutoFit/>
          </a:bodyPr>
          <a:lstStyle/>
          <a:p>
            <a:pPr marL="12700">
              <a:lnSpc>
                <a:spcPct val="100000"/>
              </a:lnSpc>
              <a:spcBef>
                <a:spcPts val="100"/>
              </a:spcBef>
            </a:pPr>
            <a:r>
              <a:rPr spc="-5" dirty="0"/>
              <a:t>Il </a:t>
            </a:r>
            <a:r>
              <a:rPr dirty="0"/>
              <a:t>contesto</a:t>
            </a:r>
            <a:r>
              <a:rPr spc="-60" dirty="0"/>
              <a:t> </a:t>
            </a:r>
            <a:r>
              <a:rPr spc="-5" dirty="0"/>
              <a:t>Turco</a:t>
            </a:r>
          </a:p>
        </p:txBody>
      </p:sp>
      <p:sp>
        <p:nvSpPr>
          <p:cNvPr id="3" name="object 3"/>
          <p:cNvSpPr txBox="1"/>
          <p:nvPr/>
        </p:nvSpPr>
        <p:spPr>
          <a:xfrm>
            <a:off x="2667952" y="2166620"/>
            <a:ext cx="8737600" cy="3171190"/>
          </a:xfrm>
          <a:prstGeom prst="rect">
            <a:avLst/>
          </a:prstGeom>
        </p:spPr>
        <p:txBody>
          <a:bodyPr vert="horz" wrap="square" lIns="0" tIns="28575" rIns="0" bIns="0" rtlCol="0">
            <a:spAutoFit/>
          </a:bodyPr>
          <a:lstStyle/>
          <a:p>
            <a:pPr marL="355600" marR="281940" indent="-342900">
              <a:lnSpc>
                <a:spcPts val="2090"/>
              </a:lnSpc>
              <a:spcBef>
                <a:spcPts val="225"/>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Attraverso </a:t>
            </a:r>
            <a:r>
              <a:rPr sz="1800" dirty="0">
                <a:solidFill>
                  <a:srgbClr val="404040"/>
                </a:solidFill>
                <a:latin typeface="Century Gothic"/>
                <a:cs typeface="Century Gothic"/>
              </a:rPr>
              <a:t>le </a:t>
            </a:r>
            <a:r>
              <a:rPr sz="1800" spc="-5" dirty="0">
                <a:solidFill>
                  <a:srgbClr val="404040"/>
                </a:solidFill>
                <a:latin typeface="Century Gothic"/>
                <a:cs typeface="Century Gothic"/>
              </a:rPr>
              <a:t>storie </a:t>
            </a:r>
            <a:r>
              <a:rPr sz="1800" dirty="0">
                <a:solidFill>
                  <a:srgbClr val="404040"/>
                </a:solidFill>
                <a:latin typeface="Century Gothic"/>
                <a:cs typeface="Century Gothic"/>
              </a:rPr>
              <a:t>di Narine, </a:t>
            </a:r>
            <a:r>
              <a:rPr sz="1800" spc="-5" dirty="0">
                <a:solidFill>
                  <a:srgbClr val="404040"/>
                </a:solidFill>
                <a:latin typeface="Century Gothic"/>
                <a:cs typeface="Century Gothic"/>
              </a:rPr>
              <a:t>Jesca </a:t>
            </a:r>
            <a:r>
              <a:rPr sz="1800" dirty="0">
                <a:solidFill>
                  <a:srgbClr val="404040"/>
                </a:solidFill>
                <a:latin typeface="Century Gothic"/>
                <a:cs typeface="Century Gothic"/>
              </a:rPr>
              <a:t>ed A. </a:t>
            </a:r>
            <a:r>
              <a:rPr sz="1800" spc="-5" dirty="0">
                <a:solidFill>
                  <a:srgbClr val="404040"/>
                </a:solidFill>
                <a:latin typeface="Century Gothic"/>
                <a:cs typeface="Century Gothic"/>
              </a:rPr>
              <a:t>tre donne emigrate </a:t>
            </a:r>
            <a:r>
              <a:rPr sz="1800" dirty="0">
                <a:solidFill>
                  <a:srgbClr val="404040"/>
                </a:solidFill>
                <a:latin typeface="Century Gothic"/>
                <a:cs typeface="Century Gothic"/>
              </a:rPr>
              <a:t>in </a:t>
            </a:r>
            <a:r>
              <a:rPr sz="1800" spc="-5" dirty="0">
                <a:solidFill>
                  <a:srgbClr val="404040"/>
                </a:solidFill>
                <a:latin typeface="Century Gothic"/>
                <a:cs typeface="Century Gothic"/>
              </a:rPr>
              <a:t>Turchia </a:t>
            </a:r>
            <a:r>
              <a:rPr sz="1800" dirty="0">
                <a:solidFill>
                  <a:srgbClr val="404040"/>
                </a:solidFill>
                <a:latin typeface="Century Gothic"/>
                <a:cs typeface="Century Gothic"/>
              </a:rPr>
              <a:t>e  </a:t>
            </a:r>
            <a:r>
              <a:rPr sz="1800" spc="-5" dirty="0">
                <a:solidFill>
                  <a:srgbClr val="404040"/>
                </a:solidFill>
                <a:latin typeface="Century Gothic"/>
                <a:cs typeface="Century Gothic"/>
              </a:rPr>
              <a:t>prive </a:t>
            </a:r>
            <a:r>
              <a:rPr sz="1800" dirty="0">
                <a:solidFill>
                  <a:srgbClr val="404040"/>
                </a:solidFill>
                <a:latin typeface="Century Gothic"/>
                <a:cs typeface="Century Gothic"/>
              </a:rPr>
              <a:t>di </a:t>
            </a:r>
            <a:r>
              <a:rPr sz="1800" spc="-5" dirty="0">
                <a:solidFill>
                  <a:srgbClr val="404040"/>
                </a:solidFill>
                <a:latin typeface="Century Gothic"/>
                <a:cs typeface="Century Gothic"/>
              </a:rPr>
              <a:t>documenti, riportate </a:t>
            </a:r>
            <a:r>
              <a:rPr sz="1800" dirty="0">
                <a:solidFill>
                  <a:srgbClr val="404040"/>
                </a:solidFill>
                <a:latin typeface="Century Gothic"/>
                <a:cs typeface="Century Gothic"/>
              </a:rPr>
              <a:t>da A. </a:t>
            </a:r>
            <a:r>
              <a:rPr sz="1800" spc="-5" dirty="0">
                <a:solidFill>
                  <a:srgbClr val="404040"/>
                </a:solidFill>
                <a:latin typeface="Century Gothic"/>
                <a:cs typeface="Century Gothic"/>
              </a:rPr>
              <a:t>Parla all’interno</a:t>
            </a:r>
            <a:r>
              <a:rPr sz="1800" spc="40" dirty="0">
                <a:solidFill>
                  <a:srgbClr val="404040"/>
                </a:solidFill>
                <a:latin typeface="Century Gothic"/>
                <a:cs typeface="Century Gothic"/>
              </a:rPr>
              <a:t> </a:t>
            </a:r>
            <a:r>
              <a:rPr sz="1800" spc="-5" dirty="0">
                <a:solidFill>
                  <a:srgbClr val="404040"/>
                </a:solidFill>
                <a:latin typeface="Century Gothic"/>
                <a:cs typeface="Century Gothic"/>
              </a:rPr>
              <a:t>dell’articolo</a:t>
            </a:r>
            <a:endParaRPr sz="1800">
              <a:latin typeface="Century Gothic"/>
              <a:cs typeface="Century Gothic"/>
            </a:endParaRPr>
          </a:p>
          <a:p>
            <a:pPr marL="355600" marR="494030">
              <a:lnSpc>
                <a:spcPct val="99400"/>
              </a:lnSpc>
            </a:pPr>
            <a:r>
              <a:rPr sz="1800" dirty="0">
                <a:solidFill>
                  <a:srgbClr val="404040"/>
                </a:solidFill>
                <a:latin typeface="Century Gothic"/>
                <a:cs typeface="Century Gothic"/>
              </a:rPr>
              <a:t>“ Revisinting ‘ </a:t>
            </a:r>
            <a:r>
              <a:rPr sz="1800" spc="-5" dirty="0">
                <a:solidFill>
                  <a:srgbClr val="404040"/>
                </a:solidFill>
                <a:latin typeface="Century Gothic"/>
                <a:cs typeface="Century Gothic"/>
              </a:rPr>
              <a:t>honor’ through migrant vulnerabilities </a:t>
            </a:r>
            <a:r>
              <a:rPr sz="1800" dirty="0">
                <a:solidFill>
                  <a:srgbClr val="404040"/>
                </a:solidFill>
                <a:latin typeface="Century Gothic"/>
                <a:cs typeface="Century Gothic"/>
              </a:rPr>
              <a:t>in </a:t>
            </a:r>
            <a:r>
              <a:rPr sz="1800" spc="-5" dirty="0">
                <a:solidFill>
                  <a:srgbClr val="404040"/>
                </a:solidFill>
                <a:latin typeface="Century Gothic"/>
                <a:cs typeface="Century Gothic"/>
              </a:rPr>
              <a:t>Turkey“, </a:t>
            </a:r>
            <a:r>
              <a:rPr sz="1800" dirty="0">
                <a:solidFill>
                  <a:srgbClr val="404040"/>
                </a:solidFill>
                <a:latin typeface="Century Gothic"/>
                <a:cs typeface="Century Gothic"/>
              </a:rPr>
              <a:t>2020, è  </a:t>
            </a:r>
            <a:r>
              <a:rPr sz="1800" spc="-5" dirty="0">
                <a:solidFill>
                  <a:srgbClr val="404040"/>
                </a:solidFill>
                <a:latin typeface="Century Gothic"/>
                <a:cs typeface="Century Gothic"/>
              </a:rPr>
              <a:t>possibile evidenziare come </a:t>
            </a:r>
            <a:r>
              <a:rPr sz="1800" dirty="0">
                <a:solidFill>
                  <a:srgbClr val="404040"/>
                </a:solidFill>
                <a:latin typeface="Century Gothic"/>
                <a:cs typeface="Century Gothic"/>
              </a:rPr>
              <a:t>la </a:t>
            </a:r>
            <a:r>
              <a:rPr sz="1800" spc="-5" dirty="0">
                <a:solidFill>
                  <a:srgbClr val="404040"/>
                </a:solidFill>
                <a:latin typeface="Century Gothic"/>
                <a:cs typeface="Century Gothic"/>
              </a:rPr>
              <a:t>costruzione dell’alterità </a:t>
            </a:r>
            <a:r>
              <a:rPr sz="1800" dirty="0">
                <a:solidFill>
                  <a:srgbClr val="404040"/>
                </a:solidFill>
                <a:latin typeface="Century Gothic"/>
                <a:cs typeface="Century Gothic"/>
              </a:rPr>
              <a:t>si </a:t>
            </a:r>
            <a:r>
              <a:rPr sz="1800" spc="-5" dirty="0">
                <a:solidFill>
                  <a:srgbClr val="404040"/>
                </a:solidFill>
                <a:latin typeface="Century Gothic"/>
                <a:cs typeface="Century Gothic"/>
              </a:rPr>
              <a:t>articoli </a:t>
            </a:r>
            <a:r>
              <a:rPr sz="1800" dirty="0">
                <a:solidFill>
                  <a:srgbClr val="404040"/>
                </a:solidFill>
                <a:latin typeface="Century Gothic"/>
                <a:cs typeface="Century Gothic"/>
              </a:rPr>
              <a:t>in </a:t>
            </a:r>
            <a:r>
              <a:rPr sz="1800" spc="-5" dirty="0">
                <a:solidFill>
                  <a:srgbClr val="404040"/>
                </a:solidFill>
                <a:latin typeface="Century Gothic"/>
                <a:cs typeface="Century Gothic"/>
              </a:rPr>
              <a:t>modo  differente </a:t>
            </a:r>
            <a:r>
              <a:rPr sz="1800" dirty="0">
                <a:solidFill>
                  <a:srgbClr val="404040"/>
                </a:solidFill>
                <a:latin typeface="Century Gothic"/>
                <a:cs typeface="Century Gothic"/>
              </a:rPr>
              <a:t>a </a:t>
            </a:r>
            <a:r>
              <a:rPr sz="1800" spc="-5" dirty="0">
                <a:solidFill>
                  <a:srgbClr val="404040"/>
                </a:solidFill>
                <a:latin typeface="Century Gothic"/>
                <a:cs typeface="Century Gothic"/>
              </a:rPr>
              <a:t>seconda </a:t>
            </a:r>
            <a:r>
              <a:rPr sz="1800" dirty="0">
                <a:solidFill>
                  <a:srgbClr val="404040"/>
                </a:solidFill>
                <a:latin typeface="Century Gothic"/>
                <a:cs typeface="Century Gothic"/>
              </a:rPr>
              <a:t>del </a:t>
            </a:r>
            <a:r>
              <a:rPr sz="1800" spc="-5" dirty="0">
                <a:solidFill>
                  <a:srgbClr val="404040"/>
                </a:solidFill>
                <a:latin typeface="Century Gothic"/>
                <a:cs typeface="Century Gothic"/>
              </a:rPr>
              <a:t>contesto preso </a:t>
            </a:r>
            <a:r>
              <a:rPr sz="1800" dirty="0">
                <a:solidFill>
                  <a:srgbClr val="404040"/>
                </a:solidFill>
                <a:latin typeface="Century Gothic"/>
                <a:cs typeface="Century Gothic"/>
              </a:rPr>
              <a:t>in</a:t>
            </a:r>
            <a:r>
              <a:rPr sz="1800" spc="15" dirty="0">
                <a:solidFill>
                  <a:srgbClr val="404040"/>
                </a:solidFill>
                <a:latin typeface="Century Gothic"/>
                <a:cs typeface="Century Gothic"/>
              </a:rPr>
              <a:t> </a:t>
            </a:r>
            <a:r>
              <a:rPr sz="1800" spc="-5" dirty="0">
                <a:solidFill>
                  <a:srgbClr val="404040"/>
                </a:solidFill>
                <a:latin typeface="Century Gothic"/>
                <a:cs typeface="Century Gothic"/>
              </a:rPr>
              <a:t>considerazione</a:t>
            </a:r>
            <a:endParaRPr sz="1800">
              <a:latin typeface="Century Gothic"/>
              <a:cs typeface="Century Gothic"/>
            </a:endParaRPr>
          </a:p>
          <a:p>
            <a:pPr marL="355600" marR="5080" indent="-342900">
              <a:lnSpc>
                <a:spcPct val="100000"/>
              </a:lnSpc>
              <a:spcBef>
                <a:spcPts val="1060"/>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Ancora </a:t>
            </a:r>
            <a:r>
              <a:rPr sz="1800" dirty="0">
                <a:solidFill>
                  <a:srgbClr val="404040"/>
                </a:solidFill>
                <a:latin typeface="Century Gothic"/>
                <a:cs typeface="Century Gothic"/>
              </a:rPr>
              <a:t>una </a:t>
            </a:r>
            <a:r>
              <a:rPr sz="1800" spc="-5" dirty="0">
                <a:solidFill>
                  <a:srgbClr val="404040"/>
                </a:solidFill>
                <a:latin typeface="Century Gothic"/>
                <a:cs typeface="Century Gothic"/>
              </a:rPr>
              <a:t>volta, </a:t>
            </a:r>
            <a:r>
              <a:rPr sz="1800" dirty="0">
                <a:solidFill>
                  <a:srgbClr val="404040"/>
                </a:solidFill>
                <a:latin typeface="Century Gothic"/>
                <a:cs typeface="Century Gothic"/>
              </a:rPr>
              <a:t>il </a:t>
            </a:r>
            <a:r>
              <a:rPr sz="1800" spc="-5" dirty="0">
                <a:solidFill>
                  <a:srgbClr val="404040"/>
                </a:solidFill>
                <a:latin typeface="Century Gothic"/>
                <a:cs typeface="Century Gothic"/>
              </a:rPr>
              <a:t>contributo </a:t>
            </a:r>
            <a:r>
              <a:rPr sz="1800" dirty="0">
                <a:solidFill>
                  <a:srgbClr val="404040"/>
                </a:solidFill>
                <a:latin typeface="Century Gothic"/>
                <a:cs typeface="Century Gothic"/>
              </a:rPr>
              <a:t>dei </a:t>
            </a:r>
            <a:r>
              <a:rPr sz="1800" spc="-5" dirty="0">
                <a:solidFill>
                  <a:srgbClr val="404040"/>
                </a:solidFill>
                <a:latin typeface="Century Gothic"/>
                <a:cs typeface="Century Gothic"/>
              </a:rPr>
              <a:t>media, dell’opinione pubblica </a:t>
            </a:r>
            <a:r>
              <a:rPr sz="1800" dirty="0">
                <a:solidFill>
                  <a:srgbClr val="404040"/>
                </a:solidFill>
                <a:latin typeface="Century Gothic"/>
                <a:cs typeface="Century Gothic"/>
              </a:rPr>
              <a:t>e delle  </a:t>
            </a:r>
            <a:r>
              <a:rPr sz="1800" spc="-5" dirty="0">
                <a:solidFill>
                  <a:srgbClr val="404040"/>
                </a:solidFill>
                <a:latin typeface="Century Gothic"/>
                <a:cs typeface="Century Gothic"/>
              </a:rPr>
              <a:t>istituzioni sembra essere decisivo; </a:t>
            </a:r>
            <a:r>
              <a:rPr sz="1800" dirty="0">
                <a:solidFill>
                  <a:srgbClr val="404040"/>
                </a:solidFill>
                <a:latin typeface="Century Gothic"/>
                <a:cs typeface="Century Gothic"/>
              </a:rPr>
              <a:t>i </a:t>
            </a:r>
            <a:r>
              <a:rPr sz="1800" spc="-5" dirty="0">
                <a:solidFill>
                  <a:srgbClr val="404040"/>
                </a:solidFill>
                <a:latin typeface="Century Gothic"/>
                <a:cs typeface="Century Gothic"/>
              </a:rPr>
              <a:t>corpi </a:t>
            </a:r>
            <a:r>
              <a:rPr sz="1800" dirty="0">
                <a:solidFill>
                  <a:srgbClr val="404040"/>
                </a:solidFill>
                <a:latin typeface="Century Gothic"/>
                <a:cs typeface="Century Gothic"/>
              </a:rPr>
              <a:t>delle </a:t>
            </a:r>
            <a:r>
              <a:rPr sz="1800" spc="-5" dirty="0">
                <a:solidFill>
                  <a:srgbClr val="404040"/>
                </a:solidFill>
                <a:latin typeface="Century Gothic"/>
                <a:cs typeface="Century Gothic"/>
              </a:rPr>
              <a:t>tre donne sono costruiti come  corpi </a:t>
            </a:r>
            <a:r>
              <a:rPr sz="1800" dirty="0">
                <a:solidFill>
                  <a:srgbClr val="404040"/>
                </a:solidFill>
                <a:latin typeface="Century Gothic"/>
                <a:cs typeface="Century Gothic"/>
              </a:rPr>
              <a:t>“ </a:t>
            </a:r>
            <a:r>
              <a:rPr sz="1800" spc="-5" dirty="0">
                <a:solidFill>
                  <a:srgbClr val="404040"/>
                </a:solidFill>
                <a:latin typeface="Century Gothic"/>
                <a:cs typeface="Century Gothic"/>
              </a:rPr>
              <a:t>sospetti“ poiché stranieri, potenzialmente moralmente compromessi  </a:t>
            </a:r>
            <a:r>
              <a:rPr sz="1800" dirty="0">
                <a:solidFill>
                  <a:srgbClr val="404040"/>
                </a:solidFill>
                <a:latin typeface="Century Gothic"/>
                <a:cs typeface="Century Gothic"/>
              </a:rPr>
              <a:t>e dunque </a:t>
            </a:r>
            <a:r>
              <a:rPr sz="1800" spc="-5" dirty="0">
                <a:solidFill>
                  <a:srgbClr val="404040"/>
                </a:solidFill>
                <a:latin typeface="Century Gothic"/>
                <a:cs typeface="Century Gothic"/>
              </a:rPr>
              <a:t>difficilmente assimilabili all’interno </a:t>
            </a:r>
            <a:r>
              <a:rPr sz="1800" dirty="0">
                <a:solidFill>
                  <a:srgbClr val="404040"/>
                </a:solidFill>
                <a:latin typeface="Century Gothic"/>
                <a:cs typeface="Century Gothic"/>
              </a:rPr>
              <a:t>di un </a:t>
            </a:r>
            <a:r>
              <a:rPr sz="1800" spc="-5" dirty="0">
                <a:solidFill>
                  <a:srgbClr val="404040"/>
                </a:solidFill>
                <a:latin typeface="Century Gothic"/>
                <a:cs typeface="Century Gothic"/>
              </a:rPr>
              <a:t>contesto complesso  all’interno </a:t>
            </a:r>
            <a:r>
              <a:rPr sz="1800" dirty="0">
                <a:solidFill>
                  <a:srgbClr val="404040"/>
                </a:solidFill>
                <a:latin typeface="Century Gothic"/>
                <a:cs typeface="Century Gothic"/>
              </a:rPr>
              <a:t>del </a:t>
            </a:r>
            <a:r>
              <a:rPr sz="1800" spc="-5" dirty="0">
                <a:solidFill>
                  <a:srgbClr val="404040"/>
                </a:solidFill>
                <a:latin typeface="Century Gothic"/>
                <a:cs typeface="Century Gothic"/>
              </a:rPr>
              <a:t>quale l’onore continua </a:t>
            </a:r>
            <a:r>
              <a:rPr sz="1800" dirty="0">
                <a:solidFill>
                  <a:srgbClr val="404040"/>
                </a:solidFill>
                <a:latin typeface="Century Gothic"/>
                <a:cs typeface="Century Gothic"/>
              </a:rPr>
              <a:t>a </a:t>
            </a:r>
            <a:r>
              <a:rPr sz="1800" spc="-5" dirty="0">
                <a:solidFill>
                  <a:srgbClr val="404040"/>
                </a:solidFill>
                <a:latin typeface="Century Gothic"/>
                <a:cs typeface="Century Gothic"/>
              </a:rPr>
              <a:t>giocare </a:t>
            </a:r>
            <a:r>
              <a:rPr sz="1800" dirty="0">
                <a:solidFill>
                  <a:srgbClr val="404040"/>
                </a:solidFill>
                <a:latin typeface="Century Gothic"/>
                <a:cs typeface="Century Gothic"/>
              </a:rPr>
              <a:t>un </a:t>
            </a:r>
            <a:r>
              <a:rPr sz="1800" spc="-5" dirty="0">
                <a:solidFill>
                  <a:srgbClr val="404040"/>
                </a:solidFill>
                <a:latin typeface="Century Gothic"/>
                <a:cs typeface="Century Gothic"/>
              </a:rPr>
              <a:t>ruolo rilevante </a:t>
            </a:r>
            <a:r>
              <a:rPr sz="1800" dirty="0">
                <a:solidFill>
                  <a:srgbClr val="404040"/>
                </a:solidFill>
                <a:latin typeface="Century Gothic"/>
                <a:cs typeface="Century Gothic"/>
              </a:rPr>
              <a:t>nel  </a:t>
            </a:r>
            <a:r>
              <a:rPr sz="1800" spc="-5" dirty="0">
                <a:solidFill>
                  <a:srgbClr val="404040"/>
                </a:solidFill>
                <a:latin typeface="Century Gothic"/>
                <a:cs typeface="Century Gothic"/>
              </a:rPr>
              <a:t>posizionamento </a:t>
            </a:r>
            <a:r>
              <a:rPr sz="1800" dirty="0">
                <a:solidFill>
                  <a:srgbClr val="404040"/>
                </a:solidFill>
                <a:latin typeface="Century Gothic"/>
                <a:cs typeface="Century Gothic"/>
              </a:rPr>
              <a:t>degli individui e delle </a:t>
            </a:r>
            <a:r>
              <a:rPr sz="1800" spc="-5" dirty="0">
                <a:solidFill>
                  <a:srgbClr val="404040"/>
                </a:solidFill>
                <a:latin typeface="Century Gothic"/>
                <a:cs typeface="Century Gothic"/>
              </a:rPr>
              <a:t>donne all’interno </a:t>
            </a:r>
            <a:r>
              <a:rPr sz="1800" dirty="0">
                <a:solidFill>
                  <a:srgbClr val="404040"/>
                </a:solidFill>
                <a:latin typeface="Century Gothic"/>
                <a:cs typeface="Century Gothic"/>
              </a:rPr>
              <a:t>della</a:t>
            </a:r>
            <a:r>
              <a:rPr sz="1800" spc="30" dirty="0">
                <a:solidFill>
                  <a:srgbClr val="404040"/>
                </a:solidFill>
                <a:latin typeface="Century Gothic"/>
                <a:cs typeface="Century Gothic"/>
              </a:rPr>
              <a:t> </a:t>
            </a:r>
            <a:r>
              <a:rPr sz="1800" spc="-5" dirty="0">
                <a:solidFill>
                  <a:srgbClr val="404040"/>
                </a:solidFill>
                <a:latin typeface="Century Gothic"/>
                <a:cs typeface="Century Gothic"/>
              </a:rPr>
              <a:t>società</a:t>
            </a:r>
            <a:endParaRPr sz="1800">
              <a:latin typeface="Century Gothic"/>
              <a:cs typeface="Century Gothic"/>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2330" y="188467"/>
            <a:ext cx="5996940" cy="574040"/>
          </a:xfrm>
          <a:prstGeom prst="rect">
            <a:avLst/>
          </a:prstGeom>
        </p:spPr>
        <p:txBody>
          <a:bodyPr vert="horz" wrap="square" lIns="0" tIns="12700" rIns="0" bIns="0" rtlCol="0">
            <a:spAutoFit/>
          </a:bodyPr>
          <a:lstStyle/>
          <a:p>
            <a:pPr marL="12700">
              <a:lnSpc>
                <a:spcPct val="100000"/>
              </a:lnSpc>
              <a:spcBef>
                <a:spcPts val="100"/>
              </a:spcBef>
            </a:pPr>
            <a:r>
              <a:rPr spc="-5" dirty="0"/>
              <a:t>La cultura come</a:t>
            </a:r>
            <a:r>
              <a:rPr spc="5" dirty="0"/>
              <a:t> </a:t>
            </a:r>
            <a:r>
              <a:rPr spc="-5" dirty="0"/>
              <a:t>“essenza“</a:t>
            </a:r>
          </a:p>
        </p:txBody>
      </p:sp>
      <p:sp>
        <p:nvSpPr>
          <p:cNvPr id="3" name="object 3"/>
          <p:cNvSpPr txBox="1"/>
          <p:nvPr/>
        </p:nvSpPr>
        <p:spPr>
          <a:xfrm>
            <a:off x="2214463" y="789432"/>
            <a:ext cx="8684895" cy="5262245"/>
          </a:xfrm>
          <a:prstGeom prst="rect">
            <a:avLst/>
          </a:prstGeom>
        </p:spPr>
        <p:txBody>
          <a:bodyPr vert="horz" wrap="square" lIns="0" tIns="12700" rIns="0" bIns="0" rtlCol="0">
            <a:spAutoFit/>
          </a:bodyPr>
          <a:lstStyle/>
          <a:p>
            <a:pPr marL="355600" indent="-342900">
              <a:lnSpc>
                <a:spcPts val="1825"/>
              </a:lnSpc>
              <a:spcBef>
                <a:spcPts val="10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Lila Abu-Lughod, 2011 </a:t>
            </a:r>
            <a:r>
              <a:rPr sz="1700" dirty="0">
                <a:solidFill>
                  <a:srgbClr val="404040"/>
                </a:solidFill>
                <a:latin typeface="Century Gothic"/>
                <a:cs typeface="Century Gothic"/>
              </a:rPr>
              <a:t>« </a:t>
            </a:r>
            <a:r>
              <a:rPr sz="1700" spc="-5" dirty="0">
                <a:solidFill>
                  <a:srgbClr val="404040"/>
                </a:solidFill>
                <a:latin typeface="Century Gothic"/>
                <a:cs typeface="Century Gothic"/>
              </a:rPr>
              <a:t>Nella </a:t>
            </a:r>
            <a:r>
              <a:rPr sz="1700" dirty="0">
                <a:solidFill>
                  <a:srgbClr val="404040"/>
                </a:solidFill>
                <a:latin typeface="Century Gothic"/>
                <a:cs typeface="Century Gothic"/>
              </a:rPr>
              <a:t>misura </a:t>
            </a:r>
            <a:r>
              <a:rPr sz="1700" spc="-5" dirty="0">
                <a:solidFill>
                  <a:srgbClr val="404040"/>
                </a:solidFill>
                <a:latin typeface="Century Gothic"/>
                <a:cs typeface="Century Gothic"/>
              </a:rPr>
              <a:t>in </a:t>
            </a:r>
            <a:r>
              <a:rPr sz="1700" dirty="0">
                <a:solidFill>
                  <a:srgbClr val="404040"/>
                </a:solidFill>
                <a:latin typeface="Century Gothic"/>
                <a:cs typeface="Century Gothic"/>
              </a:rPr>
              <a:t>cui </a:t>
            </a:r>
            <a:r>
              <a:rPr sz="1700" spc="-5" dirty="0">
                <a:solidFill>
                  <a:srgbClr val="404040"/>
                </a:solidFill>
                <a:latin typeface="Century Gothic"/>
                <a:cs typeface="Century Gothic"/>
              </a:rPr>
              <a:t>il delitto d’onore viene</a:t>
            </a:r>
            <a:r>
              <a:rPr sz="1700" spc="80" dirty="0">
                <a:solidFill>
                  <a:srgbClr val="404040"/>
                </a:solidFill>
                <a:latin typeface="Century Gothic"/>
                <a:cs typeface="Century Gothic"/>
              </a:rPr>
              <a:t> </a:t>
            </a:r>
            <a:r>
              <a:rPr sz="1700" spc="-5" dirty="0">
                <a:solidFill>
                  <a:srgbClr val="404040"/>
                </a:solidFill>
                <a:latin typeface="Century Gothic"/>
                <a:cs typeface="Century Gothic"/>
              </a:rPr>
              <a:t>designato</a:t>
            </a:r>
            <a:endParaRPr sz="1700">
              <a:latin typeface="Century Gothic"/>
              <a:cs typeface="Century Gothic"/>
            </a:endParaRPr>
          </a:p>
          <a:p>
            <a:pPr marL="355600" marR="167005">
              <a:lnSpc>
                <a:spcPct val="77600"/>
              </a:lnSpc>
              <a:spcBef>
                <a:spcPts val="240"/>
              </a:spcBef>
            </a:pPr>
            <a:r>
              <a:rPr sz="1700" dirty="0">
                <a:solidFill>
                  <a:srgbClr val="404040"/>
                </a:solidFill>
                <a:latin typeface="Century Gothic"/>
                <a:cs typeface="Century Gothic"/>
              </a:rPr>
              <a:t>come </a:t>
            </a:r>
            <a:r>
              <a:rPr sz="1700" spc="-5" dirty="0">
                <a:solidFill>
                  <a:srgbClr val="404040"/>
                </a:solidFill>
                <a:latin typeface="Century Gothic"/>
                <a:cs typeface="Century Gothic"/>
              </a:rPr>
              <a:t>pratica “tradizionale“ </a:t>
            </a:r>
            <a:r>
              <a:rPr sz="1700" dirty="0">
                <a:solidFill>
                  <a:srgbClr val="404040"/>
                </a:solidFill>
                <a:latin typeface="Century Gothic"/>
                <a:cs typeface="Century Gothic"/>
              </a:rPr>
              <a:t>o “ </a:t>
            </a:r>
            <a:r>
              <a:rPr sz="1700" spc="-5" dirty="0">
                <a:solidFill>
                  <a:srgbClr val="404040"/>
                </a:solidFill>
                <a:latin typeface="Century Gothic"/>
                <a:cs typeface="Century Gothic"/>
              </a:rPr>
              <a:t>culturale“[…] </a:t>
            </a:r>
            <a:r>
              <a:rPr sz="1700" dirty="0">
                <a:solidFill>
                  <a:srgbClr val="404040"/>
                </a:solidFill>
                <a:latin typeface="Century Gothic"/>
                <a:cs typeface="Century Gothic"/>
              </a:rPr>
              <a:t>gli </a:t>
            </a:r>
            <a:r>
              <a:rPr sz="1700" spc="-5" dirty="0">
                <a:solidFill>
                  <a:srgbClr val="404040"/>
                </a:solidFill>
                <a:latin typeface="Century Gothic"/>
                <a:cs typeface="Century Gothic"/>
              </a:rPr>
              <a:t>antropologi la </a:t>
            </a:r>
            <a:r>
              <a:rPr sz="1700" dirty="0">
                <a:solidFill>
                  <a:srgbClr val="404040"/>
                </a:solidFill>
                <a:latin typeface="Century Gothic"/>
                <a:cs typeface="Century Gothic"/>
              </a:rPr>
              <a:t>cui </a:t>
            </a:r>
            <a:r>
              <a:rPr sz="1700" spc="-5" dirty="0">
                <a:solidFill>
                  <a:srgbClr val="404040"/>
                </a:solidFill>
                <a:latin typeface="Century Gothic"/>
                <a:cs typeface="Century Gothic"/>
              </a:rPr>
              <a:t>expertise </a:t>
            </a:r>
            <a:r>
              <a:rPr sz="1700" dirty="0">
                <a:solidFill>
                  <a:srgbClr val="404040"/>
                </a:solidFill>
                <a:latin typeface="Century Gothic"/>
                <a:cs typeface="Century Gothic"/>
              </a:rPr>
              <a:t>è  </a:t>
            </a:r>
            <a:r>
              <a:rPr sz="1700" spc="-5" dirty="0">
                <a:solidFill>
                  <a:srgbClr val="404040"/>
                </a:solidFill>
                <a:latin typeface="Century Gothic"/>
                <a:cs typeface="Century Gothic"/>
              </a:rPr>
              <a:t>la cultura, dovrebbero esserne particolarmente interessati</a:t>
            </a:r>
            <a:r>
              <a:rPr sz="1700" spc="45" dirty="0">
                <a:solidFill>
                  <a:srgbClr val="404040"/>
                </a:solidFill>
                <a:latin typeface="Century Gothic"/>
                <a:cs typeface="Century Gothic"/>
              </a:rPr>
              <a:t> </a:t>
            </a:r>
            <a:r>
              <a:rPr sz="1700" dirty="0">
                <a:solidFill>
                  <a:srgbClr val="404040"/>
                </a:solidFill>
                <a:latin typeface="Century Gothic"/>
                <a:cs typeface="Century Gothic"/>
              </a:rPr>
              <a:t>»</a:t>
            </a:r>
            <a:endParaRPr sz="1700">
              <a:latin typeface="Century Gothic"/>
              <a:cs typeface="Century Gothic"/>
            </a:endParaRPr>
          </a:p>
          <a:p>
            <a:pPr marL="355600" indent="-342900">
              <a:lnSpc>
                <a:spcPts val="1825"/>
              </a:lnSpc>
              <a:spcBef>
                <a:spcPts val="67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L’associazione tra fenomeni migratori, Islam </a:t>
            </a:r>
            <a:r>
              <a:rPr sz="1700" dirty="0">
                <a:solidFill>
                  <a:srgbClr val="404040"/>
                </a:solidFill>
                <a:latin typeface="Century Gothic"/>
                <a:cs typeface="Century Gothic"/>
              </a:rPr>
              <a:t>e “ </a:t>
            </a:r>
            <a:r>
              <a:rPr sz="1700" spc="-5" dirty="0">
                <a:solidFill>
                  <a:srgbClr val="404040"/>
                </a:solidFill>
                <a:latin typeface="Century Gothic"/>
                <a:cs typeface="Century Gothic"/>
              </a:rPr>
              <a:t>delitti d’onore“ </a:t>
            </a:r>
            <a:r>
              <a:rPr sz="1700" dirty="0">
                <a:solidFill>
                  <a:srgbClr val="404040"/>
                </a:solidFill>
                <a:latin typeface="Century Gothic"/>
                <a:cs typeface="Century Gothic"/>
              </a:rPr>
              <a:t>ha</a:t>
            </a:r>
            <a:r>
              <a:rPr sz="1700" spc="120" dirty="0">
                <a:solidFill>
                  <a:srgbClr val="404040"/>
                </a:solidFill>
                <a:latin typeface="Century Gothic"/>
                <a:cs typeface="Century Gothic"/>
              </a:rPr>
              <a:t> </a:t>
            </a:r>
            <a:r>
              <a:rPr sz="1700" spc="-5" dirty="0">
                <a:solidFill>
                  <a:srgbClr val="404040"/>
                </a:solidFill>
                <a:latin typeface="Century Gothic"/>
                <a:cs typeface="Century Gothic"/>
              </a:rPr>
              <a:t>contribuito</a:t>
            </a:r>
            <a:endParaRPr sz="1700">
              <a:latin typeface="Century Gothic"/>
              <a:cs typeface="Century Gothic"/>
            </a:endParaRPr>
          </a:p>
          <a:p>
            <a:pPr marL="355600" marR="337185">
              <a:lnSpc>
                <a:spcPct val="77600"/>
              </a:lnSpc>
              <a:spcBef>
                <a:spcPts val="240"/>
              </a:spcBef>
            </a:pPr>
            <a:r>
              <a:rPr sz="1700" spc="-5" dirty="0">
                <a:solidFill>
                  <a:srgbClr val="404040"/>
                </a:solidFill>
                <a:latin typeface="Century Gothic"/>
                <a:cs typeface="Century Gothic"/>
              </a:rPr>
              <a:t>nel definire quest’ultimi </a:t>
            </a:r>
            <a:r>
              <a:rPr sz="1700" dirty="0">
                <a:solidFill>
                  <a:srgbClr val="404040"/>
                </a:solidFill>
                <a:latin typeface="Century Gothic"/>
                <a:cs typeface="Century Gothic"/>
              </a:rPr>
              <a:t>come una forma </a:t>
            </a:r>
            <a:r>
              <a:rPr sz="1700" spc="-5" dirty="0">
                <a:solidFill>
                  <a:srgbClr val="404040"/>
                </a:solidFill>
                <a:latin typeface="Century Gothic"/>
                <a:cs typeface="Century Gothic"/>
              </a:rPr>
              <a:t>specifica </a:t>
            </a:r>
            <a:r>
              <a:rPr sz="1700" dirty="0">
                <a:solidFill>
                  <a:srgbClr val="404040"/>
                </a:solidFill>
                <a:latin typeface="Century Gothic"/>
                <a:cs typeface="Century Gothic"/>
              </a:rPr>
              <a:t>e </a:t>
            </a:r>
            <a:r>
              <a:rPr sz="1700" spc="-5" dirty="0">
                <a:solidFill>
                  <a:srgbClr val="404040"/>
                </a:solidFill>
                <a:latin typeface="Century Gothic"/>
                <a:cs typeface="Century Gothic"/>
              </a:rPr>
              <a:t>culturale di violenza, </a:t>
            </a:r>
            <a:r>
              <a:rPr sz="1700" dirty="0">
                <a:solidFill>
                  <a:srgbClr val="404040"/>
                </a:solidFill>
                <a:latin typeface="Century Gothic"/>
                <a:cs typeface="Century Gothic"/>
              </a:rPr>
              <a:t>un  </a:t>
            </a:r>
            <a:r>
              <a:rPr sz="1700" spc="-5" dirty="0">
                <a:solidFill>
                  <a:srgbClr val="404040"/>
                </a:solidFill>
                <a:latin typeface="Century Gothic"/>
                <a:cs typeface="Century Gothic"/>
              </a:rPr>
              <a:t>tratto distintivo di </a:t>
            </a:r>
            <a:r>
              <a:rPr sz="1700" dirty="0">
                <a:solidFill>
                  <a:srgbClr val="404040"/>
                </a:solidFill>
                <a:latin typeface="Century Gothic"/>
                <a:cs typeface="Century Gothic"/>
              </a:rPr>
              <a:t>uno </a:t>
            </a:r>
            <a:r>
              <a:rPr sz="1700" spc="-5" dirty="0">
                <a:solidFill>
                  <a:srgbClr val="404040"/>
                </a:solidFill>
                <a:latin typeface="Century Gothic"/>
                <a:cs typeface="Century Gothic"/>
              </a:rPr>
              <a:t>specifico Universo culturale, quello</a:t>
            </a:r>
            <a:r>
              <a:rPr sz="1700" spc="60" dirty="0">
                <a:solidFill>
                  <a:srgbClr val="404040"/>
                </a:solidFill>
                <a:latin typeface="Century Gothic"/>
                <a:cs typeface="Century Gothic"/>
              </a:rPr>
              <a:t> </a:t>
            </a:r>
            <a:r>
              <a:rPr sz="1700" spc="-5" dirty="0">
                <a:solidFill>
                  <a:srgbClr val="404040"/>
                </a:solidFill>
                <a:latin typeface="Century Gothic"/>
                <a:cs typeface="Century Gothic"/>
              </a:rPr>
              <a:t>“Musulmano“</a:t>
            </a:r>
            <a:endParaRPr sz="1700">
              <a:latin typeface="Century Gothic"/>
              <a:cs typeface="Century Gothic"/>
            </a:endParaRPr>
          </a:p>
          <a:p>
            <a:pPr marL="355600" marR="31750" indent="-342900">
              <a:lnSpc>
                <a:spcPct val="80000"/>
              </a:lnSpc>
              <a:spcBef>
                <a:spcPts val="98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Ciò che sembra </a:t>
            </a:r>
            <a:r>
              <a:rPr sz="1700" spc="-5" dirty="0">
                <a:solidFill>
                  <a:srgbClr val="404040"/>
                </a:solidFill>
                <a:latin typeface="Century Gothic"/>
                <a:cs typeface="Century Gothic"/>
              </a:rPr>
              <a:t>prendere </a:t>
            </a:r>
            <a:r>
              <a:rPr sz="1700" dirty="0">
                <a:solidFill>
                  <a:srgbClr val="404040"/>
                </a:solidFill>
                <a:latin typeface="Century Gothic"/>
                <a:cs typeface="Century Gothic"/>
              </a:rPr>
              <a:t>forma </a:t>
            </a:r>
            <a:r>
              <a:rPr sz="1700" spc="-5" dirty="0">
                <a:solidFill>
                  <a:srgbClr val="404040"/>
                </a:solidFill>
                <a:latin typeface="Century Gothic"/>
                <a:cs typeface="Century Gothic"/>
              </a:rPr>
              <a:t>all’interno delle narrative mediatiche </a:t>
            </a:r>
            <a:r>
              <a:rPr sz="1700" dirty="0">
                <a:solidFill>
                  <a:srgbClr val="404040"/>
                </a:solidFill>
                <a:latin typeface="Century Gothic"/>
                <a:cs typeface="Century Gothic"/>
              </a:rPr>
              <a:t>è  </a:t>
            </a:r>
            <a:r>
              <a:rPr sz="1700" spc="-5" dirty="0">
                <a:solidFill>
                  <a:srgbClr val="404040"/>
                </a:solidFill>
                <a:latin typeface="Century Gothic"/>
                <a:cs typeface="Century Gothic"/>
              </a:rPr>
              <a:t>dunque </a:t>
            </a:r>
            <a:r>
              <a:rPr sz="1700" dirty="0">
                <a:solidFill>
                  <a:srgbClr val="404040"/>
                </a:solidFill>
                <a:latin typeface="Century Gothic"/>
                <a:cs typeface="Century Gothic"/>
              </a:rPr>
              <a:t>un </a:t>
            </a:r>
            <a:r>
              <a:rPr sz="1700" spc="-5" dirty="0">
                <a:solidFill>
                  <a:srgbClr val="404040"/>
                </a:solidFill>
                <a:latin typeface="Century Gothic"/>
                <a:cs typeface="Century Gothic"/>
              </a:rPr>
              <a:t>vero </a:t>
            </a:r>
            <a:r>
              <a:rPr sz="1700" dirty="0">
                <a:solidFill>
                  <a:srgbClr val="404040"/>
                </a:solidFill>
                <a:latin typeface="Century Gothic"/>
                <a:cs typeface="Century Gothic"/>
              </a:rPr>
              <a:t>e </a:t>
            </a:r>
            <a:r>
              <a:rPr sz="1700" spc="-5" dirty="0">
                <a:solidFill>
                  <a:srgbClr val="404040"/>
                </a:solidFill>
                <a:latin typeface="Century Gothic"/>
                <a:cs typeface="Century Gothic"/>
              </a:rPr>
              <a:t>proprio “Scontro di civiltà“ </a:t>
            </a:r>
            <a:r>
              <a:rPr sz="1700" dirty="0">
                <a:solidFill>
                  <a:srgbClr val="404040"/>
                </a:solidFill>
                <a:latin typeface="Century Gothic"/>
                <a:cs typeface="Century Gothic"/>
              </a:rPr>
              <a:t>( </a:t>
            </a:r>
            <a:r>
              <a:rPr sz="1700" spc="-5" dirty="0">
                <a:solidFill>
                  <a:srgbClr val="404040"/>
                </a:solidFill>
                <a:latin typeface="Century Gothic"/>
                <a:cs typeface="Century Gothic"/>
              </a:rPr>
              <a:t>Huntington, 1996) giocato sia </a:t>
            </a:r>
            <a:r>
              <a:rPr sz="1700" dirty="0">
                <a:solidFill>
                  <a:srgbClr val="404040"/>
                </a:solidFill>
                <a:latin typeface="Century Gothic"/>
                <a:cs typeface="Century Gothic"/>
              </a:rPr>
              <a:t>a  </a:t>
            </a:r>
            <a:r>
              <a:rPr sz="1700" spc="-5" dirty="0">
                <a:solidFill>
                  <a:srgbClr val="404040"/>
                </a:solidFill>
                <a:latin typeface="Century Gothic"/>
                <a:cs typeface="Century Gothic"/>
              </a:rPr>
              <a:t>livello intergenerazionale, </a:t>
            </a:r>
            <a:r>
              <a:rPr sz="1700" dirty="0">
                <a:solidFill>
                  <a:srgbClr val="404040"/>
                </a:solidFill>
                <a:latin typeface="Century Gothic"/>
                <a:cs typeface="Century Gothic"/>
              </a:rPr>
              <a:t>come abbiamo </a:t>
            </a:r>
            <a:r>
              <a:rPr sz="1700" spc="-5" dirty="0">
                <a:solidFill>
                  <a:srgbClr val="404040"/>
                </a:solidFill>
                <a:latin typeface="Century Gothic"/>
                <a:cs typeface="Century Gothic"/>
              </a:rPr>
              <a:t>visto nel </a:t>
            </a:r>
            <a:r>
              <a:rPr sz="1700" dirty="0">
                <a:solidFill>
                  <a:srgbClr val="404040"/>
                </a:solidFill>
                <a:latin typeface="Century Gothic"/>
                <a:cs typeface="Century Gothic"/>
              </a:rPr>
              <a:t>caso </a:t>
            </a:r>
            <a:r>
              <a:rPr sz="1700" spc="-5" dirty="0">
                <a:solidFill>
                  <a:srgbClr val="404040"/>
                </a:solidFill>
                <a:latin typeface="Century Gothic"/>
                <a:cs typeface="Century Gothic"/>
              </a:rPr>
              <a:t>di Hina </a:t>
            </a:r>
            <a:r>
              <a:rPr sz="1700" dirty="0">
                <a:solidFill>
                  <a:srgbClr val="404040"/>
                </a:solidFill>
                <a:latin typeface="Century Gothic"/>
                <a:cs typeface="Century Gothic"/>
              </a:rPr>
              <a:t>e Sanà </a:t>
            </a:r>
            <a:r>
              <a:rPr sz="1700" spc="5" dirty="0">
                <a:solidFill>
                  <a:srgbClr val="404040"/>
                </a:solidFill>
                <a:latin typeface="Century Gothic"/>
                <a:cs typeface="Century Gothic"/>
              </a:rPr>
              <a:t>ma  </a:t>
            </a:r>
            <a:r>
              <a:rPr sz="1700" spc="-5" dirty="0">
                <a:solidFill>
                  <a:srgbClr val="404040"/>
                </a:solidFill>
                <a:latin typeface="Century Gothic"/>
                <a:cs typeface="Century Gothic"/>
              </a:rPr>
              <a:t>anche </a:t>
            </a:r>
            <a:r>
              <a:rPr sz="1700" dirty="0">
                <a:solidFill>
                  <a:srgbClr val="404040"/>
                </a:solidFill>
                <a:latin typeface="Century Gothic"/>
                <a:cs typeface="Century Gothic"/>
              </a:rPr>
              <a:t>e </a:t>
            </a:r>
            <a:r>
              <a:rPr sz="1700" spc="-5" dirty="0">
                <a:solidFill>
                  <a:srgbClr val="404040"/>
                </a:solidFill>
                <a:latin typeface="Century Gothic"/>
                <a:cs typeface="Century Gothic"/>
              </a:rPr>
              <a:t>soprattutto tra </a:t>
            </a:r>
            <a:r>
              <a:rPr sz="1700" dirty="0">
                <a:solidFill>
                  <a:srgbClr val="404040"/>
                </a:solidFill>
                <a:latin typeface="Century Gothic"/>
                <a:cs typeface="Century Gothic"/>
              </a:rPr>
              <a:t>un </a:t>
            </a:r>
            <a:r>
              <a:rPr sz="1700" spc="-5" dirty="0">
                <a:solidFill>
                  <a:srgbClr val="404040"/>
                </a:solidFill>
                <a:latin typeface="Century Gothic"/>
                <a:cs typeface="Century Gothic"/>
              </a:rPr>
              <a:t>“Terzo mondo affetto dalla patologia della</a:t>
            </a:r>
            <a:r>
              <a:rPr sz="1700" spc="145" dirty="0">
                <a:solidFill>
                  <a:srgbClr val="404040"/>
                </a:solidFill>
                <a:latin typeface="Century Gothic"/>
                <a:cs typeface="Century Gothic"/>
              </a:rPr>
              <a:t> </a:t>
            </a:r>
            <a:r>
              <a:rPr sz="1700" spc="-5" dirty="0">
                <a:solidFill>
                  <a:srgbClr val="404040"/>
                </a:solidFill>
                <a:latin typeface="Century Gothic"/>
                <a:cs typeface="Century Gothic"/>
              </a:rPr>
              <a:t>cultura“</a:t>
            </a:r>
            <a:endParaRPr sz="1700">
              <a:latin typeface="Century Gothic"/>
              <a:cs typeface="Century Gothic"/>
            </a:endParaRPr>
          </a:p>
          <a:p>
            <a:pPr marL="355600" marR="5080">
              <a:lnSpc>
                <a:spcPct val="77600"/>
              </a:lnSpc>
              <a:spcBef>
                <a:spcPts val="120"/>
              </a:spcBef>
            </a:pPr>
            <a:r>
              <a:rPr sz="1700" dirty="0">
                <a:solidFill>
                  <a:srgbClr val="404040"/>
                </a:solidFill>
                <a:latin typeface="Century Gothic"/>
                <a:cs typeface="Century Gothic"/>
              </a:rPr>
              <a:t>e </a:t>
            </a:r>
            <a:r>
              <a:rPr sz="1700" spc="-5" dirty="0">
                <a:solidFill>
                  <a:srgbClr val="404040"/>
                </a:solidFill>
                <a:latin typeface="Century Gothic"/>
                <a:cs typeface="Century Gothic"/>
              </a:rPr>
              <a:t>“l’Occidente“; rappresentato </a:t>
            </a:r>
            <a:r>
              <a:rPr sz="1700" dirty="0">
                <a:solidFill>
                  <a:srgbClr val="404040"/>
                </a:solidFill>
                <a:latin typeface="Century Gothic"/>
                <a:cs typeface="Century Gothic"/>
              </a:rPr>
              <a:t>come </a:t>
            </a:r>
            <a:r>
              <a:rPr sz="1700" spc="-5" dirty="0">
                <a:solidFill>
                  <a:srgbClr val="404040"/>
                </a:solidFill>
                <a:latin typeface="Century Gothic"/>
                <a:cs typeface="Century Gothic"/>
              </a:rPr>
              <a:t>territorio di </a:t>
            </a:r>
            <a:r>
              <a:rPr sz="1700" dirty="0">
                <a:solidFill>
                  <a:srgbClr val="404040"/>
                </a:solidFill>
                <a:latin typeface="Century Gothic"/>
                <a:cs typeface="Century Gothic"/>
              </a:rPr>
              <a:t>massima </a:t>
            </a:r>
            <a:r>
              <a:rPr sz="1700" spc="-5" dirty="0">
                <a:solidFill>
                  <a:srgbClr val="404040"/>
                </a:solidFill>
                <a:latin typeface="Century Gothic"/>
                <a:cs typeface="Century Gothic"/>
              </a:rPr>
              <a:t>espressione dei diritti  individuali </a:t>
            </a:r>
            <a:r>
              <a:rPr sz="1700" dirty="0">
                <a:solidFill>
                  <a:srgbClr val="404040"/>
                </a:solidFill>
                <a:latin typeface="Century Gothic"/>
                <a:cs typeface="Century Gothic"/>
              </a:rPr>
              <a:t>( e</a:t>
            </a:r>
            <a:r>
              <a:rPr sz="1700" spc="10" dirty="0">
                <a:solidFill>
                  <a:srgbClr val="404040"/>
                </a:solidFill>
                <a:latin typeface="Century Gothic"/>
                <a:cs typeface="Century Gothic"/>
              </a:rPr>
              <a:t> </a:t>
            </a:r>
            <a:r>
              <a:rPr sz="1700" spc="-5" dirty="0">
                <a:solidFill>
                  <a:srgbClr val="404040"/>
                </a:solidFill>
                <a:latin typeface="Century Gothic"/>
                <a:cs typeface="Century Gothic"/>
              </a:rPr>
              <a:t>femminili)</a:t>
            </a:r>
            <a:endParaRPr sz="1700">
              <a:latin typeface="Century Gothic"/>
              <a:cs typeface="Century Gothic"/>
            </a:endParaRPr>
          </a:p>
          <a:p>
            <a:pPr marL="355600" marR="333375" indent="-342900">
              <a:lnSpc>
                <a:spcPct val="80900"/>
              </a:lnSpc>
              <a:spcBef>
                <a:spcPts val="970"/>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Ma </a:t>
            </a:r>
            <a:r>
              <a:rPr sz="1700" spc="-5" dirty="0">
                <a:solidFill>
                  <a:srgbClr val="404040"/>
                </a:solidFill>
                <a:latin typeface="Century Gothic"/>
                <a:cs typeface="Century Gothic"/>
              </a:rPr>
              <a:t>perché alcuni comportamenti vengono considerati </a:t>
            </a:r>
            <a:r>
              <a:rPr sz="1700" dirty="0">
                <a:solidFill>
                  <a:srgbClr val="404040"/>
                </a:solidFill>
                <a:latin typeface="Century Gothic"/>
                <a:cs typeface="Century Gothic"/>
              </a:rPr>
              <a:t>come “ </a:t>
            </a:r>
            <a:r>
              <a:rPr sz="1700" spc="-5" dirty="0">
                <a:solidFill>
                  <a:srgbClr val="404040"/>
                </a:solidFill>
                <a:latin typeface="Century Gothic"/>
                <a:cs typeface="Century Gothic"/>
              </a:rPr>
              <a:t>culturali“? </a:t>
            </a:r>
            <a:r>
              <a:rPr sz="1700" dirty="0">
                <a:solidFill>
                  <a:srgbClr val="404040"/>
                </a:solidFill>
                <a:latin typeface="Century Gothic"/>
                <a:cs typeface="Century Gothic"/>
              </a:rPr>
              <a:t>L.  </a:t>
            </a:r>
            <a:r>
              <a:rPr sz="1700" spc="-5" dirty="0">
                <a:solidFill>
                  <a:srgbClr val="404040"/>
                </a:solidFill>
                <a:latin typeface="Century Gothic"/>
                <a:cs typeface="Century Gothic"/>
              </a:rPr>
              <a:t>Volpp all’interno dell’articolo </a:t>
            </a:r>
            <a:r>
              <a:rPr sz="1700" dirty="0">
                <a:solidFill>
                  <a:srgbClr val="404040"/>
                </a:solidFill>
                <a:latin typeface="Century Gothic"/>
                <a:cs typeface="Century Gothic"/>
              </a:rPr>
              <a:t>“ </a:t>
            </a:r>
            <a:r>
              <a:rPr sz="1700" spc="-5" dirty="0">
                <a:solidFill>
                  <a:srgbClr val="404040"/>
                </a:solidFill>
                <a:latin typeface="Century Gothic"/>
                <a:cs typeface="Century Gothic"/>
              </a:rPr>
              <a:t>Blaming Culture for </a:t>
            </a:r>
            <a:r>
              <a:rPr sz="1700" dirty="0">
                <a:solidFill>
                  <a:srgbClr val="404040"/>
                </a:solidFill>
                <a:latin typeface="Century Gothic"/>
                <a:cs typeface="Century Gothic"/>
              </a:rPr>
              <a:t>bad </a:t>
            </a:r>
            <a:r>
              <a:rPr sz="1700" spc="-5" dirty="0">
                <a:solidFill>
                  <a:srgbClr val="404040"/>
                </a:solidFill>
                <a:latin typeface="Century Gothic"/>
                <a:cs typeface="Century Gothic"/>
              </a:rPr>
              <a:t>Behavior“, </a:t>
            </a:r>
            <a:r>
              <a:rPr sz="1700" spc="-10" dirty="0">
                <a:solidFill>
                  <a:srgbClr val="404040"/>
                </a:solidFill>
                <a:latin typeface="Century Gothic"/>
                <a:cs typeface="Century Gothic"/>
              </a:rPr>
              <a:t>2000,  </a:t>
            </a:r>
            <a:r>
              <a:rPr sz="1700" spc="-5" dirty="0">
                <a:solidFill>
                  <a:srgbClr val="404040"/>
                </a:solidFill>
                <a:latin typeface="Century Gothic"/>
                <a:cs typeface="Century Gothic"/>
              </a:rPr>
              <a:t>evidenzia </a:t>
            </a:r>
            <a:r>
              <a:rPr sz="1700" dirty="0">
                <a:solidFill>
                  <a:srgbClr val="404040"/>
                </a:solidFill>
                <a:latin typeface="Century Gothic"/>
                <a:cs typeface="Century Gothic"/>
              </a:rPr>
              <a:t>come </a:t>
            </a:r>
            <a:r>
              <a:rPr sz="1700" spc="-5" dirty="0">
                <a:solidFill>
                  <a:srgbClr val="404040"/>
                </a:solidFill>
                <a:latin typeface="Century Gothic"/>
                <a:cs typeface="Century Gothic"/>
              </a:rPr>
              <a:t>alcuni comportamenti siano considerati “culturalmente  definiti“ nel momento in cui avvengono all’interno di “comunità“ percepite  </a:t>
            </a:r>
            <a:r>
              <a:rPr sz="1700" dirty="0">
                <a:solidFill>
                  <a:srgbClr val="404040"/>
                </a:solidFill>
                <a:latin typeface="Century Gothic"/>
                <a:cs typeface="Century Gothic"/>
              </a:rPr>
              <a:t>come </a:t>
            </a:r>
            <a:r>
              <a:rPr sz="1700" spc="-5" dirty="0">
                <a:solidFill>
                  <a:srgbClr val="404040"/>
                </a:solidFill>
                <a:latin typeface="Century Gothic"/>
                <a:cs typeface="Century Gothic"/>
              </a:rPr>
              <a:t>aliene all’interno della</a:t>
            </a:r>
            <a:r>
              <a:rPr sz="1700" dirty="0">
                <a:solidFill>
                  <a:srgbClr val="404040"/>
                </a:solidFill>
                <a:latin typeface="Century Gothic"/>
                <a:cs typeface="Century Gothic"/>
              </a:rPr>
              <a:t> </a:t>
            </a:r>
            <a:r>
              <a:rPr sz="1700" spc="-5" dirty="0">
                <a:solidFill>
                  <a:srgbClr val="404040"/>
                </a:solidFill>
                <a:latin typeface="Century Gothic"/>
                <a:cs typeface="Century Gothic"/>
              </a:rPr>
              <a:t>società</a:t>
            </a:r>
            <a:endParaRPr sz="1700">
              <a:latin typeface="Century Gothic"/>
              <a:cs typeface="Century Gothic"/>
            </a:endParaRPr>
          </a:p>
          <a:p>
            <a:pPr marL="355600" marR="215265" indent="-342900">
              <a:lnSpc>
                <a:spcPct val="78800"/>
              </a:lnSpc>
              <a:spcBef>
                <a:spcPts val="98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In </a:t>
            </a:r>
            <a:r>
              <a:rPr sz="1700" spc="-5" dirty="0">
                <a:solidFill>
                  <a:srgbClr val="404040"/>
                </a:solidFill>
                <a:latin typeface="Century Gothic"/>
                <a:cs typeface="Century Gothic"/>
              </a:rPr>
              <a:t>questo senso, </a:t>
            </a:r>
            <a:r>
              <a:rPr sz="1700" dirty="0">
                <a:solidFill>
                  <a:srgbClr val="404040"/>
                </a:solidFill>
                <a:latin typeface="Century Gothic"/>
                <a:cs typeface="Century Gothic"/>
              </a:rPr>
              <a:t>una </a:t>
            </a:r>
            <a:r>
              <a:rPr sz="1700" spc="-5" dirty="0">
                <a:solidFill>
                  <a:srgbClr val="404040"/>
                </a:solidFill>
                <a:latin typeface="Century Gothic"/>
                <a:cs typeface="Century Gothic"/>
              </a:rPr>
              <a:t>“cultura specifica“ considerata omogeneamente, viene  considerata </a:t>
            </a:r>
            <a:r>
              <a:rPr sz="1700" dirty="0">
                <a:solidFill>
                  <a:srgbClr val="404040"/>
                </a:solidFill>
                <a:latin typeface="Century Gothic"/>
                <a:cs typeface="Century Gothic"/>
              </a:rPr>
              <a:t>come causa </a:t>
            </a:r>
            <a:r>
              <a:rPr sz="1700" spc="-5" dirty="0">
                <a:solidFill>
                  <a:srgbClr val="404040"/>
                </a:solidFill>
                <a:latin typeface="Century Gothic"/>
                <a:cs typeface="Century Gothic"/>
              </a:rPr>
              <a:t>scatenante dei </a:t>
            </a:r>
            <a:r>
              <a:rPr sz="1700" dirty="0">
                <a:solidFill>
                  <a:srgbClr val="404040"/>
                </a:solidFill>
                <a:latin typeface="Century Gothic"/>
                <a:cs typeface="Century Gothic"/>
              </a:rPr>
              <a:t>“ </a:t>
            </a:r>
            <a:r>
              <a:rPr sz="1700" spc="-5" dirty="0">
                <a:solidFill>
                  <a:srgbClr val="404040"/>
                </a:solidFill>
                <a:latin typeface="Century Gothic"/>
                <a:cs typeface="Century Gothic"/>
              </a:rPr>
              <a:t>delitti</a:t>
            </a:r>
            <a:r>
              <a:rPr sz="1700" spc="10" dirty="0">
                <a:solidFill>
                  <a:srgbClr val="404040"/>
                </a:solidFill>
                <a:latin typeface="Century Gothic"/>
                <a:cs typeface="Century Gothic"/>
              </a:rPr>
              <a:t> </a:t>
            </a:r>
            <a:r>
              <a:rPr sz="1700" spc="-5" dirty="0">
                <a:solidFill>
                  <a:srgbClr val="404040"/>
                </a:solidFill>
                <a:latin typeface="Century Gothic"/>
                <a:cs typeface="Century Gothic"/>
              </a:rPr>
              <a:t>d’onore“</a:t>
            </a:r>
            <a:endParaRPr sz="1700">
              <a:latin typeface="Century Gothic"/>
              <a:cs typeface="Century Gothic"/>
            </a:endParaRPr>
          </a:p>
          <a:p>
            <a:pPr marL="355600" indent="-342900">
              <a:lnSpc>
                <a:spcPts val="1825"/>
              </a:lnSpc>
              <a:spcBef>
                <a:spcPts val="64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Ma che fare </a:t>
            </a:r>
            <a:r>
              <a:rPr sz="1700" spc="-5" dirty="0">
                <a:solidFill>
                  <a:srgbClr val="404040"/>
                </a:solidFill>
                <a:latin typeface="Century Gothic"/>
                <a:cs typeface="Century Gothic"/>
              </a:rPr>
              <a:t>dunque della cultura? </a:t>
            </a:r>
            <a:r>
              <a:rPr sz="1700" dirty="0">
                <a:solidFill>
                  <a:srgbClr val="404040"/>
                </a:solidFill>
                <a:latin typeface="Century Gothic"/>
                <a:cs typeface="Century Gothic"/>
              </a:rPr>
              <a:t>In che </a:t>
            </a:r>
            <a:r>
              <a:rPr sz="1700" spc="-5" dirty="0">
                <a:solidFill>
                  <a:srgbClr val="404040"/>
                </a:solidFill>
                <a:latin typeface="Century Gothic"/>
                <a:cs typeface="Century Gothic"/>
              </a:rPr>
              <a:t>modo essa interviene, influenza</a:t>
            </a:r>
            <a:r>
              <a:rPr sz="1700" spc="70" dirty="0">
                <a:solidFill>
                  <a:srgbClr val="404040"/>
                </a:solidFill>
                <a:latin typeface="Century Gothic"/>
                <a:cs typeface="Century Gothic"/>
              </a:rPr>
              <a:t> </a:t>
            </a:r>
            <a:r>
              <a:rPr sz="1700" spc="-5" dirty="0">
                <a:solidFill>
                  <a:srgbClr val="404040"/>
                </a:solidFill>
                <a:latin typeface="Century Gothic"/>
                <a:cs typeface="Century Gothic"/>
              </a:rPr>
              <a:t>tale</a:t>
            </a:r>
            <a:endParaRPr sz="1700">
              <a:latin typeface="Century Gothic"/>
              <a:cs typeface="Century Gothic"/>
            </a:endParaRPr>
          </a:p>
          <a:p>
            <a:pPr marL="355600" marR="733425">
              <a:lnSpc>
                <a:spcPct val="77600"/>
              </a:lnSpc>
              <a:spcBef>
                <a:spcPts val="240"/>
              </a:spcBef>
            </a:pPr>
            <a:r>
              <a:rPr sz="1700" dirty="0">
                <a:solidFill>
                  <a:srgbClr val="404040"/>
                </a:solidFill>
                <a:latin typeface="Century Gothic"/>
                <a:cs typeface="Century Gothic"/>
              </a:rPr>
              <a:t>forma </a:t>
            </a:r>
            <a:r>
              <a:rPr sz="1700" spc="-5" dirty="0">
                <a:solidFill>
                  <a:srgbClr val="404040"/>
                </a:solidFill>
                <a:latin typeface="Century Gothic"/>
                <a:cs typeface="Century Gothic"/>
              </a:rPr>
              <a:t>di violenza? </a:t>
            </a:r>
            <a:r>
              <a:rPr sz="1700" dirty="0">
                <a:solidFill>
                  <a:srgbClr val="404040"/>
                </a:solidFill>
                <a:latin typeface="Century Gothic"/>
                <a:cs typeface="Century Gothic"/>
              </a:rPr>
              <a:t>Essa </a:t>
            </a:r>
            <a:r>
              <a:rPr sz="1700" spc="-5" dirty="0">
                <a:solidFill>
                  <a:srgbClr val="404040"/>
                </a:solidFill>
                <a:latin typeface="Century Gothic"/>
                <a:cs typeface="Century Gothic"/>
              </a:rPr>
              <a:t>deve essere considerata </a:t>
            </a:r>
            <a:r>
              <a:rPr sz="1700" dirty="0">
                <a:solidFill>
                  <a:srgbClr val="404040"/>
                </a:solidFill>
                <a:latin typeface="Century Gothic"/>
                <a:cs typeface="Century Gothic"/>
              </a:rPr>
              <a:t>come </a:t>
            </a:r>
            <a:r>
              <a:rPr sz="1700" spc="-5" dirty="0">
                <a:solidFill>
                  <a:srgbClr val="404040"/>
                </a:solidFill>
                <a:latin typeface="Century Gothic"/>
                <a:cs typeface="Century Gothic"/>
              </a:rPr>
              <a:t>un’attenuante </a:t>
            </a:r>
            <a:r>
              <a:rPr sz="1700" dirty="0">
                <a:solidFill>
                  <a:srgbClr val="404040"/>
                </a:solidFill>
                <a:latin typeface="Century Gothic"/>
                <a:cs typeface="Century Gothic"/>
              </a:rPr>
              <a:t>o  un’aggravante </a:t>
            </a:r>
            <a:r>
              <a:rPr sz="1700" spc="-5" dirty="0">
                <a:solidFill>
                  <a:srgbClr val="404040"/>
                </a:solidFill>
                <a:latin typeface="Century Gothic"/>
                <a:cs typeface="Century Gothic"/>
              </a:rPr>
              <a:t>del reato, oppure non deve essere considerata</a:t>
            </a:r>
            <a:r>
              <a:rPr sz="1700" spc="50" dirty="0">
                <a:solidFill>
                  <a:srgbClr val="404040"/>
                </a:solidFill>
                <a:latin typeface="Century Gothic"/>
                <a:cs typeface="Century Gothic"/>
              </a:rPr>
              <a:t> </a:t>
            </a:r>
            <a:r>
              <a:rPr sz="1700" spc="-5" dirty="0">
                <a:solidFill>
                  <a:srgbClr val="404040"/>
                </a:solidFill>
                <a:latin typeface="Century Gothic"/>
                <a:cs typeface="Century Gothic"/>
              </a:rPr>
              <a:t>affatto?</a:t>
            </a:r>
            <a:endParaRPr sz="1700">
              <a:latin typeface="Century Gothic"/>
              <a:cs typeface="Century Gothic"/>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4" y="645667"/>
            <a:ext cx="4760595" cy="574040"/>
          </a:xfrm>
          <a:prstGeom prst="rect">
            <a:avLst/>
          </a:prstGeom>
        </p:spPr>
        <p:txBody>
          <a:bodyPr vert="horz" wrap="square" lIns="0" tIns="12700" rIns="0" bIns="0" rtlCol="0">
            <a:spAutoFit/>
          </a:bodyPr>
          <a:lstStyle/>
          <a:p>
            <a:pPr marL="12700">
              <a:lnSpc>
                <a:spcPct val="100000"/>
              </a:lnSpc>
              <a:spcBef>
                <a:spcPts val="100"/>
              </a:spcBef>
            </a:pPr>
            <a:r>
              <a:rPr dirty="0"/>
              <a:t>L’italia; il </a:t>
            </a:r>
            <a:r>
              <a:rPr spc="-5" dirty="0"/>
              <a:t>caso di</a:t>
            </a:r>
            <a:r>
              <a:rPr spc="-45" dirty="0"/>
              <a:t> </a:t>
            </a:r>
            <a:r>
              <a:rPr dirty="0"/>
              <a:t>Hina</a:t>
            </a:r>
          </a:p>
        </p:txBody>
      </p:sp>
      <p:sp>
        <p:nvSpPr>
          <p:cNvPr id="3" name="object 3"/>
          <p:cNvSpPr txBox="1"/>
          <p:nvPr/>
        </p:nvSpPr>
        <p:spPr>
          <a:xfrm>
            <a:off x="2109152" y="1515871"/>
            <a:ext cx="8648700" cy="4051935"/>
          </a:xfrm>
          <a:prstGeom prst="rect">
            <a:avLst/>
          </a:prstGeom>
        </p:spPr>
        <p:txBody>
          <a:bodyPr vert="horz" wrap="square" lIns="0" tIns="39370" rIns="0" bIns="0" rtlCol="0">
            <a:spAutoFit/>
          </a:bodyPr>
          <a:lstStyle/>
          <a:p>
            <a:pPr marL="355600" marR="20320" indent="-342900">
              <a:lnSpc>
                <a:spcPts val="1610"/>
              </a:lnSpc>
              <a:spcBef>
                <a:spcPts val="310"/>
              </a:spcBef>
              <a:buClr>
                <a:srgbClr val="A53010"/>
              </a:buClr>
              <a:buFont typeface="Microsoft Sans Serif"/>
              <a:buChar char="´"/>
              <a:tabLst>
                <a:tab pos="354965" algn="l"/>
                <a:tab pos="355600" algn="l"/>
              </a:tabLst>
            </a:pPr>
            <a:r>
              <a:rPr sz="1500" dirty="0">
                <a:solidFill>
                  <a:srgbClr val="404040"/>
                </a:solidFill>
                <a:latin typeface="Century Gothic"/>
                <a:cs typeface="Century Gothic"/>
              </a:rPr>
              <a:t>Al </a:t>
            </a:r>
            <a:r>
              <a:rPr sz="1500" spc="-5" dirty="0">
                <a:solidFill>
                  <a:srgbClr val="404040"/>
                </a:solidFill>
                <a:latin typeface="Century Gothic"/>
                <a:cs typeface="Century Gothic"/>
              </a:rPr>
              <a:t>fine di comprendere le modalità </a:t>
            </a:r>
            <a:r>
              <a:rPr sz="1500" dirty="0">
                <a:solidFill>
                  <a:srgbClr val="404040"/>
                </a:solidFill>
                <a:latin typeface="Century Gothic"/>
                <a:cs typeface="Century Gothic"/>
              </a:rPr>
              <a:t>attraverso cui </a:t>
            </a:r>
            <a:r>
              <a:rPr sz="1500" spc="-5" dirty="0">
                <a:solidFill>
                  <a:srgbClr val="404040"/>
                </a:solidFill>
                <a:latin typeface="Century Gothic"/>
                <a:cs typeface="Century Gothic"/>
              </a:rPr>
              <a:t>viene </a:t>
            </a:r>
            <a:r>
              <a:rPr sz="1500" dirty="0">
                <a:solidFill>
                  <a:srgbClr val="404040"/>
                </a:solidFill>
                <a:latin typeface="Century Gothic"/>
                <a:cs typeface="Century Gothic"/>
              </a:rPr>
              <a:t>fatto appello </a:t>
            </a:r>
            <a:r>
              <a:rPr sz="1500" spc="-5" dirty="0">
                <a:solidFill>
                  <a:srgbClr val="404040"/>
                </a:solidFill>
                <a:latin typeface="Century Gothic"/>
                <a:cs typeface="Century Gothic"/>
              </a:rPr>
              <a:t>alla “cultura“ nello  spiegare </a:t>
            </a:r>
            <a:r>
              <a:rPr sz="1500" dirty="0">
                <a:solidFill>
                  <a:srgbClr val="404040"/>
                </a:solidFill>
                <a:latin typeface="Century Gothic"/>
                <a:cs typeface="Century Gothic"/>
              </a:rPr>
              <a:t>e </a:t>
            </a:r>
            <a:r>
              <a:rPr sz="1500" spc="-5" dirty="0">
                <a:solidFill>
                  <a:srgbClr val="404040"/>
                </a:solidFill>
                <a:latin typeface="Century Gothic"/>
                <a:cs typeface="Century Gothic"/>
              </a:rPr>
              <a:t>giudicare </a:t>
            </a:r>
            <a:r>
              <a:rPr sz="1500" dirty="0">
                <a:solidFill>
                  <a:srgbClr val="404040"/>
                </a:solidFill>
                <a:latin typeface="Century Gothic"/>
                <a:cs typeface="Century Gothic"/>
              </a:rPr>
              <a:t>i “ </a:t>
            </a:r>
            <a:r>
              <a:rPr sz="1500" spc="-5" dirty="0">
                <a:solidFill>
                  <a:srgbClr val="404040"/>
                </a:solidFill>
                <a:latin typeface="Century Gothic"/>
                <a:cs typeface="Century Gothic"/>
              </a:rPr>
              <a:t>delitti d’onore“ </a:t>
            </a:r>
            <a:r>
              <a:rPr sz="1500" dirty="0">
                <a:solidFill>
                  <a:srgbClr val="404040"/>
                </a:solidFill>
                <a:latin typeface="Century Gothic"/>
                <a:cs typeface="Century Gothic"/>
              </a:rPr>
              <a:t>può essere </a:t>
            </a:r>
            <a:r>
              <a:rPr sz="1500" spc="-5" dirty="0">
                <a:solidFill>
                  <a:srgbClr val="404040"/>
                </a:solidFill>
                <a:latin typeface="Century Gothic"/>
                <a:cs typeface="Century Gothic"/>
              </a:rPr>
              <a:t>utile ripercorrere </a:t>
            </a:r>
            <a:r>
              <a:rPr sz="1500" dirty="0">
                <a:solidFill>
                  <a:srgbClr val="404040"/>
                </a:solidFill>
                <a:latin typeface="Century Gothic"/>
                <a:cs typeface="Century Gothic"/>
              </a:rPr>
              <a:t>brevemente </a:t>
            </a:r>
            <a:r>
              <a:rPr sz="1500" spc="-5" dirty="0">
                <a:solidFill>
                  <a:srgbClr val="404040"/>
                </a:solidFill>
                <a:latin typeface="Century Gothic"/>
                <a:cs typeface="Century Gothic"/>
              </a:rPr>
              <a:t>le </a:t>
            </a:r>
            <a:r>
              <a:rPr sz="1500" dirty="0">
                <a:solidFill>
                  <a:srgbClr val="404040"/>
                </a:solidFill>
                <a:latin typeface="Century Gothic"/>
                <a:cs typeface="Century Gothic"/>
              </a:rPr>
              <a:t>tappe  </a:t>
            </a:r>
            <a:r>
              <a:rPr sz="1500" spc="-5" dirty="0">
                <a:solidFill>
                  <a:srgbClr val="404040"/>
                </a:solidFill>
                <a:latin typeface="Century Gothic"/>
                <a:cs typeface="Century Gothic"/>
              </a:rPr>
              <a:t>giudiziarie del </a:t>
            </a:r>
            <a:r>
              <a:rPr sz="1500" dirty="0">
                <a:solidFill>
                  <a:srgbClr val="404040"/>
                </a:solidFill>
                <a:latin typeface="Century Gothic"/>
                <a:cs typeface="Century Gothic"/>
              </a:rPr>
              <a:t>processo seguito </a:t>
            </a:r>
            <a:r>
              <a:rPr sz="1500" spc="-5" dirty="0">
                <a:solidFill>
                  <a:srgbClr val="404040"/>
                </a:solidFill>
                <a:latin typeface="Century Gothic"/>
                <a:cs typeface="Century Gothic"/>
              </a:rPr>
              <a:t>all’uccisione di Hina nel </a:t>
            </a:r>
            <a:r>
              <a:rPr sz="1500" dirty="0">
                <a:solidFill>
                  <a:srgbClr val="404040"/>
                </a:solidFill>
                <a:latin typeface="Century Gothic"/>
                <a:cs typeface="Century Gothic"/>
              </a:rPr>
              <a:t>2006 ( </a:t>
            </a:r>
            <a:r>
              <a:rPr sz="1500" spc="-5" dirty="0">
                <a:solidFill>
                  <a:srgbClr val="404040"/>
                </a:solidFill>
                <a:latin typeface="Century Gothic"/>
                <a:cs typeface="Century Gothic"/>
              </a:rPr>
              <a:t>Paola Sacchi,</a:t>
            </a:r>
            <a:r>
              <a:rPr sz="1500" spc="15" dirty="0">
                <a:solidFill>
                  <a:srgbClr val="404040"/>
                </a:solidFill>
                <a:latin typeface="Century Gothic"/>
                <a:cs typeface="Century Gothic"/>
              </a:rPr>
              <a:t> </a:t>
            </a:r>
            <a:r>
              <a:rPr sz="1500" dirty="0">
                <a:solidFill>
                  <a:srgbClr val="404040"/>
                </a:solidFill>
                <a:latin typeface="Century Gothic"/>
                <a:cs typeface="Century Gothic"/>
              </a:rPr>
              <a:t>2013)</a:t>
            </a:r>
            <a:endParaRPr sz="1500">
              <a:latin typeface="Century Gothic"/>
              <a:cs typeface="Century Gothic"/>
            </a:endParaRPr>
          </a:p>
          <a:p>
            <a:pPr marL="355600" marR="123189" indent="-342900">
              <a:lnSpc>
                <a:spcPct val="90500"/>
              </a:lnSpc>
              <a:spcBef>
                <a:spcPts val="940"/>
              </a:spcBef>
              <a:buClr>
                <a:srgbClr val="A53010"/>
              </a:buClr>
              <a:buFont typeface="Microsoft Sans Serif"/>
              <a:buChar char="´"/>
              <a:tabLst>
                <a:tab pos="354965" algn="l"/>
                <a:tab pos="355600" algn="l"/>
              </a:tabLst>
            </a:pPr>
            <a:r>
              <a:rPr sz="1500" spc="-5" dirty="0">
                <a:solidFill>
                  <a:srgbClr val="404040"/>
                </a:solidFill>
                <a:latin typeface="Century Gothic"/>
                <a:cs typeface="Century Gothic"/>
              </a:rPr>
              <a:t>All’interno della prima sentenza della </a:t>
            </a:r>
            <a:r>
              <a:rPr sz="1500" dirty="0">
                <a:solidFill>
                  <a:srgbClr val="404040"/>
                </a:solidFill>
                <a:latin typeface="Century Gothic"/>
                <a:cs typeface="Century Gothic"/>
              </a:rPr>
              <a:t>Corte </a:t>
            </a:r>
            <a:r>
              <a:rPr sz="1500" spc="-5" dirty="0">
                <a:solidFill>
                  <a:srgbClr val="404040"/>
                </a:solidFill>
                <a:latin typeface="Century Gothic"/>
                <a:cs typeface="Century Gothic"/>
              </a:rPr>
              <a:t>di </a:t>
            </a:r>
            <a:r>
              <a:rPr sz="1500" dirty="0">
                <a:solidFill>
                  <a:srgbClr val="404040"/>
                </a:solidFill>
                <a:latin typeface="Century Gothic"/>
                <a:cs typeface="Century Gothic"/>
              </a:rPr>
              <a:t>Cassazione, </a:t>
            </a:r>
            <a:r>
              <a:rPr sz="1500" spc="-5" dirty="0">
                <a:solidFill>
                  <a:srgbClr val="404040"/>
                </a:solidFill>
                <a:latin typeface="Century Gothic"/>
                <a:cs typeface="Century Gothic"/>
              </a:rPr>
              <a:t>viene </a:t>
            </a:r>
            <a:r>
              <a:rPr sz="1500" dirty="0">
                <a:solidFill>
                  <a:srgbClr val="404040"/>
                </a:solidFill>
                <a:latin typeface="Century Gothic"/>
                <a:cs typeface="Century Gothic"/>
              </a:rPr>
              <a:t>fatto </a:t>
            </a:r>
            <a:r>
              <a:rPr sz="1500" spc="-5" dirty="0">
                <a:solidFill>
                  <a:srgbClr val="404040"/>
                </a:solidFill>
                <a:latin typeface="Century Gothic"/>
                <a:cs typeface="Century Gothic"/>
              </a:rPr>
              <a:t>riferimento alla  variabile culturale in quanto “aggravante“ nella </a:t>
            </a:r>
            <a:r>
              <a:rPr sz="1500" dirty="0">
                <a:solidFill>
                  <a:srgbClr val="404040"/>
                </a:solidFill>
                <a:latin typeface="Century Gothic"/>
                <a:cs typeface="Century Gothic"/>
              </a:rPr>
              <a:t>forma </a:t>
            </a:r>
            <a:r>
              <a:rPr sz="1500" spc="-5" dirty="0">
                <a:solidFill>
                  <a:srgbClr val="404040"/>
                </a:solidFill>
                <a:latin typeface="Century Gothic"/>
                <a:cs typeface="Century Gothic"/>
              </a:rPr>
              <a:t>di </a:t>
            </a:r>
            <a:r>
              <a:rPr sz="1500" dirty="0">
                <a:solidFill>
                  <a:srgbClr val="404040"/>
                </a:solidFill>
                <a:latin typeface="Century Gothic"/>
                <a:cs typeface="Century Gothic"/>
              </a:rPr>
              <a:t>motivi </a:t>
            </a:r>
            <a:r>
              <a:rPr sz="1500" spc="-5" dirty="0">
                <a:solidFill>
                  <a:srgbClr val="404040"/>
                </a:solidFill>
                <a:latin typeface="Century Gothic"/>
                <a:cs typeface="Century Gothic"/>
              </a:rPr>
              <a:t>futili </a:t>
            </a:r>
            <a:r>
              <a:rPr sz="1500" dirty="0">
                <a:solidFill>
                  <a:srgbClr val="404040"/>
                </a:solidFill>
                <a:latin typeface="Century Gothic"/>
                <a:cs typeface="Century Gothic"/>
              </a:rPr>
              <a:t>ed </a:t>
            </a:r>
            <a:r>
              <a:rPr sz="1500" spc="-5" dirty="0">
                <a:solidFill>
                  <a:srgbClr val="404040"/>
                </a:solidFill>
                <a:latin typeface="Century Gothic"/>
                <a:cs typeface="Century Gothic"/>
              </a:rPr>
              <a:t>abietti. </a:t>
            </a:r>
            <a:r>
              <a:rPr sz="1500" dirty="0">
                <a:solidFill>
                  <a:srgbClr val="404040"/>
                </a:solidFill>
                <a:latin typeface="Century Gothic"/>
                <a:cs typeface="Century Gothic"/>
              </a:rPr>
              <a:t>A  </a:t>
            </a:r>
            <a:r>
              <a:rPr sz="1500" spc="-5" dirty="0">
                <a:solidFill>
                  <a:srgbClr val="404040"/>
                </a:solidFill>
                <a:latin typeface="Century Gothic"/>
                <a:cs typeface="Century Gothic"/>
              </a:rPr>
              <a:t>prendere </a:t>
            </a:r>
            <a:r>
              <a:rPr sz="1500" dirty="0">
                <a:solidFill>
                  <a:srgbClr val="404040"/>
                </a:solidFill>
                <a:latin typeface="Century Gothic"/>
                <a:cs typeface="Century Gothic"/>
              </a:rPr>
              <a:t>forma è </a:t>
            </a:r>
            <a:r>
              <a:rPr sz="1500" spc="-5" dirty="0">
                <a:solidFill>
                  <a:srgbClr val="404040"/>
                </a:solidFill>
                <a:latin typeface="Century Gothic"/>
                <a:cs typeface="Century Gothic"/>
              </a:rPr>
              <a:t>dunque la stigmatizzazione di </a:t>
            </a:r>
            <a:r>
              <a:rPr sz="1500" dirty="0">
                <a:solidFill>
                  <a:srgbClr val="404040"/>
                </a:solidFill>
                <a:latin typeface="Century Gothic"/>
                <a:cs typeface="Century Gothic"/>
              </a:rPr>
              <a:t>un </a:t>
            </a:r>
            <a:r>
              <a:rPr sz="1500" spc="-5" dirty="0">
                <a:solidFill>
                  <a:srgbClr val="404040"/>
                </a:solidFill>
                <a:latin typeface="Century Gothic"/>
                <a:cs typeface="Century Gothic"/>
              </a:rPr>
              <a:t>intero universo culturale, considerato  </a:t>
            </a:r>
            <a:r>
              <a:rPr sz="1500" dirty="0">
                <a:solidFill>
                  <a:srgbClr val="404040"/>
                </a:solidFill>
                <a:latin typeface="Century Gothic"/>
                <a:cs typeface="Century Gothic"/>
              </a:rPr>
              <a:t>come </a:t>
            </a:r>
            <a:r>
              <a:rPr sz="1500" spc="-5" dirty="0">
                <a:solidFill>
                  <a:srgbClr val="404040"/>
                </a:solidFill>
                <a:latin typeface="Century Gothic"/>
                <a:cs typeface="Century Gothic"/>
              </a:rPr>
              <a:t>intrinsecamente violento. </a:t>
            </a:r>
            <a:r>
              <a:rPr sz="1500" dirty="0">
                <a:solidFill>
                  <a:srgbClr val="404040"/>
                </a:solidFill>
                <a:latin typeface="Century Gothic"/>
                <a:cs typeface="Century Gothic"/>
              </a:rPr>
              <a:t>Uno </a:t>
            </a:r>
            <a:r>
              <a:rPr sz="1500" spc="-5" dirty="0">
                <a:solidFill>
                  <a:srgbClr val="404040"/>
                </a:solidFill>
                <a:latin typeface="Century Gothic"/>
                <a:cs typeface="Century Gothic"/>
              </a:rPr>
              <a:t>“scontro culturale“ </a:t>
            </a:r>
            <a:r>
              <a:rPr sz="1500" dirty="0">
                <a:solidFill>
                  <a:srgbClr val="404040"/>
                </a:solidFill>
                <a:latin typeface="Century Gothic"/>
                <a:cs typeface="Century Gothic"/>
              </a:rPr>
              <a:t>e </a:t>
            </a:r>
            <a:r>
              <a:rPr sz="1500" spc="-5" dirty="0">
                <a:solidFill>
                  <a:srgbClr val="404040"/>
                </a:solidFill>
                <a:latin typeface="Century Gothic"/>
                <a:cs typeface="Century Gothic"/>
              </a:rPr>
              <a:t>intergenerazionale culminato  nella </a:t>
            </a:r>
            <a:r>
              <a:rPr sz="1500" dirty="0">
                <a:solidFill>
                  <a:srgbClr val="404040"/>
                </a:solidFill>
                <a:latin typeface="Century Gothic"/>
                <a:cs typeface="Century Gothic"/>
              </a:rPr>
              <a:t>« </a:t>
            </a:r>
            <a:r>
              <a:rPr sz="1500" spc="-5" dirty="0">
                <a:solidFill>
                  <a:srgbClr val="404040"/>
                </a:solidFill>
                <a:latin typeface="Century Gothic"/>
                <a:cs typeface="Century Gothic"/>
              </a:rPr>
              <a:t>decisione di uccidere la ragazza, </a:t>
            </a:r>
            <a:r>
              <a:rPr sz="1500" dirty="0">
                <a:solidFill>
                  <a:srgbClr val="404040"/>
                </a:solidFill>
                <a:latin typeface="Century Gothic"/>
                <a:cs typeface="Century Gothic"/>
              </a:rPr>
              <a:t>per </a:t>
            </a:r>
            <a:r>
              <a:rPr sz="1500" spc="-5" dirty="0">
                <a:solidFill>
                  <a:srgbClr val="404040"/>
                </a:solidFill>
                <a:latin typeface="Century Gothic"/>
                <a:cs typeface="Century Gothic"/>
              </a:rPr>
              <a:t>questioni che nell’ottica culturale di  provenienza hanno </a:t>
            </a:r>
            <a:r>
              <a:rPr sz="1500" dirty="0">
                <a:solidFill>
                  <a:srgbClr val="404040"/>
                </a:solidFill>
                <a:latin typeface="Century Gothic"/>
                <a:cs typeface="Century Gothic"/>
              </a:rPr>
              <a:t>a </a:t>
            </a:r>
            <a:r>
              <a:rPr sz="1500" spc="-5" dirty="0">
                <a:solidFill>
                  <a:srgbClr val="404040"/>
                </a:solidFill>
                <a:latin typeface="Century Gothic"/>
                <a:cs typeface="Century Gothic"/>
              </a:rPr>
              <a:t>che fare evidentemente </a:t>
            </a:r>
            <a:r>
              <a:rPr sz="1500" dirty="0">
                <a:solidFill>
                  <a:srgbClr val="404040"/>
                </a:solidFill>
                <a:latin typeface="Century Gothic"/>
                <a:cs typeface="Century Gothic"/>
              </a:rPr>
              <a:t>con </a:t>
            </a:r>
            <a:r>
              <a:rPr sz="1500" spc="-5" dirty="0">
                <a:solidFill>
                  <a:srgbClr val="404040"/>
                </a:solidFill>
                <a:latin typeface="Century Gothic"/>
                <a:cs typeface="Century Gothic"/>
              </a:rPr>
              <a:t>una </a:t>
            </a:r>
            <a:r>
              <a:rPr sz="1500" dirty="0">
                <a:solidFill>
                  <a:srgbClr val="404040"/>
                </a:solidFill>
                <a:latin typeface="Century Gothic"/>
                <a:cs typeface="Century Gothic"/>
              </a:rPr>
              <a:t>pretesa onta </a:t>
            </a:r>
            <a:r>
              <a:rPr sz="1500" spc="-5" dirty="0">
                <a:solidFill>
                  <a:srgbClr val="404040"/>
                </a:solidFill>
                <a:latin typeface="Century Gothic"/>
                <a:cs typeface="Century Gothic"/>
              </a:rPr>
              <a:t>all’onore della  famiglia da lavare </a:t>
            </a:r>
            <a:r>
              <a:rPr sz="1500" dirty="0">
                <a:solidFill>
                  <a:srgbClr val="404040"/>
                </a:solidFill>
                <a:latin typeface="Century Gothic"/>
                <a:cs typeface="Century Gothic"/>
              </a:rPr>
              <a:t>con </a:t>
            </a:r>
            <a:r>
              <a:rPr sz="1500" spc="-5" dirty="0">
                <a:solidFill>
                  <a:srgbClr val="404040"/>
                </a:solidFill>
                <a:latin typeface="Century Gothic"/>
                <a:cs typeface="Century Gothic"/>
              </a:rPr>
              <a:t>il </a:t>
            </a:r>
            <a:r>
              <a:rPr sz="1500" dirty="0">
                <a:solidFill>
                  <a:srgbClr val="404040"/>
                </a:solidFill>
                <a:latin typeface="Century Gothic"/>
                <a:cs typeface="Century Gothic"/>
              </a:rPr>
              <a:t>sangue» ( </a:t>
            </a:r>
            <a:r>
              <a:rPr sz="1500" spc="-5" dirty="0">
                <a:solidFill>
                  <a:srgbClr val="404040"/>
                </a:solidFill>
                <a:latin typeface="Century Gothic"/>
                <a:cs typeface="Century Gothic"/>
              </a:rPr>
              <a:t>Dal </a:t>
            </a:r>
            <a:r>
              <a:rPr sz="1500" dirty="0">
                <a:solidFill>
                  <a:srgbClr val="404040"/>
                </a:solidFill>
                <a:latin typeface="Century Gothic"/>
                <a:cs typeface="Century Gothic"/>
              </a:rPr>
              <a:t>fermo </a:t>
            </a:r>
            <a:r>
              <a:rPr sz="1500" spc="-5" dirty="0">
                <a:solidFill>
                  <a:srgbClr val="404040"/>
                </a:solidFill>
                <a:latin typeface="Century Gothic"/>
                <a:cs typeface="Century Gothic"/>
              </a:rPr>
              <a:t>di indiziati di delitto del Tribunale di  </a:t>
            </a:r>
            <a:r>
              <a:rPr sz="1500" dirty="0">
                <a:solidFill>
                  <a:srgbClr val="404040"/>
                </a:solidFill>
                <a:latin typeface="Century Gothic"/>
                <a:cs typeface="Century Gothic"/>
              </a:rPr>
              <a:t>Brescia,2006, </a:t>
            </a:r>
            <a:r>
              <a:rPr sz="1500" spc="-5" dirty="0">
                <a:solidFill>
                  <a:srgbClr val="404040"/>
                </a:solidFill>
                <a:latin typeface="Century Gothic"/>
                <a:cs typeface="Century Gothic"/>
              </a:rPr>
              <a:t>cit. in Sacchi,</a:t>
            </a:r>
            <a:r>
              <a:rPr sz="1500" spc="-35" dirty="0">
                <a:solidFill>
                  <a:srgbClr val="404040"/>
                </a:solidFill>
                <a:latin typeface="Century Gothic"/>
                <a:cs typeface="Century Gothic"/>
              </a:rPr>
              <a:t> </a:t>
            </a:r>
            <a:r>
              <a:rPr sz="1500" dirty="0">
                <a:solidFill>
                  <a:srgbClr val="404040"/>
                </a:solidFill>
                <a:latin typeface="Century Gothic"/>
                <a:cs typeface="Century Gothic"/>
              </a:rPr>
              <a:t>2013)</a:t>
            </a:r>
            <a:endParaRPr sz="1500">
              <a:latin typeface="Century Gothic"/>
              <a:cs typeface="Century Gothic"/>
            </a:endParaRPr>
          </a:p>
          <a:p>
            <a:pPr marL="355600" marR="290195" indent="-342900" algn="just">
              <a:lnSpc>
                <a:spcPts val="1610"/>
              </a:lnSpc>
              <a:spcBef>
                <a:spcPts val="1000"/>
              </a:spcBef>
              <a:buClr>
                <a:srgbClr val="A53010"/>
              </a:buClr>
              <a:buFont typeface="Microsoft Sans Serif"/>
              <a:buChar char="´"/>
              <a:tabLst>
                <a:tab pos="355600" algn="l"/>
              </a:tabLst>
            </a:pPr>
            <a:r>
              <a:rPr sz="1500" dirty="0">
                <a:solidFill>
                  <a:srgbClr val="404040"/>
                </a:solidFill>
                <a:latin typeface="Century Gothic"/>
                <a:cs typeface="Century Gothic"/>
              </a:rPr>
              <a:t>Con </a:t>
            </a:r>
            <a:r>
              <a:rPr sz="1500" spc="-5" dirty="0">
                <a:solidFill>
                  <a:srgbClr val="404040"/>
                </a:solidFill>
                <a:latin typeface="Century Gothic"/>
                <a:cs typeface="Century Gothic"/>
              </a:rPr>
              <a:t>l’espressione del </a:t>
            </a:r>
            <a:r>
              <a:rPr sz="1500" dirty="0">
                <a:solidFill>
                  <a:srgbClr val="404040"/>
                </a:solidFill>
                <a:latin typeface="Century Gothic"/>
                <a:cs typeface="Century Gothic"/>
              </a:rPr>
              <a:t>secondo </a:t>
            </a:r>
            <a:r>
              <a:rPr sz="1500" spc="-5" dirty="0">
                <a:solidFill>
                  <a:srgbClr val="404040"/>
                </a:solidFill>
                <a:latin typeface="Century Gothic"/>
                <a:cs typeface="Century Gothic"/>
              </a:rPr>
              <a:t>grado di giudizio </a:t>
            </a:r>
            <a:r>
              <a:rPr sz="1500" dirty="0">
                <a:solidFill>
                  <a:srgbClr val="404040"/>
                </a:solidFill>
                <a:latin typeface="Century Gothic"/>
                <a:cs typeface="Century Gothic"/>
              </a:rPr>
              <a:t>si è </a:t>
            </a:r>
            <a:r>
              <a:rPr sz="1500" spc="-5" dirty="0">
                <a:solidFill>
                  <a:srgbClr val="404040"/>
                </a:solidFill>
                <a:latin typeface="Century Gothic"/>
                <a:cs typeface="Century Gothic"/>
              </a:rPr>
              <a:t>tentata un’inversione di tendenza:  negare </a:t>
            </a:r>
            <a:r>
              <a:rPr sz="1500" dirty="0">
                <a:solidFill>
                  <a:srgbClr val="404040"/>
                </a:solidFill>
                <a:latin typeface="Century Gothic"/>
                <a:cs typeface="Century Gothic"/>
              </a:rPr>
              <a:t>ogni </a:t>
            </a:r>
            <a:r>
              <a:rPr sz="1500" spc="-5" dirty="0">
                <a:solidFill>
                  <a:srgbClr val="404040"/>
                </a:solidFill>
                <a:latin typeface="Century Gothic"/>
                <a:cs typeface="Century Gothic"/>
              </a:rPr>
              <a:t>riferimento alla dimensione culturale, evidenziando la rilevanza dei </a:t>
            </a:r>
            <a:r>
              <a:rPr sz="1500" dirty="0">
                <a:solidFill>
                  <a:srgbClr val="404040"/>
                </a:solidFill>
                <a:latin typeface="Century Gothic"/>
                <a:cs typeface="Century Gothic"/>
              </a:rPr>
              <a:t>fattori  </a:t>
            </a:r>
            <a:r>
              <a:rPr sz="1500" spc="-5" dirty="0">
                <a:solidFill>
                  <a:srgbClr val="404040"/>
                </a:solidFill>
                <a:latin typeface="Century Gothic"/>
                <a:cs typeface="Century Gothic"/>
              </a:rPr>
              <a:t>psicologici</a:t>
            </a:r>
            <a:endParaRPr sz="1500">
              <a:latin typeface="Century Gothic"/>
              <a:cs typeface="Century Gothic"/>
            </a:endParaRPr>
          </a:p>
          <a:p>
            <a:pPr marL="355600" marR="5080" indent="-342900">
              <a:lnSpc>
                <a:spcPts val="1610"/>
              </a:lnSpc>
              <a:spcBef>
                <a:spcPts val="1075"/>
              </a:spcBef>
              <a:buClr>
                <a:srgbClr val="A53010"/>
              </a:buClr>
              <a:buFont typeface="Microsoft Sans Serif"/>
              <a:buChar char="´"/>
              <a:tabLst>
                <a:tab pos="354965" algn="l"/>
                <a:tab pos="355600" algn="l"/>
              </a:tabLst>
            </a:pPr>
            <a:r>
              <a:rPr sz="1500" spc="-5" dirty="0">
                <a:solidFill>
                  <a:srgbClr val="404040"/>
                </a:solidFill>
                <a:latin typeface="Century Gothic"/>
                <a:cs typeface="Century Gothic"/>
              </a:rPr>
              <a:t>In entrambi </a:t>
            </a:r>
            <a:r>
              <a:rPr sz="1500" dirty="0">
                <a:solidFill>
                  <a:srgbClr val="404040"/>
                </a:solidFill>
                <a:latin typeface="Century Gothic"/>
                <a:cs typeface="Century Gothic"/>
              </a:rPr>
              <a:t>i casi </a:t>
            </a:r>
            <a:r>
              <a:rPr sz="1500" spc="-5" dirty="0">
                <a:solidFill>
                  <a:srgbClr val="404040"/>
                </a:solidFill>
                <a:latin typeface="Century Gothic"/>
                <a:cs typeface="Century Gothic"/>
              </a:rPr>
              <a:t>l’operazione, </a:t>
            </a:r>
            <a:r>
              <a:rPr sz="1500" dirty="0">
                <a:solidFill>
                  <a:srgbClr val="404040"/>
                </a:solidFill>
                <a:latin typeface="Century Gothic"/>
                <a:cs typeface="Century Gothic"/>
              </a:rPr>
              <a:t>sebbene </a:t>
            </a:r>
            <a:r>
              <a:rPr sz="1500" spc="-5" dirty="0">
                <a:solidFill>
                  <a:srgbClr val="404040"/>
                </a:solidFill>
                <a:latin typeface="Century Gothic"/>
                <a:cs typeface="Century Gothic"/>
              </a:rPr>
              <a:t>di </a:t>
            </a:r>
            <a:r>
              <a:rPr sz="1500" dirty="0">
                <a:solidFill>
                  <a:srgbClr val="404040"/>
                </a:solidFill>
                <a:latin typeface="Century Gothic"/>
                <a:cs typeface="Century Gothic"/>
              </a:rPr>
              <a:t>segno opposto, sembra essere </a:t>
            </a:r>
            <a:r>
              <a:rPr sz="1500" spc="-5" dirty="0">
                <a:solidFill>
                  <a:srgbClr val="404040"/>
                </a:solidFill>
                <a:latin typeface="Century Gothic"/>
                <a:cs typeface="Century Gothic"/>
              </a:rPr>
              <a:t>la </a:t>
            </a:r>
            <a:r>
              <a:rPr sz="1500" dirty="0">
                <a:solidFill>
                  <a:srgbClr val="404040"/>
                </a:solidFill>
                <a:latin typeface="Century Gothic"/>
                <a:cs typeface="Century Gothic"/>
              </a:rPr>
              <a:t>medesima;  </a:t>
            </a:r>
            <a:r>
              <a:rPr sz="1500" spc="-5" dirty="0">
                <a:solidFill>
                  <a:srgbClr val="404040"/>
                </a:solidFill>
                <a:latin typeface="Century Gothic"/>
                <a:cs typeface="Century Gothic"/>
              </a:rPr>
              <a:t>considerare la cultura in quanto </a:t>
            </a:r>
            <a:r>
              <a:rPr sz="1500" dirty="0">
                <a:solidFill>
                  <a:srgbClr val="404040"/>
                </a:solidFill>
                <a:latin typeface="Century Gothic"/>
                <a:cs typeface="Century Gothic"/>
              </a:rPr>
              <a:t>monolite, </a:t>
            </a:r>
            <a:r>
              <a:rPr sz="1500" spc="-5" dirty="0">
                <a:solidFill>
                  <a:srgbClr val="404040"/>
                </a:solidFill>
                <a:latin typeface="Century Gothic"/>
                <a:cs typeface="Century Gothic"/>
              </a:rPr>
              <a:t>un’essenza priva di dinamismi </a:t>
            </a:r>
            <a:r>
              <a:rPr sz="1500" dirty="0">
                <a:solidFill>
                  <a:srgbClr val="404040"/>
                </a:solidFill>
                <a:latin typeface="Century Gothic"/>
                <a:cs typeface="Century Gothic"/>
              </a:rPr>
              <a:t>e </a:t>
            </a:r>
            <a:r>
              <a:rPr sz="1500" spc="-5" dirty="0">
                <a:solidFill>
                  <a:srgbClr val="404040"/>
                </a:solidFill>
                <a:latin typeface="Century Gothic"/>
                <a:cs typeface="Century Gothic"/>
              </a:rPr>
              <a:t>tensioni</a:t>
            </a:r>
            <a:r>
              <a:rPr sz="1500" spc="125" dirty="0">
                <a:solidFill>
                  <a:srgbClr val="404040"/>
                </a:solidFill>
                <a:latin typeface="Century Gothic"/>
                <a:cs typeface="Century Gothic"/>
              </a:rPr>
              <a:t> </a:t>
            </a:r>
            <a:r>
              <a:rPr sz="1500" spc="-5" dirty="0">
                <a:solidFill>
                  <a:srgbClr val="404040"/>
                </a:solidFill>
                <a:latin typeface="Century Gothic"/>
                <a:cs typeface="Century Gothic"/>
              </a:rPr>
              <a:t>interne</a:t>
            </a:r>
            <a:endParaRPr sz="1500">
              <a:latin typeface="Century Gothic"/>
              <a:cs typeface="Century Gothic"/>
            </a:endParaRPr>
          </a:p>
          <a:p>
            <a:pPr marL="355600" indent="-342900">
              <a:lnSpc>
                <a:spcPct val="100000"/>
              </a:lnSpc>
              <a:spcBef>
                <a:spcPts val="770"/>
              </a:spcBef>
              <a:buClr>
                <a:srgbClr val="A53010"/>
              </a:buClr>
              <a:buFont typeface="Microsoft Sans Serif"/>
              <a:buChar char="´"/>
              <a:tabLst>
                <a:tab pos="354965" algn="l"/>
                <a:tab pos="355600" algn="l"/>
              </a:tabLst>
            </a:pPr>
            <a:r>
              <a:rPr sz="1500" spc="-5" dirty="0">
                <a:solidFill>
                  <a:srgbClr val="404040"/>
                </a:solidFill>
                <a:latin typeface="Century Gothic"/>
                <a:cs typeface="Century Gothic"/>
              </a:rPr>
              <a:t>E’ dunque </a:t>
            </a:r>
            <a:r>
              <a:rPr sz="1500" dirty="0">
                <a:solidFill>
                  <a:srgbClr val="404040"/>
                </a:solidFill>
                <a:latin typeface="Century Gothic"/>
                <a:cs typeface="Century Gothic"/>
              </a:rPr>
              <a:t>possibile </a:t>
            </a:r>
            <a:r>
              <a:rPr sz="1500" spc="-5" dirty="0">
                <a:solidFill>
                  <a:srgbClr val="404040"/>
                </a:solidFill>
                <a:latin typeface="Century Gothic"/>
                <a:cs typeface="Century Gothic"/>
              </a:rPr>
              <a:t>considerare il </a:t>
            </a:r>
            <a:r>
              <a:rPr sz="1500" dirty="0">
                <a:solidFill>
                  <a:srgbClr val="404040"/>
                </a:solidFill>
                <a:latin typeface="Century Gothic"/>
                <a:cs typeface="Century Gothic"/>
              </a:rPr>
              <a:t>peso </a:t>
            </a:r>
            <a:r>
              <a:rPr sz="1500" spc="-5" dirty="0">
                <a:solidFill>
                  <a:srgbClr val="404040"/>
                </a:solidFill>
                <a:latin typeface="Century Gothic"/>
                <a:cs typeface="Century Gothic"/>
              </a:rPr>
              <a:t>delle variabili culturali evitando</a:t>
            </a:r>
            <a:r>
              <a:rPr sz="1500" spc="60" dirty="0">
                <a:solidFill>
                  <a:srgbClr val="404040"/>
                </a:solidFill>
                <a:latin typeface="Century Gothic"/>
                <a:cs typeface="Century Gothic"/>
              </a:rPr>
              <a:t> </a:t>
            </a:r>
            <a:r>
              <a:rPr sz="1500" spc="-5" dirty="0">
                <a:solidFill>
                  <a:srgbClr val="404040"/>
                </a:solidFill>
                <a:latin typeface="Century Gothic"/>
                <a:cs typeface="Century Gothic"/>
              </a:rPr>
              <a:t>determinismi?</a:t>
            </a:r>
            <a:endParaRPr sz="1500">
              <a:latin typeface="Century Gothic"/>
              <a:cs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BF39B8-31A1-4895-A996-15ED5C689CB9}"/>
              </a:ext>
            </a:extLst>
          </p:cNvPr>
          <p:cNvSpPr>
            <a:spLocks noGrp="1"/>
          </p:cNvSpPr>
          <p:nvPr>
            <p:ph type="ctrTitle"/>
          </p:nvPr>
        </p:nvSpPr>
        <p:spPr/>
        <p:txBody>
          <a:bodyPr/>
          <a:lstStyle/>
          <a:p>
            <a:r>
              <a:rPr lang="it-IT" dirty="0">
                <a:cs typeface="Calibri Light"/>
              </a:rPr>
              <a:t>Prima migrazione:</a:t>
            </a:r>
          </a:p>
        </p:txBody>
      </p:sp>
      <p:sp>
        <p:nvSpPr>
          <p:cNvPr id="3" name="Sottotitolo 2">
            <a:extLst>
              <a:ext uri="{FF2B5EF4-FFF2-40B4-BE49-F238E27FC236}">
                <a16:creationId xmlns:a16="http://schemas.microsoft.com/office/drawing/2014/main" id="{5CE0D404-AAF5-4671-B269-80DFA1E1B12D}"/>
              </a:ext>
            </a:extLst>
          </p:cNvPr>
          <p:cNvSpPr>
            <a:spLocks noGrp="1"/>
          </p:cNvSpPr>
          <p:nvPr>
            <p:ph type="subTitle" idx="1"/>
          </p:nvPr>
        </p:nvSpPr>
        <p:spPr/>
        <p:txBody>
          <a:bodyPr vert="horz" lIns="91440" tIns="45720" rIns="91440" bIns="45720" rtlCol="0" anchor="t">
            <a:normAutofit/>
          </a:bodyPr>
          <a:lstStyle/>
          <a:p>
            <a:r>
              <a:rPr lang="it-IT" dirty="0">
                <a:cs typeface="Calibri"/>
              </a:rPr>
              <a:t>Migrazione disciplinare del concetto di onore in chiave storica.</a:t>
            </a:r>
            <a:endParaRPr lang="it-IT" dirty="0"/>
          </a:p>
        </p:txBody>
      </p:sp>
    </p:spTree>
    <p:extLst>
      <p:ext uri="{BB962C8B-B14F-4D97-AF65-F5344CB8AC3E}">
        <p14:creationId xmlns:p14="http://schemas.microsoft.com/office/powerpoint/2010/main" val="1116603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3020" rIns="0" bIns="0" rtlCol="0">
            <a:spAutoFit/>
          </a:bodyPr>
          <a:lstStyle/>
          <a:p>
            <a:pPr marL="39370" marR="5080">
              <a:lnSpc>
                <a:spcPts val="4300"/>
              </a:lnSpc>
              <a:spcBef>
                <a:spcPts val="260"/>
              </a:spcBef>
            </a:pPr>
            <a:r>
              <a:rPr dirty="0"/>
              <a:t>I “ Delitti d’onore“; Tradizione</a:t>
            </a:r>
            <a:r>
              <a:rPr spc="-75" dirty="0"/>
              <a:t> </a:t>
            </a:r>
            <a:r>
              <a:rPr dirty="0"/>
              <a:t>o  modernità?</a:t>
            </a:r>
          </a:p>
        </p:txBody>
      </p:sp>
      <p:sp>
        <p:nvSpPr>
          <p:cNvPr id="3" name="object 3"/>
          <p:cNvSpPr txBox="1"/>
          <p:nvPr/>
        </p:nvSpPr>
        <p:spPr>
          <a:xfrm>
            <a:off x="2667952" y="2139696"/>
            <a:ext cx="8578215" cy="3689350"/>
          </a:xfrm>
          <a:prstGeom prst="rect">
            <a:avLst/>
          </a:prstGeom>
        </p:spPr>
        <p:txBody>
          <a:bodyPr vert="horz" wrap="square" lIns="0" tIns="45719" rIns="0" bIns="0" rtlCol="0">
            <a:spAutoFit/>
          </a:bodyPr>
          <a:lstStyle/>
          <a:p>
            <a:pPr marL="355600" marR="88265" indent="-342900">
              <a:lnSpc>
                <a:spcPts val="1800"/>
              </a:lnSpc>
              <a:spcBef>
                <a:spcPts val="359"/>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La </a:t>
            </a:r>
            <a:r>
              <a:rPr sz="1700" spc="-5" dirty="0">
                <a:solidFill>
                  <a:srgbClr val="404040"/>
                </a:solidFill>
                <a:latin typeface="Century Gothic"/>
                <a:cs typeface="Century Gothic"/>
              </a:rPr>
              <a:t>categoria dei </a:t>
            </a:r>
            <a:r>
              <a:rPr sz="1700" dirty="0">
                <a:solidFill>
                  <a:srgbClr val="404040"/>
                </a:solidFill>
                <a:latin typeface="Century Gothic"/>
                <a:cs typeface="Century Gothic"/>
              </a:rPr>
              <a:t>“ </a:t>
            </a:r>
            <a:r>
              <a:rPr sz="1700" spc="-5" dirty="0">
                <a:solidFill>
                  <a:srgbClr val="404040"/>
                </a:solidFill>
                <a:latin typeface="Century Gothic"/>
                <a:cs typeface="Century Gothic"/>
              </a:rPr>
              <a:t>delitti d’onore“ </a:t>
            </a:r>
            <a:r>
              <a:rPr sz="1700" dirty="0">
                <a:solidFill>
                  <a:srgbClr val="404040"/>
                </a:solidFill>
                <a:latin typeface="Century Gothic"/>
                <a:cs typeface="Century Gothic"/>
              </a:rPr>
              <a:t>è </a:t>
            </a:r>
            <a:r>
              <a:rPr sz="1700" spc="-5" dirty="0">
                <a:solidFill>
                  <a:srgbClr val="404040"/>
                </a:solidFill>
                <a:latin typeface="Century Gothic"/>
                <a:cs typeface="Century Gothic"/>
              </a:rPr>
              <a:t>stata spesso relegata </a:t>
            </a:r>
            <a:r>
              <a:rPr sz="1700" dirty="0">
                <a:solidFill>
                  <a:srgbClr val="404040"/>
                </a:solidFill>
                <a:latin typeface="Century Gothic"/>
                <a:cs typeface="Century Gothic"/>
              </a:rPr>
              <a:t>ad una </a:t>
            </a:r>
            <a:r>
              <a:rPr sz="1700" spc="-5" dirty="0">
                <a:solidFill>
                  <a:srgbClr val="404040"/>
                </a:solidFill>
                <a:latin typeface="Century Gothic"/>
                <a:cs typeface="Century Gothic"/>
              </a:rPr>
              <a:t>dimensione  “tradizionale“, </a:t>
            </a:r>
            <a:r>
              <a:rPr sz="1700" dirty="0">
                <a:solidFill>
                  <a:srgbClr val="404040"/>
                </a:solidFill>
                <a:latin typeface="Century Gothic"/>
                <a:cs typeface="Century Gothic"/>
              </a:rPr>
              <a:t>uno </a:t>
            </a:r>
            <a:r>
              <a:rPr sz="1700" spc="-5" dirty="0">
                <a:solidFill>
                  <a:srgbClr val="404040"/>
                </a:solidFill>
                <a:latin typeface="Century Gothic"/>
                <a:cs typeface="Century Gothic"/>
              </a:rPr>
              <a:t>spazio immobile, privo di contraddizioni</a:t>
            </a:r>
            <a:r>
              <a:rPr sz="1700" spc="45" dirty="0">
                <a:solidFill>
                  <a:srgbClr val="404040"/>
                </a:solidFill>
                <a:latin typeface="Century Gothic"/>
                <a:cs typeface="Century Gothic"/>
              </a:rPr>
              <a:t> </a:t>
            </a:r>
            <a:r>
              <a:rPr sz="1700" spc="-5" dirty="0">
                <a:solidFill>
                  <a:srgbClr val="404040"/>
                </a:solidFill>
                <a:latin typeface="Century Gothic"/>
                <a:cs typeface="Century Gothic"/>
              </a:rPr>
              <a:t>interne</a:t>
            </a:r>
            <a:endParaRPr sz="1700">
              <a:latin typeface="Century Gothic"/>
              <a:cs typeface="Century Gothic"/>
            </a:endParaRPr>
          </a:p>
          <a:p>
            <a:pPr marL="355600" indent="-342900">
              <a:lnSpc>
                <a:spcPts val="1970"/>
              </a:lnSpc>
              <a:spcBef>
                <a:spcPts val="745"/>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Tuttavia, tale dicotomia costruita sulla contrapposizione tra la</a:t>
            </a:r>
            <a:r>
              <a:rPr sz="1700" spc="75" dirty="0">
                <a:solidFill>
                  <a:srgbClr val="404040"/>
                </a:solidFill>
                <a:latin typeface="Century Gothic"/>
                <a:cs typeface="Century Gothic"/>
              </a:rPr>
              <a:t> </a:t>
            </a:r>
            <a:r>
              <a:rPr sz="1700" dirty="0">
                <a:solidFill>
                  <a:srgbClr val="404040"/>
                </a:solidFill>
                <a:latin typeface="Century Gothic"/>
                <a:cs typeface="Century Gothic"/>
              </a:rPr>
              <a:t>“</a:t>
            </a:r>
            <a:endParaRPr sz="1700">
              <a:latin typeface="Century Gothic"/>
              <a:cs typeface="Century Gothic"/>
            </a:endParaRPr>
          </a:p>
          <a:p>
            <a:pPr marL="355600" marR="30480">
              <a:lnSpc>
                <a:spcPct val="89800"/>
              </a:lnSpc>
              <a:spcBef>
                <a:spcPts val="140"/>
              </a:spcBef>
            </a:pPr>
            <a:r>
              <a:rPr sz="1700" spc="-5" dirty="0">
                <a:solidFill>
                  <a:srgbClr val="404040"/>
                </a:solidFill>
                <a:latin typeface="Century Gothic"/>
                <a:cs typeface="Century Gothic"/>
              </a:rPr>
              <a:t>nostra“ modernità </a:t>
            </a:r>
            <a:r>
              <a:rPr sz="1700" dirty="0">
                <a:solidFill>
                  <a:srgbClr val="404040"/>
                </a:solidFill>
                <a:latin typeface="Century Gothic"/>
                <a:cs typeface="Century Gothic"/>
              </a:rPr>
              <a:t>e </a:t>
            </a:r>
            <a:r>
              <a:rPr sz="1700" spc="-5" dirty="0">
                <a:solidFill>
                  <a:srgbClr val="404040"/>
                </a:solidFill>
                <a:latin typeface="Century Gothic"/>
                <a:cs typeface="Century Gothic"/>
              </a:rPr>
              <a:t>la “loro“ tradizione, rischia di fornire </a:t>
            </a:r>
            <a:r>
              <a:rPr sz="1700" dirty="0">
                <a:solidFill>
                  <a:srgbClr val="404040"/>
                </a:solidFill>
                <a:latin typeface="Century Gothic"/>
                <a:cs typeface="Century Gothic"/>
              </a:rPr>
              <a:t>un’immagine </a:t>
            </a:r>
            <a:r>
              <a:rPr sz="1700" spc="-5" dirty="0">
                <a:solidFill>
                  <a:srgbClr val="404040"/>
                </a:solidFill>
                <a:latin typeface="Century Gothic"/>
                <a:cs typeface="Century Gothic"/>
              </a:rPr>
              <a:t>statica  dei “delitti d’onore“, incapace di dar conto delle profonde trasformazioni che  coinvolgono costantemente la concezione dell’onore all’interno dei paesi di  partenza </a:t>
            </a:r>
            <a:r>
              <a:rPr sz="1700" dirty="0">
                <a:solidFill>
                  <a:srgbClr val="404040"/>
                </a:solidFill>
                <a:latin typeface="Century Gothic"/>
                <a:cs typeface="Century Gothic"/>
              </a:rPr>
              <a:t>e </a:t>
            </a:r>
            <a:r>
              <a:rPr sz="1700" spc="-5" dirty="0">
                <a:solidFill>
                  <a:srgbClr val="404040"/>
                </a:solidFill>
                <a:latin typeface="Century Gothic"/>
                <a:cs typeface="Century Gothic"/>
              </a:rPr>
              <a:t>di</a:t>
            </a:r>
            <a:r>
              <a:rPr sz="1700" dirty="0">
                <a:solidFill>
                  <a:srgbClr val="404040"/>
                </a:solidFill>
                <a:latin typeface="Century Gothic"/>
                <a:cs typeface="Century Gothic"/>
              </a:rPr>
              <a:t> </a:t>
            </a:r>
            <a:r>
              <a:rPr sz="1700" spc="-5" dirty="0">
                <a:solidFill>
                  <a:srgbClr val="404040"/>
                </a:solidFill>
                <a:latin typeface="Century Gothic"/>
                <a:cs typeface="Century Gothic"/>
              </a:rPr>
              <a:t>arrivo</a:t>
            </a:r>
            <a:endParaRPr sz="1700">
              <a:latin typeface="Century Gothic"/>
              <a:cs typeface="Century Gothic"/>
            </a:endParaRPr>
          </a:p>
          <a:p>
            <a:pPr marL="355600" marR="5080" indent="-342900">
              <a:lnSpc>
                <a:spcPct val="90600"/>
              </a:lnSpc>
              <a:spcBef>
                <a:spcPts val="955"/>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E’ </a:t>
            </a:r>
            <a:r>
              <a:rPr sz="1700" spc="-5" dirty="0">
                <a:solidFill>
                  <a:srgbClr val="404040"/>
                </a:solidFill>
                <a:latin typeface="Century Gothic"/>
                <a:cs typeface="Century Gothic"/>
              </a:rPr>
              <a:t>dunque all’interno delle traiettorie </a:t>
            </a:r>
            <a:r>
              <a:rPr sz="1700" dirty="0">
                <a:solidFill>
                  <a:srgbClr val="404040"/>
                </a:solidFill>
                <a:latin typeface="Century Gothic"/>
                <a:cs typeface="Century Gothic"/>
              </a:rPr>
              <a:t>e </a:t>
            </a:r>
            <a:r>
              <a:rPr sz="1700" spc="-5" dirty="0">
                <a:solidFill>
                  <a:srgbClr val="404040"/>
                </a:solidFill>
                <a:latin typeface="Century Gothic"/>
                <a:cs typeface="Century Gothic"/>
              </a:rPr>
              <a:t>degli intrecci della modernità che tale  categoria deve essere situata, in stretta relazione con </a:t>
            </a:r>
            <a:r>
              <a:rPr sz="1700" dirty="0">
                <a:solidFill>
                  <a:srgbClr val="404040"/>
                </a:solidFill>
                <a:latin typeface="Century Gothic"/>
                <a:cs typeface="Century Gothic"/>
              </a:rPr>
              <a:t>gli spazi </a:t>
            </a:r>
            <a:r>
              <a:rPr sz="1700" spc="-5" dirty="0">
                <a:solidFill>
                  <a:srgbClr val="404040"/>
                </a:solidFill>
                <a:latin typeface="Century Gothic"/>
                <a:cs typeface="Century Gothic"/>
              </a:rPr>
              <a:t>transnazionali di  marginalità costruiti </a:t>
            </a:r>
            <a:r>
              <a:rPr sz="1700" dirty="0">
                <a:solidFill>
                  <a:srgbClr val="404040"/>
                </a:solidFill>
                <a:latin typeface="Century Gothic"/>
                <a:cs typeface="Century Gothic"/>
              </a:rPr>
              <a:t>a </a:t>
            </a:r>
            <a:r>
              <a:rPr sz="1700" spc="-5" dirty="0">
                <a:solidFill>
                  <a:srgbClr val="404040"/>
                </a:solidFill>
                <a:latin typeface="Century Gothic"/>
                <a:cs typeface="Century Gothic"/>
              </a:rPr>
              <a:t>partire dai percorsi migratori</a:t>
            </a:r>
            <a:r>
              <a:rPr sz="1700" spc="35" dirty="0">
                <a:solidFill>
                  <a:srgbClr val="404040"/>
                </a:solidFill>
                <a:latin typeface="Century Gothic"/>
                <a:cs typeface="Century Gothic"/>
              </a:rPr>
              <a:t> </a:t>
            </a:r>
            <a:r>
              <a:rPr sz="1700" dirty="0">
                <a:solidFill>
                  <a:srgbClr val="404040"/>
                </a:solidFill>
                <a:latin typeface="Century Gothic"/>
                <a:cs typeface="Century Gothic"/>
              </a:rPr>
              <a:t>.</a:t>
            </a:r>
            <a:endParaRPr sz="1700">
              <a:latin typeface="Century Gothic"/>
              <a:cs typeface="Century Gothic"/>
            </a:endParaRPr>
          </a:p>
          <a:p>
            <a:pPr marL="355600" marR="154940" indent="-342900">
              <a:lnSpc>
                <a:spcPct val="89800"/>
              </a:lnSpc>
              <a:spcBef>
                <a:spcPts val="980"/>
              </a:spcBef>
              <a:buClr>
                <a:srgbClr val="A53010"/>
              </a:buClr>
              <a:buFont typeface="Microsoft Sans Serif"/>
              <a:buChar char="´"/>
              <a:tabLst>
                <a:tab pos="354965" algn="l"/>
                <a:tab pos="355600" algn="l"/>
              </a:tabLst>
            </a:pPr>
            <a:r>
              <a:rPr sz="1700" spc="-5" dirty="0">
                <a:solidFill>
                  <a:srgbClr val="404040"/>
                </a:solidFill>
                <a:latin typeface="Century Gothic"/>
                <a:cs typeface="Century Gothic"/>
              </a:rPr>
              <a:t>Invece che di “tradizione“ </a:t>
            </a:r>
            <a:r>
              <a:rPr sz="1700" dirty="0">
                <a:solidFill>
                  <a:srgbClr val="404040"/>
                </a:solidFill>
                <a:latin typeface="Century Gothic"/>
                <a:cs typeface="Century Gothic"/>
              </a:rPr>
              <a:t>si </a:t>
            </a:r>
            <a:r>
              <a:rPr sz="1700" spc="-5" dirty="0">
                <a:solidFill>
                  <a:srgbClr val="404040"/>
                </a:solidFill>
                <a:latin typeface="Century Gothic"/>
                <a:cs typeface="Century Gothic"/>
              </a:rPr>
              <a:t>potrebbe dunque parlare di </a:t>
            </a:r>
            <a:r>
              <a:rPr sz="1700" dirty="0">
                <a:solidFill>
                  <a:srgbClr val="404040"/>
                </a:solidFill>
                <a:latin typeface="Century Gothic"/>
                <a:cs typeface="Century Gothic"/>
              </a:rPr>
              <a:t>una </a:t>
            </a:r>
            <a:r>
              <a:rPr sz="1700" spc="-5" dirty="0">
                <a:solidFill>
                  <a:srgbClr val="404040"/>
                </a:solidFill>
                <a:latin typeface="Century Gothic"/>
                <a:cs typeface="Century Gothic"/>
              </a:rPr>
              <a:t>continua re-  invenzione di quest’ultima da parte dei </a:t>
            </a:r>
            <a:r>
              <a:rPr sz="1700" dirty="0">
                <a:solidFill>
                  <a:srgbClr val="404040"/>
                </a:solidFill>
                <a:latin typeface="Century Gothic"/>
                <a:cs typeface="Century Gothic"/>
              </a:rPr>
              <a:t>migranti </a:t>
            </a:r>
            <a:r>
              <a:rPr sz="1700" spc="-5" dirty="0">
                <a:solidFill>
                  <a:srgbClr val="404040"/>
                </a:solidFill>
                <a:latin typeface="Century Gothic"/>
                <a:cs typeface="Century Gothic"/>
              </a:rPr>
              <a:t>di </a:t>
            </a:r>
            <a:r>
              <a:rPr sz="1700" dirty="0">
                <a:solidFill>
                  <a:srgbClr val="404040"/>
                </a:solidFill>
                <a:latin typeface="Century Gothic"/>
                <a:cs typeface="Century Gothic"/>
              </a:rPr>
              <a:t>prima e </a:t>
            </a:r>
            <a:r>
              <a:rPr sz="1700" spc="-5" dirty="0">
                <a:solidFill>
                  <a:srgbClr val="404040"/>
                </a:solidFill>
                <a:latin typeface="Century Gothic"/>
                <a:cs typeface="Century Gothic"/>
              </a:rPr>
              <a:t>seconda  generazione, nel tentativo di consolidare la propria posizione all’interno della  società</a:t>
            </a:r>
            <a:endParaRPr sz="1700">
              <a:latin typeface="Century Gothic"/>
              <a:cs typeface="Century Gothic"/>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Turchia; migrazioni </a:t>
            </a:r>
            <a:r>
              <a:rPr dirty="0"/>
              <a:t>e</a:t>
            </a:r>
            <a:r>
              <a:rPr spc="25" dirty="0"/>
              <a:t> </a:t>
            </a:r>
            <a:r>
              <a:rPr spc="-5" dirty="0"/>
              <a:t>vulnerabilità</a:t>
            </a:r>
          </a:p>
        </p:txBody>
      </p:sp>
      <p:sp>
        <p:nvSpPr>
          <p:cNvPr id="5" name="Segnaposto contenuto 4">
            <a:extLst>
              <a:ext uri="{FF2B5EF4-FFF2-40B4-BE49-F238E27FC236}">
                <a16:creationId xmlns:a16="http://schemas.microsoft.com/office/drawing/2014/main" id="{1E065513-CFEE-417C-9288-70EC665C24E5}"/>
              </a:ext>
            </a:extLst>
          </p:cNvPr>
          <p:cNvSpPr>
            <a:spLocks noGrp="1"/>
          </p:cNvSpPr>
          <p:nvPr>
            <p:ph idx="1"/>
          </p:nvPr>
        </p:nvSpPr>
        <p:spPr>
          <a:xfrm>
            <a:off x="887767" y="1905000"/>
            <a:ext cx="10616845" cy="4006222"/>
          </a:xfrm>
        </p:spPr>
        <p:txBody>
          <a:bodyPr>
            <a:normAutofit fontScale="92500" lnSpcReduction="10000"/>
          </a:bodyPr>
          <a:lstStyle/>
          <a:p>
            <a:pPr marL="1889125" marR="144145">
              <a:lnSpc>
                <a:spcPct val="89600"/>
              </a:lnSpc>
              <a:spcBef>
                <a:spcPts val="1055"/>
              </a:spcBef>
              <a:buClr>
                <a:srgbClr val="A53010"/>
              </a:buClr>
              <a:buFont typeface="Microsoft Sans Serif"/>
              <a:buChar char="´"/>
              <a:tabLst>
                <a:tab pos="1889125" algn="l"/>
                <a:tab pos="1889760" algn="l"/>
              </a:tabLst>
            </a:pPr>
            <a:r>
              <a:rPr lang="it-IT" dirty="0"/>
              <a:t>A. </a:t>
            </a:r>
            <a:r>
              <a:rPr lang="it-IT" spc="-5" dirty="0"/>
              <a:t>Parla all’interno del </a:t>
            </a:r>
            <a:r>
              <a:rPr lang="it-IT" dirty="0"/>
              <a:t>suo </a:t>
            </a:r>
            <a:r>
              <a:rPr lang="it-IT" spc="-5" dirty="0"/>
              <a:t>articolo </a:t>
            </a:r>
            <a:r>
              <a:rPr lang="it-IT" dirty="0"/>
              <a:t>( </a:t>
            </a:r>
            <a:r>
              <a:rPr lang="it-IT" spc="-5" dirty="0"/>
              <a:t>Parla, 2020) </a:t>
            </a:r>
            <a:r>
              <a:rPr lang="it-IT" dirty="0"/>
              <a:t>si </a:t>
            </a:r>
            <a:r>
              <a:rPr lang="it-IT" spc="-5" dirty="0"/>
              <a:t>pone l’obiettivo di re-  interpretare la categoria dell’onore attraverso l’esperienza migratoria,  analizzata da </a:t>
            </a:r>
            <a:r>
              <a:rPr lang="it-IT" dirty="0"/>
              <a:t>un </a:t>
            </a:r>
            <a:r>
              <a:rPr lang="it-IT" spc="-5" dirty="0"/>
              <a:t>punto di vista di</a:t>
            </a:r>
            <a:r>
              <a:rPr lang="it-IT" spc="40" dirty="0"/>
              <a:t> </a:t>
            </a:r>
            <a:r>
              <a:rPr lang="it-IT" spc="-5" dirty="0"/>
              <a:t>genere</a:t>
            </a:r>
          </a:p>
          <a:p>
            <a:pPr marL="1889125" marR="144145" indent="-342900">
              <a:lnSpc>
                <a:spcPct val="89600"/>
              </a:lnSpc>
              <a:spcBef>
                <a:spcPts val="1055"/>
              </a:spcBef>
              <a:buClr>
                <a:srgbClr val="A53010"/>
              </a:buClr>
              <a:buFont typeface="Microsoft Sans Serif"/>
              <a:buChar char="´"/>
              <a:tabLst>
                <a:tab pos="1889125" algn="l"/>
                <a:tab pos="1889760" algn="l"/>
              </a:tabLst>
            </a:pPr>
            <a:r>
              <a:rPr lang="it-IT" spc="-5" dirty="0"/>
              <a:t>Riprendendo brevemente la recente storia d’immigrazione della Turchia,  l’antropologa evidenzia </a:t>
            </a:r>
            <a:r>
              <a:rPr lang="it-IT" dirty="0"/>
              <a:t>come </a:t>
            </a:r>
            <a:r>
              <a:rPr lang="it-IT" spc="-5" dirty="0"/>
              <a:t>le storie di Narine, </a:t>
            </a:r>
            <a:r>
              <a:rPr lang="it-IT" dirty="0" err="1"/>
              <a:t>Jesca</a:t>
            </a:r>
            <a:r>
              <a:rPr lang="it-IT" dirty="0"/>
              <a:t> </a:t>
            </a:r>
            <a:r>
              <a:rPr lang="it-IT" spc="-5" dirty="0"/>
              <a:t>ed </a:t>
            </a:r>
            <a:r>
              <a:rPr lang="it-IT" dirty="0"/>
              <a:t>A. </a:t>
            </a:r>
            <a:r>
              <a:rPr lang="it-IT" spc="-5" dirty="0"/>
              <a:t>siano  esemplificatrici di </a:t>
            </a:r>
            <a:r>
              <a:rPr lang="it-IT" dirty="0"/>
              <a:t>una </a:t>
            </a:r>
            <a:r>
              <a:rPr lang="it-IT" spc="-5" dirty="0"/>
              <a:t>situazione di profonda precarietà all’interno della quale  queste donne </a:t>
            </a:r>
            <a:r>
              <a:rPr lang="it-IT" dirty="0"/>
              <a:t>si </a:t>
            </a:r>
            <a:r>
              <a:rPr lang="it-IT" spc="-5" dirty="0"/>
              <a:t>trovano </a:t>
            </a:r>
            <a:r>
              <a:rPr lang="it-IT" dirty="0"/>
              <a:t>a </a:t>
            </a:r>
            <a:r>
              <a:rPr lang="it-IT" spc="-5" dirty="0"/>
              <a:t>doversi muovere. L’assenza di reti di protezione </a:t>
            </a:r>
            <a:r>
              <a:rPr lang="it-IT" dirty="0"/>
              <a:t>e </a:t>
            </a:r>
            <a:r>
              <a:rPr lang="it-IT" spc="-5" dirty="0"/>
              <a:t>la  stigmatizzazione dei corpi delle donne </a:t>
            </a:r>
            <a:r>
              <a:rPr lang="it-IT" dirty="0"/>
              <a:t>migranti </a:t>
            </a:r>
            <a:r>
              <a:rPr lang="it-IT" spc="-5" dirty="0"/>
              <a:t>costruiti come </a:t>
            </a:r>
            <a:r>
              <a:rPr lang="it-IT" dirty="0"/>
              <a:t>“ </a:t>
            </a:r>
            <a:r>
              <a:rPr lang="it-IT" spc="-5" dirty="0"/>
              <a:t>sessualmente  disponibili“, complicano il riferimento </a:t>
            </a:r>
            <a:r>
              <a:rPr lang="it-IT" dirty="0"/>
              <a:t>e </a:t>
            </a:r>
            <a:r>
              <a:rPr lang="it-IT" spc="-5" dirty="0"/>
              <a:t>la rivendicazione dell’onore,  alimentando </a:t>
            </a:r>
            <a:r>
              <a:rPr lang="it-IT" dirty="0"/>
              <a:t>un </a:t>
            </a:r>
            <a:r>
              <a:rPr lang="it-IT" spc="-5" dirty="0"/>
              <a:t>senso di vulnerabilità sperimentato dinnanzi alla continua  minaccia della violenza sessuale </a:t>
            </a:r>
            <a:r>
              <a:rPr lang="it-IT" dirty="0"/>
              <a:t>e </a:t>
            </a:r>
            <a:r>
              <a:rPr lang="it-IT" spc="-5" dirty="0"/>
              <a:t>della perdita</a:t>
            </a:r>
            <a:r>
              <a:rPr lang="it-IT" spc="40" dirty="0"/>
              <a:t> </a:t>
            </a:r>
            <a:r>
              <a:rPr lang="it-IT" spc="-5" dirty="0"/>
              <a:t>dell’onore</a:t>
            </a:r>
          </a:p>
          <a:p>
            <a:pPr marL="1889125" marR="5080" indent="-342900">
              <a:lnSpc>
                <a:spcPct val="89200"/>
              </a:lnSpc>
              <a:spcBef>
                <a:spcPts val="1085"/>
              </a:spcBef>
              <a:buClr>
                <a:srgbClr val="A53010"/>
              </a:buClr>
              <a:buFont typeface="Microsoft Sans Serif"/>
              <a:buChar char="´"/>
              <a:tabLst>
                <a:tab pos="1889125" algn="l"/>
                <a:tab pos="1889760" algn="l"/>
              </a:tabLst>
            </a:pPr>
            <a:r>
              <a:rPr lang="it-IT" dirty="0"/>
              <a:t>E’ </a:t>
            </a:r>
            <a:r>
              <a:rPr lang="it-IT" spc="-5" dirty="0"/>
              <a:t>interessante evidenziare come le istituzioni Statali non adottino una posizione  neutrale in tale processo di negoziazione </a:t>
            </a:r>
            <a:r>
              <a:rPr lang="it-IT" dirty="0"/>
              <a:t>e </a:t>
            </a:r>
            <a:r>
              <a:rPr lang="it-IT" spc="-5" dirty="0"/>
              <a:t>rivendicazione dell’onore. Un  esempio </a:t>
            </a:r>
            <a:r>
              <a:rPr lang="it-IT" dirty="0"/>
              <a:t>può </a:t>
            </a:r>
            <a:r>
              <a:rPr lang="it-IT" spc="-5" dirty="0"/>
              <a:t>essere degli </a:t>
            </a:r>
            <a:r>
              <a:rPr lang="it-IT" dirty="0"/>
              <a:t>esami </a:t>
            </a:r>
            <a:r>
              <a:rPr lang="it-IT" spc="-5" dirty="0"/>
              <a:t>relativi </a:t>
            </a:r>
            <a:r>
              <a:rPr lang="it-IT" dirty="0"/>
              <a:t>al </a:t>
            </a:r>
            <a:r>
              <a:rPr lang="it-IT" spc="-5" dirty="0"/>
              <a:t>controllo della verginità </a:t>
            </a:r>
            <a:r>
              <a:rPr lang="it-IT" dirty="0"/>
              <a:t>( </a:t>
            </a:r>
            <a:r>
              <a:rPr lang="it-IT" spc="-5" dirty="0"/>
              <a:t>Parla, </a:t>
            </a:r>
            <a:r>
              <a:rPr lang="it-IT" spc="-10" dirty="0"/>
              <a:t>2001).  </a:t>
            </a:r>
            <a:r>
              <a:rPr lang="it-IT" spc="-5" dirty="0"/>
              <a:t>Questi esami, sebbene privi di </a:t>
            </a:r>
            <a:r>
              <a:rPr lang="it-IT" dirty="0"/>
              <a:t>basi </a:t>
            </a:r>
            <a:r>
              <a:rPr lang="it-IT" spc="-5" dirty="0"/>
              <a:t>legali accertate, </a:t>
            </a:r>
            <a:r>
              <a:rPr lang="it-IT" dirty="0"/>
              <a:t>sembrano </a:t>
            </a:r>
            <a:r>
              <a:rPr lang="it-IT" spc="-5" dirty="0"/>
              <a:t>indirizzarsi verso  donne sospettate di mettere in atto comportamenti ritenuti“ immodesti“,  </a:t>
            </a:r>
            <a:r>
              <a:rPr lang="it-IT" dirty="0"/>
              <a:t>come ad </a:t>
            </a:r>
            <a:r>
              <a:rPr lang="it-IT" spc="-5" dirty="0"/>
              <a:t>esempio la prostituzione</a:t>
            </a:r>
            <a:r>
              <a:rPr lang="it-IT" dirty="0"/>
              <a:t> </a:t>
            </a:r>
            <a:r>
              <a:rPr lang="it-IT" spc="-5" dirty="0"/>
              <a:t>illegale.</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04031" y="459927"/>
            <a:ext cx="8131550" cy="2262781"/>
          </a:xfrm>
        </p:spPr>
        <p:txBody>
          <a:bodyPr vert="horz" lIns="91440" tIns="45720" rIns="91440" bIns="45720" rtlCol="0" anchor="ctr">
            <a:normAutofit/>
          </a:bodyPr>
          <a:lstStyle/>
          <a:p>
            <a:pPr algn="ctr">
              <a:lnSpc>
                <a:spcPct val="90000"/>
              </a:lnSpc>
            </a:pPr>
            <a:r>
              <a:rPr lang="it-IT" sz="5000" b="1" dirty="0">
                <a:effectLst>
                  <a:outerShdw blurRad="38100" dist="38100" dir="2700000" algn="tl">
                    <a:srgbClr val="000000">
                      <a:alpha val="43137"/>
                    </a:srgbClr>
                  </a:outerShdw>
                </a:effectLst>
                <a:latin typeface="Tw Cen MT Condensed Extra Bold"/>
                <a:cs typeface="Times New Roman"/>
              </a:rPr>
              <a:t>Utilizzo simbolico del corpo della donna: due nodi di dibattito</a:t>
            </a:r>
            <a:endParaRPr lang="en-US"/>
          </a:p>
        </p:txBody>
      </p:sp>
      <p:sp>
        <p:nvSpPr>
          <p:cNvPr id="3" name="Sottotitolo 2"/>
          <p:cNvSpPr>
            <a:spLocks noGrp="1"/>
          </p:cNvSpPr>
          <p:nvPr>
            <p:ph type="subTitle" idx="1"/>
          </p:nvPr>
        </p:nvSpPr>
        <p:spPr>
          <a:xfrm>
            <a:off x="3504031" y="3198957"/>
            <a:ext cx="8131550" cy="2400251"/>
          </a:xfrm>
        </p:spPr>
        <p:txBody>
          <a:bodyPr vert="horz" lIns="91440" tIns="45720" rIns="91440" bIns="45720" rtlCol="0" anchor="t">
            <a:noAutofit/>
          </a:bodyPr>
          <a:lstStyle/>
          <a:p>
            <a:pPr marL="457200" indent="-457200" algn="ctr">
              <a:buFont typeface="Arial" panose="020B0604020202020204" pitchFamily="34" charset="0"/>
              <a:buChar char="•"/>
            </a:pPr>
            <a:r>
              <a:rPr lang="it-IT" sz="4000" b="1" i="1" dirty="0">
                <a:latin typeface="Tw Cen MT Condensed Extra Bold"/>
                <a:cs typeface="Times New Roman"/>
              </a:rPr>
              <a:t>Donna come vessillo dell’identità nazionale</a:t>
            </a:r>
            <a:endParaRPr lang="en-US" sz="4000">
              <a:latin typeface="Tw Cen MT Condensed Extra Bold"/>
              <a:cs typeface="Times New Roman"/>
            </a:endParaRPr>
          </a:p>
          <a:p>
            <a:pPr marL="457200" indent="-457200" algn="ctr">
              <a:buFont typeface="Arial" panose="020B0604020202020204" pitchFamily="34" charset="0"/>
              <a:buChar char="•"/>
            </a:pPr>
            <a:r>
              <a:rPr lang="it-IT" sz="4000" b="1" i="1" dirty="0">
                <a:latin typeface="Tw Cen MT Condensed Extra Bold"/>
                <a:cs typeface="Times New Roman"/>
              </a:rPr>
              <a:t>Femminismo vs multiculturalismo</a:t>
            </a:r>
          </a:p>
        </p:txBody>
      </p:sp>
    </p:spTree>
    <p:extLst>
      <p:ext uri="{BB962C8B-B14F-4D97-AF65-F5344CB8AC3E}">
        <p14:creationId xmlns:p14="http://schemas.microsoft.com/office/powerpoint/2010/main" val="3334010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73062" y="624110"/>
            <a:ext cx="8655424" cy="1280890"/>
          </a:xfrm>
        </p:spPr>
        <p:txBody>
          <a:bodyPr vert="horz" lIns="91440" tIns="45720" rIns="91440" bIns="45720" rtlCol="0" anchor="t">
            <a:noAutofit/>
          </a:bodyPr>
          <a:lstStyle/>
          <a:p>
            <a:pPr algn="ctr"/>
            <a:r>
              <a:rPr lang="it-IT" sz="4000" dirty="0">
                <a:latin typeface="Tw Cen MT Condensed Extra Bold"/>
              </a:rPr>
              <a:t>Donna come vessillo dell'identità nazionale (</a:t>
            </a:r>
            <a:r>
              <a:rPr lang="it-IT" sz="4000" dirty="0" err="1">
                <a:latin typeface="Tw Cen MT Condensed Extra Bold"/>
              </a:rPr>
              <a:t>Volpp</a:t>
            </a:r>
            <a:r>
              <a:rPr lang="it-IT" sz="4000" dirty="0">
                <a:latin typeface="Tw Cen MT Condensed Extra Bold"/>
              </a:rPr>
              <a:t>, 2000 )</a:t>
            </a:r>
            <a:endParaRPr lang="it-IT" sz="4000"/>
          </a:p>
        </p:txBody>
      </p:sp>
      <p:sp>
        <p:nvSpPr>
          <p:cNvPr id="3" name="Segnaposto contenuto 2"/>
          <p:cNvSpPr>
            <a:spLocks noGrp="1"/>
          </p:cNvSpPr>
          <p:nvPr>
            <p:ph idx="1"/>
          </p:nvPr>
        </p:nvSpPr>
        <p:spPr>
          <a:xfrm>
            <a:off x="3373062" y="2133600"/>
            <a:ext cx="8131550" cy="3777622"/>
          </a:xfrm>
        </p:spPr>
        <p:txBody>
          <a:bodyPr vert="horz" lIns="91440" tIns="45720" rIns="91440" bIns="45720" rtlCol="0" anchor="t">
            <a:noAutofit/>
          </a:bodyPr>
          <a:lstStyle/>
          <a:p>
            <a:pPr marL="0" indent="0">
              <a:buNone/>
            </a:pPr>
            <a:r>
              <a:rPr lang="it-IT" sz="2400" dirty="0">
                <a:ea typeface="+mn-lt"/>
                <a:cs typeface="+mn-lt"/>
              </a:rPr>
              <a:t>In paesi interessati da una coesistenza di diverse etnie (Stati Uniti, ma in tempi recenti anche Italia e Turchia) la definizione dell'identità nazionale spesso si condensano intorno ai corpi femminili, il cui controllo garantisce la possibilità di mantenere e riprodurre una determinata visione della comunità culturale e della nazione. Non è solo una questione di riproduzione biologica (comunque presente), ma anche del ruolo fondamentale della donna come madre, come portatrice di determinati valori che tramanda all’intera comunità nazionale tramite l’educazione dei figli. </a:t>
            </a:r>
            <a:endParaRPr lang="it-IT" sz="2400" dirty="0"/>
          </a:p>
        </p:txBody>
      </p:sp>
    </p:spTree>
    <p:extLst>
      <p:ext uri="{BB962C8B-B14F-4D97-AF65-F5344CB8AC3E}">
        <p14:creationId xmlns:p14="http://schemas.microsoft.com/office/powerpoint/2010/main" val="2799258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5CEB-7B7A-48CA-AD64-9A05383C7D09}"/>
              </a:ext>
            </a:extLst>
          </p:cNvPr>
          <p:cNvSpPr>
            <a:spLocks noGrp="1"/>
          </p:cNvSpPr>
          <p:nvPr>
            <p:ph type="title"/>
          </p:nvPr>
        </p:nvSpPr>
        <p:spPr/>
        <p:txBody>
          <a:bodyPr/>
          <a:lstStyle/>
          <a:p>
            <a:r>
              <a:rPr lang="en-US" sz="4400" dirty="0">
                <a:latin typeface="Tw Cen MT Condensed Extra Bold"/>
              </a:rPr>
              <a:t>Italia e </a:t>
            </a:r>
            <a:r>
              <a:rPr lang="en-US" sz="4400" dirty="0" err="1">
                <a:latin typeface="Tw Cen MT Condensed Extra Bold"/>
              </a:rPr>
              <a:t>Turchia</a:t>
            </a:r>
            <a:r>
              <a:rPr lang="en-US" sz="4400" dirty="0">
                <a:latin typeface="Tw Cen MT Condensed Extra Bold"/>
              </a:rPr>
              <a:t>: </a:t>
            </a:r>
            <a:r>
              <a:rPr lang="en-US" sz="4400" dirty="0" err="1">
                <a:latin typeface="Tw Cen MT Condensed Extra Bold"/>
              </a:rPr>
              <a:t>somiglianze</a:t>
            </a:r>
            <a:endParaRPr lang="en-US" sz="4400" dirty="0">
              <a:latin typeface="Tw Cen MT Condensed Extra Bold"/>
            </a:endParaRPr>
          </a:p>
        </p:txBody>
      </p:sp>
      <p:sp>
        <p:nvSpPr>
          <p:cNvPr id="3" name="Content Placeholder 2">
            <a:extLst>
              <a:ext uri="{FF2B5EF4-FFF2-40B4-BE49-F238E27FC236}">
                <a16:creationId xmlns:a16="http://schemas.microsoft.com/office/drawing/2014/main" id="{E34976B0-91CD-4845-B08B-750EAB3B7C5D}"/>
              </a:ext>
            </a:extLst>
          </p:cNvPr>
          <p:cNvSpPr>
            <a:spLocks noGrp="1"/>
          </p:cNvSpPr>
          <p:nvPr>
            <p:ph idx="1"/>
          </p:nvPr>
        </p:nvSpPr>
        <p:spPr>
          <a:xfrm>
            <a:off x="2589212" y="1490663"/>
            <a:ext cx="9486899" cy="5123026"/>
          </a:xfrm>
        </p:spPr>
        <p:txBody>
          <a:bodyPr vert="horz" lIns="91440" tIns="45720" rIns="91440" bIns="45720" rtlCol="0" anchor="t">
            <a:noAutofit/>
          </a:bodyPr>
          <a:lstStyle/>
          <a:p>
            <a:pPr marL="0" indent="0">
              <a:buNone/>
            </a:pPr>
            <a:r>
              <a:rPr lang="en-US" sz="2200" b="1" err="1">
                <a:ea typeface="+mn-lt"/>
                <a:cs typeface="+mn-lt"/>
              </a:rPr>
              <a:t>Kemalismo</a:t>
            </a:r>
            <a:r>
              <a:rPr lang="en-US" sz="2200" b="1" dirty="0">
                <a:ea typeface="+mn-lt"/>
                <a:cs typeface="+mn-lt"/>
              </a:rPr>
              <a:t> </a:t>
            </a:r>
            <a:r>
              <a:rPr lang="en-US" sz="2200" dirty="0">
                <a:ea typeface="+mn-lt"/>
                <a:cs typeface="+mn-lt"/>
              </a:rPr>
              <a:t>in </a:t>
            </a:r>
            <a:r>
              <a:rPr lang="en-US" sz="2200" err="1">
                <a:ea typeface="+mn-lt"/>
                <a:cs typeface="+mn-lt"/>
              </a:rPr>
              <a:t>Turchia</a:t>
            </a:r>
            <a:r>
              <a:rPr lang="en-US" sz="2200" dirty="0">
                <a:ea typeface="+mn-lt"/>
                <a:cs typeface="+mn-lt"/>
              </a:rPr>
              <a:t> e </a:t>
            </a:r>
            <a:r>
              <a:rPr lang="en-US" sz="2200" b="1" dirty="0">
                <a:ea typeface="+mn-lt"/>
                <a:cs typeface="+mn-lt"/>
              </a:rPr>
              <a:t>Fascismo </a:t>
            </a:r>
            <a:r>
              <a:rPr lang="en-US" sz="2200" dirty="0">
                <a:ea typeface="+mn-lt"/>
                <a:cs typeface="+mn-lt"/>
              </a:rPr>
              <a:t>in Italia </a:t>
            </a:r>
            <a:r>
              <a:rPr lang="en-US" sz="2200" err="1">
                <a:ea typeface="+mn-lt"/>
                <a:cs typeface="+mn-lt"/>
              </a:rPr>
              <a:t>si</a:t>
            </a:r>
            <a:r>
              <a:rPr lang="en-US" sz="2200" dirty="0">
                <a:ea typeface="+mn-lt"/>
                <a:cs typeface="+mn-lt"/>
              </a:rPr>
              <a:t> </a:t>
            </a:r>
            <a:r>
              <a:rPr lang="en-US" sz="2200" err="1">
                <a:ea typeface="+mn-lt"/>
                <a:cs typeface="+mn-lt"/>
              </a:rPr>
              <a:t>caratterizzano</a:t>
            </a:r>
            <a:r>
              <a:rPr lang="en-US" sz="2200" dirty="0">
                <a:ea typeface="+mn-lt"/>
                <a:cs typeface="+mn-lt"/>
              </a:rPr>
              <a:t> per </a:t>
            </a:r>
            <a:r>
              <a:rPr lang="en-US" sz="2200" err="1">
                <a:ea typeface="+mn-lt"/>
                <a:cs typeface="+mn-lt"/>
              </a:rPr>
              <a:t>essere</a:t>
            </a:r>
            <a:r>
              <a:rPr lang="en-US" sz="2200" dirty="0">
                <a:ea typeface="+mn-lt"/>
                <a:cs typeface="+mn-lt"/>
              </a:rPr>
              <a:t> due </a:t>
            </a:r>
            <a:r>
              <a:rPr lang="en-US" sz="2200" err="1">
                <a:ea typeface="+mn-lt"/>
                <a:cs typeface="+mn-lt"/>
              </a:rPr>
              <a:t>ideologie</a:t>
            </a:r>
            <a:r>
              <a:rPr lang="en-US" sz="2200" dirty="0">
                <a:ea typeface="+mn-lt"/>
                <a:cs typeface="+mn-lt"/>
              </a:rPr>
              <a:t> </a:t>
            </a:r>
            <a:r>
              <a:rPr lang="en-US" sz="2200" err="1">
                <a:ea typeface="+mn-lt"/>
                <a:cs typeface="+mn-lt"/>
              </a:rPr>
              <a:t>nazionaliste</a:t>
            </a:r>
            <a:r>
              <a:rPr lang="en-US" sz="2200" dirty="0">
                <a:ea typeface="+mn-lt"/>
                <a:cs typeface="+mn-lt"/>
              </a:rPr>
              <a:t>. </a:t>
            </a:r>
            <a:r>
              <a:rPr lang="en-US" sz="2200" err="1">
                <a:ea typeface="+mn-lt"/>
                <a:cs typeface="+mn-lt"/>
              </a:rPr>
              <a:t>Entrambe</a:t>
            </a:r>
            <a:r>
              <a:rPr lang="en-US" sz="2200" dirty="0">
                <a:ea typeface="+mn-lt"/>
                <a:cs typeface="+mn-lt"/>
              </a:rPr>
              <a:t> </a:t>
            </a:r>
            <a:r>
              <a:rPr lang="en-US" sz="2200" err="1">
                <a:ea typeface="+mn-lt"/>
                <a:cs typeface="+mn-lt"/>
              </a:rPr>
              <a:t>fanno</a:t>
            </a:r>
            <a:r>
              <a:rPr lang="en-US" sz="2200" dirty="0">
                <a:ea typeface="+mn-lt"/>
                <a:cs typeface="+mn-lt"/>
              </a:rPr>
              <a:t> </a:t>
            </a:r>
            <a:r>
              <a:rPr lang="en-US" sz="2200" err="1">
                <a:ea typeface="+mn-lt"/>
                <a:cs typeface="+mn-lt"/>
              </a:rPr>
              <a:t>particolare</a:t>
            </a:r>
            <a:r>
              <a:rPr lang="en-US" sz="2200" dirty="0">
                <a:ea typeface="+mn-lt"/>
                <a:cs typeface="+mn-lt"/>
              </a:rPr>
              <a:t> </a:t>
            </a:r>
            <a:r>
              <a:rPr lang="en-US" sz="2200" err="1">
                <a:ea typeface="+mn-lt"/>
                <a:cs typeface="+mn-lt"/>
              </a:rPr>
              <a:t>attenzione</a:t>
            </a:r>
            <a:r>
              <a:rPr lang="en-US" sz="2200" dirty="0">
                <a:ea typeface="+mn-lt"/>
                <a:cs typeface="+mn-lt"/>
              </a:rPr>
              <a:t> al </a:t>
            </a:r>
            <a:r>
              <a:rPr lang="en-US" sz="2200" err="1">
                <a:ea typeface="+mn-lt"/>
                <a:cs typeface="+mn-lt"/>
              </a:rPr>
              <a:t>ruolo</a:t>
            </a:r>
            <a:r>
              <a:rPr lang="en-US" sz="2200" dirty="0">
                <a:ea typeface="+mn-lt"/>
                <a:cs typeface="+mn-lt"/>
              </a:rPr>
              <a:t> </a:t>
            </a:r>
            <a:r>
              <a:rPr lang="en-US" sz="2200" err="1">
                <a:ea typeface="+mn-lt"/>
                <a:cs typeface="+mn-lt"/>
              </a:rPr>
              <a:t>che</a:t>
            </a:r>
            <a:r>
              <a:rPr lang="en-US" sz="2200" dirty="0">
                <a:ea typeface="+mn-lt"/>
                <a:cs typeface="+mn-lt"/>
              </a:rPr>
              <a:t> la donna </a:t>
            </a:r>
            <a:r>
              <a:rPr lang="en-US" sz="2200" err="1">
                <a:ea typeface="+mn-lt"/>
                <a:cs typeface="+mn-lt"/>
              </a:rPr>
              <a:t>deve</a:t>
            </a:r>
            <a:r>
              <a:rPr lang="en-US" sz="2200" dirty="0">
                <a:ea typeface="+mn-lt"/>
                <a:cs typeface="+mn-lt"/>
              </a:rPr>
              <a:t> </a:t>
            </a:r>
            <a:r>
              <a:rPr lang="en-US" sz="2200" err="1">
                <a:ea typeface="+mn-lt"/>
                <a:cs typeface="+mn-lt"/>
              </a:rPr>
              <a:t>ricoprire</a:t>
            </a:r>
            <a:r>
              <a:rPr lang="en-US" sz="2200" dirty="0">
                <a:ea typeface="+mn-lt"/>
                <a:cs typeface="+mn-lt"/>
              </a:rPr>
              <a:t> </a:t>
            </a:r>
            <a:r>
              <a:rPr lang="en-US" sz="2200" err="1">
                <a:ea typeface="+mn-lt"/>
                <a:cs typeface="+mn-lt"/>
              </a:rPr>
              <a:t>nella</a:t>
            </a:r>
            <a:r>
              <a:rPr lang="en-US" sz="2200" dirty="0">
                <a:ea typeface="+mn-lt"/>
                <a:cs typeface="+mn-lt"/>
              </a:rPr>
              <a:t> </a:t>
            </a:r>
            <a:r>
              <a:rPr lang="en-US" sz="2200" err="1">
                <a:ea typeface="+mn-lt"/>
                <a:cs typeface="+mn-lt"/>
              </a:rPr>
              <a:t>società</a:t>
            </a:r>
            <a:r>
              <a:rPr lang="en-US" sz="2200" dirty="0">
                <a:ea typeface="+mn-lt"/>
                <a:cs typeface="+mn-lt"/>
              </a:rPr>
              <a:t>.</a:t>
            </a:r>
          </a:p>
          <a:p>
            <a:pPr marL="0" indent="0">
              <a:buNone/>
            </a:pPr>
            <a:r>
              <a:rPr lang="en-US" sz="2200" dirty="0">
                <a:ea typeface="+mn-lt"/>
                <a:cs typeface="+mn-lt"/>
              </a:rPr>
              <a:t>In </a:t>
            </a:r>
            <a:r>
              <a:rPr lang="en-US" sz="2200" err="1">
                <a:ea typeface="+mn-lt"/>
                <a:cs typeface="+mn-lt"/>
              </a:rPr>
              <a:t>entrambi</a:t>
            </a:r>
            <a:r>
              <a:rPr lang="en-US" sz="2200" dirty="0">
                <a:ea typeface="+mn-lt"/>
                <a:cs typeface="+mn-lt"/>
              </a:rPr>
              <a:t> </a:t>
            </a:r>
            <a:r>
              <a:rPr lang="en-US" sz="2200" err="1">
                <a:ea typeface="+mn-lt"/>
                <a:cs typeface="+mn-lt"/>
              </a:rPr>
              <a:t>i</a:t>
            </a:r>
            <a:r>
              <a:rPr lang="en-US" sz="2200" dirty="0">
                <a:ea typeface="+mn-lt"/>
                <a:cs typeface="+mn-lt"/>
              </a:rPr>
              <a:t> </a:t>
            </a:r>
            <a:r>
              <a:rPr lang="en-US" sz="2200" err="1">
                <a:ea typeface="+mn-lt"/>
                <a:cs typeface="+mn-lt"/>
              </a:rPr>
              <a:t>casi</a:t>
            </a:r>
            <a:r>
              <a:rPr lang="en-US" sz="2200" dirty="0">
                <a:ea typeface="+mn-lt"/>
                <a:cs typeface="+mn-lt"/>
              </a:rPr>
              <a:t>, </a:t>
            </a:r>
            <a:r>
              <a:rPr lang="en-US" sz="2200" err="1">
                <a:ea typeface="+mn-lt"/>
                <a:cs typeface="+mn-lt"/>
              </a:rPr>
              <a:t>nella</a:t>
            </a:r>
            <a:r>
              <a:rPr lang="en-US" sz="2200" dirty="0">
                <a:ea typeface="+mn-lt"/>
                <a:cs typeface="+mn-lt"/>
              </a:rPr>
              <a:t> </a:t>
            </a:r>
            <a:r>
              <a:rPr lang="en-US" sz="2200" err="1">
                <a:ea typeface="+mn-lt"/>
                <a:cs typeface="+mn-lt"/>
              </a:rPr>
              <a:t>costruzione</a:t>
            </a:r>
            <a:r>
              <a:rPr lang="en-US" sz="2200" dirty="0">
                <a:ea typeface="+mn-lt"/>
                <a:cs typeface="+mn-lt"/>
              </a:rPr>
              <a:t> </a:t>
            </a:r>
            <a:r>
              <a:rPr lang="en-US" sz="2200" err="1">
                <a:ea typeface="+mn-lt"/>
                <a:cs typeface="+mn-lt"/>
              </a:rPr>
              <a:t>dell’ideale</a:t>
            </a:r>
            <a:r>
              <a:rPr lang="en-US" sz="2200" dirty="0">
                <a:ea typeface="+mn-lt"/>
                <a:cs typeface="+mn-lt"/>
              </a:rPr>
              <a:t> </a:t>
            </a:r>
            <a:r>
              <a:rPr lang="en-US" sz="2200" err="1">
                <a:ea typeface="+mn-lt"/>
                <a:cs typeface="+mn-lt"/>
              </a:rPr>
              <a:t>della</a:t>
            </a:r>
            <a:r>
              <a:rPr lang="en-US" sz="2200" dirty="0">
                <a:ea typeface="+mn-lt"/>
                <a:cs typeface="+mn-lt"/>
              </a:rPr>
              <a:t> </a:t>
            </a:r>
            <a:r>
              <a:rPr lang="en-US" sz="2200" err="1">
                <a:ea typeface="+mn-lt"/>
                <a:cs typeface="+mn-lt"/>
              </a:rPr>
              <a:t>nazione</a:t>
            </a:r>
            <a:r>
              <a:rPr lang="en-US" sz="2200" dirty="0">
                <a:ea typeface="+mn-lt"/>
                <a:cs typeface="+mn-lt"/>
              </a:rPr>
              <a:t> </a:t>
            </a:r>
            <a:r>
              <a:rPr lang="en-US" sz="2200" err="1">
                <a:ea typeface="+mn-lt"/>
                <a:cs typeface="+mn-lt"/>
              </a:rPr>
              <a:t>si</a:t>
            </a:r>
            <a:r>
              <a:rPr lang="en-US" sz="2200" dirty="0">
                <a:ea typeface="+mn-lt"/>
                <a:cs typeface="+mn-lt"/>
              </a:rPr>
              <a:t> fa </a:t>
            </a:r>
            <a:r>
              <a:rPr lang="en-US" sz="2200" err="1">
                <a:ea typeface="+mn-lt"/>
                <a:cs typeface="+mn-lt"/>
              </a:rPr>
              <a:t>spesso</a:t>
            </a:r>
            <a:r>
              <a:rPr lang="en-US" sz="2200" dirty="0">
                <a:ea typeface="+mn-lt"/>
                <a:cs typeface="+mn-lt"/>
              </a:rPr>
              <a:t> </a:t>
            </a:r>
            <a:r>
              <a:rPr lang="en-US" sz="2200" err="1">
                <a:ea typeface="+mn-lt"/>
                <a:cs typeface="+mn-lt"/>
              </a:rPr>
              <a:t>riferimento</a:t>
            </a:r>
            <a:r>
              <a:rPr lang="en-US" sz="2200" dirty="0">
                <a:ea typeface="+mn-lt"/>
                <a:cs typeface="+mn-lt"/>
              </a:rPr>
              <a:t> </a:t>
            </a:r>
            <a:r>
              <a:rPr lang="en-US" sz="2200" err="1">
                <a:ea typeface="+mn-lt"/>
                <a:cs typeface="+mn-lt"/>
              </a:rPr>
              <a:t>alla</a:t>
            </a:r>
            <a:r>
              <a:rPr lang="en-US" sz="2200" dirty="0">
                <a:ea typeface="+mn-lt"/>
                <a:cs typeface="+mn-lt"/>
              </a:rPr>
              <a:t> </a:t>
            </a:r>
            <a:r>
              <a:rPr lang="en-US" sz="2200" err="1">
                <a:ea typeface="+mn-lt"/>
                <a:cs typeface="+mn-lt"/>
              </a:rPr>
              <a:t>metafora</a:t>
            </a:r>
            <a:r>
              <a:rPr lang="en-US" sz="2200" dirty="0">
                <a:ea typeface="+mn-lt"/>
                <a:cs typeface="+mn-lt"/>
              </a:rPr>
              <a:t> </a:t>
            </a:r>
            <a:r>
              <a:rPr lang="en-US" sz="2200" err="1">
                <a:ea typeface="+mn-lt"/>
                <a:cs typeface="+mn-lt"/>
              </a:rPr>
              <a:t>della</a:t>
            </a:r>
            <a:r>
              <a:rPr lang="en-US" sz="2200" dirty="0">
                <a:ea typeface="+mn-lt"/>
                <a:cs typeface="+mn-lt"/>
              </a:rPr>
              <a:t> </a:t>
            </a:r>
            <a:r>
              <a:rPr lang="en-US" sz="2200" err="1">
                <a:ea typeface="+mn-lt"/>
                <a:cs typeface="+mn-lt"/>
              </a:rPr>
              <a:t>famiglia</a:t>
            </a:r>
            <a:r>
              <a:rPr lang="en-US" sz="2200" dirty="0">
                <a:ea typeface="+mn-lt"/>
                <a:cs typeface="+mn-lt"/>
              </a:rPr>
              <a:t>. In </a:t>
            </a:r>
            <a:r>
              <a:rPr lang="en-US" sz="2200" err="1">
                <a:ea typeface="+mn-lt"/>
                <a:cs typeface="+mn-lt"/>
              </a:rPr>
              <a:t>questo</a:t>
            </a:r>
            <a:r>
              <a:rPr lang="en-US" sz="2200" dirty="0">
                <a:ea typeface="+mn-lt"/>
                <a:cs typeface="+mn-lt"/>
              </a:rPr>
              <a:t> </a:t>
            </a:r>
            <a:r>
              <a:rPr lang="en-US" sz="2200" err="1">
                <a:ea typeface="+mn-lt"/>
                <a:cs typeface="+mn-lt"/>
              </a:rPr>
              <a:t>contesto</a:t>
            </a:r>
            <a:r>
              <a:rPr lang="en-US" sz="2200" dirty="0">
                <a:ea typeface="+mn-lt"/>
                <a:cs typeface="+mn-lt"/>
              </a:rPr>
              <a:t> la donna assume un ruolo centrale come guardiano dell’onore e della purezza della nazione, che può essere preservata solo tramite la castità ed eteronormatività dei comportamenti delle donne, la cui sessualità deve essere mantenuta all’interno dell’istituzione del </a:t>
            </a:r>
            <a:r>
              <a:rPr lang="en-US" sz="2200" err="1">
                <a:ea typeface="+mn-lt"/>
                <a:cs typeface="+mn-lt"/>
              </a:rPr>
              <a:t>matrimonio</a:t>
            </a:r>
            <a:r>
              <a:rPr lang="en-US" sz="2200" dirty="0">
                <a:ea typeface="+mn-lt"/>
                <a:cs typeface="+mn-lt"/>
              </a:rPr>
              <a:t> </a:t>
            </a:r>
            <a:r>
              <a:rPr lang="en-US" sz="2200" err="1">
                <a:ea typeface="+mn-lt"/>
                <a:cs typeface="+mn-lt"/>
              </a:rPr>
              <a:t>sancita</a:t>
            </a:r>
            <a:r>
              <a:rPr lang="en-US" sz="2200" dirty="0">
                <a:ea typeface="+mn-lt"/>
                <a:cs typeface="+mn-lt"/>
              </a:rPr>
              <a:t> </a:t>
            </a:r>
            <a:r>
              <a:rPr lang="en-US" sz="2200" err="1">
                <a:ea typeface="+mn-lt"/>
                <a:cs typeface="+mn-lt"/>
              </a:rPr>
              <a:t>dallo</a:t>
            </a:r>
            <a:r>
              <a:rPr lang="en-US" sz="2200" dirty="0">
                <a:ea typeface="+mn-lt"/>
                <a:cs typeface="+mn-lt"/>
              </a:rPr>
              <a:t> </a:t>
            </a:r>
            <a:r>
              <a:rPr lang="en-US" sz="2200" err="1">
                <a:ea typeface="+mn-lt"/>
                <a:cs typeface="+mn-lt"/>
              </a:rPr>
              <a:t>stato</a:t>
            </a:r>
            <a:r>
              <a:rPr lang="en-US" sz="2200" dirty="0">
                <a:ea typeface="+mn-lt"/>
                <a:cs typeface="+mn-lt"/>
              </a:rPr>
              <a:t>. In </a:t>
            </a:r>
            <a:r>
              <a:rPr lang="en-US" sz="2200" err="1">
                <a:ea typeface="+mn-lt"/>
                <a:cs typeface="+mn-lt"/>
              </a:rPr>
              <a:t>questo</a:t>
            </a:r>
            <a:r>
              <a:rPr lang="en-US" sz="2200" dirty="0">
                <a:ea typeface="+mn-lt"/>
                <a:cs typeface="+mn-lt"/>
              </a:rPr>
              <a:t> senso, </a:t>
            </a:r>
            <a:r>
              <a:rPr lang="en-US" sz="2200" err="1">
                <a:ea typeface="+mn-lt"/>
                <a:cs typeface="+mn-lt"/>
              </a:rPr>
              <a:t>possiamo</a:t>
            </a:r>
            <a:r>
              <a:rPr lang="en-US" sz="2200" dirty="0">
                <a:ea typeface="+mn-lt"/>
                <a:cs typeface="+mn-lt"/>
              </a:rPr>
              <a:t> </a:t>
            </a:r>
            <a:r>
              <a:rPr lang="en-US" sz="2200" err="1">
                <a:ea typeface="+mn-lt"/>
                <a:cs typeface="+mn-lt"/>
              </a:rPr>
              <a:t>spiegare</a:t>
            </a:r>
            <a:r>
              <a:rPr lang="en-US" sz="2200" dirty="0">
                <a:ea typeface="+mn-lt"/>
                <a:cs typeface="+mn-lt"/>
              </a:rPr>
              <a:t> il </a:t>
            </a:r>
            <a:r>
              <a:rPr lang="en-US" sz="2200" err="1">
                <a:ea typeface="+mn-lt"/>
                <a:cs typeface="+mn-lt"/>
              </a:rPr>
              <a:t>valore</a:t>
            </a:r>
            <a:r>
              <a:rPr lang="en-US" sz="2200" dirty="0">
                <a:ea typeface="+mn-lt"/>
                <a:cs typeface="+mn-lt"/>
              </a:rPr>
              <a:t> </a:t>
            </a:r>
            <a:r>
              <a:rPr lang="en-US" sz="2200" err="1">
                <a:ea typeface="+mn-lt"/>
                <a:cs typeface="+mn-lt"/>
              </a:rPr>
              <a:t>simbolico</a:t>
            </a:r>
            <a:r>
              <a:rPr lang="en-US" sz="2200" dirty="0">
                <a:ea typeface="+mn-lt"/>
                <a:cs typeface="+mn-lt"/>
              </a:rPr>
              <a:t> e </a:t>
            </a:r>
            <a:r>
              <a:rPr lang="en-US" sz="2200" err="1">
                <a:ea typeface="+mn-lt"/>
                <a:cs typeface="+mn-lt"/>
              </a:rPr>
              <a:t>sociale</a:t>
            </a:r>
            <a:r>
              <a:rPr lang="en-US" sz="2200" dirty="0">
                <a:ea typeface="+mn-lt"/>
                <a:cs typeface="+mn-lt"/>
              </a:rPr>
              <a:t> </a:t>
            </a:r>
            <a:r>
              <a:rPr lang="en-US" sz="2200">
                <a:ea typeface="+mn-lt"/>
                <a:cs typeface="+mn-lt"/>
              </a:rPr>
              <a:t>dell'istituto del "</a:t>
            </a:r>
            <a:r>
              <a:rPr lang="en-US" sz="2200" dirty="0">
                <a:ea typeface="+mn-lt"/>
                <a:cs typeface="+mn-lt"/>
              </a:rPr>
              <a:t>matrimonio </a:t>
            </a:r>
            <a:r>
              <a:rPr lang="en-US" sz="2200">
                <a:ea typeface="+mn-lt"/>
                <a:cs typeface="+mn-lt"/>
              </a:rPr>
              <a:t>riparatore" </a:t>
            </a:r>
            <a:r>
              <a:rPr lang="en-US" sz="2200" err="1">
                <a:ea typeface="+mn-lt"/>
                <a:cs typeface="+mn-lt"/>
              </a:rPr>
              <a:t>presente</a:t>
            </a:r>
            <a:r>
              <a:rPr lang="en-US" sz="2200">
                <a:ea typeface="+mn-lt"/>
                <a:cs typeface="+mn-lt"/>
              </a:rPr>
              <a:t> in </a:t>
            </a:r>
            <a:r>
              <a:rPr lang="en-US" sz="2200" err="1">
                <a:ea typeface="+mn-lt"/>
                <a:cs typeface="+mn-lt"/>
              </a:rPr>
              <a:t>entrambi</a:t>
            </a:r>
            <a:r>
              <a:rPr lang="en-US" sz="2200" dirty="0">
                <a:ea typeface="+mn-lt"/>
                <a:cs typeface="+mn-lt"/>
              </a:rPr>
              <a:t> </a:t>
            </a:r>
            <a:r>
              <a:rPr lang="en-US" sz="2200" err="1">
                <a:ea typeface="+mn-lt"/>
                <a:cs typeface="+mn-lt"/>
              </a:rPr>
              <a:t>gli</a:t>
            </a:r>
            <a:r>
              <a:rPr lang="en-US" sz="2200" dirty="0">
                <a:ea typeface="+mn-lt"/>
                <a:cs typeface="+mn-lt"/>
              </a:rPr>
              <a:t> </a:t>
            </a:r>
            <a:r>
              <a:rPr lang="en-US" sz="2200" err="1">
                <a:ea typeface="+mn-lt"/>
                <a:cs typeface="+mn-lt"/>
              </a:rPr>
              <a:t>stati</a:t>
            </a:r>
            <a:r>
              <a:rPr lang="en-US" sz="2200" dirty="0">
                <a:ea typeface="+mn-lt"/>
                <a:cs typeface="+mn-lt"/>
              </a:rPr>
              <a:t> </a:t>
            </a:r>
            <a:r>
              <a:rPr lang="en-US" sz="2200" err="1">
                <a:ea typeface="+mn-lt"/>
                <a:cs typeface="+mn-lt"/>
              </a:rPr>
              <a:t>che</a:t>
            </a:r>
            <a:r>
              <a:rPr lang="en-US" sz="2200" dirty="0">
                <a:ea typeface="+mn-lt"/>
                <a:cs typeface="+mn-lt"/>
              </a:rPr>
              <a:t> </a:t>
            </a:r>
            <a:r>
              <a:rPr lang="en-US" sz="2200" err="1">
                <a:ea typeface="+mn-lt"/>
                <a:cs typeface="+mn-lt"/>
              </a:rPr>
              <a:t>riconduce</a:t>
            </a:r>
            <a:r>
              <a:rPr lang="en-US" sz="2200" dirty="0">
                <a:ea typeface="+mn-lt"/>
                <a:cs typeface="+mn-lt"/>
              </a:rPr>
              <a:t> </a:t>
            </a:r>
            <a:r>
              <a:rPr lang="en-US" sz="2200" err="1">
                <a:ea typeface="+mn-lt"/>
                <a:cs typeface="+mn-lt"/>
              </a:rPr>
              <a:t>nell'alveo</a:t>
            </a:r>
            <a:r>
              <a:rPr lang="en-US" sz="2200" dirty="0">
                <a:ea typeface="+mn-lt"/>
                <a:cs typeface="+mn-lt"/>
              </a:rPr>
              <a:t> </a:t>
            </a:r>
            <a:r>
              <a:rPr lang="en-US" sz="2200" err="1">
                <a:ea typeface="+mn-lt"/>
                <a:cs typeface="+mn-lt"/>
              </a:rPr>
              <a:t>della</a:t>
            </a:r>
            <a:r>
              <a:rPr lang="en-US" sz="2200" dirty="0">
                <a:ea typeface="+mn-lt"/>
                <a:cs typeface="+mn-lt"/>
              </a:rPr>
              <a:t> </a:t>
            </a:r>
            <a:r>
              <a:rPr lang="en-US" sz="2200" err="1">
                <a:ea typeface="+mn-lt"/>
                <a:cs typeface="+mn-lt"/>
              </a:rPr>
              <a:t>normalità</a:t>
            </a:r>
            <a:r>
              <a:rPr lang="en-US" sz="2200" dirty="0">
                <a:ea typeface="+mn-lt"/>
                <a:cs typeface="+mn-lt"/>
              </a:rPr>
              <a:t> </a:t>
            </a:r>
            <a:r>
              <a:rPr lang="en-US" sz="2200" err="1">
                <a:ea typeface="+mn-lt"/>
                <a:cs typeface="+mn-lt"/>
              </a:rPr>
              <a:t>sancita</a:t>
            </a:r>
            <a:r>
              <a:rPr lang="en-US" sz="2200" dirty="0">
                <a:ea typeface="+mn-lt"/>
                <a:cs typeface="+mn-lt"/>
              </a:rPr>
              <a:t> </a:t>
            </a:r>
            <a:r>
              <a:rPr lang="en-US" sz="2200" err="1">
                <a:ea typeface="+mn-lt"/>
                <a:cs typeface="+mn-lt"/>
              </a:rPr>
              <a:t>dalla</a:t>
            </a:r>
            <a:r>
              <a:rPr lang="en-US" sz="2200" dirty="0">
                <a:ea typeface="+mn-lt"/>
                <a:cs typeface="+mn-lt"/>
              </a:rPr>
              <a:t> </a:t>
            </a:r>
            <a:r>
              <a:rPr lang="en-US" sz="2200" err="1">
                <a:ea typeface="+mn-lt"/>
                <a:cs typeface="+mn-lt"/>
              </a:rPr>
              <a:t>struttura</a:t>
            </a:r>
            <a:r>
              <a:rPr lang="en-US" sz="2200" dirty="0">
                <a:ea typeface="+mn-lt"/>
                <a:cs typeface="+mn-lt"/>
              </a:rPr>
              <a:t> </a:t>
            </a:r>
            <a:r>
              <a:rPr lang="en-US" sz="2200" err="1">
                <a:ea typeface="+mn-lt"/>
                <a:cs typeface="+mn-lt"/>
              </a:rPr>
              <a:t>familiare</a:t>
            </a:r>
            <a:r>
              <a:rPr lang="en-US" sz="2200" dirty="0">
                <a:ea typeface="+mn-lt"/>
                <a:cs typeface="+mn-lt"/>
              </a:rPr>
              <a:t> </a:t>
            </a:r>
            <a:r>
              <a:rPr lang="en-US" sz="2200" err="1">
                <a:ea typeface="+mn-lt"/>
                <a:cs typeface="+mn-lt"/>
              </a:rPr>
              <a:t>dei</a:t>
            </a:r>
            <a:r>
              <a:rPr lang="en-US" sz="2200" dirty="0">
                <a:ea typeface="+mn-lt"/>
                <a:cs typeface="+mn-lt"/>
              </a:rPr>
              <a:t> </a:t>
            </a:r>
            <a:r>
              <a:rPr lang="en-US" sz="2200" err="1">
                <a:ea typeface="+mn-lt"/>
                <a:cs typeface="+mn-lt"/>
              </a:rPr>
              <a:t>comportamenti</a:t>
            </a:r>
            <a:r>
              <a:rPr lang="en-US" sz="2200" dirty="0">
                <a:ea typeface="+mn-lt"/>
                <a:cs typeface="+mn-lt"/>
              </a:rPr>
              <a:t> </a:t>
            </a:r>
            <a:r>
              <a:rPr lang="en-US" sz="2200" err="1">
                <a:ea typeface="+mn-lt"/>
                <a:cs typeface="+mn-lt"/>
              </a:rPr>
              <a:t>che</a:t>
            </a:r>
            <a:r>
              <a:rPr lang="en-US" sz="2200" dirty="0">
                <a:ea typeface="+mn-lt"/>
                <a:cs typeface="+mn-lt"/>
              </a:rPr>
              <a:t> </a:t>
            </a:r>
            <a:r>
              <a:rPr lang="en-US" sz="2200" err="1">
                <a:ea typeface="+mn-lt"/>
                <a:cs typeface="+mn-lt"/>
              </a:rPr>
              <a:t>possono</a:t>
            </a:r>
            <a:r>
              <a:rPr lang="en-US" sz="2200" dirty="0">
                <a:ea typeface="+mn-lt"/>
                <a:cs typeface="+mn-lt"/>
              </a:rPr>
              <a:t> </a:t>
            </a:r>
            <a:r>
              <a:rPr lang="en-US" sz="2200" err="1">
                <a:ea typeface="+mn-lt"/>
                <a:cs typeface="+mn-lt"/>
              </a:rPr>
              <a:t>essere</a:t>
            </a:r>
            <a:r>
              <a:rPr lang="en-US" sz="2200" dirty="0">
                <a:ea typeface="+mn-lt"/>
                <a:cs typeface="+mn-lt"/>
              </a:rPr>
              <a:t> </a:t>
            </a:r>
            <a:r>
              <a:rPr lang="en-US" sz="2200" err="1">
                <a:ea typeface="+mn-lt"/>
                <a:cs typeface="+mn-lt"/>
              </a:rPr>
              <a:t>considerati</a:t>
            </a:r>
            <a:r>
              <a:rPr lang="en-US" sz="2200">
                <a:ea typeface="+mn-lt"/>
                <a:cs typeface="+mn-lt"/>
              </a:rPr>
              <a:t> come </a:t>
            </a:r>
            <a:r>
              <a:rPr lang="en-US" sz="2200" err="1">
                <a:ea typeface="+mn-lt"/>
                <a:cs typeface="+mn-lt"/>
              </a:rPr>
              <a:t>socialmente</a:t>
            </a:r>
            <a:r>
              <a:rPr lang="en-US" sz="2200" dirty="0">
                <a:ea typeface="+mn-lt"/>
                <a:cs typeface="+mn-lt"/>
              </a:rPr>
              <a:t> </a:t>
            </a:r>
            <a:r>
              <a:rPr lang="en-US" sz="2200" err="1">
                <a:ea typeface="+mn-lt"/>
                <a:cs typeface="+mn-lt"/>
              </a:rPr>
              <a:t>devianti</a:t>
            </a:r>
            <a:r>
              <a:rPr lang="en-US" sz="2200" dirty="0">
                <a:ea typeface="+mn-lt"/>
                <a:cs typeface="+mn-lt"/>
              </a:rPr>
              <a:t>. </a:t>
            </a:r>
            <a:endParaRPr lang="en-US" sz="2200"/>
          </a:p>
        </p:txBody>
      </p:sp>
    </p:spTree>
    <p:extLst>
      <p:ext uri="{BB962C8B-B14F-4D97-AF65-F5344CB8AC3E}">
        <p14:creationId xmlns:p14="http://schemas.microsoft.com/office/powerpoint/2010/main" val="750711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2E13-C22A-4FA3-B0B7-F32E9F0A8E5C}"/>
              </a:ext>
            </a:extLst>
          </p:cNvPr>
          <p:cNvSpPr>
            <a:spLocks noGrp="1"/>
          </p:cNvSpPr>
          <p:nvPr>
            <p:ph type="title"/>
          </p:nvPr>
        </p:nvSpPr>
        <p:spPr>
          <a:xfrm>
            <a:off x="2473863" y="278829"/>
            <a:ext cx="8911687" cy="1280890"/>
          </a:xfrm>
        </p:spPr>
        <p:txBody>
          <a:bodyPr/>
          <a:lstStyle/>
          <a:p>
            <a:r>
              <a:rPr lang="en-US" sz="4400" dirty="0">
                <a:latin typeface="Tw Cen MT Condensed Extra Bold"/>
              </a:rPr>
              <a:t>Italia e </a:t>
            </a:r>
            <a:r>
              <a:rPr lang="en-US" sz="4400" dirty="0" err="1">
                <a:latin typeface="Tw Cen MT Condensed Extra Bold"/>
              </a:rPr>
              <a:t>Turchia</a:t>
            </a:r>
            <a:r>
              <a:rPr lang="en-US" sz="4400" dirty="0">
                <a:latin typeface="Tw Cen MT Condensed Extra Bold"/>
              </a:rPr>
              <a:t>: </a:t>
            </a:r>
            <a:r>
              <a:rPr lang="en-US" sz="4400" dirty="0" err="1">
                <a:latin typeface="Tw Cen MT Condensed Extra Bold"/>
              </a:rPr>
              <a:t>differenze</a:t>
            </a:r>
            <a:endParaRPr lang="en-US" sz="4400" dirty="0">
              <a:latin typeface="Tw Cen MT Condensed Extra Bold"/>
            </a:endParaRPr>
          </a:p>
        </p:txBody>
      </p:sp>
      <p:sp>
        <p:nvSpPr>
          <p:cNvPr id="3" name="Content Placeholder 2">
            <a:extLst>
              <a:ext uri="{FF2B5EF4-FFF2-40B4-BE49-F238E27FC236}">
                <a16:creationId xmlns:a16="http://schemas.microsoft.com/office/drawing/2014/main" id="{A3DCB9C9-6790-49AD-A7EC-A63D19980B6D}"/>
              </a:ext>
            </a:extLst>
          </p:cNvPr>
          <p:cNvSpPr>
            <a:spLocks noGrp="1"/>
          </p:cNvSpPr>
          <p:nvPr>
            <p:ph idx="1"/>
          </p:nvPr>
        </p:nvSpPr>
        <p:spPr>
          <a:xfrm>
            <a:off x="2470148" y="978694"/>
            <a:ext cx="9284494" cy="5777871"/>
          </a:xfrm>
        </p:spPr>
        <p:txBody>
          <a:bodyPr vert="horz" lIns="91440" tIns="45720" rIns="91440" bIns="45720" rtlCol="0" anchor="t">
            <a:noAutofit/>
          </a:bodyPr>
          <a:lstStyle/>
          <a:p>
            <a:pPr marL="0" indent="0">
              <a:buNone/>
            </a:pPr>
            <a:r>
              <a:rPr lang="en-US" sz="1700" b="1" err="1">
                <a:ea typeface="+mn-lt"/>
                <a:cs typeface="+mn-lt"/>
              </a:rPr>
              <a:t>Kemalismo</a:t>
            </a:r>
            <a:r>
              <a:rPr lang="en-US" sz="1700" b="1" dirty="0">
                <a:ea typeface="+mn-lt"/>
                <a:cs typeface="+mn-lt"/>
              </a:rPr>
              <a:t>: </a:t>
            </a:r>
            <a:endParaRPr lang="en-US" sz="1700" dirty="0">
              <a:ea typeface="+mn-lt"/>
              <a:cs typeface="+mn-lt"/>
            </a:endParaRPr>
          </a:p>
          <a:p>
            <a:pPr marL="0" indent="0">
              <a:buNone/>
            </a:pPr>
            <a:r>
              <a:rPr lang="en-US" sz="1700" dirty="0">
                <a:ea typeface="+mn-lt"/>
                <a:cs typeface="+mn-lt"/>
              </a:rPr>
              <a:t>-</a:t>
            </a:r>
            <a:r>
              <a:rPr lang="en-US" sz="1700" err="1">
                <a:ea typeface="+mn-lt"/>
                <a:cs typeface="+mn-lt"/>
              </a:rPr>
              <a:t>Femminismo</a:t>
            </a:r>
            <a:r>
              <a:rPr lang="en-US" sz="1700" dirty="0">
                <a:ea typeface="+mn-lt"/>
                <a:cs typeface="+mn-lt"/>
              </a:rPr>
              <a:t> di </a:t>
            </a:r>
            <a:r>
              <a:rPr lang="en-US" sz="1700" err="1">
                <a:ea typeface="+mn-lt"/>
                <a:cs typeface="+mn-lt"/>
              </a:rPr>
              <a:t>stato</a:t>
            </a:r>
            <a:r>
              <a:rPr lang="en-US" sz="1700" dirty="0">
                <a:ea typeface="+mn-lt"/>
                <a:cs typeface="+mn-lt"/>
              </a:rPr>
              <a:t> </a:t>
            </a:r>
            <a:r>
              <a:rPr lang="en-US" sz="1700" err="1">
                <a:ea typeface="+mn-lt"/>
                <a:cs typeface="+mn-lt"/>
              </a:rPr>
              <a:t>della</a:t>
            </a:r>
            <a:r>
              <a:rPr lang="en-US" sz="1700" dirty="0">
                <a:ea typeface="+mn-lt"/>
                <a:cs typeface="+mn-lt"/>
              </a:rPr>
              <a:t> Repubblica </a:t>
            </a:r>
            <a:r>
              <a:rPr lang="en-US" sz="1700" err="1">
                <a:ea typeface="+mn-lt"/>
                <a:cs typeface="+mn-lt"/>
              </a:rPr>
              <a:t>turca</a:t>
            </a:r>
            <a:r>
              <a:rPr lang="en-US" sz="1700" dirty="0">
                <a:ea typeface="+mn-lt"/>
                <a:cs typeface="+mn-lt"/>
              </a:rPr>
              <a:t> è </a:t>
            </a:r>
            <a:r>
              <a:rPr lang="en-US" sz="1700" err="1">
                <a:ea typeface="+mn-lt"/>
                <a:cs typeface="+mn-lt"/>
              </a:rPr>
              <a:t>caratterizzato</a:t>
            </a:r>
            <a:r>
              <a:rPr lang="en-US" sz="1700" dirty="0">
                <a:ea typeface="+mn-lt"/>
                <a:cs typeface="+mn-lt"/>
              </a:rPr>
              <a:t> da una </a:t>
            </a:r>
            <a:r>
              <a:rPr lang="en-US" sz="1700" err="1">
                <a:ea typeface="+mn-lt"/>
                <a:cs typeface="+mn-lt"/>
              </a:rPr>
              <a:t>spinta</a:t>
            </a:r>
            <a:r>
              <a:rPr lang="en-US" sz="1700" dirty="0">
                <a:ea typeface="+mn-lt"/>
                <a:cs typeface="+mn-lt"/>
              </a:rPr>
              <a:t> verso la laicizzazione (eliminazione del velo, </a:t>
            </a:r>
            <a:r>
              <a:rPr lang="en-US" sz="1700" err="1">
                <a:ea typeface="+mn-lt"/>
                <a:cs typeface="+mn-lt"/>
              </a:rPr>
              <a:t>della</a:t>
            </a:r>
            <a:r>
              <a:rPr lang="en-US" sz="1700" dirty="0">
                <a:ea typeface="+mn-lt"/>
                <a:cs typeface="+mn-lt"/>
              </a:rPr>
              <a:t> </a:t>
            </a:r>
            <a:r>
              <a:rPr lang="en-US" sz="1700" err="1">
                <a:ea typeface="+mn-lt"/>
                <a:cs typeface="+mn-lt"/>
              </a:rPr>
              <a:t>poligamia</a:t>
            </a:r>
            <a:r>
              <a:rPr lang="en-US" sz="1700" dirty="0">
                <a:ea typeface="+mn-lt"/>
                <a:cs typeface="+mn-lt"/>
              </a:rPr>
              <a:t> </a:t>
            </a:r>
            <a:r>
              <a:rPr lang="en-US" sz="1700" err="1">
                <a:ea typeface="+mn-lt"/>
                <a:cs typeface="+mn-lt"/>
              </a:rPr>
              <a:t>ecc</a:t>
            </a:r>
            <a:r>
              <a:rPr lang="en-US" sz="1700" dirty="0">
                <a:ea typeface="+mn-lt"/>
                <a:cs typeface="+mn-lt"/>
              </a:rPr>
              <a:t>.)       </a:t>
            </a:r>
          </a:p>
          <a:p>
            <a:pPr marL="0" indent="0">
              <a:buNone/>
            </a:pPr>
            <a:r>
              <a:rPr lang="en-US" sz="1700" dirty="0">
                <a:ea typeface="+mn-lt"/>
                <a:cs typeface="+mn-lt"/>
              </a:rPr>
              <a:t> -</a:t>
            </a:r>
            <a:r>
              <a:rPr lang="en-US" sz="1700" err="1">
                <a:ea typeface="+mn-lt"/>
                <a:cs typeface="+mn-lt"/>
              </a:rPr>
              <a:t>Promuove</a:t>
            </a:r>
            <a:r>
              <a:rPr lang="en-US" sz="1700" dirty="0">
                <a:ea typeface="+mn-lt"/>
                <a:cs typeface="+mn-lt"/>
              </a:rPr>
              <a:t> la </a:t>
            </a:r>
            <a:r>
              <a:rPr lang="en-US" sz="1700" err="1">
                <a:ea typeface="+mn-lt"/>
                <a:cs typeface="+mn-lt"/>
              </a:rPr>
              <a:t>partecipazione</a:t>
            </a:r>
            <a:r>
              <a:rPr lang="en-US" sz="1700" dirty="0">
                <a:ea typeface="+mn-lt"/>
                <a:cs typeface="+mn-lt"/>
              </a:rPr>
              <a:t> </a:t>
            </a:r>
            <a:r>
              <a:rPr lang="en-US" sz="1700" err="1">
                <a:ea typeface="+mn-lt"/>
                <a:cs typeface="+mn-lt"/>
              </a:rPr>
              <a:t>della</a:t>
            </a:r>
            <a:r>
              <a:rPr lang="en-US" sz="1700" dirty="0">
                <a:ea typeface="+mn-lt"/>
                <a:cs typeface="+mn-lt"/>
              </a:rPr>
              <a:t> donna </a:t>
            </a:r>
            <a:r>
              <a:rPr lang="en-US" sz="1700" err="1">
                <a:ea typeface="+mn-lt"/>
                <a:cs typeface="+mn-lt"/>
              </a:rPr>
              <a:t>nella</a:t>
            </a:r>
            <a:r>
              <a:rPr lang="en-US" sz="1700" dirty="0">
                <a:ea typeface="+mn-lt"/>
                <a:cs typeface="+mn-lt"/>
              </a:rPr>
              <a:t> </a:t>
            </a:r>
            <a:r>
              <a:rPr lang="en-US" sz="1700" err="1">
                <a:ea typeface="+mn-lt"/>
                <a:cs typeface="+mn-lt"/>
              </a:rPr>
              <a:t>sfera</a:t>
            </a:r>
            <a:r>
              <a:rPr lang="en-US" sz="1700" dirty="0">
                <a:ea typeface="+mn-lt"/>
                <a:cs typeface="+mn-lt"/>
              </a:rPr>
              <a:t> </a:t>
            </a:r>
            <a:r>
              <a:rPr lang="en-US" sz="1700" err="1">
                <a:ea typeface="+mn-lt"/>
                <a:cs typeface="+mn-lt"/>
              </a:rPr>
              <a:t>pubblica</a:t>
            </a:r>
            <a:r>
              <a:rPr lang="en-US" sz="1700" dirty="0">
                <a:ea typeface="+mn-lt"/>
                <a:cs typeface="+mn-lt"/>
              </a:rPr>
              <a:t>, </a:t>
            </a:r>
            <a:r>
              <a:rPr lang="en-US" sz="1700" err="1">
                <a:ea typeface="+mn-lt"/>
                <a:cs typeface="+mn-lt"/>
              </a:rPr>
              <a:t>anche</a:t>
            </a:r>
            <a:r>
              <a:rPr lang="en-US" sz="1700" dirty="0">
                <a:ea typeface="+mn-lt"/>
                <a:cs typeface="+mn-lt"/>
              </a:rPr>
              <a:t> se sotto stretto </a:t>
            </a:r>
            <a:r>
              <a:rPr lang="en-US" sz="1700" err="1">
                <a:ea typeface="+mn-lt"/>
                <a:cs typeface="+mn-lt"/>
              </a:rPr>
              <a:t>controllo</a:t>
            </a:r>
            <a:r>
              <a:rPr lang="en-US" sz="1700" dirty="0">
                <a:ea typeface="+mn-lt"/>
                <a:cs typeface="+mn-lt"/>
              </a:rPr>
              <a:t> </a:t>
            </a:r>
            <a:r>
              <a:rPr lang="en-US" sz="1700" err="1">
                <a:ea typeface="+mn-lt"/>
                <a:cs typeface="+mn-lt"/>
              </a:rPr>
              <a:t>statale</a:t>
            </a:r>
            <a:r>
              <a:rPr lang="en-US" sz="1700" dirty="0">
                <a:ea typeface="+mn-lt"/>
                <a:cs typeface="+mn-lt"/>
              </a:rPr>
              <a:t> (dopo la </a:t>
            </a:r>
            <a:r>
              <a:rPr lang="en-US" sz="1700" err="1">
                <a:ea typeface="+mn-lt"/>
                <a:cs typeface="+mn-lt"/>
              </a:rPr>
              <a:t>concessione</a:t>
            </a:r>
            <a:r>
              <a:rPr lang="en-US" sz="1700" dirty="0">
                <a:ea typeface="+mn-lt"/>
                <a:cs typeface="+mn-lt"/>
              </a:rPr>
              <a:t> del </a:t>
            </a:r>
            <a:r>
              <a:rPr lang="en-US" sz="1700" err="1">
                <a:ea typeface="+mn-lt"/>
                <a:cs typeface="+mn-lt"/>
              </a:rPr>
              <a:t>diritto</a:t>
            </a:r>
            <a:r>
              <a:rPr lang="en-US" sz="1700" dirty="0">
                <a:ea typeface="+mn-lt"/>
                <a:cs typeface="+mn-lt"/>
              </a:rPr>
              <a:t> di </a:t>
            </a:r>
            <a:r>
              <a:rPr lang="en-US" sz="1700" err="1">
                <a:ea typeface="+mn-lt"/>
                <a:cs typeface="+mn-lt"/>
              </a:rPr>
              <a:t>voto</a:t>
            </a:r>
            <a:r>
              <a:rPr lang="en-US" sz="1700" dirty="0">
                <a:ea typeface="+mn-lt"/>
                <a:cs typeface="+mn-lt"/>
              </a:rPr>
              <a:t> </a:t>
            </a:r>
            <a:r>
              <a:rPr lang="en-US" sz="1700" err="1">
                <a:ea typeface="+mn-lt"/>
                <a:cs typeface="+mn-lt"/>
              </a:rPr>
              <a:t>nel</a:t>
            </a:r>
            <a:r>
              <a:rPr lang="en-US" sz="1700" dirty="0">
                <a:ea typeface="+mn-lt"/>
                <a:cs typeface="+mn-lt"/>
              </a:rPr>
              <a:t> 1934, la </a:t>
            </a:r>
            <a:r>
              <a:rPr lang="en-US" sz="1700" err="1">
                <a:ea typeface="+mn-lt"/>
                <a:cs typeface="+mn-lt"/>
              </a:rPr>
              <a:t>parità</a:t>
            </a:r>
            <a:r>
              <a:rPr lang="en-US" sz="1700" dirty="0">
                <a:ea typeface="+mn-lt"/>
                <a:cs typeface="+mn-lt"/>
              </a:rPr>
              <a:t> </a:t>
            </a:r>
            <a:r>
              <a:rPr lang="en-US" sz="1700" err="1">
                <a:ea typeface="+mn-lt"/>
                <a:cs typeface="+mn-lt"/>
              </a:rPr>
              <a:t>dei</a:t>
            </a:r>
            <a:r>
              <a:rPr lang="en-US" sz="1700" dirty="0">
                <a:ea typeface="+mn-lt"/>
                <a:cs typeface="+mn-lt"/>
              </a:rPr>
              <a:t> </a:t>
            </a:r>
            <a:r>
              <a:rPr lang="en-US" sz="1700" err="1">
                <a:ea typeface="+mn-lt"/>
                <a:cs typeface="+mn-lt"/>
              </a:rPr>
              <a:t>sessi</a:t>
            </a:r>
            <a:r>
              <a:rPr lang="en-US" sz="1700" dirty="0">
                <a:ea typeface="+mn-lt"/>
                <a:cs typeface="+mn-lt"/>
              </a:rPr>
              <a:t> </a:t>
            </a:r>
            <a:r>
              <a:rPr lang="en-US" sz="1700" err="1">
                <a:ea typeface="+mn-lt"/>
                <a:cs typeface="+mn-lt"/>
              </a:rPr>
              <a:t>viene</a:t>
            </a:r>
            <a:r>
              <a:rPr lang="en-US" sz="1700" dirty="0">
                <a:ea typeface="+mn-lt"/>
                <a:cs typeface="+mn-lt"/>
              </a:rPr>
              <a:t> </a:t>
            </a:r>
            <a:r>
              <a:rPr lang="en-US" sz="1700" err="1">
                <a:ea typeface="+mn-lt"/>
                <a:cs typeface="+mn-lt"/>
              </a:rPr>
              <a:t>considerata</a:t>
            </a:r>
            <a:r>
              <a:rPr lang="en-US" sz="1700" dirty="0">
                <a:ea typeface="+mn-lt"/>
                <a:cs typeface="+mn-lt"/>
              </a:rPr>
              <a:t> </a:t>
            </a:r>
            <a:r>
              <a:rPr lang="en-US" sz="1700" err="1">
                <a:ea typeface="+mn-lt"/>
                <a:cs typeface="+mn-lt"/>
              </a:rPr>
              <a:t>raggiunta</a:t>
            </a:r>
            <a:r>
              <a:rPr lang="en-US" sz="1700" dirty="0">
                <a:ea typeface="+mn-lt"/>
                <a:cs typeface="+mn-lt"/>
              </a:rPr>
              <a:t>, e </a:t>
            </a:r>
            <a:r>
              <a:rPr lang="en-US" sz="1700" err="1">
                <a:ea typeface="+mn-lt"/>
                <a:cs typeface="+mn-lt"/>
              </a:rPr>
              <a:t>dunque</a:t>
            </a:r>
            <a:r>
              <a:rPr lang="en-US" sz="1700" dirty="0">
                <a:ea typeface="+mn-lt"/>
                <a:cs typeface="+mn-lt"/>
              </a:rPr>
              <a:t> non </a:t>
            </a:r>
            <a:r>
              <a:rPr lang="en-US" sz="1700" err="1">
                <a:ea typeface="+mn-lt"/>
                <a:cs typeface="+mn-lt"/>
              </a:rPr>
              <a:t>c'è</a:t>
            </a:r>
            <a:r>
              <a:rPr lang="en-US" sz="1700" dirty="0">
                <a:ea typeface="+mn-lt"/>
                <a:cs typeface="+mn-lt"/>
              </a:rPr>
              <a:t> </a:t>
            </a:r>
            <a:r>
              <a:rPr lang="en-US" sz="1700" err="1">
                <a:ea typeface="+mn-lt"/>
                <a:cs typeface="+mn-lt"/>
              </a:rPr>
              <a:t>più</a:t>
            </a:r>
            <a:r>
              <a:rPr lang="en-US" sz="1700" dirty="0">
                <a:ea typeface="+mn-lt"/>
                <a:cs typeface="+mn-lt"/>
              </a:rPr>
              <a:t> </a:t>
            </a:r>
            <a:r>
              <a:rPr lang="en-US" sz="1700" err="1">
                <a:ea typeface="+mn-lt"/>
                <a:cs typeface="+mn-lt"/>
              </a:rPr>
              <a:t>ragione</a:t>
            </a:r>
            <a:r>
              <a:rPr lang="en-US" sz="1700" dirty="0">
                <a:ea typeface="+mn-lt"/>
                <a:cs typeface="+mn-lt"/>
              </a:rPr>
              <a:t> per </a:t>
            </a:r>
            <a:r>
              <a:rPr lang="en-US" sz="1700" err="1">
                <a:ea typeface="+mn-lt"/>
                <a:cs typeface="+mn-lt"/>
              </a:rPr>
              <a:t>l'esistenza</a:t>
            </a:r>
            <a:r>
              <a:rPr lang="en-US" sz="1700" dirty="0">
                <a:ea typeface="+mn-lt"/>
                <a:cs typeface="+mn-lt"/>
              </a:rPr>
              <a:t> di </a:t>
            </a:r>
            <a:r>
              <a:rPr lang="en-US" sz="1700" err="1">
                <a:ea typeface="+mn-lt"/>
                <a:cs typeface="+mn-lt"/>
              </a:rPr>
              <a:t>organizzazioni</a:t>
            </a:r>
            <a:r>
              <a:rPr lang="en-US" sz="1700" dirty="0">
                <a:ea typeface="+mn-lt"/>
                <a:cs typeface="+mn-lt"/>
              </a:rPr>
              <a:t> </a:t>
            </a:r>
            <a:r>
              <a:rPr lang="en-US" sz="1700" err="1">
                <a:ea typeface="+mn-lt"/>
                <a:cs typeface="+mn-lt"/>
              </a:rPr>
              <a:t>femminili</a:t>
            </a:r>
            <a:r>
              <a:rPr lang="en-US" sz="1700" dirty="0">
                <a:ea typeface="+mn-lt"/>
                <a:cs typeface="+mn-lt"/>
              </a:rPr>
              <a:t>), ma a </a:t>
            </a:r>
            <a:r>
              <a:rPr lang="en-US" sz="1700" err="1">
                <a:ea typeface="+mn-lt"/>
                <a:cs typeface="+mn-lt"/>
              </a:rPr>
              <a:t>condizione</a:t>
            </a:r>
            <a:r>
              <a:rPr lang="en-US" sz="1700" dirty="0">
                <a:ea typeface="+mn-lt"/>
                <a:cs typeface="+mn-lt"/>
              </a:rPr>
              <a:t> </a:t>
            </a:r>
            <a:r>
              <a:rPr lang="en-US" sz="1700" err="1">
                <a:ea typeface="+mn-lt"/>
                <a:cs typeface="+mn-lt"/>
              </a:rPr>
              <a:t>dell'annullamento</a:t>
            </a:r>
            <a:r>
              <a:rPr lang="en-US" sz="1700" dirty="0">
                <a:ea typeface="+mn-lt"/>
                <a:cs typeface="+mn-lt"/>
              </a:rPr>
              <a:t> </a:t>
            </a:r>
            <a:r>
              <a:rPr lang="en-US" sz="1700" err="1">
                <a:ea typeface="+mn-lt"/>
                <a:cs typeface="+mn-lt"/>
              </a:rPr>
              <a:t>della</a:t>
            </a:r>
            <a:r>
              <a:rPr lang="en-US" sz="1700" dirty="0">
                <a:ea typeface="+mn-lt"/>
                <a:cs typeface="+mn-lt"/>
              </a:rPr>
              <a:t> </a:t>
            </a:r>
            <a:r>
              <a:rPr lang="en-US" sz="1700" err="1">
                <a:ea typeface="+mn-lt"/>
                <a:cs typeface="+mn-lt"/>
              </a:rPr>
              <a:t>sessualità</a:t>
            </a:r>
            <a:r>
              <a:rPr lang="en-US" sz="1700" dirty="0">
                <a:ea typeface="+mn-lt"/>
                <a:cs typeface="+mn-lt"/>
              </a:rPr>
              <a:t> </a:t>
            </a:r>
            <a:r>
              <a:rPr lang="en-US" sz="1700" err="1">
                <a:ea typeface="+mn-lt"/>
                <a:cs typeface="+mn-lt"/>
              </a:rPr>
              <a:t>femminile</a:t>
            </a:r>
            <a:r>
              <a:rPr lang="en-US" sz="1700" dirty="0">
                <a:ea typeface="+mn-lt"/>
                <a:cs typeface="+mn-lt"/>
              </a:rPr>
              <a:t>, </a:t>
            </a:r>
            <a:r>
              <a:rPr lang="en-US" sz="1700" err="1">
                <a:ea typeface="+mn-lt"/>
                <a:cs typeface="+mn-lt"/>
              </a:rPr>
              <a:t>portatrice</a:t>
            </a:r>
            <a:r>
              <a:rPr lang="en-US" sz="1700" dirty="0">
                <a:ea typeface="+mn-lt"/>
                <a:cs typeface="+mn-lt"/>
              </a:rPr>
              <a:t> di </a:t>
            </a:r>
            <a:r>
              <a:rPr lang="en-US" sz="1700" err="1">
                <a:ea typeface="+mn-lt"/>
                <a:cs typeface="+mn-lt"/>
              </a:rPr>
              <a:t>disordine</a:t>
            </a:r>
            <a:r>
              <a:rPr lang="en-US" sz="1700" dirty="0">
                <a:ea typeface="+mn-lt"/>
                <a:cs typeface="+mn-lt"/>
              </a:rPr>
              <a:t> morale e </a:t>
            </a:r>
            <a:r>
              <a:rPr lang="en-US" sz="1700" err="1">
                <a:ea typeface="+mn-lt"/>
                <a:cs typeface="+mn-lt"/>
              </a:rPr>
              <a:t>sociale</a:t>
            </a:r>
            <a:r>
              <a:rPr lang="en-US" sz="1700" dirty="0">
                <a:ea typeface="+mn-lt"/>
                <a:cs typeface="+mn-lt"/>
              </a:rPr>
              <a:t>. La donna </a:t>
            </a:r>
            <a:r>
              <a:rPr lang="en-US" sz="1700" err="1">
                <a:ea typeface="+mn-lt"/>
                <a:cs typeface="+mn-lt"/>
              </a:rPr>
              <a:t>kemalista</a:t>
            </a:r>
            <a:r>
              <a:rPr lang="en-US" sz="1700" dirty="0">
                <a:ea typeface="+mn-lt"/>
                <a:cs typeface="+mn-lt"/>
              </a:rPr>
              <a:t> è </a:t>
            </a:r>
            <a:r>
              <a:rPr lang="en-US" sz="1700" err="1">
                <a:ea typeface="+mn-lt"/>
                <a:cs typeface="+mn-lt"/>
              </a:rPr>
              <a:t>sottoposta</a:t>
            </a:r>
            <a:r>
              <a:rPr lang="en-US" sz="1700" dirty="0">
                <a:ea typeface="+mn-lt"/>
                <a:cs typeface="+mn-lt"/>
              </a:rPr>
              <a:t> ad un </a:t>
            </a:r>
            <a:r>
              <a:rPr lang="en-US" sz="1700" err="1">
                <a:ea typeface="+mn-lt"/>
                <a:cs typeface="+mn-lt"/>
              </a:rPr>
              <a:t>processo</a:t>
            </a:r>
            <a:r>
              <a:rPr lang="en-US" sz="1700" dirty="0">
                <a:ea typeface="+mn-lt"/>
                <a:cs typeface="+mn-lt"/>
              </a:rPr>
              <a:t> di </a:t>
            </a:r>
            <a:r>
              <a:rPr lang="en-US" sz="1700" err="1">
                <a:ea typeface="+mn-lt"/>
                <a:cs typeface="+mn-lt"/>
              </a:rPr>
              <a:t>virilizzazione</a:t>
            </a:r>
            <a:r>
              <a:rPr lang="en-US" sz="1700" dirty="0">
                <a:ea typeface="+mn-lt"/>
                <a:cs typeface="+mn-lt"/>
              </a:rPr>
              <a:t>, quasi </a:t>
            </a:r>
            <a:r>
              <a:rPr lang="en-US" sz="1700" err="1">
                <a:ea typeface="+mn-lt"/>
                <a:cs typeface="+mn-lt"/>
              </a:rPr>
              <a:t>militarizzazione</a:t>
            </a:r>
            <a:r>
              <a:rPr lang="en-US" sz="1700" dirty="0">
                <a:ea typeface="+mn-lt"/>
                <a:cs typeface="+mn-lt"/>
              </a:rPr>
              <a:t> (</a:t>
            </a:r>
            <a:r>
              <a:rPr lang="en-US" sz="1700" err="1">
                <a:ea typeface="+mn-lt"/>
                <a:cs typeface="+mn-lt"/>
              </a:rPr>
              <a:t>capelli</a:t>
            </a:r>
            <a:r>
              <a:rPr lang="en-US" sz="1700" dirty="0">
                <a:ea typeface="+mn-lt"/>
                <a:cs typeface="+mn-lt"/>
              </a:rPr>
              <a:t> </a:t>
            </a:r>
            <a:r>
              <a:rPr lang="en-US" sz="1700" err="1">
                <a:ea typeface="+mn-lt"/>
                <a:cs typeface="+mn-lt"/>
              </a:rPr>
              <a:t>corti</a:t>
            </a:r>
            <a:r>
              <a:rPr lang="en-US" sz="1700" dirty="0">
                <a:ea typeface="+mn-lt"/>
                <a:cs typeface="+mn-lt"/>
              </a:rPr>
              <a:t>, niente trucco)</a:t>
            </a:r>
            <a:endParaRPr lang="en-US" sz="1700"/>
          </a:p>
          <a:p>
            <a:pPr marL="0" indent="0">
              <a:buNone/>
            </a:pPr>
            <a:r>
              <a:rPr lang="en-US" sz="1700" dirty="0">
                <a:ea typeface="+mn-lt"/>
                <a:cs typeface="+mn-lt"/>
              </a:rPr>
              <a:t> </a:t>
            </a:r>
            <a:r>
              <a:rPr lang="en-US" sz="1700" b="1" dirty="0">
                <a:ea typeface="+mn-lt"/>
                <a:cs typeface="+mn-lt"/>
              </a:rPr>
              <a:t>Fascismo:</a:t>
            </a:r>
            <a:endParaRPr lang="en-US" sz="1700" dirty="0">
              <a:ea typeface="+mn-lt"/>
              <a:cs typeface="+mn-lt"/>
            </a:endParaRPr>
          </a:p>
          <a:p>
            <a:pPr marL="0" indent="0">
              <a:buNone/>
            </a:pPr>
            <a:r>
              <a:rPr lang="en-US" sz="1700" dirty="0">
                <a:ea typeface="+mn-lt"/>
                <a:cs typeface="+mn-lt"/>
              </a:rPr>
              <a:t>-Solida </a:t>
            </a:r>
            <a:r>
              <a:rPr lang="en-US" sz="1700" dirty="0" err="1">
                <a:ea typeface="+mn-lt"/>
                <a:cs typeface="+mn-lt"/>
              </a:rPr>
              <a:t>alleanza</a:t>
            </a:r>
            <a:r>
              <a:rPr lang="en-US" sz="1700" dirty="0">
                <a:ea typeface="+mn-lt"/>
                <a:cs typeface="+mn-lt"/>
              </a:rPr>
              <a:t> con la Chiesa, in </a:t>
            </a:r>
            <a:r>
              <a:rPr lang="en-US" sz="1700" dirty="0" err="1">
                <a:ea typeface="+mn-lt"/>
                <a:cs typeface="+mn-lt"/>
              </a:rPr>
              <a:t>virtù</a:t>
            </a:r>
            <a:r>
              <a:rPr lang="en-US" sz="1700" dirty="0">
                <a:ea typeface="+mn-lt"/>
                <a:cs typeface="+mn-lt"/>
              </a:rPr>
              <a:t> di una </a:t>
            </a:r>
            <a:r>
              <a:rPr lang="en-US" sz="1700" dirty="0" err="1">
                <a:ea typeface="+mn-lt"/>
                <a:cs typeface="+mn-lt"/>
              </a:rPr>
              <a:t>comune</a:t>
            </a:r>
            <a:r>
              <a:rPr lang="en-US" sz="1700" dirty="0">
                <a:ea typeface="+mn-lt"/>
                <a:cs typeface="+mn-lt"/>
              </a:rPr>
              <a:t> </a:t>
            </a:r>
            <a:r>
              <a:rPr lang="en-US" sz="1700" dirty="0" err="1">
                <a:ea typeface="+mn-lt"/>
                <a:cs typeface="+mn-lt"/>
              </a:rPr>
              <a:t>visione</a:t>
            </a:r>
            <a:r>
              <a:rPr lang="en-US" sz="1700" dirty="0">
                <a:ea typeface="+mn-lt"/>
                <a:cs typeface="+mn-lt"/>
              </a:rPr>
              <a:t> </a:t>
            </a:r>
            <a:r>
              <a:rPr lang="en-US" sz="1700" dirty="0" err="1">
                <a:ea typeface="+mn-lt"/>
                <a:cs typeface="+mn-lt"/>
              </a:rPr>
              <a:t>della</a:t>
            </a:r>
            <a:r>
              <a:rPr lang="en-US" sz="1700" dirty="0">
                <a:ea typeface="+mn-lt"/>
                <a:cs typeface="+mn-lt"/>
              </a:rPr>
              <a:t> donna come </a:t>
            </a:r>
            <a:r>
              <a:rPr lang="en-US" sz="1700" dirty="0" err="1">
                <a:ea typeface="+mn-lt"/>
                <a:cs typeface="+mn-lt"/>
              </a:rPr>
              <a:t>moglie</a:t>
            </a:r>
            <a:r>
              <a:rPr lang="en-US" sz="1700" dirty="0">
                <a:ea typeface="+mn-lt"/>
                <a:cs typeface="+mn-lt"/>
              </a:rPr>
              <a:t> e </a:t>
            </a:r>
            <a:r>
              <a:rPr lang="en-US" sz="1700" dirty="0" err="1">
                <a:ea typeface="+mn-lt"/>
                <a:cs typeface="+mn-lt"/>
              </a:rPr>
              <a:t>madre</a:t>
            </a:r>
            <a:r>
              <a:rPr lang="en-US" sz="1700" dirty="0">
                <a:ea typeface="+mn-lt"/>
                <a:cs typeface="+mn-lt"/>
              </a:rPr>
              <a:t>, </a:t>
            </a:r>
            <a:r>
              <a:rPr lang="en-US" sz="1700" dirty="0" err="1">
                <a:ea typeface="+mn-lt"/>
                <a:cs typeface="+mn-lt"/>
              </a:rPr>
              <a:t>caratterizzata</a:t>
            </a:r>
            <a:r>
              <a:rPr lang="en-US" sz="1700" dirty="0">
                <a:ea typeface="+mn-lt"/>
                <a:cs typeface="+mn-lt"/>
              </a:rPr>
              <a:t> da </a:t>
            </a:r>
            <a:r>
              <a:rPr lang="en-US" sz="1700" dirty="0" err="1">
                <a:ea typeface="+mn-lt"/>
                <a:cs typeface="+mn-lt"/>
              </a:rPr>
              <a:t>valori</a:t>
            </a:r>
            <a:r>
              <a:rPr lang="en-US" sz="1700" dirty="0">
                <a:ea typeface="+mn-lt"/>
                <a:cs typeface="+mn-lt"/>
              </a:rPr>
              <a:t> di </a:t>
            </a:r>
            <a:r>
              <a:rPr lang="en-US" sz="1700" dirty="0" err="1">
                <a:ea typeface="+mn-lt"/>
                <a:cs typeface="+mn-lt"/>
              </a:rPr>
              <a:t>santità</a:t>
            </a:r>
            <a:r>
              <a:rPr lang="en-US" sz="1700" dirty="0">
                <a:ea typeface="+mn-lt"/>
                <a:cs typeface="+mn-lt"/>
              </a:rPr>
              <a:t>, </a:t>
            </a:r>
            <a:r>
              <a:rPr lang="en-US" sz="1700" dirty="0" err="1">
                <a:ea typeface="+mn-lt"/>
                <a:cs typeface="+mn-lt"/>
              </a:rPr>
              <a:t>purezza</a:t>
            </a:r>
            <a:r>
              <a:rPr lang="en-US" sz="1700" dirty="0">
                <a:ea typeface="+mn-lt"/>
                <a:cs typeface="+mn-lt"/>
              </a:rPr>
              <a:t> e il dovere della riproduzione. L’unico compito, di estrema rilevanza sociale, della donna nell’Italia </a:t>
            </a:r>
            <a:r>
              <a:rPr lang="en-US" sz="1700" dirty="0" err="1">
                <a:ea typeface="+mn-lt"/>
                <a:cs typeface="+mn-lt"/>
              </a:rPr>
              <a:t>fascista</a:t>
            </a:r>
            <a:r>
              <a:rPr lang="en-US" sz="1700" dirty="0">
                <a:ea typeface="+mn-lt"/>
                <a:cs typeface="+mn-lt"/>
              </a:rPr>
              <a:t> era </a:t>
            </a:r>
            <a:r>
              <a:rPr lang="en-US" sz="1700" dirty="0" err="1">
                <a:ea typeface="+mn-lt"/>
                <a:cs typeface="+mn-lt"/>
              </a:rPr>
              <a:t>quella</a:t>
            </a:r>
            <a:r>
              <a:rPr lang="en-US" sz="1700" dirty="0">
                <a:ea typeface="+mn-lt"/>
                <a:cs typeface="+mn-lt"/>
              </a:rPr>
              <a:t> di </a:t>
            </a:r>
            <a:r>
              <a:rPr lang="en-US" sz="1700" dirty="0" err="1">
                <a:ea typeface="+mn-lt"/>
                <a:cs typeface="+mn-lt"/>
              </a:rPr>
              <a:t>portare</a:t>
            </a:r>
            <a:r>
              <a:rPr lang="en-US" sz="1700" dirty="0">
                <a:ea typeface="+mn-lt"/>
                <a:cs typeface="+mn-lt"/>
              </a:rPr>
              <a:t> </a:t>
            </a:r>
            <a:r>
              <a:rPr lang="en-US" sz="1700" dirty="0" err="1">
                <a:ea typeface="+mn-lt"/>
                <a:cs typeface="+mn-lt"/>
              </a:rPr>
              <a:t>alla</a:t>
            </a:r>
            <a:r>
              <a:rPr lang="en-US" sz="1700" dirty="0">
                <a:ea typeface="+mn-lt"/>
                <a:cs typeface="+mn-lt"/>
              </a:rPr>
              <a:t> luce </a:t>
            </a:r>
            <a:r>
              <a:rPr lang="en-US" sz="1700" dirty="0" err="1">
                <a:ea typeface="+mn-lt"/>
                <a:cs typeface="+mn-lt"/>
              </a:rPr>
              <a:t>nuovi</a:t>
            </a:r>
            <a:r>
              <a:rPr lang="en-US" sz="1700" dirty="0">
                <a:ea typeface="+mn-lt"/>
                <a:cs typeface="+mn-lt"/>
              </a:rPr>
              <a:t> </a:t>
            </a:r>
            <a:r>
              <a:rPr lang="en-US" sz="1700" dirty="0" err="1">
                <a:ea typeface="+mn-lt"/>
                <a:cs typeface="+mn-lt"/>
              </a:rPr>
              <a:t>figli</a:t>
            </a:r>
            <a:r>
              <a:rPr lang="en-US" sz="1700" dirty="0">
                <a:ea typeface="+mn-lt"/>
                <a:cs typeface="+mn-lt"/>
              </a:rPr>
              <a:t> </a:t>
            </a:r>
            <a:r>
              <a:rPr lang="en-US" sz="1700" dirty="0" err="1">
                <a:ea typeface="+mn-lt"/>
                <a:cs typeface="+mn-lt"/>
              </a:rPr>
              <a:t>della</a:t>
            </a:r>
            <a:r>
              <a:rPr lang="en-US" sz="1700" dirty="0">
                <a:ea typeface="+mn-lt"/>
                <a:cs typeface="+mn-lt"/>
              </a:rPr>
              <a:t> </a:t>
            </a:r>
            <a:r>
              <a:rPr lang="en-US" sz="1700" dirty="0" err="1">
                <a:ea typeface="+mn-lt"/>
                <a:cs typeface="+mn-lt"/>
              </a:rPr>
              <a:t>nazione</a:t>
            </a:r>
            <a:r>
              <a:rPr lang="en-US" sz="1700" dirty="0">
                <a:ea typeface="+mn-lt"/>
                <a:cs typeface="+mn-lt"/>
              </a:rPr>
              <a:t>, </a:t>
            </a:r>
            <a:r>
              <a:rPr lang="en-US" sz="1700" dirty="0" err="1">
                <a:ea typeface="+mn-lt"/>
                <a:cs typeface="+mn-lt"/>
              </a:rPr>
              <a:t>che</a:t>
            </a:r>
            <a:r>
              <a:rPr lang="en-US" sz="1700" dirty="0">
                <a:ea typeface="+mn-lt"/>
                <a:cs typeface="+mn-lt"/>
              </a:rPr>
              <a:t> </a:t>
            </a:r>
            <a:r>
              <a:rPr lang="en-US" sz="1700" dirty="0" err="1">
                <a:ea typeface="+mn-lt"/>
                <a:cs typeface="+mn-lt"/>
              </a:rPr>
              <a:t>sarebbero</a:t>
            </a:r>
            <a:r>
              <a:rPr lang="en-US" sz="1700" dirty="0">
                <a:ea typeface="+mn-lt"/>
                <a:cs typeface="+mn-lt"/>
              </a:rPr>
              <a:t> poi </a:t>
            </a:r>
            <a:r>
              <a:rPr lang="en-US" sz="1700" dirty="0" err="1">
                <a:ea typeface="+mn-lt"/>
                <a:cs typeface="+mn-lt"/>
              </a:rPr>
              <a:t>diventati</a:t>
            </a:r>
            <a:r>
              <a:rPr lang="en-US" sz="1700" dirty="0">
                <a:ea typeface="+mn-lt"/>
                <a:cs typeface="+mn-lt"/>
              </a:rPr>
              <a:t> </a:t>
            </a:r>
            <a:r>
              <a:rPr lang="en-US" sz="1700" dirty="0" err="1">
                <a:ea typeface="+mn-lt"/>
                <a:cs typeface="+mn-lt"/>
              </a:rPr>
              <a:t>soldati</a:t>
            </a:r>
            <a:r>
              <a:rPr lang="en-US" sz="1700" dirty="0">
                <a:ea typeface="+mn-lt"/>
                <a:cs typeface="+mn-lt"/>
              </a:rPr>
              <a:t>.       </a:t>
            </a:r>
          </a:p>
          <a:p>
            <a:pPr marL="0" indent="0">
              <a:buNone/>
            </a:pPr>
            <a:r>
              <a:rPr lang="en-US" sz="1700" dirty="0">
                <a:ea typeface="+mn-lt"/>
                <a:cs typeface="+mn-lt"/>
              </a:rPr>
              <a:t>-Lo </a:t>
            </a:r>
            <a:r>
              <a:rPr lang="en-US" sz="1700" dirty="0" err="1">
                <a:ea typeface="+mn-lt"/>
                <a:cs typeface="+mn-lt"/>
              </a:rPr>
              <a:t>stato</a:t>
            </a:r>
            <a:r>
              <a:rPr lang="en-US" sz="1700" dirty="0">
                <a:ea typeface="+mn-lt"/>
                <a:cs typeface="+mn-lt"/>
              </a:rPr>
              <a:t> </a:t>
            </a:r>
            <a:r>
              <a:rPr lang="en-US" sz="1700" dirty="0" err="1">
                <a:ea typeface="+mn-lt"/>
                <a:cs typeface="+mn-lt"/>
              </a:rPr>
              <a:t>fascista</a:t>
            </a:r>
            <a:r>
              <a:rPr lang="en-US" sz="1700" dirty="0">
                <a:ea typeface="+mn-lt"/>
                <a:cs typeface="+mn-lt"/>
              </a:rPr>
              <a:t> non era </a:t>
            </a:r>
            <a:r>
              <a:rPr lang="en-US" sz="1700" dirty="0" err="1">
                <a:ea typeface="+mn-lt"/>
                <a:cs typeface="+mn-lt"/>
              </a:rPr>
              <a:t>interessato</a:t>
            </a:r>
            <a:r>
              <a:rPr lang="en-US" sz="1700" dirty="0">
                <a:ea typeface="+mn-lt"/>
                <a:cs typeface="+mn-lt"/>
              </a:rPr>
              <a:t> a </a:t>
            </a:r>
            <a:r>
              <a:rPr lang="en-US" sz="1700" dirty="0" err="1">
                <a:ea typeface="+mn-lt"/>
                <a:cs typeface="+mn-lt"/>
              </a:rPr>
              <a:t>fornire</a:t>
            </a:r>
            <a:r>
              <a:rPr lang="en-US" sz="1700" dirty="0">
                <a:ea typeface="+mn-lt"/>
                <a:cs typeface="+mn-lt"/>
              </a:rPr>
              <a:t> un </a:t>
            </a:r>
            <a:r>
              <a:rPr lang="en-US" sz="1700" dirty="0" err="1">
                <a:ea typeface="+mn-lt"/>
                <a:cs typeface="+mn-lt"/>
              </a:rPr>
              <a:t>ruolo</a:t>
            </a:r>
            <a:r>
              <a:rPr lang="en-US" sz="1700" dirty="0">
                <a:ea typeface="+mn-lt"/>
                <a:cs typeface="+mn-lt"/>
              </a:rPr>
              <a:t> </a:t>
            </a:r>
            <a:r>
              <a:rPr lang="en-US" sz="1700" dirty="0" err="1">
                <a:ea typeface="+mn-lt"/>
                <a:cs typeface="+mn-lt"/>
              </a:rPr>
              <a:t>pubblico</a:t>
            </a:r>
            <a:r>
              <a:rPr lang="en-US" sz="1700" dirty="0">
                <a:ea typeface="+mn-lt"/>
                <a:cs typeface="+mn-lt"/>
              </a:rPr>
              <a:t> </a:t>
            </a:r>
            <a:r>
              <a:rPr lang="en-US" sz="1700" dirty="0" err="1">
                <a:ea typeface="+mn-lt"/>
                <a:cs typeface="+mn-lt"/>
              </a:rPr>
              <a:t>alla</a:t>
            </a:r>
            <a:r>
              <a:rPr lang="en-US" sz="1700" dirty="0">
                <a:ea typeface="+mn-lt"/>
                <a:cs typeface="+mn-lt"/>
              </a:rPr>
              <a:t> donna </a:t>
            </a:r>
            <a:r>
              <a:rPr lang="en-US" sz="1700" dirty="0" err="1">
                <a:ea typeface="+mn-lt"/>
                <a:cs typeface="+mn-lt"/>
              </a:rPr>
              <a:t>italiana</a:t>
            </a:r>
            <a:r>
              <a:rPr lang="en-US" sz="1700" dirty="0">
                <a:ea typeface="+mn-lt"/>
                <a:cs typeface="+mn-lt"/>
              </a:rPr>
              <a:t> (</a:t>
            </a:r>
            <a:r>
              <a:rPr lang="en-US" sz="1700" dirty="0" err="1">
                <a:ea typeface="+mn-lt"/>
                <a:cs typeface="+mn-lt"/>
              </a:rPr>
              <a:t>anzi</a:t>
            </a:r>
            <a:r>
              <a:rPr lang="en-US" sz="1700" dirty="0">
                <a:ea typeface="+mn-lt"/>
                <a:cs typeface="+mn-lt"/>
              </a:rPr>
              <a:t>, la </a:t>
            </a:r>
            <a:r>
              <a:rPr lang="en-US" sz="1700" dirty="0" err="1">
                <a:ea typeface="+mn-lt"/>
                <a:cs typeface="+mn-lt"/>
              </a:rPr>
              <a:t>scoraggiava</a:t>
            </a:r>
            <a:r>
              <a:rPr lang="en-US" sz="1700" dirty="0">
                <a:ea typeface="+mn-lt"/>
                <a:cs typeface="+mn-lt"/>
              </a:rPr>
              <a:t> </a:t>
            </a:r>
            <a:r>
              <a:rPr lang="en-US" sz="1700" dirty="0" err="1">
                <a:ea typeface="+mn-lt"/>
                <a:cs typeface="+mn-lt"/>
              </a:rPr>
              <a:t>attivamente</a:t>
            </a:r>
            <a:r>
              <a:rPr lang="en-US" sz="1700" dirty="0">
                <a:ea typeface="+mn-lt"/>
                <a:cs typeface="+mn-lt"/>
              </a:rPr>
              <a:t>), ma </a:t>
            </a:r>
            <a:r>
              <a:rPr lang="en-US" sz="1700" dirty="0" err="1">
                <a:ea typeface="+mn-lt"/>
                <a:cs typeface="+mn-lt"/>
              </a:rPr>
              <a:t>si</a:t>
            </a:r>
            <a:r>
              <a:rPr lang="en-US" sz="1700" dirty="0">
                <a:ea typeface="+mn-lt"/>
                <a:cs typeface="+mn-lt"/>
              </a:rPr>
              <a:t> </a:t>
            </a:r>
            <a:r>
              <a:rPr lang="en-US" sz="1700" dirty="0" err="1">
                <a:ea typeface="+mn-lt"/>
                <a:cs typeface="+mn-lt"/>
              </a:rPr>
              <a:t>presentava</a:t>
            </a:r>
            <a:r>
              <a:rPr lang="en-US" sz="1700" dirty="0">
                <a:ea typeface="+mn-lt"/>
                <a:cs typeface="+mn-lt"/>
              </a:rPr>
              <a:t> come </a:t>
            </a:r>
            <a:r>
              <a:rPr lang="en-US" sz="1700" dirty="0" err="1">
                <a:ea typeface="+mn-lt"/>
                <a:cs typeface="+mn-lt"/>
              </a:rPr>
              <a:t>suo</a:t>
            </a:r>
            <a:r>
              <a:rPr lang="en-US" sz="1700" dirty="0">
                <a:ea typeface="+mn-lt"/>
                <a:cs typeface="+mn-lt"/>
              </a:rPr>
              <a:t> </a:t>
            </a:r>
            <a:r>
              <a:rPr lang="en-US" sz="1700" dirty="0" err="1">
                <a:ea typeface="+mn-lt"/>
                <a:cs typeface="+mn-lt"/>
              </a:rPr>
              <a:t>protettore</a:t>
            </a:r>
            <a:r>
              <a:rPr lang="en-US" sz="1700" dirty="0">
                <a:ea typeface="+mn-lt"/>
                <a:cs typeface="+mn-lt"/>
              </a:rPr>
              <a:t> </a:t>
            </a:r>
            <a:r>
              <a:rPr lang="en-US" sz="1700" dirty="0" err="1">
                <a:ea typeface="+mn-lt"/>
                <a:cs typeface="+mn-lt"/>
              </a:rPr>
              <a:t>nella</a:t>
            </a:r>
            <a:r>
              <a:rPr lang="en-US" sz="1700" dirty="0">
                <a:ea typeface="+mn-lt"/>
                <a:cs typeface="+mn-lt"/>
              </a:rPr>
              <a:t> sfera privata, mettendo in atto misure di welfare a sostegno della famiglia, di cui la donna era perno fondante. </a:t>
            </a:r>
            <a:endParaRPr lang="en-US" sz="1700"/>
          </a:p>
        </p:txBody>
      </p:sp>
    </p:spTree>
    <p:extLst>
      <p:ext uri="{BB962C8B-B14F-4D97-AF65-F5344CB8AC3E}">
        <p14:creationId xmlns:p14="http://schemas.microsoft.com/office/powerpoint/2010/main" val="2002497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C6B3-7CE2-488F-9647-06B58962F309}"/>
              </a:ext>
            </a:extLst>
          </p:cNvPr>
          <p:cNvSpPr>
            <a:spLocks noGrp="1"/>
          </p:cNvSpPr>
          <p:nvPr>
            <p:ph type="title"/>
          </p:nvPr>
        </p:nvSpPr>
        <p:spPr/>
        <p:txBody>
          <a:bodyPr>
            <a:normAutofit/>
          </a:bodyPr>
          <a:lstStyle/>
          <a:p>
            <a:r>
              <a:rPr lang="en-US" sz="4400">
                <a:latin typeface="Tw Cen MT Condensed Extra Bold"/>
              </a:rPr>
              <a:t>Fonti:</a:t>
            </a:r>
          </a:p>
        </p:txBody>
      </p:sp>
      <p:sp>
        <p:nvSpPr>
          <p:cNvPr id="3" name="Content Placeholder 2">
            <a:extLst>
              <a:ext uri="{FF2B5EF4-FFF2-40B4-BE49-F238E27FC236}">
                <a16:creationId xmlns:a16="http://schemas.microsoft.com/office/drawing/2014/main" id="{FCE986C6-3D59-406C-90CE-E35BD3CB6C45}"/>
              </a:ext>
            </a:extLst>
          </p:cNvPr>
          <p:cNvSpPr>
            <a:spLocks noGrp="1"/>
          </p:cNvSpPr>
          <p:nvPr>
            <p:ph idx="1"/>
          </p:nvPr>
        </p:nvSpPr>
        <p:spPr>
          <a:xfrm>
            <a:off x="2589212" y="2133600"/>
            <a:ext cx="9406002" cy="4550060"/>
          </a:xfrm>
        </p:spPr>
        <p:txBody>
          <a:bodyPr vert="horz" lIns="91440" tIns="45720" rIns="91440" bIns="45720" rtlCol="0" anchor="t">
            <a:normAutofit/>
          </a:bodyPr>
          <a:lstStyle/>
          <a:p>
            <a:r>
              <a:rPr lang="en-US" sz="2200"/>
              <a:t>Lea Nocera, Per una storia del femminismo turco: l’esperienza dell’Associazione delle donne progressiste (Ikd, 1975-1980), </a:t>
            </a:r>
            <a:r>
              <a:rPr lang="en-US" sz="2200" dirty="0">
                <a:ea typeface="+mn-lt"/>
                <a:cs typeface="+mn-lt"/>
                <a:hlinkClick r:id="rId2"/>
              </a:rPr>
              <a:t>Genesis. XII/1, 2013</a:t>
            </a:r>
            <a:endParaRPr lang="en-US" sz="2200"/>
          </a:p>
          <a:p>
            <a:r>
              <a:rPr lang="en-US" sz="2200"/>
              <a:t>Miguel Malagreca, </a:t>
            </a:r>
            <a:r>
              <a:rPr lang="en-US" sz="2200">
                <a:ea typeface="+mn-lt"/>
                <a:cs typeface="+mn-lt"/>
              </a:rPr>
              <a:t>Lottiamo Ancora: Reviewing One Hundred and Fifty Years of Italian Feminism, Journal of International Women’s Studies Vol. 7 #4 May 2006</a:t>
            </a:r>
            <a:endParaRPr lang="en-US" sz="2200"/>
          </a:p>
          <a:p>
            <a:r>
              <a:rPr lang="en-US" sz="2200">
                <a:ea typeface="+mn-lt"/>
                <a:cs typeface="+mn-lt"/>
              </a:rPr>
              <a:t>Ayşe Durakbaşa, Feminism in Turkey: History and contemporary agenda, Eurozine, 2019</a:t>
            </a:r>
            <a:endParaRPr lang="en-US" sz="2200" dirty="0"/>
          </a:p>
          <a:p>
            <a:endParaRPr lang="en-US" dirty="0"/>
          </a:p>
          <a:p>
            <a:endParaRPr lang="en-US" dirty="0"/>
          </a:p>
        </p:txBody>
      </p:sp>
    </p:spTree>
    <p:extLst>
      <p:ext uri="{BB962C8B-B14F-4D97-AF65-F5344CB8AC3E}">
        <p14:creationId xmlns:p14="http://schemas.microsoft.com/office/powerpoint/2010/main" val="610248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B0EC-B97A-487E-8F29-CA3645EE1494}"/>
              </a:ext>
            </a:extLst>
          </p:cNvPr>
          <p:cNvSpPr>
            <a:spLocks noGrp="1"/>
          </p:cNvSpPr>
          <p:nvPr>
            <p:ph type="title"/>
          </p:nvPr>
        </p:nvSpPr>
        <p:spPr>
          <a:xfrm>
            <a:off x="3373062" y="624110"/>
            <a:ext cx="8131550" cy="1280890"/>
          </a:xfrm>
        </p:spPr>
        <p:txBody>
          <a:bodyPr>
            <a:normAutofit/>
          </a:bodyPr>
          <a:lstStyle/>
          <a:p>
            <a:r>
              <a:rPr lang="en-US" sz="4400" dirty="0" err="1">
                <a:latin typeface="Tw Cen MT Condensed Extra Bold"/>
              </a:rPr>
              <a:t>Femminismo</a:t>
            </a:r>
            <a:r>
              <a:rPr lang="en-US" sz="4400" dirty="0">
                <a:latin typeface="Tw Cen MT Condensed Extra Bold"/>
              </a:rPr>
              <a:t> vs </a:t>
            </a:r>
            <a:r>
              <a:rPr lang="en-US" sz="4400" dirty="0" err="1">
                <a:latin typeface="Tw Cen MT Condensed Extra Bold"/>
              </a:rPr>
              <a:t>Multiculturalismo</a:t>
            </a:r>
            <a:endParaRPr lang="en-US" sz="4400" dirty="0">
              <a:latin typeface="Tw Cen MT Condensed Extra Bold"/>
            </a:endParaRPr>
          </a:p>
        </p:txBody>
      </p:sp>
      <p:sp>
        <p:nvSpPr>
          <p:cNvPr id="3" name="Content Placeholder 2">
            <a:extLst>
              <a:ext uri="{FF2B5EF4-FFF2-40B4-BE49-F238E27FC236}">
                <a16:creationId xmlns:a16="http://schemas.microsoft.com/office/drawing/2014/main" id="{41D5314C-8EEE-46F8-B98E-D70EF90481B2}"/>
              </a:ext>
            </a:extLst>
          </p:cNvPr>
          <p:cNvSpPr>
            <a:spLocks noGrp="1"/>
          </p:cNvSpPr>
          <p:nvPr>
            <p:ph idx="1"/>
          </p:nvPr>
        </p:nvSpPr>
        <p:spPr>
          <a:xfrm>
            <a:off x="3247802" y="1810011"/>
            <a:ext cx="8601276" cy="4424800"/>
          </a:xfrm>
        </p:spPr>
        <p:txBody>
          <a:bodyPr vert="horz" lIns="91440" tIns="45720" rIns="91440" bIns="45720" rtlCol="0" anchor="t">
            <a:noAutofit/>
          </a:bodyPr>
          <a:lstStyle/>
          <a:p>
            <a:pPr marL="0" indent="0">
              <a:buNone/>
            </a:pPr>
            <a:r>
              <a:rPr lang="en-US" sz="2400" dirty="0">
                <a:ea typeface="+mn-lt"/>
                <a:cs typeface="+mn-lt"/>
              </a:rPr>
              <a:t>In tempi </a:t>
            </a:r>
            <a:r>
              <a:rPr lang="en-US" sz="2400" dirty="0" err="1">
                <a:ea typeface="+mn-lt"/>
                <a:cs typeface="+mn-lt"/>
              </a:rPr>
              <a:t>più</a:t>
            </a:r>
            <a:r>
              <a:rPr lang="en-US" sz="2400" dirty="0">
                <a:ea typeface="+mn-lt"/>
                <a:cs typeface="+mn-lt"/>
              </a:rPr>
              <a:t> </a:t>
            </a:r>
            <a:r>
              <a:rPr lang="en-US" sz="2400" dirty="0" err="1">
                <a:ea typeface="+mn-lt"/>
                <a:cs typeface="+mn-lt"/>
              </a:rPr>
              <a:t>recenti</a:t>
            </a:r>
            <a:r>
              <a:rPr lang="en-US" sz="2400" dirty="0">
                <a:ea typeface="+mn-lt"/>
                <a:cs typeface="+mn-lt"/>
              </a:rPr>
              <a:t>, il </a:t>
            </a:r>
            <a:r>
              <a:rPr lang="en-US" sz="2400" dirty="0" err="1">
                <a:ea typeface="+mn-lt"/>
                <a:cs typeface="+mn-lt"/>
              </a:rPr>
              <a:t>corpo</a:t>
            </a:r>
            <a:r>
              <a:rPr lang="en-US" sz="2400" dirty="0">
                <a:ea typeface="+mn-lt"/>
                <a:cs typeface="+mn-lt"/>
              </a:rPr>
              <a:t> </a:t>
            </a:r>
            <a:r>
              <a:rPr lang="en-US" sz="2400" dirty="0" err="1">
                <a:ea typeface="+mn-lt"/>
                <a:cs typeface="+mn-lt"/>
              </a:rPr>
              <a:t>della</a:t>
            </a:r>
            <a:r>
              <a:rPr lang="en-US" sz="2400" dirty="0">
                <a:ea typeface="+mn-lt"/>
                <a:cs typeface="+mn-lt"/>
              </a:rPr>
              <a:t> donna </a:t>
            </a:r>
            <a:r>
              <a:rPr lang="en-US" sz="2400" dirty="0" err="1">
                <a:ea typeface="+mn-lt"/>
                <a:cs typeface="+mn-lt"/>
              </a:rPr>
              <a:t>torna</a:t>
            </a:r>
            <a:r>
              <a:rPr lang="en-US" sz="2400" dirty="0">
                <a:ea typeface="+mn-lt"/>
                <a:cs typeface="+mn-lt"/>
              </a:rPr>
              <a:t> al </a:t>
            </a:r>
            <a:r>
              <a:rPr lang="en-US" sz="2400" dirty="0" err="1">
                <a:ea typeface="+mn-lt"/>
                <a:cs typeface="+mn-lt"/>
              </a:rPr>
              <a:t>centro</a:t>
            </a:r>
            <a:r>
              <a:rPr lang="en-US" sz="2400" dirty="0">
                <a:ea typeface="+mn-lt"/>
                <a:cs typeface="+mn-lt"/>
              </a:rPr>
              <a:t> </a:t>
            </a:r>
            <a:r>
              <a:rPr lang="en-US" sz="2400" dirty="0" err="1">
                <a:ea typeface="+mn-lt"/>
                <a:cs typeface="+mn-lt"/>
              </a:rPr>
              <a:t>della</a:t>
            </a:r>
            <a:r>
              <a:rPr lang="en-US" sz="2400" dirty="0">
                <a:ea typeface="+mn-lt"/>
                <a:cs typeface="+mn-lt"/>
              </a:rPr>
              <a:t> </a:t>
            </a:r>
            <a:r>
              <a:rPr lang="en-US" sz="2400" dirty="0" err="1">
                <a:ea typeface="+mn-lt"/>
                <a:cs typeface="+mn-lt"/>
              </a:rPr>
              <a:t>discussione</a:t>
            </a:r>
            <a:r>
              <a:rPr lang="en-US" sz="2400" dirty="0">
                <a:ea typeface="+mn-lt"/>
                <a:cs typeface="+mn-lt"/>
              </a:rPr>
              <a:t> </a:t>
            </a:r>
            <a:r>
              <a:rPr lang="en-US" sz="2400" dirty="0" err="1">
                <a:ea typeface="+mn-lt"/>
                <a:cs typeface="+mn-lt"/>
              </a:rPr>
              <a:t>nell’opinione</a:t>
            </a:r>
            <a:r>
              <a:rPr lang="en-US" sz="2400" dirty="0">
                <a:ea typeface="+mn-lt"/>
                <a:cs typeface="+mn-lt"/>
              </a:rPr>
              <a:t> </a:t>
            </a:r>
            <a:r>
              <a:rPr lang="en-US" sz="2400" dirty="0" err="1">
                <a:ea typeface="+mn-lt"/>
                <a:cs typeface="+mn-lt"/>
              </a:rPr>
              <a:t>pubblica</a:t>
            </a:r>
            <a:r>
              <a:rPr lang="en-US" sz="2400" dirty="0">
                <a:ea typeface="+mn-lt"/>
                <a:cs typeface="+mn-lt"/>
              </a:rPr>
              <a:t> come </a:t>
            </a:r>
            <a:r>
              <a:rPr lang="en-US" sz="2400" dirty="0" err="1">
                <a:ea typeface="+mn-lt"/>
                <a:cs typeface="+mn-lt"/>
              </a:rPr>
              <a:t>oggetto</a:t>
            </a:r>
            <a:r>
              <a:rPr lang="en-US" sz="2400" dirty="0">
                <a:ea typeface="+mn-lt"/>
                <a:cs typeface="+mn-lt"/>
              </a:rPr>
              <a:t> di </a:t>
            </a:r>
            <a:r>
              <a:rPr lang="en-US" sz="2400" dirty="0" err="1">
                <a:ea typeface="+mn-lt"/>
                <a:cs typeface="+mn-lt"/>
              </a:rPr>
              <a:t>contesa</a:t>
            </a:r>
            <a:r>
              <a:rPr lang="en-US" sz="2400" dirty="0">
                <a:ea typeface="+mn-lt"/>
                <a:cs typeface="+mn-lt"/>
              </a:rPr>
              <a:t> </a:t>
            </a:r>
            <a:r>
              <a:rPr lang="en-US" sz="2400" dirty="0" err="1">
                <a:ea typeface="+mn-lt"/>
                <a:cs typeface="+mn-lt"/>
              </a:rPr>
              <a:t>tra</a:t>
            </a:r>
            <a:r>
              <a:rPr lang="en-US" sz="2400" dirty="0">
                <a:ea typeface="+mn-lt"/>
                <a:cs typeface="+mn-lt"/>
              </a:rPr>
              <a:t> due </a:t>
            </a:r>
            <a:r>
              <a:rPr lang="en-US" sz="2400" dirty="0" err="1">
                <a:ea typeface="+mn-lt"/>
                <a:cs typeface="+mn-lt"/>
              </a:rPr>
              <a:t>visioni</a:t>
            </a:r>
            <a:r>
              <a:rPr lang="en-US" sz="2400" dirty="0">
                <a:ea typeface="+mn-lt"/>
                <a:cs typeface="+mn-lt"/>
              </a:rPr>
              <a:t> del mondo </a:t>
            </a:r>
            <a:r>
              <a:rPr lang="en-US" sz="2400" dirty="0" err="1">
                <a:ea typeface="+mn-lt"/>
                <a:cs typeface="+mn-lt"/>
              </a:rPr>
              <a:t>apparentemente</a:t>
            </a:r>
            <a:r>
              <a:rPr lang="en-US" sz="2400" dirty="0">
                <a:ea typeface="+mn-lt"/>
                <a:cs typeface="+mn-lt"/>
              </a:rPr>
              <a:t> </a:t>
            </a:r>
            <a:r>
              <a:rPr lang="en-US" sz="2400" dirty="0" err="1">
                <a:ea typeface="+mn-lt"/>
                <a:cs typeface="+mn-lt"/>
              </a:rPr>
              <a:t>opposte</a:t>
            </a:r>
            <a:r>
              <a:rPr lang="en-US" sz="2400" dirty="0">
                <a:ea typeface="+mn-lt"/>
                <a:cs typeface="+mn-lt"/>
              </a:rPr>
              <a:t>: da un </a:t>
            </a:r>
            <a:r>
              <a:rPr lang="en-US" sz="2400" dirty="0" err="1">
                <a:ea typeface="+mn-lt"/>
                <a:cs typeface="+mn-lt"/>
              </a:rPr>
              <a:t>lato</a:t>
            </a:r>
            <a:r>
              <a:rPr lang="en-US" sz="2400" dirty="0">
                <a:ea typeface="+mn-lt"/>
                <a:cs typeface="+mn-lt"/>
              </a:rPr>
              <a:t> una </a:t>
            </a:r>
            <a:r>
              <a:rPr lang="en-US" sz="2400" dirty="0" err="1">
                <a:ea typeface="+mn-lt"/>
                <a:cs typeface="+mn-lt"/>
              </a:rPr>
              <a:t>visione</a:t>
            </a:r>
            <a:r>
              <a:rPr lang="en-US" sz="2400" dirty="0">
                <a:ea typeface="+mn-lt"/>
                <a:cs typeface="+mn-lt"/>
              </a:rPr>
              <a:t> </a:t>
            </a:r>
            <a:r>
              <a:rPr lang="en-US" sz="2400" dirty="0" err="1">
                <a:ea typeface="+mn-lt"/>
                <a:cs typeface="+mn-lt"/>
              </a:rPr>
              <a:t>femminista</a:t>
            </a:r>
            <a:r>
              <a:rPr lang="en-US" sz="2400" dirty="0">
                <a:ea typeface="+mn-lt"/>
                <a:cs typeface="+mn-lt"/>
              </a:rPr>
              <a:t> occidentale, </a:t>
            </a:r>
            <a:r>
              <a:rPr lang="en-US" sz="2400" dirty="0" err="1">
                <a:ea typeface="+mn-lt"/>
                <a:cs typeface="+mn-lt"/>
              </a:rPr>
              <a:t>che</a:t>
            </a:r>
            <a:r>
              <a:rPr lang="en-US" sz="2400" dirty="0">
                <a:ea typeface="+mn-lt"/>
                <a:cs typeface="+mn-lt"/>
              </a:rPr>
              <a:t> </a:t>
            </a:r>
            <a:r>
              <a:rPr lang="en-US" sz="2400" dirty="0" err="1">
                <a:ea typeface="+mn-lt"/>
                <a:cs typeface="+mn-lt"/>
              </a:rPr>
              <a:t>vede</a:t>
            </a:r>
            <a:r>
              <a:rPr lang="en-US" sz="2400" dirty="0">
                <a:ea typeface="+mn-lt"/>
                <a:cs typeface="+mn-lt"/>
              </a:rPr>
              <a:t> come </a:t>
            </a:r>
            <a:r>
              <a:rPr lang="en-US" sz="2400" dirty="0" err="1">
                <a:ea typeface="+mn-lt"/>
                <a:cs typeface="+mn-lt"/>
              </a:rPr>
              <a:t>soglia</a:t>
            </a:r>
            <a:r>
              <a:rPr lang="en-US" sz="2400" dirty="0">
                <a:ea typeface="+mn-lt"/>
                <a:cs typeface="+mn-lt"/>
              </a:rPr>
              <a:t> </a:t>
            </a:r>
            <a:r>
              <a:rPr lang="en-US" sz="2400" dirty="0" err="1">
                <a:ea typeface="+mn-lt"/>
                <a:cs typeface="+mn-lt"/>
              </a:rPr>
              <a:t>della</a:t>
            </a:r>
            <a:r>
              <a:rPr lang="en-US" sz="2400" dirty="0">
                <a:ea typeface="+mn-lt"/>
                <a:cs typeface="+mn-lt"/>
              </a:rPr>
              <a:t> </a:t>
            </a:r>
            <a:r>
              <a:rPr lang="en-US" sz="2400" dirty="0" err="1">
                <a:ea typeface="+mn-lt"/>
                <a:cs typeface="+mn-lt"/>
              </a:rPr>
              <a:t>modernità</a:t>
            </a:r>
            <a:r>
              <a:rPr lang="en-US" sz="2400" dirty="0">
                <a:ea typeface="+mn-lt"/>
                <a:cs typeface="+mn-lt"/>
              </a:rPr>
              <a:t> </a:t>
            </a:r>
            <a:r>
              <a:rPr lang="en-US" sz="2400" dirty="0" err="1">
                <a:ea typeface="+mn-lt"/>
                <a:cs typeface="+mn-lt"/>
              </a:rPr>
              <a:t>l’emancipazione</a:t>
            </a:r>
            <a:r>
              <a:rPr lang="en-US" sz="2400" dirty="0">
                <a:ea typeface="+mn-lt"/>
                <a:cs typeface="+mn-lt"/>
              </a:rPr>
              <a:t> </a:t>
            </a:r>
            <a:r>
              <a:rPr lang="en-US" sz="2400" dirty="0" err="1">
                <a:ea typeface="+mn-lt"/>
                <a:cs typeface="+mn-lt"/>
              </a:rPr>
              <a:t>della</a:t>
            </a:r>
            <a:r>
              <a:rPr lang="en-US" sz="2400" dirty="0">
                <a:ea typeface="+mn-lt"/>
                <a:cs typeface="+mn-lt"/>
              </a:rPr>
              <a:t> donna, </a:t>
            </a:r>
            <a:r>
              <a:rPr lang="en-US" sz="2400" dirty="0" err="1">
                <a:ea typeface="+mn-lt"/>
                <a:cs typeface="+mn-lt"/>
              </a:rPr>
              <a:t>dall’altra</a:t>
            </a:r>
            <a:r>
              <a:rPr lang="en-US" sz="2400" dirty="0">
                <a:ea typeface="+mn-lt"/>
                <a:cs typeface="+mn-lt"/>
              </a:rPr>
              <a:t> una </a:t>
            </a:r>
            <a:r>
              <a:rPr lang="en-US" sz="2400" dirty="0" err="1">
                <a:ea typeface="+mn-lt"/>
                <a:cs typeface="+mn-lt"/>
              </a:rPr>
              <a:t>visione</a:t>
            </a:r>
            <a:r>
              <a:rPr lang="en-US" sz="2400" dirty="0">
                <a:ea typeface="+mn-lt"/>
                <a:cs typeface="+mn-lt"/>
              </a:rPr>
              <a:t> </a:t>
            </a:r>
            <a:r>
              <a:rPr lang="en-US" sz="2400" dirty="0" err="1">
                <a:ea typeface="+mn-lt"/>
                <a:cs typeface="+mn-lt"/>
              </a:rPr>
              <a:t>della</a:t>
            </a:r>
            <a:r>
              <a:rPr lang="en-US" sz="2400" dirty="0">
                <a:ea typeface="+mn-lt"/>
                <a:cs typeface="+mn-lt"/>
              </a:rPr>
              <a:t> </a:t>
            </a:r>
            <a:r>
              <a:rPr lang="en-US" sz="2400" dirty="0" err="1">
                <a:ea typeface="+mn-lt"/>
                <a:cs typeface="+mn-lt"/>
              </a:rPr>
              <a:t>società</a:t>
            </a:r>
            <a:r>
              <a:rPr lang="en-US" sz="2400" dirty="0">
                <a:ea typeface="+mn-lt"/>
                <a:cs typeface="+mn-lt"/>
              </a:rPr>
              <a:t> in </a:t>
            </a:r>
            <a:r>
              <a:rPr lang="en-US" sz="2400" dirty="0" err="1">
                <a:ea typeface="+mn-lt"/>
                <a:cs typeface="+mn-lt"/>
              </a:rPr>
              <a:t>ottica</a:t>
            </a:r>
            <a:r>
              <a:rPr lang="en-US" sz="2400" dirty="0">
                <a:ea typeface="+mn-lt"/>
                <a:cs typeface="+mn-lt"/>
              </a:rPr>
              <a:t> </a:t>
            </a:r>
            <a:r>
              <a:rPr lang="en-US" sz="2400" dirty="0" err="1">
                <a:ea typeface="+mn-lt"/>
                <a:cs typeface="+mn-lt"/>
              </a:rPr>
              <a:t>multiculturalista</a:t>
            </a:r>
            <a:r>
              <a:rPr lang="en-US" sz="2400" dirty="0">
                <a:ea typeface="+mn-lt"/>
                <a:cs typeface="+mn-lt"/>
              </a:rPr>
              <a:t>, </a:t>
            </a:r>
            <a:r>
              <a:rPr lang="en-US" sz="2400" dirty="0" err="1">
                <a:ea typeface="+mn-lt"/>
                <a:cs typeface="+mn-lt"/>
              </a:rPr>
              <a:t>che</a:t>
            </a:r>
            <a:r>
              <a:rPr lang="en-US" sz="2400" dirty="0">
                <a:ea typeface="+mn-lt"/>
                <a:cs typeface="+mn-lt"/>
              </a:rPr>
              <a:t> </a:t>
            </a:r>
            <a:r>
              <a:rPr lang="en-US" sz="2400" dirty="0" err="1">
                <a:ea typeface="+mn-lt"/>
                <a:cs typeface="+mn-lt"/>
              </a:rPr>
              <a:t>prevede</a:t>
            </a:r>
            <a:r>
              <a:rPr lang="en-US" sz="2400" dirty="0">
                <a:ea typeface="+mn-lt"/>
                <a:cs typeface="+mn-lt"/>
              </a:rPr>
              <a:t> rispetto e </a:t>
            </a:r>
            <a:r>
              <a:rPr lang="en-US" sz="2400" dirty="0" err="1">
                <a:ea typeface="+mn-lt"/>
                <a:cs typeface="+mn-lt"/>
              </a:rPr>
              <a:t>tolleranza</a:t>
            </a:r>
            <a:r>
              <a:rPr lang="en-US" sz="2400" dirty="0">
                <a:ea typeface="+mn-lt"/>
                <a:cs typeface="+mn-lt"/>
              </a:rPr>
              <a:t> per </a:t>
            </a:r>
            <a:r>
              <a:rPr lang="en-US" sz="2400" dirty="0" err="1">
                <a:ea typeface="+mn-lt"/>
                <a:cs typeface="+mn-lt"/>
              </a:rPr>
              <a:t>costumi</a:t>
            </a:r>
            <a:r>
              <a:rPr lang="en-US" sz="2400" dirty="0">
                <a:ea typeface="+mn-lt"/>
                <a:cs typeface="+mn-lt"/>
              </a:rPr>
              <a:t> e </a:t>
            </a:r>
            <a:r>
              <a:rPr lang="en-US" sz="2400" dirty="0" err="1">
                <a:ea typeface="+mn-lt"/>
                <a:cs typeface="+mn-lt"/>
              </a:rPr>
              <a:t>codici</a:t>
            </a:r>
            <a:r>
              <a:rPr lang="en-US" sz="2400" dirty="0">
                <a:ea typeface="+mn-lt"/>
                <a:cs typeface="+mn-lt"/>
              </a:rPr>
              <a:t> </a:t>
            </a:r>
            <a:r>
              <a:rPr lang="en-US" sz="2400" dirty="0" err="1">
                <a:ea typeface="+mn-lt"/>
                <a:cs typeface="+mn-lt"/>
              </a:rPr>
              <a:t>culturali</a:t>
            </a:r>
            <a:r>
              <a:rPr lang="en-US" sz="2400" dirty="0">
                <a:ea typeface="+mn-lt"/>
                <a:cs typeface="+mn-lt"/>
              </a:rPr>
              <a:t> </a:t>
            </a:r>
            <a:r>
              <a:rPr lang="en-US" sz="2400" dirty="0" err="1">
                <a:ea typeface="+mn-lt"/>
                <a:cs typeface="+mn-lt"/>
              </a:rPr>
              <a:t>diversi</a:t>
            </a:r>
            <a:r>
              <a:rPr lang="en-US" sz="2400" dirty="0">
                <a:ea typeface="+mn-lt"/>
                <a:cs typeface="+mn-lt"/>
              </a:rPr>
              <a:t>. In Italia e in </a:t>
            </a:r>
            <a:r>
              <a:rPr lang="en-US" sz="2400" dirty="0" err="1">
                <a:ea typeface="+mn-lt"/>
                <a:cs typeface="+mn-lt"/>
              </a:rPr>
              <a:t>Turchia</a:t>
            </a:r>
            <a:r>
              <a:rPr lang="en-US" sz="2400" dirty="0">
                <a:ea typeface="+mn-lt"/>
                <a:cs typeface="+mn-lt"/>
              </a:rPr>
              <a:t> </a:t>
            </a:r>
            <a:r>
              <a:rPr lang="en-US" sz="2400" dirty="0" err="1">
                <a:ea typeface="+mn-lt"/>
                <a:cs typeface="+mn-lt"/>
              </a:rPr>
              <a:t>questo</a:t>
            </a:r>
            <a:r>
              <a:rPr lang="en-US" sz="2400" dirty="0">
                <a:ea typeface="+mn-lt"/>
                <a:cs typeface="+mn-lt"/>
              </a:rPr>
              <a:t> </a:t>
            </a:r>
            <a:r>
              <a:rPr lang="en-US" sz="2400" dirty="0" err="1">
                <a:ea typeface="+mn-lt"/>
                <a:cs typeface="+mn-lt"/>
              </a:rPr>
              <a:t>processo</a:t>
            </a:r>
            <a:r>
              <a:rPr lang="en-US" sz="2400" dirty="0">
                <a:ea typeface="+mn-lt"/>
                <a:cs typeface="+mn-lt"/>
              </a:rPr>
              <a:t> assume </a:t>
            </a:r>
            <a:r>
              <a:rPr lang="en-US" sz="2400" dirty="0" err="1">
                <a:ea typeface="+mn-lt"/>
                <a:cs typeface="+mn-lt"/>
              </a:rPr>
              <a:t>rilevanza</a:t>
            </a:r>
            <a:r>
              <a:rPr lang="en-US" sz="2400" dirty="0">
                <a:ea typeface="+mn-lt"/>
                <a:cs typeface="+mn-lt"/>
              </a:rPr>
              <a:t> in </a:t>
            </a:r>
            <a:r>
              <a:rPr lang="en-US" sz="2400" dirty="0" err="1">
                <a:ea typeface="+mn-lt"/>
                <a:cs typeface="+mn-lt"/>
              </a:rPr>
              <a:t>ragione</a:t>
            </a:r>
            <a:r>
              <a:rPr lang="en-US" sz="2400" dirty="0">
                <a:ea typeface="+mn-lt"/>
                <a:cs typeface="+mn-lt"/>
              </a:rPr>
              <a:t> </a:t>
            </a:r>
            <a:r>
              <a:rPr lang="en-US" sz="2400" dirty="0" err="1">
                <a:ea typeface="+mn-lt"/>
                <a:cs typeface="+mn-lt"/>
              </a:rPr>
              <a:t>della</a:t>
            </a:r>
            <a:r>
              <a:rPr lang="en-US" sz="2400" dirty="0">
                <a:ea typeface="+mn-lt"/>
                <a:cs typeface="+mn-lt"/>
              </a:rPr>
              <a:t> </a:t>
            </a:r>
            <a:r>
              <a:rPr lang="en-US" sz="2400" dirty="0" err="1">
                <a:ea typeface="+mn-lt"/>
                <a:cs typeface="+mn-lt"/>
              </a:rPr>
              <a:t>novità</a:t>
            </a:r>
            <a:r>
              <a:rPr lang="en-US" sz="2400" dirty="0">
                <a:ea typeface="+mn-lt"/>
                <a:cs typeface="+mn-lt"/>
              </a:rPr>
              <a:t> del </a:t>
            </a:r>
            <a:r>
              <a:rPr lang="en-US" sz="2400" dirty="0" err="1">
                <a:ea typeface="+mn-lt"/>
                <a:cs typeface="+mn-lt"/>
              </a:rPr>
              <a:t>fenomeno</a:t>
            </a:r>
            <a:r>
              <a:rPr lang="en-US" sz="2400" dirty="0">
                <a:ea typeface="+mn-lt"/>
                <a:cs typeface="+mn-lt"/>
              </a:rPr>
              <a:t> </a:t>
            </a:r>
            <a:r>
              <a:rPr lang="en-US" sz="2400" dirty="0" err="1">
                <a:ea typeface="+mn-lt"/>
                <a:cs typeface="+mn-lt"/>
              </a:rPr>
              <a:t>migratorio</a:t>
            </a:r>
            <a:r>
              <a:rPr lang="en-US" sz="2400" dirty="0">
                <a:ea typeface="+mn-lt"/>
                <a:cs typeface="+mn-lt"/>
              </a:rPr>
              <a:t> e le </a:t>
            </a:r>
            <a:r>
              <a:rPr lang="en-US" sz="2400" dirty="0" err="1">
                <a:ea typeface="+mn-lt"/>
                <a:cs typeface="+mn-lt"/>
              </a:rPr>
              <a:t>sfide</a:t>
            </a:r>
            <a:r>
              <a:rPr lang="en-US" sz="2400" dirty="0">
                <a:ea typeface="+mn-lt"/>
                <a:cs typeface="+mn-lt"/>
              </a:rPr>
              <a:t> </a:t>
            </a:r>
            <a:r>
              <a:rPr lang="en-US" sz="2400" dirty="0" err="1">
                <a:ea typeface="+mn-lt"/>
                <a:cs typeface="+mn-lt"/>
              </a:rPr>
              <a:t>che</a:t>
            </a:r>
            <a:r>
              <a:rPr lang="en-US" sz="2400" dirty="0">
                <a:ea typeface="+mn-lt"/>
                <a:cs typeface="+mn-lt"/>
              </a:rPr>
              <a:t> </a:t>
            </a:r>
            <a:r>
              <a:rPr lang="en-US" sz="2400" dirty="0" err="1">
                <a:ea typeface="+mn-lt"/>
                <a:cs typeface="+mn-lt"/>
              </a:rPr>
              <a:t>esso</a:t>
            </a:r>
            <a:r>
              <a:rPr lang="en-US" sz="2400" dirty="0">
                <a:ea typeface="+mn-lt"/>
                <a:cs typeface="+mn-lt"/>
              </a:rPr>
              <a:t> pone </a:t>
            </a:r>
            <a:r>
              <a:rPr lang="en-US" sz="2400" dirty="0" err="1">
                <a:ea typeface="+mn-lt"/>
                <a:cs typeface="+mn-lt"/>
              </a:rPr>
              <a:t>all’identità</a:t>
            </a:r>
            <a:r>
              <a:rPr lang="en-US" sz="2400" dirty="0">
                <a:ea typeface="+mn-lt"/>
                <a:cs typeface="+mn-lt"/>
              </a:rPr>
              <a:t> </a:t>
            </a:r>
            <a:r>
              <a:rPr lang="en-US" sz="2400" dirty="0" err="1">
                <a:ea typeface="+mn-lt"/>
                <a:cs typeface="+mn-lt"/>
              </a:rPr>
              <a:t>della</a:t>
            </a:r>
            <a:r>
              <a:rPr lang="en-US" sz="2400" dirty="0">
                <a:ea typeface="+mn-lt"/>
                <a:cs typeface="+mn-lt"/>
              </a:rPr>
              <a:t> </a:t>
            </a:r>
            <a:r>
              <a:rPr lang="en-US" sz="2400" dirty="0" err="1">
                <a:ea typeface="+mn-lt"/>
                <a:cs typeface="+mn-lt"/>
              </a:rPr>
              <a:t>nazione</a:t>
            </a:r>
            <a:r>
              <a:rPr lang="en-US" sz="2400" dirty="0">
                <a:ea typeface="+mn-lt"/>
                <a:cs typeface="+mn-lt"/>
              </a:rPr>
              <a:t>.</a:t>
            </a:r>
            <a:endParaRPr lang="en-US" sz="2400" dirty="0"/>
          </a:p>
        </p:txBody>
      </p:sp>
    </p:spTree>
    <p:extLst>
      <p:ext uri="{BB962C8B-B14F-4D97-AF65-F5344CB8AC3E}">
        <p14:creationId xmlns:p14="http://schemas.microsoft.com/office/powerpoint/2010/main" val="3521780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F90A-44D5-4ECA-B507-EECAC49623AB}"/>
              </a:ext>
            </a:extLst>
          </p:cNvPr>
          <p:cNvSpPr>
            <a:spLocks noGrp="1"/>
          </p:cNvSpPr>
          <p:nvPr>
            <p:ph type="title"/>
          </p:nvPr>
        </p:nvSpPr>
        <p:spPr>
          <a:xfrm>
            <a:off x="2457226" y="300521"/>
            <a:ext cx="8911687" cy="1280890"/>
          </a:xfrm>
        </p:spPr>
        <p:txBody>
          <a:bodyPr>
            <a:normAutofit/>
          </a:bodyPr>
          <a:lstStyle/>
          <a:p>
            <a:pPr algn="ctr"/>
            <a:r>
              <a:rPr lang="en-US" sz="4400" dirty="0">
                <a:latin typeface="Tw Cen MT Condensed Extra Bold"/>
              </a:rPr>
              <a:t>Italia</a:t>
            </a:r>
            <a:endParaRPr lang="en-US"/>
          </a:p>
        </p:txBody>
      </p:sp>
      <p:sp>
        <p:nvSpPr>
          <p:cNvPr id="3" name="Content Placeholder 2">
            <a:extLst>
              <a:ext uri="{FF2B5EF4-FFF2-40B4-BE49-F238E27FC236}">
                <a16:creationId xmlns:a16="http://schemas.microsoft.com/office/drawing/2014/main" id="{18F73024-804F-4C32-8689-D4DEA27D2139}"/>
              </a:ext>
            </a:extLst>
          </p:cNvPr>
          <p:cNvSpPr>
            <a:spLocks noGrp="1"/>
          </p:cNvSpPr>
          <p:nvPr>
            <p:ph idx="1"/>
          </p:nvPr>
        </p:nvSpPr>
        <p:spPr>
          <a:xfrm>
            <a:off x="2202993" y="1225464"/>
            <a:ext cx="9802660" cy="5395566"/>
          </a:xfrm>
        </p:spPr>
        <p:txBody>
          <a:bodyPr vert="horz" lIns="91440" tIns="45720" rIns="91440" bIns="45720" rtlCol="0" anchor="t">
            <a:normAutofit lnSpcReduction="10000"/>
          </a:bodyPr>
          <a:lstStyle/>
          <a:p>
            <a:pPr marL="0" indent="0">
              <a:buNone/>
            </a:pPr>
            <a:r>
              <a:rPr lang="en-US" b="1" err="1">
                <a:ea typeface="+mn-lt"/>
                <a:cs typeface="+mn-lt"/>
              </a:rPr>
              <a:t>Risposta</a:t>
            </a:r>
            <a:r>
              <a:rPr lang="en-US" b="1" dirty="0">
                <a:ea typeface="+mn-lt"/>
                <a:cs typeface="+mn-lt"/>
              </a:rPr>
              <a:t> </a:t>
            </a:r>
            <a:r>
              <a:rPr lang="en-US" b="1" err="1">
                <a:ea typeface="+mn-lt"/>
                <a:cs typeface="+mn-lt"/>
              </a:rPr>
              <a:t>mediatica</a:t>
            </a:r>
            <a:r>
              <a:rPr lang="en-US" b="1" dirty="0">
                <a:ea typeface="+mn-lt"/>
                <a:cs typeface="+mn-lt"/>
              </a:rPr>
              <a:t> al </a:t>
            </a:r>
            <a:r>
              <a:rPr lang="en-US" b="1" err="1">
                <a:ea typeface="+mn-lt"/>
                <a:cs typeface="+mn-lt"/>
              </a:rPr>
              <a:t>caso</a:t>
            </a:r>
            <a:r>
              <a:rPr lang="en-US" b="1" dirty="0">
                <a:ea typeface="+mn-lt"/>
                <a:cs typeface="+mn-lt"/>
              </a:rPr>
              <a:t> di Hina: La </a:t>
            </a:r>
            <a:r>
              <a:rPr lang="en-US" b="1" err="1">
                <a:ea typeface="+mn-lt"/>
                <a:cs typeface="+mn-lt"/>
              </a:rPr>
              <a:t>strana</a:t>
            </a:r>
            <a:r>
              <a:rPr lang="en-US" b="1" dirty="0">
                <a:ea typeface="+mn-lt"/>
                <a:cs typeface="+mn-lt"/>
              </a:rPr>
              <a:t> </a:t>
            </a:r>
            <a:r>
              <a:rPr lang="en-US" b="1" err="1">
                <a:ea typeface="+mn-lt"/>
                <a:cs typeface="+mn-lt"/>
              </a:rPr>
              <a:t>convergenza</a:t>
            </a:r>
            <a:r>
              <a:rPr lang="en-US" b="1" dirty="0">
                <a:ea typeface="+mn-lt"/>
                <a:cs typeface="+mn-lt"/>
              </a:rPr>
              <a:t> </a:t>
            </a:r>
            <a:r>
              <a:rPr lang="en-US" b="1" err="1">
                <a:ea typeface="+mn-lt"/>
                <a:cs typeface="+mn-lt"/>
              </a:rPr>
              <a:t>tra</a:t>
            </a:r>
            <a:r>
              <a:rPr lang="en-US" b="1" dirty="0">
                <a:ea typeface="+mn-lt"/>
                <a:cs typeface="+mn-lt"/>
              </a:rPr>
              <a:t> la </a:t>
            </a:r>
            <a:r>
              <a:rPr lang="en-US" b="1" err="1">
                <a:ea typeface="+mn-lt"/>
                <a:cs typeface="+mn-lt"/>
              </a:rPr>
              <a:t>destra</a:t>
            </a:r>
            <a:r>
              <a:rPr lang="en-US" b="1" dirty="0">
                <a:ea typeface="+mn-lt"/>
                <a:cs typeface="+mn-lt"/>
              </a:rPr>
              <a:t> e </a:t>
            </a:r>
            <a:r>
              <a:rPr lang="en-US" b="1" err="1">
                <a:ea typeface="+mn-lt"/>
                <a:cs typeface="+mn-lt"/>
              </a:rPr>
              <a:t>Acmid</a:t>
            </a:r>
            <a:endParaRPr lang="en-US" b="1">
              <a:ea typeface="+mn-lt"/>
              <a:cs typeface="+mn-lt"/>
            </a:endParaRPr>
          </a:p>
          <a:p>
            <a:pPr marL="285750" indent="-285750"/>
            <a:r>
              <a:rPr lang="en-US" dirty="0">
                <a:ea typeface="+mn-lt"/>
                <a:cs typeface="+mn-lt"/>
              </a:rPr>
              <a:t>La </a:t>
            </a:r>
            <a:r>
              <a:rPr lang="en-US" err="1">
                <a:ea typeface="+mn-lt"/>
                <a:cs typeface="+mn-lt"/>
              </a:rPr>
              <a:t>destra</a:t>
            </a:r>
            <a:r>
              <a:rPr lang="en-US" dirty="0">
                <a:ea typeface="+mn-lt"/>
                <a:cs typeface="+mn-lt"/>
              </a:rPr>
              <a:t> </a:t>
            </a:r>
            <a:r>
              <a:rPr lang="en-US" err="1">
                <a:ea typeface="+mn-lt"/>
                <a:cs typeface="+mn-lt"/>
              </a:rPr>
              <a:t>italiana</a:t>
            </a:r>
            <a:r>
              <a:rPr lang="en-US" dirty="0">
                <a:ea typeface="+mn-lt"/>
                <a:cs typeface="+mn-lt"/>
              </a:rPr>
              <a:t>: Daniela </a:t>
            </a:r>
            <a:r>
              <a:rPr lang="en-US" err="1">
                <a:ea typeface="+mn-lt"/>
                <a:cs typeface="+mn-lt"/>
              </a:rPr>
              <a:t>Santanché</a:t>
            </a:r>
            <a:r>
              <a:rPr lang="en-US" dirty="0">
                <a:ea typeface="+mn-lt"/>
                <a:cs typeface="+mn-lt"/>
              </a:rPr>
              <a:t> </a:t>
            </a:r>
            <a:r>
              <a:rPr lang="en-US" err="1">
                <a:ea typeface="+mn-lt"/>
                <a:cs typeface="+mn-lt"/>
              </a:rPr>
              <a:t>che</a:t>
            </a:r>
            <a:r>
              <a:rPr lang="en-US" dirty="0">
                <a:ea typeface="+mn-lt"/>
                <a:cs typeface="+mn-lt"/>
              </a:rPr>
              <a:t> </a:t>
            </a:r>
            <a:r>
              <a:rPr lang="en-US" err="1">
                <a:ea typeface="+mn-lt"/>
                <a:cs typeface="+mn-lt"/>
              </a:rPr>
              <a:t>motiva</a:t>
            </a:r>
            <a:r>
              <a:rPr lang="en-US" dirty="0">
                <a:ea typeface="+mn-lt"/>
                <a:cs typeface="+mn-lt"/>
              </a:rPr>
              <a:t> la </a:t>
            </a:r>
            <a:r>
              <a:rPr lang="en-US" err="1">
                <a:ea typeface="+mn-lt"/>
                <a:cs typeface="+mn-lt"/>
              </a:rPr>
              <a:t>sua</a:t>
            </a:r>
            <a:r>
              <a:rPr lang="en-US" dirty="0">
                <a:ea typeface="+mn-lt"/>
                <a:cs typeface="+mn-lt"/>
              </a:rPr>
              <a:t> </a:t>
            </a:r>
            <a:r>
              <a:rPr lang="en-US" err="1">
                <a:ea typeface="+mn-lt"/>
                <a:cs typeface="+mn-lt"/>
              </a:rPr>
              <a:t>opposizione</a:t>
            </a:r>
            <a:r>
              <a:rPr lang="en-US" dirty="0">
                <a:ea typeface="+mn-lt"/>
                <a:cs typeface="+mn-lt"/>
              </a:rPr>
              <a:t> </a:t>
            </a:r>
            <a:r>
              <a:rPr lang="en-US" err="1">
                <a:ea typeface="+mn-lt"/>
                <a:cs typeface="+mn-lt"/>
              </a:rPr>
              <a:t>all’immigrazione</a:t>
            </a:r>
            <a:r>
              <a:rPr lang="en-US" dirty="0">
                <a:ea typeface="+mn-lt"/>
                <a:cs typeface="+mn-lt"/>
              </a:rPr>
              <a:t> </a:t>
            </a:r>
            <a:r>
              <a:rPr lang="en-US" err="1">
                <a:ea typeface="+mn-lt"/>
                <a:cs typeface="+mn-lt"/>
              </a:rPr>
              <a:t>musulmana</a:t>
            </a:r>
            <a:r>
              <a:rPr lang="en-US" dirty="0">
                <a:ea typeface="+mn-lt"/>
                <a:cs typeface="+mn-lt"/>
              </a:rPr>
              <a:t> come </a:t>
            </a:r>
            <a:r>
              <a:rPr lang="en-US" err="1">
                <a:ea typeface="+mn-lt"/>
                <a:cs typeface="+mn-lt"/>
              </a:rPr>
              <a:t>parte</a:t>
            </a:r>
            <a:r>
              <a:rPr lang="en-US" dirty="0">
                <a:ea typeface="+mn-lt"/>
                <a:cs typeface="+mn-lt"/>
              </a:rPr>
              <a:t> </a:t>
            </a:r>
            <a:r>
              <a:rPr lang="en-US" err="1">
                <a:ea typeface="+mn-lt"/>
                <a:cs typeface="+mn-lt"/>
              </a:rPr>
              <a:t>della</a:t>
            </a:r>
            <a:r>
              <a:rPr lang="en-US" dirty="0">
                <a:ea typeface="+mn-lt"/>
                <a:cs typeface="+mn-lt"/>
              </a:rPr>
              <a:t> lotta a sostegno della liberazione delle donne musulmane sottomesse e oppresse, in nome </a:t>
            </a:r>
            <a:r>
              <a:rPr lang="en-US" err="1">
                <a:ea typeface="+mn-lt"/>
                <a:cs typeface="+mn-lt"/>
              </a:rPr>
              <a:t>della</a:t>
            </a:r>
            <a:r>
              <a:rPr lang="en-US" dirty="0">
                <a:ea typeface="+mn-lt"/>
                <a:cs typeface="+mn-lt"/>
              </a:rPr>
              <a:t> </a:t>
            </a:r>
            <a:r>
              <a:rPr lang="en-US" err="1">
                <a:ea typeface="+mn-lt"/>
                <a:cs typeface="+mn-lt"/>
              </a:rPr>
              <a:t>loro</a:t>
            </a:r>
            <a:r>
              <a:rPr lang="en-US" dirty="0">
                <a:ea typeface="+mn-lt"/>
                <a:cs typeface="+mn-lt"/>
              </a:rPr>
              <a:t> </a:t>
            </a:r>
            <a:r>
              <a:rPr lang="en-US" err="1">
                <a:ea typeface="+mn-lt"/>
                <a:cs typeface="+mn-lt"/>
              </a:rPr>
              <a:t>libertà</a:t>
            </a:r>
            <a:r>
              <a:rPr lang="en-US" dirty="0">
                <a:ea typeface="+mn-lt"/>
                <a:cs typeface="+mn-lt"/>
              </a:rPr>
              <a:t> e </a:t>
            </a:r>
            <a:r>
              <a:rPr lang="en-US" err="1">
                <a:ea typeface="+mn-lt"/>
                <a:cs typeface="+mn-lt"/>
              </a:rPr>
              <a:t>autodeterminazione</a:t>
            </a:r>
            <a:endParaRPr lang="en-US">
              <a:ea typeface="+mn-lt"/>
              <a:cs typeface="+mn-lt"/>
            </a:endParaRPr>
          </a:p>
          <a:p>
            <a:pPr marL="285750" indent="-285750"/>
            <a:r>
              <a:rPr lang="en-US" err="1">
                <a:ea typeface="+mn-lt"/>
                <a:cs typeface="+mn-lt"/>
              </a:rPr>
              <a:t>Convergenza</a:t>
            </a:r>
            <a:r>
              <a:rPr lang="en-US" dirty="0">
                <a:ea typeface="+mn-lt"/>
                <a:cs typeface="+mn-lt"/>
              </a:rPr>
              <a:t> con la leadership di </a:t>
            </a:r>
            <a:r>
              <a:rPr lang="en-US" err="1">
                <a:ea typeface="+mn-lt"/>
                <a:cs typeface="+mn-lt"/>
              </a:rPr>
              <a:t>Acmid</a:t>
            </a:r>
            <a:r>
              <a:rPr lang="en-US" dirty="0">
                <a:ea typeface="+mn-lt"/>
                <a:cs typeface="+mn-lt"/>
              </a:rPr>
              <a:t>-Donna, </a:t>
            </a:r>
            <a:r>
              <a:rPr lang="en-US" err="1">
                <a:ea typeface="+mn-lt"/>
                <a:cs typeface="+mn-lt"/>
              </a:rPr>
              <a:t>Associazione</a:t>
            </a:r>
            <a:r>
              <a:rPr lang="en-US" dirty="0">
                <a:ea typeface="+mn-lt"/>
                <a:cs typeface="+mn-lt"/>
              </a:rPr>
              <a:t> </a:t>
            </a:r>
            <a:r>
              <a:rPr lang="en-US" err="1">
                <a:ea typeface="+mn-lt"/>
                <a:cs typeface="+mn-lt"/>
              </a:rPr>
              <a:t>comunità</a:t>
            </a:r>
            <a:r>
              <a:rPr lang="en-US" dirty="0">
                <a:ea typeface="+mn-lt"/>
                <a:cs typeface="+mn-lt"/>
              </a:rPr>
              <a:t> </a:t>
            </a:r>
            <a:r>
              <a:rPr lang="en-US" err="1">
                <a:ea typeface="+mn-lt"/>
                <a:cs typeface="+mn-lt"/>
              </a:rPr>
              <a:t>marocchina</a:t>
            </a:r>
            <a:r>
              <a:rPr lang="en-US" dirty="0">
                <a:ea typeface="+mn-lt"/>
                <a:cs typeface="+mn-lt"/>
              </a:rPr>
              <a:t> </a:t>
            </a:r>
            <a:r>
              <a:rPr lang="en-US" err="1">
                <a:ea typeface="+mn-lt"/>
                <a:cs typeface="+mn-lt"/>
              </a:rPr>
              <a:t>delle</a:t>
            </a:r>
            <a:r>
              <a:rPr lang="en-US" dirty="0">
                <a:ea typeface="+mn-lt"/>
                <a:cs typeface="+mn-lt"/>
              </a:rPr>
              <a:t> </a:t>
            </a:r>
            <a:r>
              <a:rPr lang="en-US" err="1">
                <a:ea typeface="+mn-lt"/>
                <a:cs typeface="+mn-lt"/>
              </a:rPr>
              <a:t>donne</a:t>
            </a:r>
            <a:r>
              <a:rPr lang="en-US" dirty="0">
                <a:ea typeface="+mn-lt"/>
                <a:cs typeface="+mn-lt"/>
              </a:rPr>
              <a:t> in Italia: </a:t>
            </a:r>
            <a:r>
              <a:rPr lang="en-US" err="1">
                <a:ea typeface="+mn-lt"/>
                <a:cs typeface="+mn-lt"/>
              </a:rPr>
              <a:t>attribuisce</a:t>
            </a:r>
            <a:r>
              <a:rPr lang="en-US" dirty="0">
                <a:ea typeface="+mn-lt"/>
                <a:cs typeface="+mn-lt"/>
              </a:rPr>
              <a:t> la </a:t>
            </a:r>
            <a:r>
              <a:rPr lang="en-US" err="1">
                <a:ea typeface="+mn-lt"/>
                <a:cs typeface="+mn-lt"/>
              </a:rPr>
              <a:t>segregazione</a:t>
            </a:r>
            <a:r>
              <a:rPr lang="en-US" dirty="0">
                <a:ea typeface="+mn-lt"/>
                <a:cs typeface="+mn-lt"/>
              </a:rPr>
              <a:t> </a:t>
            </a:r>
            <a:r>
              <a:rPr lang="en-US" err="1">
                <a:ea typeface="+mn-lt"/>
                <a:cs typeface="+mn-lt"/>
              </a:rPr>
              <a:t>così</a:t>
            </a:r>
            <a:r>
              <a:rPr lang="en-US" dirty="0">
                <a:ea typeface="+mn-lt"/>
                <a:cs typeface="+mn-lt"/>
              </a:rPr>
              <a:t> come la </a:t>
            </a:r>
            <a:r>
              <a:rPr lang="en-US" err="1">
                <a:ea typeface="+mn-lt"/>
                <a:cs typeface="+mn-lt"/>
              </a:rPr>
              <a:t>violenza</a:t>
            </a:r>
            <a:r>
              <a:rPr lang="en-US" dirty="0">
                <a:ea typeface="+mn-lt"/>
                <a:cs typeface="+mn-lt"/>
              </a:rPr>
              <a:t> </a:t>
            </a:r>
            <a:r>
              <a:rPr lang="en-US" err="1">
                <a:ea typeface="+mn-lt"/>
                <a:cs typeface="+mn-lt"/>
              </a:rPr>
              <a:t>contro</a:t>
            </a:r>
            <a:r>
              <a:rPr lang="en-US" dirty="0">
                <a:ea typeface="+mn-lt"/>
                <a:cs typeface="+mn-lt"/>
              </a:rPr>
              <a:t> le </a:t>
            </a:r>
            <a:r>
              <a:rPr lang="en-US" err="1">
                <a:ea typeface="+mn-lt"/>
                <a:cs typeface="+mn-lt"/>
              </a:rPr>
              <a:t>donne</a:t>
            </a:r>
            <a:r>
              <a:rPr lang="en-US" dirty="0">
                <a:ea typeface="+mn-lt"/>
                <a:cs typeface="+mn-lt"/>
              </a:rPr>
              <a:t> all’arretratezza e ignoranza di una visione rurale e tradizionalista dell’Islam, riproducendo in questa maniera stereotipi orientalisti: donne “imprigionate” dai propri uomini secondo consuetudini che violano la modernità rappresentata dai diritti umani. </a:t>
            </a:r>
            <a:endParaRPr lang="en-US">
              <a:ea typeface="+mn-lt"/>
              <a:cs typeface="+mn-lt"/>
            </a:endParaRPr>
          </a:p>
          <a:p>
            <a:pPr marL="0" indent="0">
              <a:buNone/>
            </a:pPr>
            <a:r>
              <a:rPr lang="en-US" b="1" dirty="0">
                <a:ea typeface="+mn-lt"/>
                <a:cs typeface="+mn-lt"/>
              </a:rPr>
              <a:t>Una voce </a:t>
            </a:r>
            <a:r>
              <a:rPr lang="en-US" b="1" dirty="0" err="1">
                <a:ea typeface="+mn-lt"/>
                <a:cs typeface="+mn-lt"/>
              </a:rPr>
              <a:t>fuori</a:t>
            </a:r>
            <a:r>
              <a:rPr lang="en-US" b="1" dirty="0">
                <a:ea typeface="+mn-lt"/>
                <a:cs typeface="+mn-lt"/>
              </a:rPr>
              <a:t> dal </a:t>
            </a:r>
            <a:r>
              <a:rPr lang="en-US" b="1" dirty="0" err="1">
                <a:ea typeface="+mn-lt"/>
                <a:cs typeface="+mn-lt"/>
              </a:rPr>
              <a:t>coro</a:t>
            </a:r>
            <a:r>
              <a:rPr lang="en-US" b="1">
                <a:ea typeface="+mn-lt"/>
                <a:cs typeface="+mn-lt"/>
              </a:rPr>
              <a:t>: la rete G2-seconde </a:t>
            </a:r>
            <a:r>
              <a:rPr lang="en-US" b="1" dirty="0" err="1">
                <a:ea typeface="+mn-lt"/>
                <a:cs typeface="+mn-lt"/>
              </a:rPr>
              <a:t>generazioni</a:t>
            </a:r>
            <a:endParaRPr lang="en-US" b="1" dirty="0">
              <a:ea typeface="+mn-lt"/>
              <a:cs typeface="+mn-lt"/>
            </a:endParaRPr>
          </a:p>
          <a:p>
            <a:pPr marL="285750" indent="-285750"/>
            <a:r>
              <a:rPr lang="en-US" dirty="0">
                <a:ea typeface="+mn-lt"/>
                <a:cs typeface="+mn-lt"/>
              </a:rPr>
              <a:t>La rete G2-Seconde </a:t>
            </a:r>
            <a:r>
              <a:rPr lang="en-US" err="1">
                <a:ea typeface="+mn-lt"/>
                <a:cs typeface="+mn-lt"/>
              </a:rPr>
              <a:t>generazioni</a:t>
            </a:r>
            <a:r>
              <a:rPr lang="en-US" dirty="0">
                <a:ea typeface="+mn-lt"/>
                <a:cs typeface="+mn-lt"/>
              </a:rPr>
              <a:t> (</a:t>
            </a:r>
            <a:r>
              <a:rPr lang="en-US" err="1">
                <a:ea typeface="+mn-lt"/>
                <a:cs typeface="+mn-lt"/>
              </a:rPr>
              <a:t>fondata</a:t>
            </a:r>
            <a:r>
              <a:rPr lang="en-US" dirty="0">
                <a:ea typeface="+mn-lt"/>
                <a:cs typeface="+mn-lt"/>
              </a:rPr>
              <a:t> </a:t>
            </a:r>
            <a:r>
              <a:rPr lang="en-US" err="1">
                <a:ea typeface="+mn-lt"/>
                <a:cs typeface="+mn-lt"/>
              </a:rPr>
              <a:t>nel</a:t>
            </a:r>
            <a:r>
              <a:rPr lang="en-US" dirty="0">
                <a:ea typeface="+mn-lt"/>
                <a:cs typeface="+mn-lt"/>
              </a:rPr>
              <a:t> 2005) </a:t>
            </a:r>
            <a:r>
              <a:rPr lang="en-US" err="1">
                <a:ea typeface="+mn-lt"/>
                <a:cs typeface="+mn-lt"/>
              </a:rPr>
              <a:t>denuncia</a:t>
            </a:r>
            <a:r>
              <a:rPr lang="en-US" dirty="0">
                <a:ea typeface="+mn-lt"/>
                <a:cs typeface="+mn-lt"/>
              </a:rPr>
              <a:t> la </a:t>
            </a:r>
            <a:r>
              <a:rPr lang="en-US" err="1">
                <a:ea typeface="+mn-lt"/>
                <a:cs typeface="+mn-lt"/>
              </a:rPr>
              <a:t>narrazione</a:t>
            </a:r>
            <a:r>
              <a:rPr lang="en-US" dirty="0">
                <a:ea typeface="+mn-lt"/>
                <a:cs typeface="+mn-lt"/>
              </a:rPr>
              <a:t> </a:t>
            </a:r>
            <a:r>
              <a:rPr lang="en-US" err="1">
                <a:ea typeface="+mn-lt"/>
                <a:cs typeface="+mn-lt"/>
              </a:rPr>
              <a:t>mediatica</a:t>
            </a:r>
            <a:r>
              <a:rPr lang="en-US" dirty="0">
                <a:ea typeface="+mn-lt"/>
                <a:cs typeface="+mn-lt"/>
              </a:rPr>
              <a:t> </a:t>
            </a:r>
            <a:r>
              <a:rPr lang="en-US" err="1">
                <a:ea typeface="+mn-lt"/>
                <a:cs typeface="+mn-lt"/>
              </a:rPr>
              <a:t>che</a:t>
            </a:r>
            <a:r>
              <a:rPr lang="en-US" dirty="0">
                <a:ea typeface="+mn-lt"/>
                <a:cs typeface="+mn-lt"/>
              </a:rPr>
              <a:t> li </a:t>
            </a:r>
            <a:r>
              <a:rPr lang="en-US" err="1">
                <a:ea typeface="+mn-lt"/>
                <a:cs typeface="+mn-lt"/>
              </a:rPr>
              <a:t>descrive</a:t>
            </a:r>
            <a:r>
              <a:rPr lang="en-US" dirty="0">
                <a:ea typeface="+mn-lt"/>
                <a:cs typeface="+mn-lt"/>
              </a:rPr>
              <a:t> solo come potenziali teppisti o, alternativamente, come </a:t>
            </a:r>
            <a:r>
              <a:rPr lang="en-US" err="1">
                <a:ea typeface="+mn-lt"/>
                <a:cs typeface="+mn-lt"/>
              </a:rPr>
              <a:t>nel</a:t>
            </a:r>
            <a:r>
              <a:rPr lang="en-US" dirty="0">
                <a:ea typeface="+mn-lt"/>
                <a:cs typeface="+mn-lt"/>
              </a:rPr>
              <a:t> </a:t>
            </a:r>
            <a:r>
              <a:rPr lang="en-US" err="1">
                <a:ea typeface="+mn-lt"/>
                <a:cs typeface="+mn-lt"/>
              </a:rPr>
              <a:t>caso</a:t>
            </a:r>
            <a:r>
              <a:rPr lang="en-US" dirty="0">
                <a:ea typeface="+mn-lt"/>
                <a:cs typeface="+mn-lt"/>
              </a:rPr>
              <a:t> di Hina, </a:t>
            </a:r>
            <a:r>
              <a:rPr lang="en-US" err="1">
                <a:ea typeface="+mn-lt"/>
                <a:cs typeface="+mn-lt"/>
              </a:rPr>
              <a:t>vittime</a:t>
            </a:r>
            <a:r>
              <a:rPr lang="en-US" dirty="0">
                <a:ea typeface="+mn-lt"/>
                <a:cs typeface="+mn-lt"/>
              </a:rPr>
              <a:t> </a:t>
            </a:r>
            <a:r>
              <a:rPr lang="en-US" err="1">
                <a:ea typeface="+mn-lt"/>
                <a:cs typeface="+mn-lt"/>
              </a:rPr>
              <a:t>dei</a:t>
            </a:r>
            <a:r>
              <a:rPr lang="en-US" dirty="0">
                <a:ea typeface="+mn-lt"/>
                <a:cs typeface="+mn-lt"/>
              </a:rPr>
              <a:t> </a:t>
            </a:r>
            <a:r>
              <a:rPr lang="en-US" err="1">
                <a:ea typeface="+mn-lt"/>
                <a:cs typeface="+mn-lt"/>
              </a:rPr>
              <a:t>propri</a:t>
            </a:r>
            <a:r>
              <a:rPr lang="en-US" dirty="0">
                <a:ea typeface="+mn-lt"/>
                <a:cs typeface="+mn-lt"/>
              </a:rPr>
              <a:t> </a:t>
            </a:r>
            <a:r>
              <a:rPr lang="en-US" err="1">
                <a:ea typeface="+mn-lt"/>
                <a:cs typeface="+mn-lt"/>
              </a:rPr>
              <a:t>genitori</a:t>
            </a:r>
            <a:r>
              <a:rPr lang="en-US" dirty="0">
                <a:ea typeface="+mn-lt"/>
                <a:cs typeface="+mn-lt"/>
              </a:rPr>
              <a:t>. Sottolineano </a:t>
            </a:r>
            <a:r>
              <a:rPr lang="en-US" err="1">
                <a:ea typeface="+mn-lt"/>
                <a:cs typeface="+mn-lt"/>
              </a:rPr>
              <a:t>infatti</a:t>
            </a:r>
            <a:r>
              <a:rPr lang="en-US" dirty="0">
                <a:ea typeface="+mn-lt"/>
                <a:cs typeface="+mn-lt"/>
              </a:rPr>
              <a:t> come la “</a:t>
            </a:r>
            <a:r>
              <a:rPr lang="en-US" err="1">
                <a:ea typeface="+mn-lt"/>
                <a:cs typeface="+mn-lt"/>
              </a:rPr>
              <a:t>società</a:t>
            </a:r>
            <a:r>
              <a:rPr lang="en-US" dirty="0">
                <a:ea typeface="+mn-lt"/>
                <a:cs typeface="+mn-lt"/>
              </a:rPr>
              <a:t> </a:t>
            </a:r>
            <a:r>
              <a:rPr lang="en-US" err="1">
                <a:ea typeface="+mn-lt"/>
                <a:cs typeface="+mn-lt"/>
              </a:rPr>
              <a:t>dell’accoglienza</a:t>
            </a:r>
            <a:r>
              <a:rPr lang="en-US" dirty="0">
                <a:ea typeface="+mn-lt"/>
                <a:cs typeface="+mn-lt"/>
              </a:rPr>
              <a:t>” in Italia sappia spingersi solo alla condanna dei “padri-padroni” quando essi sembrano impedire ai propri figli uno stile di vita occidentale, ma sia di fatto molto più restia a concedere l’accesso ai diritti che avviene attraverso la concessione della cittadinanza. </a:t>
            </a:r>
            <a:endParaRPr lang="en-US"/>
          </a:p>
        </p:txBody>
      </p:sp>
    </p:spTree>
    <p:extLst>
      <p:ext uri="{BB962C8B-B14F-4D97-AF65-F5344CB8AC3E}">
        <p14:creationId xmlns:p14="http://schemas.microsoft.com/office/powerpoint/2010/main" val="2453297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6492-C694-481A-9585-6259C09F73F9}"/>
              </a:ext>
            </a:extLst>
          </p:cNvPr>
          <p:cNvSpPr>
            <a:spLocks noGrp="1"/>
          </p:cNvSpPr>
          <p:nvPr>
            <p:ph type="title"/>
          </p:nvPr>
        </p:nvSpPr>
        <p:spPr>
          <a:xfrm>
            <a:off x="2592925" y="175261"/>
            <a:ext cx="8911687" cy="1280890"/>
          </a:xfrm>
        </p:spPr>
        <p:txBody>
          <a:bodyPr>
            <a:normAutofit/>
          </a:bodyPr>
          <a:lstStyle/>
          <a:p>
            <a:pPr algn="ctr"/>
            <a:r>
              <a:rPr lang="en-US" sz="4400" dirty="0" err="1">
                <a:latin typeface="Tw Cen MT Condensed Extra Bold"/>
              </a:rPr>
              <a:t>Turchia</a:t>
            </a:r>
            <a:endParaRPr lang="en-US" sz="4400">
              <a:latin typeface="Tw Cen MT Condensed Extra Bold"/>
            </a:endParaRPr>
          </a:p>
        </p:txBody>
      </p:sp>
      <p:sp>
        <p:nvSpPr>
          <p:cNvPr id="3" name="Content Placeholder 2">
            <a:extLst>
              <a:ext uri="{FF2B5EF4-FFF2-40B4-BE49-F238E27FC236}">
                <a16:creationId xmlns:a16="http://schemas.microsoft.com/office/drawing/2014/main" id="{8225240A-D18B-4757-9D6F-771F5CFC60CD}"/>
              </a:ext>
            </a:extLst>
          </p:cNvPr>
          <p:cNvSpPr>
            <a:spLocks noGrp="1"/>
          </p:cNvSpPr>
          <p:nvPr>
            <p:ph idx="1"/>
          </p:nvPr>
        </p:nvSpPr>
        <p:spPr>
          <a:xfrm>
            <a:off x="2589212" y="1141956"/>
            <a:ext cx="9238988" cy="5301621"/>
          </a:xfrm>
        </p:spPr>
        <p:txBody>
          <a:bodyPr vert="horz" lIns="91440" tIns="45720" rIns="91440" bIns="45720" rtlCol="0" anchor="t">
            <a:noAutofit/>
          </a:bodyPr>
          <a:lstStyle/>
          <a:p>
            <a:pPr marL="0" indent="0">
              <a:buNone/>
            </a:pPr>
            <a:r>
              <a:rPr lang="en-US" sz="2000" dirty="0">
                <a:ea typeface="+mn-lt"/>
                <a:cs typeface="+mn-lt"/>
              </a:rPr>
              <a:t>Il </a:t>
            </a:r>
            <a:r>
              <a:rPr lang="en-US" sz="2000" dirty="0" err="1">
                <a:ea typeface="+mn-lt"/>
                <a:cs typeface="+mn-lt"/>
              </a:rPr>
              <a:t>caso</a:t>
            </a:r>
            <a:r>
              <a:rPr lang="en-US" sz="2000" dirty="0">
                <a:ea typeface="+mn-lt"/>
                <a:cs typeface="+mn-lt"/>
              </a:rPr>
              <a:t> di A. </a:t>
            </a:r>
            <a:r>
              <a:rPr lang="en-US" sz="2000" dirty="0" err="1">
                <a:ea typeface="+mn-lt"/>
                <a:cs typeface="+mn-lt"/>
              </a:rPr>
              <a:t>sottolinea</a:t>
            </a:r>
            <a:r>
              <a:rPr lang="en-US" sz="2000" dirty="0">
                <a:ea typeface="+mn-lt"/>
                <a:cs typeface="+mn-lt"/>
              </a:rPr>
              <a:t> la </a:t>
            </a:r>
            <a:r>
              <a:rPr lang="en-US" sz="2000" b="1" dirty="0" err="1">
                <a:ea typeface="+mn-lt"/>
                <a:cs typeface="+mn-lt"/>
              </a:rPr>
              <a:t>debolezza</a:t>
            </a:r>
            <a:r>
              <a:rPr lang="en-US" sz="2000" b="1" dirty="0">
                <a:ea typeface="+mn-lt"/>
                <a:cs typeface="+mn-lt"/>
              </a:rPr>
              <a:t> </a:t>
            </a:r>
            <a:r>
              <a:rPr lang="en-US" sz="2000" b="1" dirty="0" err="1">
                <a:ea typeface="+mn-lt"/>
                <a:cs typeface="+mn-lt"/>
              </a:rPr>
              <a:t>dei</a:t>
            </a:r>
            <a:r>
              <a:rPr lang="en-US" sz="2000" b="1" dirty="0">
                <a:ea typeface="+mn-lt"/>
                <a:cs typeface="+mn-lt"/>
              </a:rPr>
              <a:t> </a:t>
            </a:r>
            <a:r>
              <a:rPr lang="en-US" sz="2000" b="1" dirty="0" err="1">
                <a:ea typeface="+mn-lt"/>
                <a:cs typeface="+mn-lt"/>
              </a:rPr>
              <a:t>movimenti</a:t>
            </a:r>
            <a:r>
              <a:rPr lang="en-US" sz="2000" b="1" dirty="0">
                <a:ea typeface="+mn-lt"/>
                <a:cs typeface="+mn-lt"/>
              </a:rPr>
              <a:t> </a:t>
            </a:r>
            <a:r>
              <a:rPr lang="en-US" sz="2000" b="1" dirty="0" err="1">
                <a:ea typeface="+mn-lt"/>
                <a:cs typeface="+mn-lt"/>
              </a:rPr>
              <a:t>femministi</a:t>
            </a:r>
            <a:r>
              <a:rPr lang="en-US" sz="2000" dirty="0">
                <a:ea typeface="+mn-lt"/>
                <a:cs typeface="+mn-lt"/>
              </a:rPr>
              <a:t> di </a:t>
            </a:r>
            <a:r>
              <a:rPr lang="en-US" sz="2000" dirty="0" err="1">
                <a:ea typeface="+mn-lt"/>
                <a:cs typeface="+mn-lt"/>
              </a:rPr>
              <a:t>fronte</a:t>
            </a:r>
            <a:r>
              <a:rPr lang="en-US" sz="2000" dirty="0">
                <a:ea typeface="+mn-lt"/>
                <a:cs typeface="+mn-lt"/>
              </a:rPr>
              <a:t> alle delicate </a:t>
            </a:r>
            <a:r>
              <a:rPr lang="en-US" sz="2000" dirty="0" err="1">
                <a:ea typeface="+mn-lt"/>
                <a:cs typeface="+mn-lt"/>
              </a:rPr>
              <a:t>problematiche</a:t>
            </a:r>
            <a:r>
              <a:rPr lang="en-US" sz="2000" dirty="0">
                <a:ea typeface="+mn-lt"/>
                <a:cs typeface="+mn-lt"/>
              </a:rPr>
              <a:t> </a:t>
            </a:r>
            <a:r>
              <a:rPr lang="en-US" sz="2000" dirty="0" err="1">
                <a:ea typeface="+mn-lt"/>
                <a:cs typeface="+mn-lt"/>
              </a:rPr>
              <a:t>affrontate</a:t>
            </a:r>
            <a:r>
              <a:rPr lang="en-US" sz="2000" dirty="0">
                <a:ea typeface="+mn-lt"/>
                <a:cs typeface="+mn-lt"/>
              </a:rPr>
              <a:t> </a:t>
            </a:r>
            <a:r>
              <a:rPr lang="en-US" sz="2000" dirty="0" err="1">
                <a:ea typeface="+mn-lt"/>
                <a:cs typeface="+mn-lt"/>
              </a:rPr>
              <a:t>dalle</a:t>
            </a:r>
            <a:r>
              <a:rPr lang="en-US" sz="2000" dirty="0">
                <a:ea typeface="+mn-lt"/>
                <a:cs typeface="+mn-lt"/>
              </a:rPr>
              <a:t> </a:t>
            </a:r>
            <a:r>
              <a:rPr lang="en-US" sz="2000" dirty="0" err="1">
                <a:ea typeface="+mn-lt"/>
                <a:cs typeface="+mn-lt"/>
              </a:rPr>
              <a:t>donne</a:t>
            </a:r>
            <a:r>
              <a:rPr lang="en-US" sz="2000" dirty="0">
                <a:ea typeface="+mn-lt"/>
                <a:cs typeface="+mn-lt"/>
              </a:rPr>
              <a:t> </a:t>
            </a:r>
            <a:r>
              <a:rPr lang="en-US" sz="2000" dirty="0" err="1">
                <a:ea typeface="+mn-lt"/>
                <a:cs typeface="+mn-lt"/>
              </a:rPr>
              <a:t>migranti</a:t>
            </a:r>
            <a:r>
              <a:rPr lang="en-US" sz="2000" dirty="0">
                <a:ea typeface="+mn-lt"/>
                <a:cs typeface="+mn-lt"/>
              </a:rPr>
              <a:t>:</a:t>
            </a:r>
            <a:endParaRPr lang="en-US" sz="2000"/>
          </a:p>
          <a:p>
            <a:pPr marL="285750" indent="-285750"/>
            <a:r>
              <a:rPr lang="en-US" sz="2000" u="sng" err="1">
                <a:ea typeface="+mn-lt"/>
                <a:cs typeface="+mn-lt"/>
              </a:rPr>
              <a:t>scarsa</a:t>
            </a:r>
            <a:r>
              <a:rPr lang="en-US" sz="2000" u="sng" dirty="0">
                <a:ea typeface="+mn-lt"/>
                <a:cs typeface="+mn-lt"/>
              </a:rPr>
              <a:t> </a:t>
            </a:r>
            <a:r>
              <a:rPr lang="en-US" sz="2000" u="sng" err="1">
                <a:ea typeface="+mn-lt"/>
                <a:cs typeface="+mn-lt"/>
              </a:rPr>
              <a:t>credibilità</a:t>
            </a:r>
            <a:r>
              <a:rPr lang="en-US" sz="2000" dirty="0">
                <a:ea typeface="+mn-lt"/>
                <a:cs typeface="+mn-lt"/>
              </a:rPr>
              <a:t>: I </a:t>
            </a:r>
            <a:r>
              <a:rPr lang="en-US" sz="2000" err="1">
                <a:ea typeface="+mn-lt"/>
                <a:cs typeface="+mn-lt"/>
              </a:rPr>
              <a:t>movimenti</a:t>
            </a:r>
            <a:r>
              <a:rPr lang="en-US" sz="2000" dirty="0">
                <a:ea typeface="+mn-lt"/>
                <a:cs typeface="+mn-lt"/>
              </a:rPr>
              <a:t> </a:t>
            </a:r>
            <a:r>
              <a:rPr lang="en-US" sz="2000" err="1">
                <a:ea typeface="+mn-lt"/>
                <a:cs typeface="+mn-lt"/>
              </a:rPr>
              <a:t>femministi</a:t>
            </a:r>
            <a:r>
              <a:rPr lang="en-US" sz="2000" dirty="0">
                <a:ea typeface="+mn-lt"/>
                <a:cs typeface="+mn-lt"/>
              </a:rPr>
              <a:t> </a:t>
            </a:r>
            <a:r>
              <a:rPr lang="en-US" sz="2000" err="1">
                <a:ea typeface="+mn-lt"/>
                <a:cs typeface="+mn-lt"/>
              </a:rPr>
              <a:t>sono</a:t>
            </a:r>
            <a:r>
              <a:rPr lang="en-US" sz="2000" dirty="0">
                <a:ea typeface="+mn-lt"/>
                <a:cs typeface="+mn-lt"/>
              </a:rPr>
              <a:t> </a:t>
            </a:r>
            <a:r>
              <a:rPr lang="en-US" sz="2000" err="1">
                <a:ea typeface="+mn-lt"/>
                <a:cs typeface="+mn-lt"/>
              </a:rPr>
              <a:t>composti</a:t>
            </a:r>
            <a:r>
              <a:rPr lang="en-US" sz="2000" dirty="0">
                <a:ea typeface="+mn-lt"/>
                <a:cs typeface="+mn-lt"/>
              </a:rPr>
              <a:t> </a:t>
            </a:r>
            <a:r>
              <a:rPr lang="en-US" sz="2000" err="1">
                <a:ea typeface="+mn-lt"/>
                <a:cs typeface="+mn-lt"/>
              </a:rPr>
              <a:t>principalmente</a:t>
            </a:r>
            <a:r>
              <a:rPr lang="en-US" sz="2000" dirty="0">
                <a:ea typeface="+mn-lt"/>
                <a:cs typeface="+mn-lt"/>
              </a:rPr>
              <a:t> da </a:t>
            </a:r>
            <a:r>
              <a:rPr lang="en-US" sz="2000" err="1">
                <a:ea typeface="+mn-lt"/>
                <a:cs typeface="+mn-lt"/>
              </a:rPr>
              <a:t>donne</a:t>
            </a:r>
            <a:r>
              <a:rPr lang="en-US" sz="2000" dirty="0">
                <a:ea typeface="+mn-lt"/>
                <a:cs typeface="+mn-lt"/>
              </a:rPr>
              <a:t> native di </a:t>
            </a:r>
            <a:r>
              <a:rPr lang="en-US" sz="2000" err="1">
                <a:ea typeface="+mn-lt"/>
                <a:cs typeface="+mn-lt"/>
              </a:rPr>
              <a:t>classe</a:t>
            </a:r>
            <a:r>
              <a:rPr lang="en-US" sz="2000" dirty="0">
                <a:ea typeface="+mn-lt"/>
                <a:cs typeface="+mn-lt"/>
              </a:rPr>
              <a:t> medio-</a:t>
            </a:r>
            <a:r>
              <a:rPr lang="en-US" sz="2000" err="1">
                <a:ea typeface="+mn-lt"/>
                <a:cs typeface="+mn-lt"/>
              </a:rPr>
              <a:t>alta</a:t>
            </a:r>
            <a:r>
              <a:rPr lang="en-US" sz="2000" dirty="0">
                <a:ea typeface="+mn-lt"/>
                <a:cs typeface="+mn-lt"/>
              </a:rPr>
              <a:t>, </a:t>
            </a:r>
            <a:r>
              <a:rPr lang="en-US" sz="2000" err="1">
                <a:ea typeface="+mn-lt"/>
                <a:cs typeface="+mn-lt"/>
              </a:rPr>
              <a:t>che</a:t>
            </a:r>
            <a:r>
              <a:rPr lang="en-US" sz="2000" dirty="0">
                <a:ea typeface="+mn-lt"/>
                <a:cs typeface="+mn-lt"/>
              </a:rPr>
              <a:t>, </a:t>
            </a:r>
            <a:r>
              <a:rPr lang="en-US" sz="2000" err="1">
                <a:ea typeface="+mn-lt"/>
                <a:cs typeface="+mn-lt"/>
              </a:rPr>
              <a:t>dagli</a:t>
            </a:r>
            <a:r>
              <a:rPr lang="en-US" sz="2000" dirty="0">
                <a:ea typeface="+mn-lt"/>
                <a:cs typeface="+mn-lt"/>
              </a:rPr>
              <a:t> anni ’80 in poi, </a:t>
            </a:r>
            <a:r>
              <a:rPr lang="en-US" sz="2000" err="1">
                <a:ea typeface="+mn-lt"/>
                <a:cs typeface="+mn-lt"/>
              </a:rPr>
              <a:t>seguono</a:t>
            </a:r>
            <a:r>
              <a:rPr lang="en-US" sz="2000" dirty="0">
                <a:ea typeface="+mn-lt"/>
                <a:cs typeface="+mn-lt"/>
              </a:rPr>
              <a:t> </a:t>
            </a:r>
            <a:r>
              <a:rPr lang="en-US" sz="2000" err="1">
                <a:ea typeface="+mn-lt"/>
                <a:cs typeface="+mn-lt"/>
              </a:rPr>
              <a:t>delle</a:t>
            </a:r>
            <a:r>
              <a:rPr lang="en-US" sz="2000" dirty="0">
                <a:ea typeface="+mn-lt"/>
                <a:cs typeface="+mn-lt"/>
              </a:rPr>
              <a:t> </a:t>
            </a:r>
            <a:r>
              <a:rPr lang="en-US" sz="2000" err="1">
                <a:ea typeface="+mn-lt"/>
                <a:cs typeface="+mn-lt"/>
              </a:rPr>
              <a:t>ideologie</a:t>
            </a:r>
            <a:r>
              <a:rPr lang="en-US" sz="2000" dirty="0">
                <a:ea typeface="+mn-lt"/>
                <a:cs typeface="+mn-lt"/>
              </a:rPr>
              <a:t> di </a:t>
            </a:r>
            <a:r>
              <a:rPr lang="en-US" sz="2000" err="1">
                <a:ea typeface="+mn-lt"/>
                <a:cs typeface="+mn-lt"/>
              </a:rPr>
              <a:t>stampo</a:t>
            </a:r>
            <a:r>
              <a:rPr lang="en-US" sz="2000" dirty="0">
                <a:ea typeface="+mn-lt"/>
                <a:cs typeface="+mn-lt"/>
              </a:rPr>
              <a:t> occidentale. </a:t>
            </a:r>
          </a:p>
          <a:p>
            <a:pPr marL="285750" indent="-285750"/>
            <a:r>
              <a:rPr lang="en-US" sz="2000" u="sng" dirty="0" err="1">
                <a:ea typeface="+mn-lt"/>
                <a:cs typeface="+mn-lt"/>
              </a:rPr>
              <a:t>diversità</a:t>
            </a:r>
            <a:r>
              <a:rPr lang="en-US" sz="2000" u="sng" dirty="0">
                <a:ea typeface="+mn-lt"/>
                <a:cs typeface="+mn-lt"/>
              </a:rPr>
              <a:t> di </a:t>
            </a:r>
            <a:r>
              <a:rPr lang="en-US" sz="2000" u="sng" dirty="0" err="1">
                <a:ea typeface="+mn-lt"/>
                <a:cs typeface="+mn-lt"/>
              </a:rPr>
              <a:t>interessi</a:t>
            </a:r>
            <a:r>
              <a:rPr lang="en-US" sz="2000" u="sng" dirty="0">
                <a:ea typeface="+mn-lt"/>
                <a:cs typeface="+mn-lt"/>
              </a:rPr>
              <a:t>...</a:t>
            </a:r>
            <a:r>
              <a:rPr lang="en-US" sz="2000" dirty="0">
                <a:ea typeface="+mn-lt"/>
                <a:cs typeface="+mn-lt"/>
              </a:rPr>
              <a:t>: Le </a:t>
            </a:r>
            <a:r>
              <a:rPr lang="en-US" sz="2000" dirty="0" err="1">
                <a:ea typeface="+mn-lt"/>
                <a:cs typeface="+mn-lt"/>
              </a:rPr>
              <a:t>femministe</a:t>
            </a:r>
            <a:r>
              <a:rPr lang="en-US" sz="2000" dirty="0">
                <a:ea typeface="+mn-lt"/>
                <a:cs typeface="+mn-lt"/>
              </a:rPr>
              <a:t> </a:t>
            </a:r>
            <a:r>
              <a:rPr lang="en-US" sz="2000" dirty="0" err="1">
                <a:ea typeface="+mn-lt"/>
                <a:cs typeface="+mn-lt"/>
              </a:rPr>
              <a:t>turche</a:t>
            </a:r>
            <a:r>
              <a:rPr lang="en-US" sz="2000" dirty="0">
                <a:ea typeface="+mn-lt"/>
                <a:cs typeface="+mn-lt"/>
              </a:rPr>
              <a:t> </a:t>
            </a:r>
            <a:r>
              <a:rPr lang="en-US" sz="2000" dirty="0" err="1">
                <a:ea typeface="+mn-lt"/>
                <a:cs typeface="+mn-lt"/>
              </a:rPr>
              <a:t>infatti</a:t>
            </a:r>
            <a:r>
              <a:rPr lang="en-US" sz="2000" dirty="0">
                <a:ea typeface="+mn-lt"/>
                <a:cs typeface="+mn-lt"/>
              </a:rPr>
              <a:t> </a:t>
            </a:r>
            <a:r>
              <a:rPr lang="en-US" sz="2000" dirty="0" err="1">
                <a:ea typeface="+mn-lt"/>
                <a:cs typeface="+mn-lt"/>
              </a:rPr>
              <a:t>si</a:t>
            </a:r>
            <a:r>
              <a:rPr lang="en-US" sz="2000" dirty="0">
                <a:ea typeface="+mn-lt"/>
                <a:cs typeface="+mn-lt"/>
              </a:rPr>
              <a:t> </a:t>
            </a:r>
            <a:r>
              <a:rPr lang="en-US" sz="2000" dirty="0" err="1">
                <a:ea typeface="+mn-lt"/>
                <a:cs typeface="+mn-lt"/>
              </a:rPr>
              <a:t>mobilitano</a:t>
            </a:r>
            <a:r>
              <a:rPr lang="en-US" sz="2000" dirty="0">
                <a:ea typeface="+mn-lt"/>
                <a:cs typeface="+mn-lt"/>
              </a:rPr>
              <a:t> per </a:t>
            </a:r>
            <a:r>
              <a:rPr lang="en-US" sz="2000" dirty="0" err="1">
                <a:ea typeface="+mn-lt"/>
                <a:cs typeface="+mn-lt"/>
              </a:rPr>
              <a:t>i</a:t>
            </a:r>
            <a:r>
              <a:rPr lang="en-US" sz="2000" dirty="0">
                <a:ea typeface="+mn-lt"/>
                <a:cs typeface="+mn-lt"/>
              </a:rPr>
              <a:t> </a:t>
            </a:r>
            <a:r>
              <a:rPr lang="en-US" sz="2000" dirty="0" err="1">
                <a:ea typeface="+mn-lt"/>
                <a:cs typeface="+mn-lt"/>
              </a:rPr>
              <a:t>casi</a:t>
            </a:r>
            <a:r>
              <a:rPr lang="en-US" sz="2000" dirty="0">
                <a:ea typeface="+mn-lt"/>
                <a:cs typeface="+mn-lt"/>
              </a:rPr>
              <a:t> di </a:t>
            </a:r>
            <a:r>
              <a:rPr lang="en-US" sz="2000" dirty="0" err="1">
                <a:ea typeface="+mn-lt"/>
                <a:cs typeface="+mn-lt"/>
              </a:rPr>
              <a:t>violenze</a:t>
            </a:r>
            <a:r>
              <a:rPr lang="en-US" sz="2000" dirty="0">
                <a:ea typeface="+mn-lt"/>
                <a:cs typeface="+mn-lt"/>
              </a:rPr>
              <a:t> </a:t>
            </a:r>
            <a:r>
              <a:rPr lang="en-US" sz="2000" dirty="0" err="1">
                <a:ea typeface="+mn-lt"/>
                <a:cs typeface="+mn-lt"/>
              </a:rPr>
              <a:t>sessuali</a:t>
            </a:r>
            <a:r>
              <a:rPr lang="en-US" sz="2000" dirty="0">
                <a:ea typeface="+mn-lt"/>
                <a:cs typeface="+mn-lt"/>
              </a:rPr>
              <a:t> </a:t>
            </a:r>
            <a:r>
              <a:rPr lang="en-US" sz="2000" dirty="0" err="1">
                <a:ea typeface="+mn-lt"/>
                <a:cs typeface="+mn-lt"/>
              </a:rPr>
              <a:t>nei</a:t>
            </a:r>
            <a:r>
              <a:rPr lang="en-US" sz="2000" dirty="0">
                <a:ea typeface="+mn-lt"/>
                <a:cs typeface="+mn-lt"/>
              </a:rPr>
              <a:t> </a:t>
            </a:r>
            <a:r>
              <a:rPr lang="en-US" sz="2000" dirty="0" err="1">
                <a:ea typeface="+mn-lt"/>
                <a:cs typeface="+mn-lt"/>
              </a:rPr>
              <a:t>confronti</a:t>
            </a:r>
            <a:r>
              <a:rPr lang="en-US" sz="2000" dirty="0">
                <a:ea typeface="+mn-lt"/>
                <a:cs typeface="+mn-lt"/>
              </a:rPr>
              <a:t> </a:t>
            </a:r>
            <a:r>
              <a:rPr lang="en-US" sz="2000" dirty="0" err="1">
                <a:ea typeface="+mn-lt"/>
                <a:cs typeface="+mn-lt"/>
              </a:rPr>
              <a:t>delle</a:t>
            </a:r>
            <a:r>
              <a:rPr lang="en-US" sz="2000" dirty="0">
                <a:ea typeface="+mn-lt"/>
                <a:cs typeface="+mn-lt"/>
              </a:rPr>
              <a:t> </a:t>
            </a:r>
            <a:r>
              <a:rPr lang="en-US" sz="2000" dirty="0" err="1">
                <a:ea typeface="+mn-lt"/>
                <a:cs typeface="+mn-lt"/>
              </a:rPr>
              <a:t>donne</a:t>
            </a:r>
            <a:r>
              <a:rPr lang="en-US" sz="2000" dirty="0">
                <a:ea typeface="+mn-lt"/>
                <a:cs typeface="+mn-lt"/>
              </a:rPr>
              <a:t> </a:t>
            </a:r>
            <a:r>
              <a:rPr lang="en-US" sz="2000" dirty="0" err="1">
                <a:ea typeface="+mn-lt"/>
                <a:cs typeface="+mn-lt"/>
              </a:rPr>
              <a:t>migranti</a:t>
            </a:r>
            <a:r>
              <a:rPr lang="en-US" sz="2000" dirty="0">
                <a:ea typeface="+mn-lt"/>
                <a:cs typeface="+mn-lt"/>
              </a:rPr>
              <a:t>, ma non </a:t>
            </a:r>
            <a:r>
              <a:rPr lang="en-US" sz="2000" dirty="0" err="1">
                <a:ea typeface="+mn-lt"/>
                <a:cs typeface="+mn-lt"/>
              </a:rPr>
              <a:t>criticano</a:t>
            </a:r>
            <a:r>
              <a:rPr lang="en-US" sz="2000" dirty="0">
                <a:ea typeface="+mn-lt"/>
                <a:cs typeface="+mn-lt"/>
              </a:rPr>
              <a:t> in </a:t>
            </a:r>
            <a:r>
              <a:rPr lang="en-US" sz="2000" dirty="0" err="1">
                <a:ea typeface="+mn-lt"/>
                <a:cs typeface="+mn-lt"/>
              </a:rPr>
              <a:t>nessun</a:t>
            </a:r>
            <a:r>
              <a:rPr lang="en-US" sz="2000" dirty="0">
                <a:ea typeface="+mn-lt"/>
                <a:cs typeface="+mn-lt"/>
              </a:rPr>
              <a:t> modo il </a:t>
            </a:r>
            <a:r>
              <a:rPr lang="en-US" sz="2000" dirty="0" err="1">
                <a:ea typeface="+mn-lt"/>
                <a:cs typeface="+mn-lt"/>
              </a:rPr>
              <a:t>sistema</a:t>
            </a:r>
            <a:r>
              <a:rPr lang="en-US" sz="2000" dirty="0">
                <a:ea typeface="+mn-lt"/>
                <a:cs typeface="+mn-lt"/>
              </a:rPr>
              <a:t> di </a:t>
            </a:r>
            <a:r>
              <a:rPr lang="en-US" sz="2000" dirty="0" err="1">
                <a:ea typeface="+mn-lt"/>
                <a:cs typeface="+mn-lt"/>
              </a:rPr>
              <a:t>sfruttamento</a:t>
            </a:r>
            <a:r>
              <a:rPr lang="en-US" sz="2000" dirty="0">
                <a:ea typeface="+mn-lt"/>
                <a:cs typeface="+mn-lt"/>
              </a:rPr>
              <a:t> </a:t>
            </a:r>
            <a:r>
              <a:rPr lang="en-US" sz="2000" dirty="0" err="1">
                <a:ea typeface="+mn-lt"/>
                <a:cs typeface="+mn-lt"/>
              </a:rPr>
              <a:t>lavorativo</a:t>
            </a:r>
            <a:r>
              <a:rPr lang="en-US" sz="2000" dirty="0">
                <a:ea typeface="+mn-lt"/>
                <a:cs typeface="+mn-lt"/>
              </a:rPr>
              <a:t> dal quale, al </a:t>
            </a:r>
            <a:r>
              <a:rPr lang="en-US" sz="2000" dirty="0" err="1">
                <a:ea typeface="+mn-lt"/>
                <a:cs typeface="+mn-lt"/>
              </a:rPr>
              <a:t>contrario</a:t>
            </a:r>
            <a:r>
              <a:rPr lang="en-US" sz="2000" dirty="0">
                <a:ea typeface="+mn-lt"/>
                <a:cs typeface="+mn-lt"/>
              </a:rPr>
              <a:t>, </a:t>
            </a:r>
            <a:r>
              <a:rPr lang="en-US" sz="2000" dirty="0" err="1">
                <a:ea typeface="+mn-lt"/>
                <a:cs typeface="+mn-lt"/>
              </a:rPr>
              <a:t>traggono</a:t>
            </a:r>
            <a:r>
              <a:rPr lang="en-US" sz="2000" dirty="0">
                <a:ea typeface="+mn-lt"/>
                <a:cs typeface="+mn-lt"/>
              </a:rPr>
              <a:t> </a:t>
            </a:r>
            <a:r>
              <a:rPr lang="en-US" sz="2000" dirty="0" err="1">
                <a:ea typeface="+mn-lt"/>
                <a:cs typeface="+mn-lt"/>
              </a:rPr>
              <a:t>beneficio</a:t>
            </a:r>
            <a:r>
              <a:rPr lang="en-US" sz="2000" dirty="0">
                <a:ea typeface="+mn-lt"/>
                <a:cs typeface="+mn-lt"/>
              </a:rPr>
              <a:t>.</a:t>
            </a:r>
          </a:p>
          <a:p>
            <a:pPr marL="285750" indent="-285750"/>
            <a:r>
              <a:rPr lang="en-US" sz="2000" dirty="0">
                <a:ea typeface="+mn-lt"/>
                <a:cs typeface="+mn-lt"/>
              </a:rPr>
              <a:t> </a:t>
            </a:r>
            <a:r>
              <a:rPr lang="en-US" sz="2000" u="sng" dirty="0">
                <a:ea typeface="+mn-lt"/>
                <a:cs typeface="+mn-lt"/>
              </a:rPr>
              <a:t>… e di </a:t>
            </a:r>
            <a:r>
              <a:rPr lang="en-US" sz="2000" u="sng" dirty="0" err="1">
                <a:ea typeface="+mn-lt"/>
                <a:cs typeface="+mn-lt"/>
              </a:rPr>
              <a:t>visioni</a:t>
            </a:r>
            <a:r>
              <a:rPr lang="en-US" sz="2000" u="sng" dirty="0">
                <a:ea typeface="+mn-lt"/>
                <a:cs typeface="+mn-lt"/>
              </a:rPr>
              <a:t> </a:t>
            </a:r>
            <a:r>
              <a:rPr lang="en-US" sz="2000" u="sng" dirty="0" err="1">
                <a:ea typeface="+mn-lt"/>
                <a:cs typeface="+mn-lt"/>
              </a:rPr>
              <a:t>ideologiche</a:t>
            </a:r>
            <a:r>
              <a:rPr lang="en-US" sz="2000" u="sng" dirty="0">
                <a:ea typeface="+mn-lt"/>
                <a:cs typeface="+mn-lt"/>
              </a:rPr>
              <a:t>:</a:t>
            </a:r>
            <a:r>
              <a:rPr lang="en-US" sz="2000" dirty="0">
                <a:ea typeface="+mn-lt"/>
                <a:cs typeface="+mn-lt"/>
              </a:rPr>
              <a:t> Parla </a:t>
            </a:r>
            <a:r>
              <a:rPr lang="en-US" sz="2000" dirty="0" err="1">
                <a:ea typeface="+mn-lt"/>
                <a:cs typeface="+mn-lt"/>
              </a:rPr>
              <a:t>descrive</a:t>
            </a:r>
            <a:r>
              <a:rPr lang="en-US" sz="2000" dirty="0">
                <a:ea typeface="+mn-lt"/>
                <a:cs typeface="+mn-lt"/>
              </a:rPr>
              <a:t> un </a:t>
            </a:r>
            <a:r>
              <a:rPr lang="en-US" sz="2000" dirty="0" err="1">
                <a:ea typeface="+mn-lt"/>
                <a:cs typeface="+mn-lt"/>
              </a:rPr>
              <a:t>incontro</a:t>
            </a:r>
            <a:r>
              <a:rPr lang="en-US" sz="2000" dirty="0">
                <a:ea typeface="+mn-lt"/>
                <a:cs typeface="+mn-lt"/>
              </a:rPr>
              <a:t> per </a:t>
            </a:r>
            <a:r>
              <a:rPr lang="en-US" sz="2000" dirty="0" err="1">
                <a:ea typeface="+mn-lt"/>
                <a:cs typeface="+mn-lt"/>
              </a:rPr>
              <a:t>affrontare</a:t>
            </a:r>
            <a:r>
              <a:rPr lang="en-US" sz="2000" dirty="0">
                <a:ea typeface="+mn-lt"/>
                <a:cs typeface="+mn-lt"/>
              </a:rPr>
              <a:t> la </a:t>
            </a:r>
            <a:r>
              <a:rPr lang="en-US" sz="2000" dirty="0" err="1">
                <a:ea typeface="+mn-lt"/>
                <a:cs typeface="+mn-lt"/>
              </a:rPr>
              <a:t>problematica</a:t>
            </a:r>
            <a:r>
              <a:rPr lang="en-US" sz="2000" dirty="0">
                <a:ea typeface="+mn-lt"/>
                <a:cs typeface="+mn-lt"/>
              </a:rPr>
              <a:t> </a:t>
            </a:r>
            <a:r>
              <a:rPr lang="en-US" sz="2000" dirty="0" err="1">
                <a:ea typeface="+mn-lt"/>
                <a:cs typeface="+mn-lt"/>
              </a:rPr>
              <a:t>degli</a:t>
            </a:r>
            <a:r>
              <a:rPr lang="en-US" sz="2000" dirty="0">
                <a:ea typeface="+mn-lt"/>
                <a:cs typeface="+mn-lt"/>
              </a:rPr>
              <a:t> </a:t>
            </a:r>
            <a:r>
              <a:rPr lang="en-US" sz="2000" dirty="0" err="1">
                <a:ea typeface="+mn-lt"/>
                <a:cs typeface="+mn-lt"/>
              </a:rPr>
              <a:t>stupri</a:t>
            </a:r>
            <a:r>
              <a:rPr lang="en-US" sz="2000" dirty="0">
                <a:ea typeface="+mn-lt"/>
                <a:cs typeface="+mn-lt"/>
              </a:rPr>
              <a:t> </a:t>
            </a:r>
            <a:r>
              <a:rPr lang="en-US" sz="2000" dirty="0" err="1">
                <a:ea typeface="+mn-lt"/>
                <a:cs typeface="+mn-lt"/>
              </a:rPr>
              <a:t>sistematici</a:t>
            </a:r>
            <a:r>
              <a:rPr lang="en-US" sz="2000" dirty="0">
                <a:ea typeface="+mn-lt"/>
                <a:cs typeface="+mn-lt"/>
              </a:rPr>
              <a:t> </a:t>
            </a:r>
            <a:r>
              <a:rPr lang="en-US" sz="2000" dirty="0" err="1">
                <a:ea typeface="+mn-lt"/>
                <a:cs typeface="+mn-lt"/>
              </a:rPr>
              <a:t>delle</a:t>
            </a:r>
            <a:r>
              <a:rPr lang="en-US" sz="2000" dirty="0">
                <a:ea typeface="+mn-lt"/>
                <a:cs typeface="+mn-lt"/>
              </a:rPr>
              <a:t> </a:t>
            </a:r>
            <a:r>
              <a:rPr lang="en-US" sz="2000" dirty="0" err="1">
                <a:ea typeface="+mn-lt"/>
                <a:cs typeface="+mn-lt"/>
              </a:rPr>
              <a:t>donne</a:t>
            </a:r>
            <a:r>
              <a:rPr lang="en-US" sz="2000" dirty="0">
                <a:ea typeface="+mn-lt"/>
                <a:cs typeface="+mn-lt"/>
              </a:rPr>
              <a:t> </a:t>
            </a:r>
            <a:r>
              <a:rPr lang="en-US" sz="2000" dirty="0" err="1">
                <a:ea typeface="+mn-lt"/>
                <a:cs typeface="+mn-lt"/>
              </a:rPr>
              <a:t>migranti</a:t>
            </a:r>
            <a:r>
              <a:rPr lang="en-US" sz="2000" dirty="0">
                <a:ea typeface="+mn-lt"/>
                <a:cs typeface="+mn-lt"/>
              </a:rPr>
              <a:t> sui </a:t>
            </a:r>
            <a:r>
              <a:rPr lang="en-US" sz="2000" dirty="0" err="1">
                <a:ea typeface="+mn-lt"/>
                <a:cs typeface="+mn-lt"/>
              </a:rPr>
              <a:t>luoghi</a:t>
            </a:r>
            <a:r>
              <a:rPr lang="en-US" sz="2000" dirty="0">
                <a:ea typeface="+mn-lt"/>
                <a:cs typeface="+mn-lt"/>
              </a:rPr>
              <a:t> di </a:t>
            </a:r>
            <a:r>
              <a:rPr lang="en-US" sz="2000" dirty="0" err="1">
                <a:ea typeface="+mn-lt"/>
                <a:cs typeface="+mn-lt"/>
              </a:rPr>
              <a:t>lavoro</a:t>
            </a:r>
            <a:r>
              <a:rPr lang="en-US" sz="2000" dirty="0">
                <a:ea typeface="+mn-lt"/>
                <a:cs typeface="+mn-lt"/>
              </a:rPr>
              <a:t>. Le </a:t>
            </a:r>
            <a:r>
              <a:rPr lang="en-US" sz="2000" dirty="0" err="1">
                <a:ea typeface="+mn-lt"/>
                <a:cs typeface="+mn-lt"/>
              </a:rPr>
              <a:t>donne</a:t>
            </a:r>
            <a:r>
              <a:rPr lang="en-US" sz="2000" dirty="0">
                <a:ea typeface="+mn-lt"/>
                <a:cs typeface="+mn-lt"/>
              </a:rPr>
              <a:t> </a:t>
            </a:r>
            <a:r>
              <a:rPr lang="en-US" sz="2000" dirty="0" err="1">
                <a:ea typeface="+mn-lt"/>
                <a:cs typeface="+mn-lt"/>
              </a:rPr>
              <a:t>migranti</a:t>
            </a:r>
            <a:r>
              <a:rPr lang="en-US" sz="2000" dirty="0">
                <a:ea typeface="+mn-lt"/>
                <a:cs typeface="+mn-lt"/>
              </a:rPr>
              <a:t> </a:t>
            </a:r>
            <a:r>
              <a:rPr lang="en-US" sz="2000" dirty="0" err="1">
                <a:ea typeface="+mn-lt"/>
                <a:cs typeface="+mn-lt"/>
              </a:rPr>
              <a:t>suggeriscono</a:t>
            </a:r>
            <a:r>
              <a:rPr lang="en-US" sz="2000" dirty="0">
                <a:ea typeface="+mn-lt"/>
                <a:cs typeface="+mn-lt"/>
              </a:rPr>
              <a:t> una </a:t>
            </a:r>
            <a:r>
              <a:rPr lang="en-US" sz="2000" dirty="0" err="1">
                <a:ea typeface="+mn-lt"/>
                <a:cs typeface="+mn-lt"/>
              </a:rPr>
              <a:t>soluzione</a:t>
            </a:r>
            <a:r>
              <a:rPr lang="en-US" sz="2000" dirty="0">
                <a:ea typeface="+mn-lt"/>
                <a:cs typeface="+mn-lt"/>
              </a:rPr>
              <a:t> </a:t>
            </a:r>
            <a:r>
              <a:rPr lang="en-US" sz="2000" dirty="0" err="1">
                <a:ea typeface="+mn-lt"/>
                <a:cs typeface="+mn-lt"/>
              </a:rPr>
              <a:t>pratica</a:t>
            </a:r>
            <a:r>
              <a:rPr lang="en-US" sz="2000" dirty="0">
                <a:ea typeface="+mn-lt"/>
                <a:cs typeface="+mn-lt"/>
              </a:rPr>
              <a:t> </a:t>
            </a:r>
            <a:r>
              <a:rPr lang="en-US" sz="2000" dirty="0" err="1">
                <a:ea typeface="+mn-lt"/>
                <a:cs typeface="+mn-lt"/>
              </a:rPr>
              <a:t>che</a:t>
            </a:r>
            <a:r>
              <a:rPr lang="en-US" sz="2000" dirty="0">
                <a:ea typeface="+mn-lt"/>
                <a:cs typeface="+mn-lt"/>
              </a:rPr>
              <a:t> </a:t>
            </a:r>
            <a:r>
              <a:rPr lang="en-US" sz="2000" dirty="0" err="1">
                <a:ea typeface="+mn-lt"/>
                <a:cs typeface="+mn-lt"/>
              </a:rPr>
              <a:t>consiste</a:t>
            </a:r>
            <a:r>
              <a:rPr lang="en-US" sz="2000" dirty="0">
                <a:ea typeface="+mn-lt"/>
                <a:cs typeface="+mn-lt"/>
              </a:rPr>
              <a:t> </a:t>
            </a:r>
            <a:r>
              <a:rPr lang="en-US" sz="2000" dirty="0" err="1">
                <a:ea typeface="+mn-lt"/>
                <a:cs typeface="+mn-lt"/>
              </a:rPr>
              <a:t>nel</a:t>
            </a:r>
            <a:r>
              <a:rPr lang="en-US" sz="2000" dirty="0">
                <a:ea typeface="+mn-lt"/>
                <a:cs typeface="+mn-lt"/>
              </a:rPr>
              <a:t> fare informazione sulle malattie sessualmente trasmissibili che possono essere trasmesse durante lo stupro. La proposta però non viene accettata dalle femministe turche perché prioritizza la salute maschile sui diritti femminili. </a:t>
            </a:r>
            <a:endParaRPr lang="en-US" sz="2000"/>
          </a:p>
        </p:txBody>
      </p:sp>
    </p:spTree>
    <p:extLst>
      <p:ext uri="{BB962C8B-B14F-4D97-AF65-F5344CB8AC3E}">
        <p14:creationId xmlns:p14="http://schemas.microsoft.com/office/powerpoint/2010/main" val="38511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DBAC6-91CF-4757-9C21-422A6D208C28}"/>
              </a:ext>
            </a:extLst>
          </p:cNvPr>
          <p:cNvSpPr>
            <a:spLocks noGrp="1"/>
          </p:cNvSpPr>
          <p:nvPr>
            <p:ph type="title"/>
          </p:nvPr>
        </p:nvSpPr>
        <p:spPr/>
        <p:txBody>
          <a:bodyPr/>
          <a:lstStyle/>
          <a:p>
            <a:r>
              <a:rPr lang="it-IT" sz="2500" dirty="0">
                <a:cs typeface="Calibri Light"/>
              </a:rPr>
              <a:t>"Honor" </a:t>
            </a:r>
            <a:br>
              <a:rPr lang="it-IT" sz="2500" dirty="0">
                <a:cs typeface="Calibri Light"/>
              </a:rPr>
            </a:br>
            <a:r>
              <a:rPr lang="it-IT" sz="2500">
                <a:cs typeface="Calibri Light"/>
              </a:rPr>
              <a:t>nella Storia.</a:t>
            </a:r>
            <a:endParaRPr lang="it-IT" sz="2500"/>
          </a:p>
        </p:txBody>
      </p:sp>
      <p:sp>
        <p:nvSpPr>
          <p:cNvPr id="3" name="Content Placeholder 2">
            <a:extLst>
              <a:ext uri="{FF2B5EF4-FFF2-40B4-BE49-F238E27FC236}">
                <a16:creationId xmlns:a16="http://schemas.microsoft.com/office/drawing/2014/main" id="{D8924DA7-93C9-41E6-8C32-97C176CAF00A}"/>
              </a:ext>
            </a:extLst>
          </p:cNvPr>
          <p:cNvSpPr>
            <a:spLocks noGrp="1"/>
          </p:cNvSpPr>
          <p:nvPr>
            <p:ph idx="1"/>
          </p:nvPr>
        </p:nvSpPr>
        <p:spPr/>
        <p:txBody>
          <a:bodyPr vert="horz" lIns="91440" tIns="45720" rIns="91440" bIns="45720" rtlCol="0" anchor="t">
            <a:normAutofit/>
          </a:bodyPr>
          <a:lstStyle/>
          <a:p>
            <a:endParaRPr lang="it-IT" dirty="0">
              <a:cs typeface="Calibri"/>
            </a:endParaRPr>
          </a:p>
          <a:p>
            <a:r>
              <a:rPr lang="it-IT" dirty="0">
                <a:ea typeface="+mn-lt"/>
                <a:cs typeface="+mn-lt"/>
              </a:rPr>
              <a:t>Medioevo: restituzione in terre dei servigi militari prestati al monarca.</a:t>
            </a:r>
            <a:endParaRPr lang="it-IT"/>
          </a:p>
          <a:p>
            <a:r>
              <a:rPr lang="it-IT" dirty="0">
                <a:ea typeface="+mn-lt"/>
                <a:cs typeface="+mn-lt"/>
              </a:rPr>
              <a:t>XVII secolo: "general social </a:t>
            </a:r>
            <a:r>
              <a:rPr lang="it-IT" dirty="0" err="1">
                <a:ea typeface="+mn-lt"/>
                <a:cs typeface="+mn-lt"/>
              </a:rPr>
              <a:t>reputation</a:t>
            </a:r>
            <a:r>
              <a:rPr lang="it-IT" dirty="0">
                <a:ea typeface="+mn-lt"/>
                <a:cs typeface="+mn-lt"/>
              </a:rPr>
              <a:t>" </a:t>
            </a:r>
            <a:r>
              <a:rPr lang="it-IT" sz="1500" dirty="0">
                <a:ea typeface="+mn-lt"/>
                <a:cs typeface="+mn-lt"/>
              </a:rPr>
              <a:t>(Stewart, 2015, p. 181)</a:t>
            </a:r>
            <a:endParaRPr lang="it-IT" sz="1500"/>
          </a:p>
          <a:p>
            <a:r>
              <a:rPr lang="it-IT" dirty="0">
                <a:ea typeface="+mn-lt"/>
                <a:cs typeface="+mn-lt"/>
              </a:rPr>
              <a:t>Inizi XIX secolo: "a more </a:t>
            </a:r>
            <a:r>
              <a:rPr lang="it-IT" dirty="0" err="1">
                <a:ea typeface="+mn-lt"/>
                <a:cs typeface="+mn-lt"/>
              </a:rPr>
              <a:t>interiorized</a:t>
            </a:r>
            <a:r>
              <a:rPr lang="it-IT" dirty="0">
                <a:ea typeface="+mn-lt"/>
                <a:cs typeface="+mn-lt"/>
              </a:rPr>
              <a:t> </a:t>
            </a:r>
            <a:r>
              <a:rPr lang="it-IT" dirty="0" err="1">
                <a:ea typeface="+mn-lt"/>
                <a:cs typeface="+mn-lt"/>
              </a:rPr>
              <a:t>sense</a:t>
            </a:r>
            <a:r>
              <a:rPr lang="it-IT" dirty="0">
                <a:ea typeface="+mn-lt"/>
                <a:cs typeface="+mn-lt"/>
              </a:rPr>
              <a:t> of </a:t>
            </a:r>
            <a:r>
              <a:rPr lang="it-IT" dirty="0" err="1">
                <a:ea typeface="+mn-lt"/>
                <a:cs typeface="+mn-lt"/>
              </a:rPr>
              <a:t>integrity</a:t>
            </a:r>
            <a:r>
              <a:rPr lang="it-IT" dirty="0">
                <a:ea typeface="+mn-lt"/>
                <a:cs typeface="+mn-lt"/>
              </a:rPr>
              <a:t> or moral </a:t>
            </a:r>
            <a:r>
              <a:rPr lang="it-IT" dirty="0" err="1">
                <a:ea typeface="+mn-lt"/>
                <a:cs typeface="+mn-lt"/>
              </a:rPr>
              <a:t>dignity</a:t>
            </a:r>
            <a:r>
              <a:rPr lang="it-IT" dirty="0">
                <a:ea typeface="+mn-lt"/>
                <a:cs typeface="+mn-lt"/>
              </a:rPr>
              <a:t>" </a:t>
            </a:r>
            <a:r>
              <a:rPr lang="it-IT" sz="1500" dirty="0">
                <a:ea typeface="+mn-lt"/>
                <a:cs typeface="+mn-lt"/>
              </a:rPr>
              <a:t>(Stewart, 2015, p. 181)</a:t>
            </a:r>
          </a:p>
          <a:p>
            <a:endParaRPr lang="it-IT" dirty="0">
              <a:cs typeface="Calibri"/>
            </a:endParaRPr>
          </a:p>
        </p:txBody>
      </p:sp>
      <p:sp>
        <p:nvSpPr>
          <p:cNvPr id="4" name="CasellaDiTesto 3">
            <a:extLst>
              <a:ext uri="{FF2B5EF4-FFF2-40B4-BE49-F238E27FC236}">
                <a16:creationId xmlns:a16="http://schemas.microsoft.com/office/drawing/2014/main" id="{99D1E201-88BB-4451-BE6B-C4D809C3D022}"/>
              </a:ext>
            </a:extLst>
          </p:cNvPr>
          <p:cNvSpPr txBox="1"/>
          <p:nvPr/>
        </p:nvSpPr>
        <p:spPr>
          <a:xfrm>
            <a:off x="2550090" y="1508603"/>
            <a:ext cx="274320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cs typeface="Calibri"/>
              </a:rPr>
              <a:t>Significati associati al concetto di onore nelle diverse epoche storiche:</a:t>
            </a:r>
            <a:endParaRPr lang="it-IT"/>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cs typeface="Arial"/>
            </a:endParaRPr>
          </a:p>
          <a:p>
            <a:endParaRPr lang="en-US" dirty="0">
              <a:latin typeface="Calibri Light"/>
              <a:cs typeface="Arial"/>
            </a:endParaRPr>
          </a:p>
        </p:txBody>
      </p:sp>
    </p:spTree>
    <p:extLst>
      <p:ext uri="{BB962C8B-B14F-4D97-AF65-F5344CB8AC3E}">
        <p14:creationId xmlns:p14="http://schemas.microsoft.com/office/powerpoint/2010/main" val="4178816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C4B1-4895-45F5-BA9E-F2178C5E4F23}"/>
              </a:ext>
            </a:extLst>
          </p:cNvPr>
          <p:cNvSpPr>
            <a:spLocks noGrp="1"/>
          </p:cNvSpPr>
          <p:nvPr>
            <p:ph type="title"/>
          </p:nvPr>
        </p:nvSpPr>
        <p:spPr/>
        <p:txBody>
          <a:bodyPr vert="horz" lIns="91440" tIns="45720" rIns="91440" bIns="45720" rtlCol="0" anchor="t">
            <a:noAutofit/>
          </a:bodyPr>
          <a:lstStyle/>
          <a:p>
            <a:pPr algn="ctr"/>
            <a:r>
              <a:rPr lang="en-US" sz="4400" dirty="0" err="1">
                <a:latin typeface="Tw Cen MT Condensed Extra Bold"/>
              </a:rPr>
              <a:t>Femminismo</a:t>
            </a:r>
            <a:r>
              <a:rPr lang="en-US" sz="4400" dirty="0">
                <a:latin typeface="Tw Cen MT Condensed Extra Bold"/>
              </a:rPr>
              <a:t> e </a:t>
            </a:r>
            <a:r>
              <a:rPr lang="en-US" sz="4400" dirty="0" err="1">
                <a:latin typeface="Tw Cen MT Condensed Extra Bold"/>
              </a:rPr>
              <a:t>Multiculturalismo</a:t>
            </a:r>
            <a:r>
              <a:rPr lang="en-US" sz="4400" dirty="0">
                <a:latin typeface="Tw Cen MT Condensed Extra Bold"/>
              </a:rPr>
              <a:t> </a:t>
            </a:r>
            <a:r>
              <a:rPr lang="en-US" sz="4400" dirty="0" err="1">
                <a:latin typeface="Tw Cen MT Condensed Extra Bold"/>
              </a:rPr>
              <a:t>sono</a:t>
            </a:r>
            <a:r>
              <a:rPr lang="en-US" sz="4400" dirty="0">
                <a:latin typeface="Tw Cen MT Condensed Extra Bold"/>
              </a:rPr>
              <a:t> </a:t>
            </a:r>
            <a:r>
              <a:rPr lang="en-US" sz="4400" dirty="0" err="1">
                <a:latin typeface="Tw Cen MT Condensed Extra Bold"/>
              </a:rPr>
              <a:t>compatibili</a:t>
            </a:r>
            <a:r>
              <a:rPr lang="en-US" sz="4400" dirty="0">
                <a:latin typeface="Tw Cen MT Condensed Extra Bold"/>
              </a:rPr>
              <a:t>? </a:t>
            </a:r>
            <a:endParaRPr lang="en-US"/>
          </a:p>
        </p:txBody>
      </p:sp>
      <p:sp>
        <p:nvSpPr>
          <p:cNvPr id="3" name="Content Placeholder 2">
            <a:extLst>
              <a:ext uri="{FF2B5EF4-FFF2-40B4-BE49-F238E27FC236}">
                <a16:creationId xmlns:a16="http://schemas.microsoft.com/office/drawing/2014/main" id="{CB5EB023-598E-429E-A981-D4F632066401}"/>
              </a:ext>
            </a:extLst>
          </p:cNvPr>
          <p:cNvSpPr>
            <a:spLocks noGrp="1"/>
          </p:cNvSpPr>
          <p:nvPr>
            <p:ph idx="1"/>
          </p:nvPr>
        </p:nvSpPr>
        <p:spPr>
          <a:xfrm>
            <a:off x="2641404" y="1977025"/>
            <a:ext cx="9416440" cy="4560498"/>
          </a:xfrm>
        </p:spPr>
        <p:txBody>
          <a:bodyPr vert="horz" lIns="91440" tIns="45720" rIns="91440" bIns="45720" rtlCol="0" anchor="t">
            <a:noAutofit/>
          </a:bodyPr>
          <a:lstStyle/>
          <a:p>
            <a:pPr marL="0" indent="0">
              <a:buNone/>
            </a:pPr>
            <a:r>
              <a:rPr lang="en-US" sz="2000" dirty="0">
                <a:ea typeface="+mn-lt"/>
                <a:cs typeface="+mn-lt"/>
              </a:rPr>
              <a:t>Susan Moller Okin: </a:t>
            </a:r>
            <a:r>
              <a:rPr lang="en-US" sz="2000" dirty="0" err="1">
                <a:ea typeface="+mn-lt"/>
                <a:cs typeface="+mn-lt"/>
              </a:rPr>
              <a:t>Conflitto</a:t>
            </a:r>
            <a:r>
              <a:rPr lang="en-US" sz="2000" dirty="0">
                <a:ea typeface="+mn-lt"/>
                <a:cs typeface="+mn-lt"/>
              </a:rPr>
              <a:t> </a:t>
            </a:r>
            <a:r>
              <a:rPr lang="en-US" sz="2000" dirty="0" err="1">
                <a:ea typeface="+mn-lt"/>
                <a:cs typeface="+mn-lt"/>
              </a:rPr>
              <a:t>intrinseco</a:t>
            </a:r>
            <a:r>
              <a:rPr lang="en-US" sz="2000" dirty="0">
                <a:ea typeface="+mn-lt"/>
                <a:cs typeface="+mn-lt"/>
              </a:rPr>
              <a:t> </a:t>
            </a:r>
            <a:r>
              <a:rPr lang="en-US" sz="2000" dirty="0" err="1">
                <a:ea typeface="+mn-lt"/>
                <a:cs typeface="+mn-lt"/>
              </a:rPr>
              <a:t>tra</a:t>
            </a:r>
            <a:r>
              <a:rPr lang="en-US" sz="2000" dirty="0">
                <a:ea typeface="+mn-lt"/>
                <a:cs typeface="+mn-lt"/>
              </a:rPr>
              <a:t> </a:t>
            </a:r>
            <a:r>
              <a:rPr lang="en-US" sz="2000" dirty="0" err="1">
                <a:ea typeface="+mn-lt"/>
                <a:cs typeface="+mn-lt"/>
              </a:rPr>
              <a:t>universalismo</a:t>
            </a:r>
            <a:r>
              <a:rPr lang="en-US" sz="2000" dirty="0">
                <a:ea typeface="+mn-lt"/>
                <a:cs typeface="+mn-lt"/>
              </a:rPr>
              <a:t> </a:t>
            </a:r>
            <a:r>
              <a:rPr lang="en-US" sz="2000" dirty="0" err="1">
                <a:ea typeface="+mn-lt"/>
                <a:cs typeface="+mn-lt"/>
              </a:rPr>
              <a:t>che</a:t>
            </a:r>
            <a:r>
              <a:rPr lang="en-US" sz="2000" dirty="0">
                <a:ea typeface="+mn-lt"/>
                <a:cs typeface="+mn-lt"/>
              </a:rPr>
              <a:t> </a:t>
            </a:r>
            <a:r>
              <a:rPr lang="en-US" sz="2000" dirty="0" err="1">
                <a:ea typeface="+mn-lt"/>
                <a:cs typeface="+mn-lt"/>
              </a:rPr>
              <a:t>permette</a:t>
            </a:r>
            <a:r>
              <a:rPr lang="en-US" sz="2000" dirty="0">
                <a:ea typeface="+mn-lt"/>
                <a:cs typeface="+mn-lt"/>
              </a:rPr>
              <a:t> </a:t>
            </a:r>
            <a:r>
              <a:rPr lang="en-US" sz="2000" dirty="0" err="1">
                <a:ea typeface="+mn-lt"/>
                <a:cs typeface="+mn-lt"/>
              </a:rPr>
              <a:t>l'uguaglianza</a:t>
            </a:r>
            <a:r>
              <a:rPr lang="en-US" sz="2000" dirty="0">
                <a:ea typeface="+mn-lt"/>
                <a:cs typeface="+mn-lt"/>
              </a:rPr>
              <a:t> di </a:t>
            </a:r>
            <a:r>
              <a:rPr lang="en-US" sz="2000" dirty="0" err="1">
                <a:ea typeface="+mn-lt"/>
                <a:cs typeface="+mn-lt"/>
              </a:rPr>
              <a:t>genere</a:t>
            </a:r>
            <a:r>
              <a:rPr lang="en-US" sz="2000" dirty="0">
                <a:ea typeface="+mn-lt"/>
                <a:cs typeface="+mn-lt"/>
              </a:rPr>
              <a:t> e il </a:t>
            </a:r>
            <a:r>
              <a:rPr lang="en-US" sz="2000" dirty="0" err="1">
                <a:ea typeface="+mn-lt"/>
                <a:cs typeface="+mn-lt"/>
              </a:rPr>
              <a:t>particolarismo</a:t>
            </a:r>
            <a:r>
              <a:rPr lang="en-US" sz="2000" dirty="0">
                <a:ea typeface="+mn-lt"/>
                <a:cs typeface="+mn-lt"/>
              </a:rPr>
              <a:t> e </a:t>
            </a:r>
            <a:r>
              <a:rPr lang="en-US" sz="2000" dirty="0" err="1">
                <a:ea typeface="+mn-lt"/>
                <a:cs typeface="+mn-lt"/>
              </a:rPr>
              <a:t>relativismo</a:t>
            </a:r>
            <a:r>
              <a:rPr lang="en-US" sz="2000" dirty="0">
                <a:ea typeface="+mn-lt"/>
                <a:cs typeface="+mn-lt"/>
              </a:rPr>
              <a:t> </a:t>
            </a:r>
            <a:r>
              <a:rPr lang="en-US" sz="2000" dirty="0" err="1">
                <a:ea typeface="+mn-lt"/>
                <a:cs typeface="+mn-lt"/>
              </a:rPr>
              <a:t>che</a:t>
            </a:r>
            <a:r>
              <a:rPr lang="en-US" sz="2000" dirty="0">
                <a:ea typeface="+mn-lt"/>
                <a:cs typeface="+mn-lt"/>
              </a:rPr>
              <a:t> </a:t>
            </a:r>
            <a:r>
              <a:rPr lang="en-US" sz="2000" dirty="0" err="1">
                <a:ea typeface="+mn-lt"/>
                <a:cs typeface="+mn-lt"/>
              </a:rPr>
              <a:t>si</a:t>
            </a:r>
            <a:r>
              <a:rPr lang="en-US" sz="2000" dirty="0">
                <a:ea typeface="+mn-lt"/>
                <a:cs typeface="+mn-lt"/>
              </a:rPr>
              <a:t> </a:t>
            </a:r>
            <a:r>
              <a:rPr lang="en-US" sz="2000" dirty="0" err="1">
                <a:ea typeface="+mn-lt"/>
                <a:cs typeface="+mn-lt"/>
              </a:rPr>
              <a:t>lega</a:t>
            </a:r>
            <a:r>
              <a:rPr lang="en-US" sz="2000" dirty="0">
                <a:ea typeface="+mn-lt"/>
                <a:cs typeface="+mn-lt"/>
              </a:rPr>
              <a:t> al </a:t>
            </a:r>
            <a:r>
              <a:rPr lang="en-US" sz="2000" dirty="0" err="1">
                <a:ea typeface="+mn-lt"/>
                <a:cs typeface="+mn-lt"/>
              </a:rPr>
              <a:t>multiculturalismo</a:t>
            </a:r>
            <a:r>
              <a:rPr lang="en-US" sz="2000" dirty="0">
                <a:ea typeface="+mn-lt"/>
                <a:cs typeface="+mn-lt"/>
              </a:rPr>
              <a:t>. La </a:t>
            </a:r>
            <a:r>
              <a:rPr lang="en-US" sz="2000" dirty="0" err="1">
                <a:ea typeface="+mn-lt"/>
                <a:cs typeface="+mn-lt"/>
              </a:rPr>
              <a:t>società</a:t>
            </a:r>
            <a:r>
              <a:rPr lang="en-US" sz="2000" dirty="0">
                <a:ea typeface="+mn-lt"/>
                <a:cs typeface="+mn-lt"/>
              </a:rPr>
              <a:t> occidentale </a:t>
            </a:r>
            <a:r>
              <a:rPr lang="en-US" sz="2000" dirty="0" err="1">
                <a:ea typeface="+mn-lt"/>
                <a:cs typeface="+mn-lt"/>
              </a:rPr>
              <a:t>deve</a:t>
            </a:r>
            <a:r>
              <a:rPr lang="en-US" sz="2000" dirty="0">
                <a:ea typeface="+mn-lt"/>
                <a:cs typeface="+mn-lt"/>
              </a:rPr>
              <a:t> </a:t>
            </a:r>
            <a:r>
              <a:rPr lang="en-US" sz="2000" dirty="0" err="1">
                <a:ea typeface="+mn-lt"/>
                <a:cs typeface="+mn-lt"/>
              </a:rPr>
              <a:t>privilegiare</a:t>
            </a:r>
            <a:r>
              <a:rPr lang="en-US" sz="2000" dirty="0">
                <a:ea typeface="+mn-lt"/>
                <a:cs typeface="+mn-lt"/>
              </a:rPr>
              <a:t> I </a:t>
            </a:r>
            <a:r>
              <a:rPr lang="en-US" sz="2000" dirty="0" err="1">
                <a:ea typeface="+mn-lt"/>
                <a:cs typeface="+mn-lt"/>
              </a:rPr>
              <a:t>diritti</a:t>
            </a:r>
            <a:r>
              <a:rPr lang="en-US" sz="2000" dirty="0">
                <a:ea typeface="+mn-lt"/>
                <a:cs typeface="+mn-lt"/>
              </a:rPr>
              <a:t> </a:t>
            </a:r>
            <a:r>
              <a:rPr lang="en-US" sz="2000" dirty="0" err="1">
                <a:ea typeface="+mn-lt"/>
                <a:cs typeface="+mn-lt"/>
              </a:rPr>
              <a:t>universali</a:t>
            </a:r>
            <a:r>
              <a:rPr lang="en-US" sz="2000" dirty="0">
                <a:ea typeface="+mn-lt"/>
                <a:cs typeface="+mn-lt"/>
              </a:rPr>
              <a:t>. </a:t>
            </a:r>
          </a:p>
          <a:p>
            <a:pPr marL="0" indent="0">
              <a:buNone/>
            </a:pPr>
            <a:r>
              <a:rPr lang="en-US" sz="2000" dirty="0">
                <a:ea typeface="+mn-lt"/>
                <a:cs typeface="+mn-lt"/>
              </a:rPr>
              <a:t>Volpp: la </a:t>
            </a:r>
            <a:r>
              <a:rPr lang="en-US" sz="2000" err="1">
                <a:ea typeface="+mn-lt"/>
                <a:cs typeface="+mn-lt"/>
              </a:rPr>
              <a:t>visione</a:t>
            </a:r>
            <a:r>
              <a:rPr lang="en-US" sz="2000" dirty="0">
                <a:ea typeface="+mn-lt"/>
                <a:cs typeface="+mn-lt"/>
              </a:rPr>
              <a:t> di Okin </a:t>
            </a:r>
            <a:r>
              <a:rPr lang="en-US" sz="2000" err="1">
                <a:ea typeface="+mn-lt"/>
                <a:cs typeface="+mn-lt"/>
              </a:rPr>
              <a:t>riflette</a:t>
            </a:r>
            <a:r>
              <a:rPr lang="en-US" sz="2000" dirty="0">
                <a:ea typeface="+mn-lt"/>
                <a:cs typeface="+mn-lt"/>
              </a:rPr>
              <a:t> una forma di </a:t>
            </a:r>
            <a:r>
              <a:rPr lang="en-US" sz="2000" err="1">
                <a:ea typeface="+mn-lt"/>
                <a:cs typeface="+mn-lt"/>
              </a:rPr>
              <a:t>femminismo</a:t>
            </a:r>
            <a:r>
              <a:rPr lang="en-US" sz="2000" dirty="0">
                <a:ea typeface="+mn-lt"/>
                <a:cs typeface="+mn-lt"/>
              </a:rPr>
              <a:t> </a:t>
            </a:r>
            <a:r>
              <a:rPr lang="en-US" sz="2000" err="1">
                <a:ea typeface="+mn-lt"/>
                <a:cs typeface="+mn-lt"/>
              </a:rPr>
              <a:t>coloniale</a:t>
            </a:r>
            <a:r>
              <a:rPr lang="en-US" sz="2000" dirty="0">
                <a:ea typeface="+mn-lt"/>
                <a:cs typeface="+mn-lt"/>
              </a:rPr>
              <a:t>, </a:t>
            </a:r>
            <a:r>
              <a:rPr lang="en-US" sz="2000" err="1">
                <a:ea typeface="+mn-lt"/>
                <a:cs typeface="+mn-lt"/>
              </a:rPr>
              <a:t>che</a:t>
            </a:r>
            <a:r>
              <a:rPr lang="en-US" sz="2000" dirty="0">
                <a:ea typeface="+mn-lt"/>
                <a:cs typeface="+mn-lt"/>
              </a:rPr>
              <a:t> </a:t>
            </a:r>
            <a:r>
              <a:rPr lang="en-US" sz="2000" err="1">
                <a:ea typeface="+mn-lt"/>
                <a:cs typeface="+mn-lt"/>
              </a:rPr>
              <a:t>considera</a:t>
            </a:r>
            <a:r>
              <a:rPr lang="en-US" sz="2000" dirty="0">
                <a:ea typeface="+mn-lt"/>
                <a:cs typeface="+mn-lt"/>
              </a:rPr>
              <a:t> le </a:t>
            </a:r>
            <a:r>
              <a:rPr lang="en-US" sz="2000" err="1">
                <a:ea typeface="+mn-lt"/>
                <a:cs typeface="+mn-lt"/>
              </a:rPr>
              <a:t>donne</a:t>
            </a:r>
            <a:r>
              <a:rPr lang="en-US" sz="2000" dirty="0">
                <a:ea typeface="+mn-lt"/>
                <a:cs typeface="+mn-lt"/>
              </a:rPr>
              <a:t> </a:t>
            </a:r>
            <a:r>
              <a:rPr lang="en-US" sz="2000" err="1">
                <a:ea typeface="+mn-lt"/>
                <a:cs typeface="+mn-lt"/>
              </a:rPr>
              <a:t>migranti</a:t>
            </a:r>
            <a:r>
              <a:rPr lang="en-US" sz="2000" dirty="0">
                <a:ea typeface="+mn-lt"/>
                <a:cs typeface="+mn-lt"/>
              </a:rPr>
              <a:t> (</a:t>
            </a:r>
            <a:r>
              <a:rPr lang="en-US" sz="2000" err="1">
                <a:ea typeface="+mn-lt"/>
                <a:cs typeface="+mn-lt"/>
              </a:rPr>
              <a:t>così</a:t>
            </a:r>
            <a:r>
              <a:rPr lang="en-US" sz="2000" dirty="0">
                <a:ea typeface="+mn-lt"/>
                <a:cs typeface="+mn-lt"/>
              </a:rPr>
              <a:t> come </a:t>
            </a:r>
            <a:r>
              <a:rPr lang="en-US" sz="2000" err="1">
                <a:ea typeface="+mn-lt"/>
                <a:cs typeface="+mn-lt"/>
              </a:rPr>
              <a:t>i</a:t>
            </a:r>
            <a:r>
              <a:rPr lang="en-US" sz="2000" dirty="0">
                <a:ea typeface="+mn-lt"/>
                <a:cs typeface="+mn-lt"/>
              </a:rPr>
              <a:t> </a:t>
            </a:r>
            <a:r>
              <a:rPr lang="en-US" sz="2000" err="1">
                <a:ea typeface="+mn-lt"/>
                <a:cs typeface="+mn-lt"/>
              </a:rPr>
              <a:t>popoli</a:t>
            </a:r>
            <a:r>
              <a:rPr lang="en-US" sz="2000" dirty="0">
                <a:ea typeface="+mn-lt"/>
                <a:cs typeface="+mn-lt"/>
              </a:rPr>
              <a:t> </a:t>
            </a:r>
            <a:r>
              <a:rPr lang="en-US" sz="2000" err="1">
                <a:ea typeface="+mn-lt"/>
                <a:cs typeface="+mn-lt"/>
              </a:rPr>
              <a:t>soggetti</a:t>
            </a:r>
            <a:r>
              <a:rPr lang="en-US" sz="2000" dirty="0">
                <a:ea typeface="+mn-lt"/>
                <a:cs typeface="+mn-lt"/>
              </a:rPr>
              <a:t> </a:t>
            </a:r>
            <a:r>
              <a:rPr lang="en-US" sz="2000" err="1">
                <a:ea typeface="+mn-lt"/>
                <a:cs typeface="+mn-lt"/>
              </a:rPr>
              <a:t>alla</a:t>
            </a:r>
            <a:r>
              <a:rPr lang="en-US" sz="2000" dirty="0">
                <a:ea typeface="+mn-lt"/>
                <a:cs typeface="+mn-lt"/>
              </a:rPr>
              <a:t> </a:t>
            </a:r>
            <a:r>
              <a:rPr lang="en-US" sz="2000" err="1">
                <a:ea typeface="+mn-lt"/>
                <a:cs typeface="+mn-lt"/>
              </a:rPr>
              <a:t>colonizzazione</a:t>
            </a:r>
            <a:r>
              <a:rPr lang="en-US" sz="2000" dirty="0">
                <a:ea typeface="+mn-lt"/>
                <a:cs typeface="+mn-lt"/>
              </a:rPr>
              <a:t>) come </a:t>
            </a:r>
            <a:r>
              <a:rPr lang="en-US" sz="2000" err="1">
                <a:ea typeface="+mn-lt"/>
                <a:cs typeface="+mn-lt"/>
              </a:rPr>
              <a:t>dei</a:t>
            </a:r>
            <a:r>
              <a:rPr lang="en-US" sz="2000" dirty="0">
                <a:ea typeface="+mn-lt"/>
                <a:cs typeface="+mn-lt"/>
              </a:rPr>
              <a:t> </a:t>
            </a:r>
            <a:r>
              <a:rPr lang="en-US" sz="2000" err="1">
                <a:ea typeface="+mn-lt"/>
                <a:cs typeface="+mn-lt"/>
              </a:rPr>
              <a:t>soggetti</a:t>
            </a:r>
            <a:r>
              <a:rPr lang="en-US" sz="2000" dirty="0">
                <a:ea typeface="+mn-lt"/>
                <a:cs typeface="+mn-lt"/>
              </a:rPr>
              <a:t> </a:t>
            </a:r>
            <a:r>
              <a:rPr lang="en-US" sz="2000" err="1">
                <a:ea typeface="+mn-lt"/>
                <a:cs typeface="+mn-lt"/>
              </a:rPr>
              <a:t>passivi</a:t>
            </a:r>
            <a:r>
              <a:rPr lang="en-US" sz="2000" dirty="0">
                <a:ea typeface="+mn-lt"/>
                <a:cs typeface="+mn-lt"/>
              </a:rPr>
              <a:t> e </a:t>
            </a:r>
            <a:r>
              <a:rPr lang="en-US" sz="2000" err="1">
                <a:ea typeface="+mn-lt"/>
                <a:cs typeface="+mn-lt"/>
              </a:rPr>
              <a:t>bisognosi</a:t>
            </a:r>
            <a:r>
              <a:rPr lang="en-US" sz="2000" dirty="0">
                <a:ea typeface="+mn-lt"/>
                <a:cs typeface="+mn-lt"/>
              </a:rPr>
              <a:t> di </a:t>
            </a:r>
            <a:r>
              <a:rPr lang="en-US" sz="2000" err="1">
                <a:ea typeface="+mn-lt"/>
                <a:cs typeface="+mn-lt"/>
              </a:rPr>
              <a:t>essere</a:t>
            </a:r>
            <a:r>
              <a:rPr lang="en-US" sz="2000" dirty="0">
                <a:ea typeface="+mn-lt"/>
                <a:cs typeface="+mn-lt"/>
              </a:rPr>
              <a:t> </a:t>
            </a:r>
            <a:r>
              <a:rPr lang="en-US" sz="2000" err="1">
                <a:ea typeface="+mn-lt"/>
                <a:cs typeface="+mn-lt"/>
              </a:rPr>
              <a:t>salvati</a:t>
            </a:r>
            <a:r>
              <a:rPr lang="en-US" sz="2000" dirty="0">
                <a:ea typeface="+mn-lt"/>
                <a:cs typeface="+mn-lt"/>
              </a:rPr>
              <a:t> </a:t>
            </a:r>
            <a:r>
              <a:rPr lang="en-US" sz="2000" err="1">
                <a:ea typeface="+mn-lt"/>
                <a:cs typeface="+mn-lt"/>
              </a:rPr>
              <a:t>dall’intervento</a:t>
            </a:r>
            <a:r>
              <a:rPr lang="en-US" sz="2000" dirty="0">
                <a:ea typeface="+mn-lt"/>
                <a:cs typeface="+mn-lt"/>
              </a:rPr>
              <a:t> </a:t>
            </a:r>
            <a:r>
              <a:rPr lang="en-US" sz="2000" err="1">
                <a:ea typeface="+mn-lt"/>
                <a:cs typeface="+mn-lt"/>
              </a:rPr>
              <a:t>esterno</a:t>
            </a:r>
            <a:r>
              <a:rPr lang="en-US" sz="2000" dirty="0">
                <a:ea typeface="+mn-lt"/>
                <a:cs typeface="+mn-lt"/>
              </a:rPr>
              <a:t>. Le </a:t>
            </a:r>
            <a:r>
              <a:rPr lang="en-US" sz="2000" err="1">
                <a:ea typeface="+mn-lt"/>
                <a:cs typeface="+mn-lt"/>
              </a:rPr>
              <a:t>donne</a:t>
            </a:r>
            <a:r>
              <a:rPr lang="en-US" sz="2000" dirty="0">
                <a:ea typeface="+mn-lt"/>
                <a:cs typeface="+mn-lt"/>
              </a:rPr>
              <a:t> </a:t>
            </a:r>
            <a:r>
              <a:rPr lang="en-US" sz="2000" err="1">
                <a:ea typeface="+mn-lt"/>
                <a:cs typeface="+mn-lt"/>
              </a:rPr>
              <a:t>migranti</a:t>
            </a:r>
            <a:r>
              <a:rPr lang="en-US" sz="2000" dirty="0">
                <a:ea typeface="+mn-lt"/>
                <a:cs typeface="+mn-lt"/>
              </a:rPr>
              <a:t>, di culture altre, sono rappresentate come soggette a dinamiche culturale che le mantengono succubi e incapaci percorrere autonomamente la strada dell’emancipazione, laddove invece le donne occidentali sono libere da qualsiasi restrizione culturale, perché l’Occidente stesso, in quanto norma, è visto come privo di una cultura specifica. </a:t>
            </a:r>
          </a:p>
          <a:p>
            <a:pPr marL="0" indent="0">
              <a:buNone/>
            </a:pPr>
            <a:r>
              <a:rPr lang="en-US" sz="2000" dirty="0"/>
              <a:t>=&gt; </a:t>
            </a:r>
            <a:r>
              <a:rPr lang="en-US" sz="2000" err="1"/>
              <a:t>Nessuna</a:t>
            </a:r>
            <a:r>
              <a:rPr lang="en-US" sz="2000" dirty="0"/>
              <a:t> </a:t>
            </a:r>
            <a:r>
              <a:rPr lang="en-US" sz="2000" err="1"/>
              <a:t>cultura</a:t>
            </a:r>
            <a:r>
              <a:rPr lang="en-US" sz="2000" dirty="0"/>
              <a:t> è un </a:t>
            </a:r>
            <a:r>
              <a:rPr lang="en-US" sz="2000" err="1"/>
              <a:t>blocco</a:t>
            </a:r>
            <a:r>
              <a:rPr lang="en-US" sz="2000" dirty="0"/>
              <a:t> </a:t>
            </a:r>
            <a:r>
              <a:rPr lang="en-US" sz="2000" err="1"/>
              <a:t>monolitico</a:t>
            </a:r>
            <a:r>
              <a:rPr lang="en-US" sz="2000" dirty="0"/>
              <a:t>, ma è sempre </a:t>
            </a:r>
            <a:r>
              <a:rPr lang="en-US" sz="2000" err="1"/>
              <a:t>frutto</a:t>
            </a:r>
            <a:r>
              <a:rPr lang="en-US" sz="2000" dirty="0"/>
              <a:t> di una continua </a:t>
            </a:r>
            <a:r>
              <a:rPr lang="en-US" sz="2000" err="1"/>
              <a:t>negoziazione</a:t>
            </a:r>
            <a:r>
              <a:rPr lang="en-US" sz="2000" dirty="0"/>
              <a:t>!</a:t>
            </a:r>
          </a:p>
        </p:txBody>
      </p:sp>
    </p:spTree>
    <p:extLst>
      <p:ext uri="{BB962C8B-B14F-4D97-AF65-F5344CB8AC3E}">
        <p14:creationId xmlns:p14="http://schemas.microsoft.com/office/powerpoint/2010/main" val="1799070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4" y="645667"/>
            <a:ext cx="2583180" cy="57404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on</a:t>
            </a:r>
            <a:r>
              <a:rPr spc="-10" dirty="0"/>
              <a:t>c</a:t>
            </a:r>
            <a:r>
              <a:rPr dirty="0"/>
              <a:t>l</a:t>
            </a:r>
            <a:r>
              <a:rPr spc="-5" dirty="0"/>
              <a:t>u</a:t>
            </a:r>
            <a:r>
              <a:rPr dirty="0"/>
              <a:t>si</a:t>
            </a:r>
            <a:r>
              <a:rPr spc="5" dirty="0"/>
              <a:t>on</a:t>
            </a:r>
            <a:r>
              <a:rPr dirty="0"/>
              <a:t>i</a:t>
            </a:r>
          </a:p>
        </p:txBody>
      </p:sp>
      <p:sp>
        <p:nvSpPr>
          <p:cNvPr id="3" name="object 3"/>
          <p:cNvSpPr txBox="1"/>
          <p:nvPr/>
        </p:nvSpPr>
        <p:spPr>
          <a:xfrm>
            <a:off x="2667952" y="2167128"/>
            <a:ext cx="8687435" cy="3637279"/>
          </a:xfrm>
          <a:prstGeom prst="rect">
            <a:avLst/>
          </a:prstGeom>
        </p:spPr>
        <p:txBody>
          <a:bodyPr vert="horz" wrap="square" lIns="0" tIns="12700" rIns="0" bIns="0" rtlCol="0">
            <a:spAutoFit/>
          </a:bodyPr>
          <a:lstStyle/>
          <a:p>
            <a:pPr marL="355600" marR="5080" indent="-342900">
              <a:lnSpc>
                <a:spcPct val="100000"/>
              </a:lnSpc>
              <a:spcBef>
                <a:spcPts val="100"/>
              </a:spcBef>
              <a:buClr>
                <a:srgbClr val="A53010"/>
              </a:buClr>
              <a:buFont typeface="Microsoft Sans Serif"/>
              <a:buChar char="´"/>
              <a:tabLst>
                <a:tab pos="354965" algn="l"/>
                <a:tab pos="355600" algn="l"/>
              </a:tabLst>
            </a:pPr>
            <a:r>
              <a:rPr sz="1700" dirty="0">
                <a:solidFill>
                  <a:srgbClr val="404040"/>
                </a:solidFill>
                <a:latin typeface="Century Gothic"/>
                <a:cs typeface="Century Gothic"/>
              </a:rPr>
              <a:t>Al </a:t>
            </a:r>
            <a:r>
              <a:rPr sz="1700" spc="-5" dirty="0">
                <a:solidFill>
                  <a:srgbClr val="404040"/>
                </a:solidFill>
                <a:latin typeface="Century Gothic"/>
                <a:cs typeface="Century Gothic"/>
              </a:rPr>
              <a:t>fine di de-costruire la categoria dei </a:t>
            </a:r>
            <a:r>
              <a:rPr sz="1700" dirty="0">
                <a:solidFill>
                  <a:srgbClr val="404040"/>
                </a:solidFill>
                <a:latin typeface="Century Gothic"/>
                <a:cs typeface="Century Gothic"/>
              </a:rPr>
              <a:t>“ </a:t>
            </a:r>
            <a:r>
              <a:rPr sz="1700" spc="-5" dirty="0">
                <a:solidFill>
                  <a:srgbClr val="404040"/>
                </a:solidFill>
                <a:latin typeface="Century Gothic"/>
                <a:cs typeface="Century Gothic"/>
              </a:rPr>
              <a:t>delitti d’onore“ in quanto  culturalmente </a:t>
            </a:r>
            <a:r>
              <a:rPr sz="1700" dirty="0">
                <a:solidFill>
                  <a:srgbClr val="404040"/>
                </a:solidFill>
                <a:latin typeface="Century Gothic"/>
                <a:cs typeface="Century Gothic"/>
              </a:rPr>
              <a:t>e </a:t>
            </a:r>
            <a:r>
              <a:rPr sz="1700" spc="-5" dirty="0">
                <a:solidFill>
                  <a:srgbClr val="404040"/>
                </a:solidFill>
                <a:latin typeface="Century Gothic"/>
                <a:cs typeface="Century Gothic"/>
              </a:rPr>
              <a:t>storicamente costruita, potrebbe dunque essere utile  recuperare </a:t>
            </a:r>
            <a:r>
              <a:rPr sz="1700" dirty="0">
                <a:solidFill>
                  <a:srgbClr val="404040"/>
                </a:solidFill>
                <a:latin typeface="Century Gothic"/>
                <a:cs typeface="Century Gothic"/>
              </a:rPr>
              <a:t>una </a:t>
            </a:r>
            <a:r>
              <a:rPr sz="1700" spc="-5" dirty="0">
                <a:solidFill>
                  <a:srgbClr val="404040"/>
                </a:solidFill>
                <a:latin typeface="Century Gothic"/>
                <a:cs typeface="Century Gothic"/>
              </a:rPr>
              <a:t>prospettiva comparativa, evidenziando in tal senso le  somiglianze, le differenze </a:t>
            </a:r>
            <a:r>
              <a:rPr sz="1700" dirty="0">
                <a:solidFill>
                  <a:srgbClr val="404040"/>
                </a:solidFill>
                <a:latin typeface="Century Gothic"/>
                <a:cs typeface="Century Gothic"/>
              </a:rPr>
              <a:t>e </a:t>
            </a:r>
            <a:r>
              <a:rPr sz="1700" spc="-5" dirty="0">
                <a:solidFill>
                  <a:srgbClr val="404040"/>
                </a:solidFill>
                <a:latin typeface="Century Gothic"/>
                <a:cs typeface="Century Gothic"/>
              </a:rPr>
              <a:t>le rotture (Sacchi, 2013), senza dimenticare quanto </a:t>
            </a:r>
            <a:r>
              <a:rPr sz="1700" dirty="0">
                <a:solidFill>
                  <a:srgbClr val="404040"/>
                </a:solidFill>
                <a:latin typeface="Century Gothic"/>
                <a:cs typeface="Century Gothic"/>
              </a:rPr>
              <a:t>i  </a:t>
            </a:r>
            <a:r>
              <a:rPr sz="1700" spc="-5" dirty="0">
                <a:solidFill>
                  <a:srgbClr val="404040"/>
                </a:solidFill>
                <a:latin typeface="Century Gothic"/>
                <a:cs typeface="Century Gothic"/>
              </a:rPr>
              <a:t>“delitti d’onore“ siano tratti </a:t>
            </a:r>
            <a:r>
              <a:rPr sz="1700" dirty="0">
                <a:solidFill>
                  <a:srgbClr val="404040"/>
                </a:solidFill>
                <a:latin typeface="Century Gothic"/>
                <a:cs typeface="Century Gothic"/>
              </a:rPr>
              <a:t>e </a:t>
            </a:r>
            <a:r>
              <a:rPr sz="1700" spc="-5" dirty="0">
                <a:solidFill>
                  <a:srgbClr val="404040"/>
                </a:solidFill>
                <a:latin typeface="Century Gothic"/>
                <a:cs typeface="Century Gothic"/>
              </a:rPr>
              <a:t>figli di </a:t>
            </a:r>
            <a:r>
              <a:rPr sz="1700" dirty="0">
                <a:solidFill>
                  <a:srgbClr val="404040"/>
                </a:solidFill>
                <a:latin typeface="Century Gothic"/>
                <a:cs typeface="Century Gothic"/>
              </a:rPr>
              <a:t>una </a:t>
            </a:r>
            <a:r>
              <a:rPr sz="1700" spc="-5" dirty="0">
                <a:solidFill>
                  <a:srgbClr val="404040"/>
                </a:solidFill>
                <a:latin typeface="Century Gothic"/>
                <a:cs typeface="Century Gothic"/>
              </a:rPr>
              <a:t>modernità all’interno della quale le  migrazioni </a:t>
            </a:r>
            <a:r>
              <a:rPr sz="1700" dirty="0">
                <a:solidFill>
                  <a:srgbClr val="404040"/>
                </a:solidFill>
                <a:latin typeface="Century Gothic"/>
                <a:cs typeface="Century Gothic"/>
              </a:rPr>
              <a:t>hanno </a:t>
            </a:r>
            <a:r>
              <a:rPr sz="1700" spc="-5" dirty="0">
                <a:solidFill>
                  <a:srgbClr val="404040"/>
                </a:solidFill>
                <a:latin typeface="Century Gothic"/>
                <a:cs typeface="Century Gothic"/>
              </a:rPr>
              <a:t>giocato </a:t>
            </a:r>
            <a:r>
              <a:rPr sz="1700" dirty="0">
                <a:solidFill>
                  <a:srgbClr val="404040"/>
                </a:solidFill>
                <a:latin typeface="Century Gothic"/>
                <a:cs typeface="Century Gothic"/>
              </a:rPr>
              <a:t>e </a:t>
            </a:r>
            <a:r>
              <a:rPr sz="1700" spc="-5" dirty="0">
                <a:solidFill>
                  <a:srgbClr val="404040"/>
                </a:solidFill>
                <a:latin typeface="Century Gothic"/>
                <a:cs typeface="Century Gothic"/>
              </a:rPr>
              <a:t>continuano </a:t>
            </a:r>
            <a:r>
              <a:rPr sz="1700" dirty="0">
                <a:solidFill>
                  <a:srgbClr val="404040"/>
                </a:solidFill>
                <a:latin typeface="Century Gothic"/>
                <a:cs typeface="Century Gothic"/>
              </a:rPr>
              <a:t>a </a:t>
            </a:r>
            <a:r>
              <a:rPr sz="1700" spc="-5" dirty="0">
                <a:solidFill>
                  <a:srgbClr val="404040"/>
                </a:solidFill>
                <a:latin typeface="Century Gothic"/>
                <a:cs typeface="Century Gothic"/>
              </a:rPr>
              <a:t>giocare </a:t>
            </a:r>
            <a:r>
              <a:rPr sz="1700" dirty="0">
                <a:solidFill>
                  <a:srgbClr val="404040"/>
                </a:solidFill>
                <a:latin typeface="Century Gothic"/>
                <a:cs typeface="Century Gothic"/>
              </a:rPr>
              <a:t>un </a:t>
            </a:r>
            <a:r>
              <a:rPr sz="1700" spc="-5" dirty="0">
                <a:solidFill>
                  <a:srgbClr val="404040"/>
                </a:solidFill>
                <a:latin typeface="Century Gothic"/>
                <a:cs typeface="Century Gothic"/>
              </a:rPr>
              <a:t>ruolo</a:t>
            </a:r>
            <a:r>
              <a:rPr sz="1700" spc="55" dirty="0">
                <a:solidFill>
                  <a:srgbClr val="404040"/>
                </a:solidFill>
                <a:latin typeface="Century Gothic"/>
                <a:cs typeface="Century Gothic"/>
              </a:rPr>
              <a:t> </a:t>
            </a:r>
            <a:r>
              <a:rPr sz="1700" spc="-5" dirty="0">
                <a:solidFill>
                  <a:srgbClr val="404040"/>
                </a:solidFill>
                <a:latin typeface="Century Gothic"/>
                <a:cs typeface="Century Gothic"/>
              </a:rPr>
              <a:t>fondamentale.</a:t>
            </a:r>
            <a:endParaRPr sz="1700">
              <a:latin typeface="Century Gothic"/>
              <a:cs typeface="Century Gothic"/>
            </a:endParaRPr>
          </a:p>
          <a:p>
            <a:pPr marL="355600" marR="49530" indent="-342900" algn="just">
              <a:lnSpc>
                <a:spcPct val="99600"/>
              </a:lnSpc>
              <a:spcBef>
                <a:spcPts val="965"/>
              </a:spcBef>
              <a:buClr>
                <a:srgbClr val="A53010"/>
              </a:buClr>
              <a:buFont typeface="Microsoft Sans Serif"/>
              <a:buChar char="´"/>
              <a:tabLst>
                <a:tab pos="355600" algn="l"/>
              </a:tabLst>
            </a:pPr>
            <a:r>
              <a:rPr sz="1700" spc="-5" dirty="0">
                <a:solidFill>
                  <a:srgbClr val="404040"/>
                </a:solidFill>
                <a:latin typeface="Century Gothic"/>
                <a:cs typeface="Century Gothic"/>
              </a:rPr>
              <a:t>Tuttavia, questo processo di de-costruzione deve </a:t>
            </a:r>
            <a:r>
              <a:rPr sz="1700" dirty="0">
                <a:solidFill>
                  <a:srgbClr val="404040"/>
                </a:solidFill>
                <a:latin typeface="Century Gothic"/>
                <a:cs typeface="Century Gothic"/>
              </a:rPr>
              <a:t>fare i </a:t>
            </a:r>
            <a:r>
              <a:rPr sz="1700" spc="-5" dirty="0">
                <a:solidFill>
                  <a:srgbClr val="404040"/>
                </a:solidFill>
                <a:latin typeface="Century Gothic"/>
                <a:cs typeface="Century Gothic"/>
              </a:rPr>
              <a:t>conti la semplificazione  di </a:t>
            </a:r>
            <a:r>
              <a:rPr sz="1700" dirty="0">
                <a:solidFill>
                  <a:srgbClr val="404040"/>
                </a:solidFill>
                <a:latin typeface="Century Gothic"/>
                <a:cs typeface="Century Gothic"/>
              </a:rPr>
              <a:t>un </a:t>
            </a:r>
            <a:r>
              <a:rPr sz="1700" spc="-5" dirty="0">
                <a:solidFill>
                  <a:srgbClr val="404040"/>
                </a:solidFill>
                <a:latin typeface="Century Gothic"/>
                <a:cs typeface="Century Gothic"/>
              </a:rPr>
              <a:t>complesso sistema di codici morali, oggetti di </a:t>
            </a:r>
            <a:r>
              <a:rPr sz="1700" dirty="0">
                <a:solidFill>
                  <a:srgbClr val="404040"/>
                </a:solidFill>
                <a:latin typeface="Century Gothic"/>
                <a:cs typeface="Century Gothic"/>
              </a:rPr>
              <a:t>una </a:t>
            </a:r>
            <a:r>
              <a:rPr sz="1700" spc="-5" dirty="0">
                <a:solidFill>
                  <a:srgbClr val="404040"/>
                </a:solidFill>
                <a:latin typeface="Century Gothic"/>
                <a:cs typeface="Century Gothic"/>
              </a:rPr>
              <a:t>continua negoziazione  </a:t>
            </a:r>
            <a:r>
              <a:rPr sz="1700" dirty="0">
                <a:solidFill>
                  <a:srgbClr val="404040"/>
                </a:solidFill>
                <a:latin typeface="Century Gothic"/>
                <a:cs typeface="Century Gothic"/>
              </a:rPr>
              <a:t>e </a:t>
            </a:r>
            <a:r>
              <a:rPr sz="1700" spc="-5" dirty="0">
                <a:solidFill>
                  <a:srgbClr val="404040"/>
                </a:solidFill>
                <a:latin typeface="Century Gothic"/>
                <a:cs typeface="Century Gothic"/>
              </a:rPr>
              <a:t>all’interno dei quali le donne giocano spesso </a:t>
            </a:r>
            <a:r>
              <a:rPr sz="1700" dirty="0">
                <a:solidFill>
                  <a:srgbClr val="404040"/>
                </a:solidFill>
                <a:latin typeface="Century Gothic"/>
                <a:cs typeface="Century Gothic"/>
              </a:rPr>
              <a:t>un </a:t>
            </a:r>
            <a:r>
              <a:rPr sz="1700" spc="-5" dirty="0">
                <a:solidFill>
                  <a:srgbClr val="404040"/>
                </a:solidFill>
                <a:latin typeface="Century Gothic"/>
                <a:cs typeface="Century Gothic"/>
              </a:rPr>
              <a:t>ruolo centrale </a:t>
            </a:r>
            <a:r>
              <a:rPr sz="1700" dirty="0">
                <a:solidFill>
                  <a:srgbClr val="404040"/>
                </a:solidFill>
                <a:latin typeface="Century Gothic"/>
                <a:cs typeface="Century Gothic"/>
              </a:rPr>
              <a:t>che </a:t>
            </a:r>
            <a:r>
              <a:rPr sz="1700" spc="-5" dirty="0">
                <a:solidFill>
                  <a:srgbClr val="404040"/>
                </a:solidFill>
                <a:latin typeface="Century Gothic"/>
                <a:cs typeface="Century Gothic"/>
              </a:rPr>
              <a:t>non deve  essere dimenticato </a:t>
            </a:r>
            <a:r>
              <a:rPr sz="1700" dirty="0">
                <a:solidFill>
                  <a:srgbClr val="404040"/>
                </a:solidFill>
                <a:latin typeface="Century Gothic"/>
                <a:cs typeface="Century Gothic"/>
              </a:rPr>
              <a:t>( </a:t>
            </a:r>
            <a:r>
              <a:rPr sz="1700" spc="-5" dirty="0">
                <a:solidFill>
                  <a:srgbClr val="404040"/>
                </a:solidFill>
                <a:latin typeface="Century Gothic"/>
                <a:cs typeface="Century Gothic"/>
              </a:rPr>
              <a:t>Lila </a:t>
            </a:r>
            <a:r>
              <a:rPr sz="1700" dirty="0">
                <a:solidFill>
                  <a:srgbClr val="404040"/>
                </a:solidFill>
                <a:latin typeface="Century Gothic"/>
                <a:cs typeface="Century Gothic"/>
              </a:rPr>
              <a:t>Abu-Lughod,</a:t>
            </a:r>
            <a:r>
              <a:rPr sz="1700" spc="15" dirty="0">
                <a:solidFill>
                  <a:srgbClr val="404040"/>
                </a:solidFill>
                <a:latin typeface="Century Gothic"/>
                <a:cs typeface="Century Gothic"/>
              </a:rPr>
              <a:t> </a:t>
            </a:r>
            <a:r>
              <a:rPr sz="1700" spc="-5" dirty="0">
                <a:solidFill>
                  <a:srgbClr val="404040"/>
                </a:solidFill>
                <a:latin typeface="Century Gothic"/>
                <a:cs typeface="Century Gothic"/>
              </a:rPr>
              <a:t>2013)</a:t>
            </a:r>
            <a:endParaRPr sz="1700">
              <a:latin typeface="Century Gothic"/>
              <a:cs typeface="Century Gothic"/>
            </a:endParaRPr>
          </a:p>
          <a:p>
            <a:pPr marL="355600" marR="358775" indent="-342900" algn="just">
              <a:lnSpc>
                <a:spcPct val="98200"/>
              </a:lnSpc>
              <a:spcBef>
                <a:spcPts val="1095"/>
              </a:spcBef>
              <a:buClr>
                <a:srgbClr val="A53010"/>
              </a:buClr>
              <a:buFont typeface="Microsoft Sans Serif"/>
              <a:buChar char="´"/>
              <a:tabLst>
                <a:tab pos="355600" algn="l"/>
              </a:tabLst>
            </a:pPr>
            <a:r>
              <a:rPr sz="1700" spc="-5" dirty="0">
                <a:solidFill>
                  <a:srgbClr val="404040"/>
                </a:solidFill>
                <a:latin typeface="Century Gothic"/>
                <a:cs typeface="Century Gothic"/>
              </a:rPr>
              <a:t>Potrebbe essere inoltre interessante domandarsi </a:t>
            </a:r>
            <a:r>
              <a:rPr sz="1700" dirty="0">
                <a:solidFill>
                  <a:srgbClr val="404040"/>
                </a:solidFill>
                <a:latin typeface="Century Gothic"/>
                <a:cs typeface="Century Gothic"/>
              </a:rPr>
              <a:t>se </a:t>
            </a:r>
            <a:r>
              <a:rPr sz="1700" spc="-5" dirty="0">
                <a:solidFill>
                  <a:srgbClr val="404040"/>
                </a:solidFill>
                <a:latin typeface="Century Gothic"/>
                <a:cs typeface="Century Gothic"/>
              </a:rPr>
              <a:t>il tentativo di evitare </a:t>
            </a:r>
            <a:r>
              <a:rPr sz="1700" dirty="0">
                <a:solidFill>
                  <a:srgbClr val="404040"/>
                </a:solidFill>
                <a:latin typeface="Century Gothic"/>
                <a:cs typeface="Century Gothic"/>
              </a:rPr>
              <a:t>una  </a:t>
            </a:r>
            <a:r>
              <a:rPr sz="1700" spc="-5" dirty="0">
                <a:solidFill>
                  <a:srgbClr val="404040"/>
                </a:solidFill>
                <a:latin typeface="Century Gothic"/>
                <a:cs typeface="Century Gothic"/>
              </a:rPr>
              <a:t>postura etnocentrica non rischi di fatto di mettere in secondo piano la reale  sofferenza sperimentata da parte delle</a:t>
            </a:r>
            <a:r>
              <a:rPr sz="1700" spc="20" dirty="0">
                <a:solidFill>
                  <a:srgbClr val="404040"/>
                </a:solidFill>
                <a:latin typeface="Century Gothic"/>
                <a:cs typeface="Century Gothic"/>
              </a:rPr>
              <a:t> </a:t>
            </a:r>
            <a:r>
              <a:rPr sz="1700" spc="-5" dirty="0">
                <a:solidFill>
                  <a:srgbClr val="404040"/>
                </a:solidFill>
                <a:latin typeface="Century Gothic"/>
                <a:cs typeface="Century Gothic"/>
              </a:rPr>
              <a:t>donne</a:t>
            </a:r>
            <a:endParaRPr sz="1700">
              <a:latin typeface="Century Gothic"/>
              <a:cs typeface="Century Gothic"/>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1664" y="645667"/>
            <a:ext cx="2482215" cy="574040"/>
          </a:xfrm>
          <a:prstGeom prst="rect">
            <a:avLst/>
          </a:prstGeom>
        </p:spPr>
        <p:txBody>
          <a:bodyPr vert="horz" wrap="square" lIns="0" tIns="12700" rIns="0" bIns="0" rtlCol="0">
            <a:spAutoFit/>
          </a:bodyPr>
          <a:lstStyle/>
          <a:p>
            <a:pPr marL="12700">
              <a:lnSpc>
                <a:spcPct val="100000"/>
              </a:lnSpc>
              <a:spcBef>
                <a:spcPts val="100"/>
              </a:spcBef>
            </a:pPr>
            <a:r>
              <a:rPr spc="-5" dirty="0"/>
              <a:t>B</a:t>
            </a:r>
            <a:r>
              <a:rPr spc="5" dirty="0"/>
              <a:t>i</a:t>
            </a:r>
            <a:r>
              <a:rPr spc="-5" dirty="0"/>
              <a:t>b</a:t>
            </a:r>
            <a:r>
              <a:rPr spc="5" dirty="0"/>
              <a:t>li</a:t>
            </a:r>
            <a:r>
              <a:rPr dirty="0"/>
              <a:t>ogra</a:t>
            </a:r>
            <a:r>
              <a:rPr spc="-5" dirty="0"/>
              <a:t>f</a:t>
            </a:r>
            <a:r>
              <a:rPr spc="5" dirty="0"/>
              <a:t>i</a:t>
            </a:r>
            <a:r>
              <a:rPr dirty="0"/>
              <a:t>a</a:t>
            </a:r>
          </a:p>
        </p:txBody>
      </p:sp>
      <p:sp>
        <p:nvSpPr>
          <p:cNvPr id="3" name="object 3"/>
          <p:cNvSpPr txBox="1"/>
          <p:nvPr/>
        </p:nvSpPr>
        <p:spPr>
          <a:xfrm>
            <a:off x="2397018" y="1297940"/>
            <a:ext cx="8693150" cy="5176520"/>
          </a:xfrm>
          <a:prstGeom prst="rect">
            <a:avLst/>
          </a:prstGeom>
        </p:spPr>
        <p:txBody>
          <a:bodyPr vert="horz" wrap="square" lIns="0" tIns="28575" rIns="0" bIns="0" rtlCol="0">
            <a:spAutoFit/>
          </a:bodyPr>
          <a:lstStyle/>
          <a:p>
            <a:pPr marL="355600" marR="67945" indent="-342900">
              <a:lnSpc>
                <a:spcPts val="2090"/>
              </a:lnSpc>
              <a:spcBef>
                <a:spcPts val="225"/>
              </a:spcBef>
              <a:buClr>
                <a:srgbClr val="A53010"/>
              </a:buClr>
              <a:buFont typeface="Microsoft Sans Serif"/>
              <a:buChar char="´"/>
              <a:tabLst>
                <a:tab pos="354965" algn="l"/>
                <a:tab pos="355600" algn="l"/>
              </a:tabLst>
            </a:pPr>
            <a:r>
              <a:rPr sz="1800" dirty="0">
                <a:solidFill>
                  <a:srgbClr val="404040"/>
                </a:solidFill>
                <a:latin typeface="Century Gothic"/>
                <a:cs typeface="Century Gothic"/>
              </a:rPr>
              <a:t>Abu-Lughod, L. ( </a:t>
            </a:r>
            <a:r>
              <a:rPr sz="1800" spc="-5" dirty="0">
                <a:solidFill>
                  <a:srgbClr val="404040"/>
                </a:solidFill>
                <a:latin typeface="Century Gothic"/>
                <a:cs typeface="Century Gothic"/>
              </a:rPr>
              <a:t>2011): &lt;&lt; </a:t>
            </a:r>
            <a:r>
              <a:rPr sz="1800" dirty="0">
                <a:solidFill>
                  <a:srgbClr val="404040"/>
                </a:solidFill>
                <a:latin typeface="Century Gothic"/>
                <a:cs typeface="Century Gothic"/>
              </a:rPr>
              <a:t>Seduction </a:t>
            </a:r>
            <a:r>
              <a:rPr sz="1800" spc="-5" dirty="0">
                <a:solidFill>
                  <a:srgbClr val="404040"/>
                </a:solidFill>
                <a:latin typeface="Century Gothic"/>
                <a:cs typeface="Century Gothic"/>
              </a:rPr>
              <a:t>of </a:t>
            </a:r>
            <a:r>
              <a:rPr sz="1800" dirty="0">
                <a:solidFill>
                  <a:srgbClr val="404040"/>
                </a:solidFill>
                <a:latin typeface="Century Gothic"/>
                <a:cs typeface="Century Gothic"/>
              </a:rPr>
              <a:t>the ’ </a:t>
            </a:r>
            <a:r>
              <a:rPr sz="1800" spc="-5" dirty="0">
                <a:solidFill>
                  <a:srgbClr val="404040"/>
                </a:solidFill>
                <a:latin typeface="Century Gothic"/>
                <a:cs typeface="Century Gothic"/>
              </a:rPr>
              <a:t>honor crime’&gt;&gt;, Difference; </a:t>
            </a:r>
            <a:r>
              <a:rPr sz="1800" dirty="0">
                <a:solidFill>
                  <a:srgbClr val="404040"/>
                </a:solidFill>
                <a:latin typeface="Century Gothic"/>
                <a:cs typeface="Century Gothic"/>
              </a:rPr>
              <a:t>a  </a:t>
            </a:r>
            <a:r>
              <a:rPr sz="1800" spc="-5" dirty="0">
                <a:solidFill>
                  <a:srgbClr val="404040"/>
                </a:solidFill>
                <a:latin typeface="Century Gothic"/>
                <a:cs typeface="Century Gothic"/>
              </a:rPr>
              <a:t>journal of </a:t>
            </a:r>
            <a:r>
              <a:rPr sz="1800" dirty="0">
                <a:solidFill>
                  <a:srgbClr val="404040"/>
                </a:solidFill>
                <a:latin typeface="Century Gothic"/>
                <a:cs typeface="Century Gothic"/>
              </a:rPr>
              <a:t>Feminist </a:t>
            </a:r>
            <a:r>
              <a:rPr sz="1800" spc="-5" dirty="0">
                <a:solidFill>
                  <a:srgbClr val="404040"/>
                </a:solidFill>
                <a:latin typeface="Century Gothic"/>
                <a:cs typeface="Century Gothic"/>
              </a:rPr>
              <a:t>Cultural </a:t>
            </a:r>
            <a:r>
              <a:rPr sz="1800" dirty="0">
                <a:solidFill>
                  <a:srgbClr val="404040"/>
                </a:solidFill>
                <a:latin typeface="Century Gothic"/>
                <a:cs typeface="Century Gothic"/>
              </a:rPr>
              <a:t>Studies, n.</a:t>
            </a:r>
            <a:r>
              <a:rPr sz="1800" spc="15" dirty="0">
                <a:solidFill>
                  <a:srgbClr val="404040"/>
                </a:solidFill>
                <a:latin typeface="Century Gothic"/>
                <a:cs typeface="Century Gothic"/>
              </a:rPr>
              <a:t> </a:t>
            </a:r>
            <a:r>
              <a:rPr sz="1800" dirty="0">
                <a:solidFill>
                  <a:srgbClr val="404040"/>
                </a:solidFill>
                <a:latin typeface="Century Gothic"/>
                <a:cs typeface="Century Gothic"/>
              </a:rPr>
              <a:t>22-1</a:t>
            </a:r>
            <a:endParaRPr sz="1800">
              <a:latin typeface="Century Gothic"/>
              <a:cs typeface="Century Gothic"/>
            </a:endParaRPr>
          </a:p>
          <a:p>
            <a:pPr marL="355600" marR="977900" indent="-342900">
              <a:lnSpc>
                <a:spcPts val="2090"/>
              </a:lnSpc>
              <a:spcBef>
                <a:spcPts val="1125"/>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Parla, </a:t>
            </a:r>
            <a:r>
              <a:rPr sz="1800" dirty="0">
                <a:solidFill>
                  <a:srgbClr val="404040"/>
                </a:solidFill>
                <a:latin typeface="Century Gothic"/>
                <a:cs typeface="Century Gothic"/>
              </a:rPr>
              <a:t>A. ( </a:t>
            </a:r>
            <a:r>
              <a:rPr sz="1800" spc="-5" dirty="0">
                <a:solidFill>
                  <a:srgbClr val="404040"/>
                </a:solidFill>
                <a:latin typeface="Century Gothic"/>
                <a:cs typeface="Century Gothic"/>
              </a:rPr>
              <a:t>2001): &lt;&lt; The honor of </a:t>
            </a:r>
            <a:r>
              <a:rPr sz="1800" dirty="0">
                <a:solidFill>
                  <a:srgbClr val="404040"/>
                </a:solidFill>
                <a:latin typeface="Century Gothic"/>
                <a:cs typeface="Century Gothic"/>
              </a:rPr>
              <a:t>the state: </a:t>
            </a:r>
            <a:r>
              <a:rPr sz="1800" spc="-5" dirty="0">
                <a:solidFill>
                  <a:srgbClr val="404040"/>
                </a:solidFill>
                <a:latin typeface="Century Gothic"/>
                <a:cs typeface="Century Gothic"/>
              </a:rPr>
              <a:t>virginity examinations </a:t>
            </a:r>
            <a:r>
              <a:rPr sz="1800" dirty="0">
                <a:solidFill>
                  <a:srgbClr val="404040"/>
                </a:solidFill>
                <a:latin typeface="Century Gothic"/>
                <a:cs typeface="Century Gothic"/>
              </a:rPr>
              <a:t>in  </a:t>
            </a:r>
            <a:r>
              <a:rPr sz="1800" spc="-5" dirty="0">
                <a:solidFill>
                  <a:srgbClr val="404040"/>
                </a:solidFill>
                <a:latin typeface="Century Gothic"/>
                <a:cs typeface="Century Gothic"/>
              </a:rPr>
              <a:t>Turkey&gt;&gt;, </a:t>
            </a:r>
            <a:r>
              <a:rPr sz="1800" dirty="0">
                <a:solidFill>
                  <a:srgbClr val="404040"/>
                </a:solidFill>
                <a:latin typeface="Century Gothic"/>
                <a:cs typeface="Century Gothic"/>
              </a:rPr>
              <a:t>Feminist studies, n.</a:t>
            </a:r>
            <a:r>
              <a:rPr sz="1800" spc="5" dirty="0">
                <a:solidFill>
                  <a:srgbClr val="404040"/>
                </a:solidFill>
                <a:latin typeface="Century Gothic"/>
                <a:cs typeface="Century Gothic"/>
              </a:rPr>
              <a:t> </a:t>
            </a:r>
            <a:r>
              <a:rPr sz="1800" dirty="0">
                <a:solidFill>
                  <a:srgbClr val="404040"/>
                </a:solidFill>
                <a:latin typeface="Century Gothic"/>
                <a:cs typeface="Century Gothic"/>
              </a:rPr>
              <a:t>27-1</a:t>
            </a:r>
            <a:endParaRPr sz="1800">
              <a:latin typeface="Century Gothic"/>
              <a:cs typeface="Century Gothic"/>
            </a:endParaRPr>
          </a:p>
          <a:p>
            <a:pPr marL="355600" marR="771525" indent="-342900">
              <a:lnSpc>
                <a:spcPct val="101099"/>
              </a:lnSpc>
              <a:spcBef>
                <a:spcPts val="975"/>
              </a:spcBef>
              <a:buClr>
                <a:srgbClr val="A53010"/>
              </a:buClr>
              <a:buFont typeface="Microsoft Sans Serif"/>
              <a:buChar char="´"/>
              <a:tabLst>
                <a:tab pos="354965" algn="l"/>
                <a:tab pos="355600" algn="l"/>
                <a:tab pos="1403350" algn="l"/>
              </a:tabLst>
            </a:pPr>
            <a:r>
              <a:rPr sz="1800" spc="-5" dirty="0">
                <a:solidFill>
                  <a:srgbClr val="404040"/>
                </a:solidFill>
                <a:latin typeface="Century Gothic"/>
                <a:cs typeface="Century Gothic"/>
              </a:rPr>
              <a:t>Parla,</a:t>
            </a:r>
            <a:r>
              <a:rPr sz="1800" spc="10" dirty="0">
                <a:solidFill>
                  <a:srgbClr val="404040"/>
                </a:solidFill>
                <a:latin typeface="Century Gothic"/>
                <a:cs typeface="Century Gothic"/>
              </a:rPr>
              <a:t> </a:t>
            </a:r>
            <a:r>
              <a:rPr sz="1800" dirty="0">
                <a:solidFill>
                  <a:srgbClr val="404040"/>
                </a:solidFill>
                <a:latin typeface="Century Gothic"/>
                <a:cs typeface="Century Gothic"/>
              </a:rPr>
              <a:t>A.	( </a:t>
            </a:r>
            <a:r>
              <a:rPr sz="1800" spc="-5" dirty="0">
                <a:solidFill>
                  <a:srgbClr val="404040"/>
                </a:solidFill>
                <a:latin typeface="Century Gothic"/>
                <a:cs typeface="Century Gothic"/>
              </a:rPr>
              <a:t>2020): &lt;&lt; </a:t>
            </a:r>
            <a:r>
              <a:rPr sz="1800" dirty="0">
                <a:solidFill>
                  <a:srgbClr val="404040"/>
                </a:solidFill>
                <a:latin typeface="Century Gothic"/>
                <a:cs typeface="Century Gothic"/>
              </a:rPr>
              <a:t>Revisiting </a:t>
            </a:r>
            <a:r>
              <a:rPr sz="1800" spc="-5" dirty="0">
                <a:solidFill>
                  <a:srgbClr val="404040"/>
                </a:solidFill>
                <a:latin typeface="Century Gothic"/>
                <a:cs typeface="Century Gothic"/>
              </a:rPr>
              <a:t>‘honor’through migrant vulnerability </a:t>
            </a:r>
            <a:r>
              <a:rPr sz="1800" dirty="0">
                <a:solidFill>
                  <a:srgbClr val="404040"/>
                </a:solidFill>
                <a:latin typeface="Century Gothic"/>
                <a:cs typeface="Century Gothic"/>
              </a:rPr>
              <a:t>in  </a:t>
            </a:r>
            <a:r>
              <a:rPr sz="1800" spc="-5" dirty="0">
                <a:solidFill>
                  <a:srgbClr val="404040"/>
                </a:solidFill>
                <a:latin typeface="Century Gothic"/>
                <a:cs typeface="Century Gothic"/>
              </a:rPr>
              <a:t>Turkey&gt;&gt;, History and Anthropology</a:t>
            </a:r>
            <a:r>
              <a:rPr sz="1800" spc="10" dirty="0">
                <a:solidFill>
                  <a:srgbClr val="404040"/>
                </a:solidFill>
                <a:latin typeface="Century Gothic"/>
                <a:cs typeface="Century Gothic"/>
              </a:rPr>
              <a:t> </a:t>
            </a:r>
            <a:r>
              <a:rPr sz="1800" dirty="0">
                <a:solidFill>
                  <a:srgbClr val="404040"/>
                </a:solidFill>
                <a:latin typeface="Century Gothic"/>
                <a:cs typeface="Century Gothic"/>
              </a:rPr>
              <a:t>n.31-1</a:t>
            </a:r>
            <a:endParaRPr sz="1800">
              <a:latin typeface="Century Gothic"/>
              <a:cs typeface="Century Gothic"/>
            </a:endParaRPr>
          </a:p>
          <a:p>
            <a:pPr marL="355600" marR="194945" indent="-342900">
              <a:lnSpc>
                <a:spcPct val="100000"/>
              </a:lnSpc>
              <a:spcBef>
                <a:spcPts val="935"/>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Sacchi, P. </a:t>
            </a:r>
            <a:r>
              <a:rPr sz="1800" dirty="0">
                <a:solidFill>
                  <a:srgbClr val="404040"/>
                </a:solidFill>
                <a:latin typeface="Century Gothic"/>
                <a:cs typeface="Century Gothic"/>
              </a:rPr>
              <a:t>, </a:t>
            </a:r>
            <a:r>
              <a:rPr sz="1800" spc="-5" dirty="0">
                <a:solidFill>
                  <a:srgbClr val="404040"/>
                </a:solidFill>
                <a:latin typeface="Century Gothic"/>
                <a:cs typeface="Century Gothic"/>
              </a:rPr>
              <a:t>“I </a:t>
            </a:r>
            <a:r>
              <a:rPr sz="1800" dirty="0">
                <a:solidFill>
                  <a:srgbClr val="404040"/>
                </a:solidFill>
                <a:latin typeface="Century Gothic"/>
                <a:cs typeface="Century Gothic"/>
              </a:rPr>
              <a:t>delitti </a:t>
            </a:r>
            <a:r>
              <a:rPr sz="1800" spc="-5" dirty="0">
                <a:solidFill>
                  <a:srgbClr val="404040"/>
                </a:solidFill>
                <a:latin typeface="Century Gothic"/>
                <a:cs typeface="Century Gothic"/>
              </a:rPr>
              <a:t>d'onore ritornano: prospettive antropologiche  dall'Italia”, </a:t>
            </a:r>
            <a:r>
              <a:rPr sz="1800" dirty="0">
                <a:solidFill>
                  <a:srgbClr val="404040"/>
                </a:solidFill>
                <a:latin typeface="Century Gothic"/>
                <a:cs typeface="Century Gothic"/>
              </a:rPr>
              <a:t>in F. </a:t>
            </a:r>
            <a:r>
              <a:rPr sz="1800" spc="-5" dirty="0">
                <a:solidFill>
                  <a:srgbClr val="404040"/>
                </a:solidFill>
                <a:latin typeface="Century Gothic"/>
                <a:cs typeface="Century Gothic"/>
              </a:rPr>
              <a:t>Balsamo (a cura di), </a:t>
            </a:r>
            <a:r>
              <a:rPr sz="1800" i="1" spc="-5" dirty="0">
                <a:solidFill>
                  <a:srgbClr val="404040"/>
                </a:solidFill>
                <a:latin typeface="Century Gothic"/>
                <a:cs typeface="Century Gothic"/>
              </a:rPr>
              <a:t>World Wide Women: Globalizzazione,  genere, linguaggi</a:t>
            </a:r>
            <a:r>
              <a:rPr sz="1800" spc="-5" dirty="0">
                <a:solidFill>
                  <a:srgbClr val="404040"/>
                </a:solidFill>
                <a:latin typeface="Century Gothic"/>
                <a:cs typeface="Century Gothic"/>
              </a:rPr>
              <a:t>, Torino, CIRSDe,</a:t>
            </a:r>
            <a:r>
              <a:rPr sz="1800" spc="15" dirty="0">
                <a:solidFill>
                  <a:srgbClr val="404040"/>
                </a:solidFill>
                <a:latin typeface="Century Gothic"/>
                <a:cs typeface="Century Gothic"/>
              </a:rPr>
              <a:t> </a:t>
            </a:r>
            <a:r>
              <a:rPr sz="1800" dirty="0">
                <a:solidFill>
                  <a:srgbClr val="404040"/>
                </a:solidFill>
                <a:latin typeface="Century Gothic"/>
                <a:cs typeface="Century Gothic"/>
              </a:rPr>
              <a:t>2011,</a:t>
            </a:r>
            <a:endParaRPr sz="1800">
              <a:latin typeface="Century Gothic"/>
              <a:cs typeface="Century Gothic"/>
            </a:endParaRPr>
          </a:p>
          <a:p>
            <a:pPr marL="355600" marR="154305" indent="-342900">
              <a:lnSpc>
                <a:spcPct val="99400"/>
              </a:lnSpc>
              <a:spcBef>
                <a:spcPts val="1045"/>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Sacchi, P. </a:t>
            </a:r>
            <a:r>
              <a:rPr sz="1800" dirty="0">
                <a:solidFill>
                  <a:srgbClr val="404040"/>
                </a:solidFill>
                <a:latin typeface="Century Gothic"/>
                <a:cs typeface="Century Gothic"/>
              </a:rPr>
              <a:t>, “Il peso della cultura in un </a:t>
            </a:r>
            <a:r>
              <a:rPr sz="1800" spc="-5" dirty="0">
                <a:solidFill>
                  <a:srgbClr val="404040"/>
                </a:solidFill>
                <a:latin typeface="Century Gothic"/>
                <a:cs typeface="Century Gothic"/>
              </a:rPr>
              <a:t>tribunale italiano: riflessioni intorno </a:t>
            </a:r>
            <a:r>
              <a:rPr sz="1800" dirty="0">
                <a:solidFill>
                  <a:srgbClr val="404040"/>
                </a:solidFill>
                <a:latin typeface="Century Gothic"/>
                <a:cs typeface="Century Gothic"/>
              </a:rPr>
              <a:t>a  un </a:t>
            </a:r>
            <a:r>
              <a:rPr sz="1800" spc="-5" dirty="0">
                <a:solidFill>
                  <a:srgbClr val="404040"/>
                </a:solidFill>
                <a:latin typeface="Century Gothic"/>
                <a:cs typeface="Century Gothic"/>
              </a:rPr>
              <a:t>caso </a:t>
            </a:r>
            <a:r>
              <a:rPr sz="1800" dirty="0">
                <a:solidFill>
                  <a:srgbClr val="404040"/>
                </a:solidFill>
                <a:latin typeface="Century Gothic"/>
                <a:cs typeface="Century Gothic"/>
              </a:rPr>
              <a:t>di ‘delitto </a:t>
            </a:r>
            <a:r>
              <a:rPr sz="1800" spc="-5" dirty="0">
                <a:solidFill>
                  <a:srgbClr val="404040"/>
                </a:solidFill>
                <a:latin typeface="Century Gothic"/>
                <a:cs typeface="Century Gothic"/>
              </a:rPr>
              <a:t>d’onore’ </a:t>
            </a:r>
            <a:r>
              <a:rPr sz="1800" dirty="0">
                <a:solidFill>
                  <a:srgbClr val="404040"/>
                </a:solidFill>
                <a:latin typeface="Century Gothic"/>
                <a:cs typeface="Century Gothic"/>
              </a:rPr>
              <a:t>in </a:t>
            </a:r>
            <a:r>
              <a:rPr sz="1800" spc="-5" dirty="0">
                <a:solidFill>
                  <a:srgbClr val="404040"/>
                </a:solidFill>
                <a:latin typeface="Century Gothic"/>
                <a:cs typeface="Century Gothic"/>
              </a:rPr>
              <a:t>migrazione”, </a:t>
            </a:r>
            <a:r>
              <a:rPr sz="1800" dirty="0">
                <a:solidFill>
                  <a:srgbClr val="404040"/>
                </a:solidFill>
                <a:latin typeface="Century Gothic"/>
                <a:cs typeface="Century Gothic"/>
              </a:rPr>
              <a:t>in A. </a:t>
            </a:r>
            <a:r>
              <a:rPr sz="1800" spc="-5" dirty="0">
                <a:solidFill>
                  <a:srgbClr val="404040"/>
                </a:solidFill>
                <a:latin typeface="Century Gothic"/>
                <a:cs typeface="Century Gothic"/>
              </a:rPr>
              <a:t>De Lauri (a cura di),  </a:t>
            </a:r>
            <a:r>
              <a:rPr sz="1800" i="1" spc="-5" dirty="0">
                <a:solidFill>
                  <a:srgbClr val="404040"/>
                </a:solidFill>
                <a:latin typeface="Century Gothic"/>
                <a:cs typeface="Century Gothic"/>
              </a:rPr>
              <a:t>Antropologia giuridica</a:t>
            </a:r>
            <a:r>
              <a:rPr sz="1800" spc="-5" dirty="0">
                <a:solidFill>
                  <a:srgbClr val="404040"/>
                </a:solidFill>
                <a:latin typeface="Century Gothic"/>
                <a:cs typeface="Century Gothic"/>
              </a:rPr>
              <a:t>, Milano, Mondadori,</a:t>
            </a:r>
            <a:r>
              <a:rPr sz="1800" spc="10" dirty="0">
                <a:solidFill>
                  <a:srgbClr val="404040"/>
                </a:solidFill>
                <a:latin typeface="Century Gothic"/>
                <a:cs typeface="Century Gothic"/>
              </a:rPr>
              <a:t> </a:t>
            </a:r>
            <a:r>
              <a:rPr sz="1800" dirty="0">
                <a:solidFill>
                  <a:srgbClr val="404040"/>
                </a:solidFill>
                <a:latin typeface="Century Gothic"/>
                <a:cs typeface="Century Gothic"/>
              </a:rPr>
              <a:t>2013.</a:t>
            </a:r>
            <a:endParaRPr sz="1800">
              <a:latin typeface="Century Gothic"/>
              <a:cs typeface="Century Gothic"/>
            </a:endParaRPr>
          </a:p>
          <a:p>
            <a:pPr marL="355600" marR="300990" indent="-342900">
              <a:lnSpc>
                <a:spcPts val="2110"/>
              </a:lnSpc>
              <a:spcBef>
                <a:spcPts val="1145"/>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Stewart, C. </a:t>
            </a:r>
            <a:r>
              <a:rPr sz="1800" dirty="0">
                <a:solidFill>
                  <a:srgbClr val="404040"/>
                </a:solidFill>
                <a:latin typeface="Century Gothic"/>
                <a:cs typeface="Century Gothic"/>
              </a:rPr>
              <a:t>( 2015) </a:t>
            </a:r>
            <a:r>
              <a:rPr sz="1800" spc="-5" dirty="0">
                <a:solidFill>
                  <a:srgbClr val="404040"/>
                </a:solidFill>
                <a:latin typeface="Century Gothic"/>
                <a:cs typeface="Century Gothic"/>
              </a:rPr>
              <a:t>&lt;&lt;Honor and shame&gt;&gt;, International Encyclopedia of  </a:t>
            </a:r>
            <a:r>
              <a:rPr sz="1800" dirty="0">
                <a:solidFill>
                  <a:srgbClr val="404040"/>
                </a:solidFill>
                <a:latin typeface="Century Gothic"/>
                <a:cs typeface="Century Gothic"/>
              </a:rPr>
              <a:t>the </a:t>
            </a:r>
            <a:r>
              <a:rPr sz="1800" spc="-5" dirty="0">
                <a:solidFill>
                  <a:srgbClr val="404040"/>
                </a:solidFill>
                <a:latin typeface="Century Gothic"/>
                <a:cs typeface="Century Gothic"/>
              </a:rPr>
              <a:t>Social and Behavior </a:t>
            </a:r>
            <a:r>
              <a:rPr sz="1800" dirty="0">
                <a:solidFill>
                  <a:srgbClr val="404040"/>
                </a:solidFill>
                <a:latin typeface="Century Gothic"/>
                <a:cs typeface="Century Gothic"/>
              </a:rPr>
              <a:t>Sciences</a:t>
            </a:r>
            <a:r>
              <a:rPr sz="1800" spc="25" dirty="0">
                <a:solidFill>
                  <a:srgbClr val="404040"/>
                </a:solidFill>
                <a:latin typeface="Century Gothic"/>
                <a:cs typeface="Century Gothic"/>
              </a:rPr>
              <a:t> </a:t>
            </a:r>
            <a:r>
              <a:rPr sz="1800" dirty="0">
                <a:solidFill>
                  <a:srgbClr val="404040"/>
                </a:solidFill>
                <a:latin typeface="Century Gothic"/>
                <a:cs typeface="Century Gothic"/>
              </a:rPr>
              <a:t>n.11</a:t>
            </a:r>
            <a:endParaRPr sz="1800">
              <a:latin typeface="Century Gothic"/>
              <a:cs typeface="Century Gothic"/>
            </a:endParaRPr>
          </a:p>
          <a:p>
            <a:pPr marL="355600" marR="5080" indent="-342900">
              <a:lnSpc>
                <a:spcPct val="102200"/>
              </a:lnSpc>
              <a:spcBef>
                <a:spcPts val="919"/>
              </a:spcBef>
              <a:buClr>
                <a:srgbClr val="A53010"/>
              </a:buClr>
              <a:buFont typeface="Microsoft Sans Serif"/>
              <a:buChar char="´"/>
              <a:tabLst>
                <a:tab pos="354965" algn="l"/>
                <a:tab pos="355600" algn="l"/>
              </a:tabLst>
            </a:pPr>
            <a:r>
              <a:rPr sz="1800" spc="-5" dirty="0">
                <a:solidFill>
                  <a:srgbClr val="404040"/>
                </a:solidFill>
                <a:latin typeface="Century Gothic"/>
                <a:cs typeface="Century Gothic"/>
              </a:rPr>
              <a:t>Volpp, </a:t>
            </a:r>
            <a:r>
              <a:rPr sz="1800" dirty="0">
                <a:solidFill>
                  <a:srgbClr val="404040"/>
                </a:solidFill>
                <a:latin typeface="Century Gothic"/>
                <a:cs typeface="Century Gothic"/>
              </a:rPr>
              <a:t>L. </a:t>
            </a:r>
            <a:r>
              <a:rPr sz="1800" spc="-5" dirty="0">
                <a:solidFill>
                  <a:srgbClr val="404040"/>
                </a:solidFill>
                <a:latin typeface="Century Gothic"/>
                <a:cs typeface="Century Gothic"/>
              </a:rPr>
              <a:t>(2000) &lt;&lt; Blaming </a:t>
            </a:r>
            <a:r>
              <a:rPr sz="1800" dirty="0">
                <a:solidFill>
                  <a:srgbClr val="404040"/>
                </a:solidFill>
                <a:latin typeface="Century Gothic"/>
                <a:cs typeface="Century Gothic"/>
              </a:rPr>
              <a:t>culture </a:t>
            </a:r>
            <a:r>
              <a:rPr sz="1800" spc="-5" dirty="0">
                <a:solidFill>
                  <a:srgbClr val="404040"/>
                </a:solidFill>
                <a:latin typeface="Century Gothic"/>
                <a:cs typeface="Century Gothic"/>
              </a:rPr>
              <a:t>for bad behavior&gt;&gt;, Yale Journal of Law  and </a:t>
            </a:r>
            <a:r>
              <a:rPr sz="1800" dirty="0">
                <a:solidFill>
                  <a:srgbClr val="404040"/>
                </a:solidFill>
                <a:latin typeface="Century Gothic"/>
                <a:cs typeface="Century Gothic"/>
              </a:rPr>
              <a:t>the </a:t>
            </a:r>
            <a:r>
              <a:rPr sz="1800" spc="-5" dirty="0">
                <a:solidFill>
                  <a:srgbClr val="404040"/>
                </a:solidFill>
                <a:latin typeface="Century Gothic"/>
                <a:cs typeface="Century Gothic"/>
              </a:rPr>
              <a:t>Humanities, </a:t>
            </a:r>
            <a:r>
              <a:rPr sz="1800" dirty="0">
                <a:solidFill>
                  <a:srgbClr val="404040"/>
                </a:solidFill>
                <a:latin typeface="Century Gothic"/>
                <a:cs typeface="Century Gothic"/>
              </a:rPr>
              <a:t>n.</a:t>
            </a:r>
            <a:r>
              <a:rPr sz="1800" spc="15" dirty="0">
                <a:solidFill>
                  <a:srgbClr val="404040"/>
                </a:solidFill>
                <a:latin typeface="Century Gothic"/>
                <a:cs typeface="Century Gothic"/>
              </a:rPr>
              <a:t> </a:t>
            </a:r>
            <a:r>
              <a:rPr sz="1800" dirty="0">
                <a:solidFill>
                  <a:srgbClr val="404040"/>
                </a:solidFill>
                <a:latin typeface="Century Gothic"/>
                <a:cs typeface="Century Gothic"/>
              </a:rPr>
              <a:t>12-1</a:t>
            </a:r>
            <a:endParaRPr sz="1800">
              <a:latin typeface="Century Gothic"/>
              <a:cs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8D89A-206E-423E-A2DB-C81933A949CC}"/>
              </a:ext>
            </a:extLst>
          </p:cNvPr>
          <p:cNvSpPr>
            <a:spLocks noGrp="1"/>
          </p:cNvSpPr>
          <p:nvPr>
            <p:ph type="title"/>
          </p:nvPr>
        </p:nvSpPr>
        <p:spPr>
          <a:xfrm>
            <a:off x="2589212" y="446088"/>
            <a:ext cx="3546952" cy="1602613"/>
          </a:xfrm>
        </p:spPr>
        <p:txBody>
          <a:bodyPr vert="horz" lIns="91440" tIns="45720" rIns="91440" bIns="45720" rtlCol="0" anchor="b">
            <a:noAutofit/>
          </a:bodyPr>
          <a:lstStyle/>
          <a:p>
            <a:r>
              <a:rPr lang="it-IT" sz="2500" dirty="0">
                <a:cs typeface="Calibri Light"/>
              </a:rPr>
              <a:t>"Honor" </a:t>
            </a:r>
            <a:br>
              <a:rPr lang="it-IT" sz="2500" dirty="0">
                <a:cs typeface="Calibri Light"/>
              </a:rPr>
            </a:br>
            <a:r>
              <a:rPr lang="it-IT" sz="2500" dirty="0">
                <a:cs typeface="Calibri Light"/>
              </a:rPr>
              <a:t>nell'Antropologia del </a:t>
            </a:r>
            <a:r>
              <a:rPr lang="it-IT" sz="2500">
                <a:cs typeface="Calibri Light"/>
              </a:rPr>
              <a:t>Mediterraneo, </a:t>
            </a:r>
            <a:r>
              <a:rPr lang="it-IT" sz="2500" dirty="0">
                <a:cs typeface="Calibri Light"/>
              </a:rPr>
              <a:t/>
            </a:r>
            <a:br>
              <a:rPr lang="it-IT" sz="2500" dirty="0">
                <a:cs typeface="Calibri Light"/>
              </a:rPr>
            </a:br>
            <a:r>
              <a:rPr lang="it-IT" sz="2500">
                <a:cs typeface="Calibri Light"/>
              </a:rPr>
              <a:t>anni '60.</a:t>
            </a:r>
            <a:endParaRPr lang="it-IT" sz="2500" dirty="0"/>
          </a:p>
        </p:txBody>
      </p:sp>
      <p:sp>
        <p:nvSpPr>
          <p:cNvPr id="3" name="Content Placeholder 2">
            <a:extLst>
              <a:ext uri="{FF2B5EF4-FFF2-40B4-BE49-F238E27FC236}">
                <a16:creationId xmlns:a16="http://schemas.microsoft.com/office/drawing/2014/main" id="{9131B7F8-79CF-4EE2-BD3B-30BF07FAF9BA}"/>
              </a:ext>
            </a:extLst>
          </p:cNvPr>
          <p:cNvSpPr>
            <a:spLocks noGrp="1"/>
          </p:cNvSpPr>
          <p:nvPr>
            <p:ph idx="1"/>
          </p:nvPr>
        </p:nvSpPr>
        <p:spPr/>
        <p:txBody>
          <a:bodyPr vert="horz" lIns="91440" tIns="45720" rIns="91440" bIns="45720" rtlCol="0" anchor="t">
            <a:normAutofit/>
          </a:bodyPr>
          <a:lstStyle/>
          <a:p>
            <a:r>
              <a:rPr lang="it-IT">
                <a:cs typeface="Calibri"/>
              </a:rPr>
              <a:t>HONOR and SHAME come SISTEMA di VALORI:</a:t>
            </a:r>
            <a:endParaRPr lang="en-US">
              <a:ea typeface="+mn-lt"/>
              <a:cs typeface="+mn-lt"/>
            </a:endParaRPr>
          </a:p>
          <a:p>
            <a:pPr lvl="2"/>
            <a:r>
              <a:rPr lang="it-IT">
                <a:cs typeface="Calibri"/>
              </a:rPr>
              <a:t>su cui si fonda l’intera società ma anche il senso di stima individuale;</a:t>
            </a:r>
            <a:endParaRPr lang="it-IT">
              <a:ea typeface="+mn-lt"/>
              <a:cs typeface="+mn-lt"/>
            </a:endParaRPr>
          </a:p>
          <a:p>
            <a:pPr lvl="2"/>
            <a:r>
              <a:rPr lang="it-IT">
                <a:cs typeface="Calibri"/>
              </a:rPr>
              <a:t>Alla base della relazione fra i generi: onore-uomini (violenza e spavalderia), vergogna-donne (modestia a protezione dell’onore)</a:t>
            </a:r>
            <a:endParaRPr lang="it-IT"/>
          </a:p>
          <a:p>
            <a:r>
              <a:rPr lang="it-IT">
                <a:cs typeface="Calibri"/>
              </a:rPr>
              <a:t>Elemento cardine dell'unità culturale delle società che si affacciano sul Mediterraneo.</a:t>
            </a:r>
            <a:endParaRPr lang="it-IT"/>
          </a:p>
          <a:p>
            <a:endParaRPr lang="it-IT" dirty="0">
              <a:ea typeface="+mn-lt"/>
              <a:cs typeface="+mn-lt"/>
            </a:endParaRPr>
          </a:p>
        </p:txBody>
      </p:sp>
      <p:sp>
        <p:nvSpPr>
          <p:cNvPr id="4" name="Text Placeholder 3">
            <a:extLst>
              <a:ext uri="{FF2B5EF4-FFF2-40B4-BE49-F238E27FC236}">
                <a16:creationId xmlns:a16="http://schemas.microsoft.com/office/drawing/2014/main" id="{E37365D4-6824-4BF3-8A1A-4AFEC138856E}"/>
              </a:ext>
            </a:extLst>
          </p:cNvPr>
          <p:cNvSpPr>
            <a:spLocks noGrp="1"/>
          </p:cNvSpPr>
          <p:nvPr>
            <p:ph type="body" sz="half" idx="2"/>
          </p:nvPr>
        </p:nvSpPr>
        <p:spPr>
          <a:xfrm>
            <a:off x="2589212" y="2151845"/>
            <a:ext cx="3505199" cy="3709204"/>
          </a:xfrm>
        </p:spPr>
        <p:txBody>
          <a:bodyPr vert="horz" lIns="91440" tIns="45720" rIns="91440" bIns="45720" rtlCol="0" anchor="t">
            <a:normAutofit/>
          </a:bodyPr>
          <a:lstStyle/>
          <a:p>
            <a:r>
              <a:rPr lang="it-IT" sz="1800" i="1" dirty="0">
                <a:ea typeface="+mn-lt"/>
                <a:cs typeface="+mn-lt"/>
              </a:rPr>
              <a:t>“</a:t>
            </a:r>
            <a:r>
              <a:rPr lang="it-IT" sz="1800" i="1" err="1">
                <a:ea typeface="+mn-lt"/>
                <a:cs typeface="+mn-lt"/>
              </a:rPr>
              <a:t>Honour</a:t>
            </a:r>
            <a:r>
              <a:rPr lang="it-IT" sz="1800" i="1" dirty="0">
                <a:ea typeface="+mn-lt"/>
                <a:cs typeface="+mn-lt"/>
              </a:rPr>
              <a:t> and </a:t>
            </a:r>
            <a:r>
              <a:rPr lang="it-IT" sz="1800" i="1" err="1">
                <a:ea typeface="+mn-lt"/>
                <a:cs typeface="+mn-lt"/>
              </a:rPr>
              <a:t>Shame</a:t>
            </a:r>
            <a:r>
              <a:rPr lang="it-IT" sz="1800" i="1" dirty="0">
                <a:ea typeface="+mn-lt"/>
                <a:cs typeface="+mn-lt"/>
              </a:rPr>
              <a:t>. The </a:t>
            </a:r>
            <a:r>
              <a:rPr lang="it-IT" sz="1800" i="1" err="1">
                <a:ea typeface="+mn-lt"/>
                <a:cs typeface="+mn-lt"/>
              </a:rPr>
              <a:t>values</a:t>
            </a:r>
            <a:r>
              <a:rPr lang="it-IT" sz="1800" i="1" dirty="0">
                <a:ea typeface="+mn-lt"/>
                <a:cs typeface="+mn-lt"/>
              </a:rPr>
              <a:t> of </a:t>
            </a:r>
            <a:r>
              <a:rPr lang="it-IT" sz="1800" i="1" err="1">
                <a:ea typeface="+mn-lt"/>
                <a:cs typeface="+mn-lt"/>
              </a:rPr>
              <a:t>Mediterranean</a:t>
            </a:r>
            <a:r>
              <a:rPr lang="it-IT" sz="1800" i="1" dirty="0">
                <a:ea typeface="+mn-lt"/>
                <a:cs typeface="+mn-lt"/>
              </a:rPr>
              <a:t> Societies” (</a:t>
            </a:r>
            <a:r>
              <a:rPr lang="it-IT" sz="1800" i="1" err="1">
                <a:ea typeface="+mn-lt"/>
                <a:cs typeface="+mn-lt"/>
              </a:rPr>
              <a:t>Peristiany</a:t>
            </a:r>
            <a:r>
              <a:rPr lang="it-IT" sz="1800" i="1">
                <a:ea typeface="+mn-lt"/>
                <a:cs typeface="+mn-lt"/>
              </a:rPr>
              <a:t>, 1965). </a:t>
            </a:r>
            <a:endParaRPr lang="it-IT" sz="1800" i="1" dirty="0">
              <a:ea typeface="+mn-lt"/>
              <a:cs typeface="+mn-lt"/>
            </a:endParaRPr>
          </a:p>
          <a:p>
            <a:endParaRPr lang="it-IT" i="1" dirty="0">
              <a:ea typeface="+mn-lt"/>
              <a:cs typeface="+mn-lt"/>
            </a:endParaRPr>
          </a:p>
          <a:p>
            <a:endParaRPr lang="it-IT" i="1" dirty="0">
              <a:ea typeface="+mn-lt"/>
              <a:cs typeface="+mn-lt"/>
            </a:endParaRPr>
          </a:p>
          <a:p>
            <a:endParaRPr lang="it-IT" i="1" dirty="0">
              <a:ea typeface="+mn-lt"/>
              <a:cs typeface="+mn-lt"/>
            </a:endParaRPr>
          </a:p>
          <a:p>
            <a:endParaRPr lang="it-IT" i="1" dirty="0">
              <a:ea typeface="+mn-lt"/>
              <a:cs typeface="+mn-lt"/>
            </a:endParaRPr>
          </a:p>
          <a:p>
            <a:endParaRPr lang="it-IT" i="1" dirty="0">
              <a:ea typeface="+mn-lt"/>
              <a:cs typeface="+mn-lt"/>
            </a:endParaRPr>
          </a:p>
          <a:p>
            <a:endParaRPr lang="it-IT" i="1" dirty="0">
              <a:ea typeface="+mn-lt"/>
              <a:cs typeface="+mn-lt"/>
            </a:endParaRPr>
          </a:p>
          <a:p>
            <a:endParaRPr lang="it-IT" i="1" dirty="0">
              <a:ea typeface="+mn-lt"/>
              <a:cs typeface="+mn-lt"/>
            </a:endParaRPr>
          </a:p>
          <a:p>
            <a:endParaRPr lang="it-IT" dirty="0">
              <a:ea typeface="+mn-lt"/>
              <a:cs typeface="+mn-lt"/>
            </a:endParaRPr>
          </a:p>
          <a:p>
            <a:endParaRPr lang="it-IT" dirty="0">
              <a:ea typeface="+mn-lt"/>
              <a:cs typeface="+mn-lt"/>
            </a:endParaRPr>
          </a:p>
          <a:p>
            <a:endParaRPr lang="en-US" dirty="0">
              <a:cs typeface="Calibri"/>
            </a:endParaRPr>
          </a:p>
        </p:txBody>
      </p:sp>
    </p:spTree>
    <p:extLst>
      <p:ext uri="{BB962C8B-B14F-4D97-AF65-F5344CB8AC3E}">
        <p14:creationId xmlns:p14="http://schemas.microsoft.com/office/powerpoint/2010/main" val="1307981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387A5-E47F-4C4C-BB7A-C0E233406CC3}"/>
              </a:ext>
            </a:extLst>
          </p:cNvPr>
          <p:cNvSpPr>
            <a:spLocks noGrp="1"/>
          </p:cNvSpPr>
          <p:nvPr>
            <p:ph type="title"/>
          </p:nvPr>
        </p:nvSpPr>
        <p:spPr/>
        <p:txBody>
          <a:bodyPr>
            <a:normAutofit/>
          </a:bodyPr>
          <a:lstStyle/>
          <a:p>
            <a:r>
              <a:rPr lang="it-IT">
                <a:cs typeface="Calibri Light"/>
              </a:rPr>
              <a:t>Critiche degli antropologi </a:t>
            </a:r>
            <a:r>
              <a:rPr lang="it-IT" dirty="0">
                <a:cs typeface="Calibri Light"/>
              </a:rPr>
              <a:t>nativi.</a:t>
            </a:r>
            <a:br>
              <a:rPr lang="it-IT" dirty="0">
                <a:cs typeface="Calibri Light"/>
              </a:rPr>
            </a:br>
            <a:endParaRPr lang="it-IT"/>
          </a:p>
        </p:txBody>
      </p:sp>
      <p:sp>
        <p:nvSpPr>
          <p:cNvPr id="3" name="Content Placeholder 2">
            <a:extLst>
              <a:ext uri="{FF2B5EF4-FFF2-40B4-BE49-F238E27FC236}">
                <a16:creationId xmlns:a16="http://schemas.microsoft.com/office/drawing/2014/main" id="{C9B3F5A3-57F7-4879-8E53-F7243D08D74C}"/>
              </a:ext>
            </a:extLst>
          </p:cNvPr>
          <p:cNvSpPr>
            <a:spLocks noGrp="1"/>
          </p:cNvSpPr>
          <p:nvPr>
            <p:ph idx="1"/>
          </p:nvPr>
        </p:nvSpPr>
        <p:spPr/>
        <p:txBody>
          <a:bodyPr vert="horz" lIns="91440" tIns="45720" rIns="91440" bIns="45720" rtlCol="0" anchor="t">
            <a:normAutofit fontScale="85000" lnSpcReduction="20000"/>
          </a:bodyPr>
          <a:lstStyle/>
          <a:p>
            <a:r>
              <a:rPr lang="it-IT" b="1">
                <a:ea typeface="+mn-lt"/>
                <a:cs typeface="+mn-lt"/>
              </a:rPr>
              <a:t>Pina-Cabral</a:t>
            </a:r>
            <a:r>
              <a:rPr lang="it-IT">
                <a:ea typeface="+mn-lt"/>
                <a:cs typeface="+mn-lt"/>
              </a:rPr>
              <a:t> (1989) in "</a:t>
            </a:r>
            <a:r>
              <a:rPr lang="it-IT" i="1">
                <a:ea typeface="+mn-lt"/>
                <a:cs typeface="+mn-lt"/>
              </a:rPr>
              <a:t>The </a:t>
            </a:r>
            <a:r>
              <a:rPr lang="it-IT" i="1" err="1">
                <a:ea typeface="+mn-lt"/>
                <a:cs typeface="+mn-lt"/>
              </a:rPr>
              <a:t>Mediterranean</a:t>
            </a:r>
            <a:r>
              <a:rPr lang="it-IT" i="1" dirty="0">
                <a:ea typeface="+mn-lt"/>
                <a:cs typeface="+mn-lt"/>
              </a:rPr>
              <a:t> </a:t>
            </a:r>
            <a:r>
              <a:rPr lang="it-IT" i="1" err="1">
                <a:ea typeface="+mn-lt"/>
                <a:cs typeface="+mn-lt"/>
              </a:rPr>
              <a:t>as</a:t>
            </a:r>
            <a:r>
              <a:rPr lang="it-IT" i="1">
                <a:ea typeface="+mn-lt"/>
                <a:cs typeface="+mn-lt"/>
              </a:rPr>
              <a:t> a </a:t>
            </a:r>
            <a:r>
              <a:rPr lang="it-IT" i="1" err="1">
                <a:ea typeface="+mn-lt"/>
                <a:cs typeface="+mn-lt"/>
              </a:rPr>
              <a:t>category</a:t>
            </a:r>
            <a:r>
              <a:rPr lang="it-IT" i="1">
                <a:ea typeface="+mn-lt"/>
                <a:cs typeface="+mn-lt"/>
              </a:rPr>
              <a:t> of </a:t>
            </a:r>
            <a:r>
              <a:rPr lang="it-IT" i="1" err="1">
                <a:ea typeface="+mn-lt"/>
                <a:cs typeface="+mn-lt"/>
              </a:rPr>
              <a:t>regional</a:t>
            </a:r>
            <a:r>
              <a:rPr lang="it-IT" i="1" dirty="0">
                <a:ea typeface="+mn-lt"/>
                <a:cs typeface="+mn-lt"/>
              </a:rPr>
              <a:t> </a:t>
            </a:r>
            <a:r>
              <a:rPr lang="it-IT" i="1" err="1">
                <a:ea typeface="+mn-lt"/>
                <a:cs typeface="+mn-lt"/>
              </a:rPr>
              <a:t>comparison</a:t>
            </a:r>
            <a:r>
              <a:rPr lang="it-IT" i="1">
                <a:ea typeface="+mn-lt"/>
                <a:cs typeface="+mn-lt"/>
              </a:rPr>
              <a:t>: a </a:t>
            </a:r>
            <a:r>
              <a:rPr lang="it-IT" i="1" err="1">
                <a:ea typeface="+mn-lt"/>
                <a:cs typeface="+mn-lt"/>
              </a:rPr>
              <a:t>critical</a:t>
            </a:r>
            <a:r>
              <a:rPr lang="it-IT" i="1" dirty="0">
                <a:ea typeface="+mn-lt"/>
                <a:cs typeface="+mn-lt"/>
              </a:rPr>
              <a:t> </a:t>
            </a:r>
            <a:r>
              <a:rPr lang="it-IT" i="1">
                <a:ea typeface="+mn-lt"/>
                <a:cs typeface="+mn-lt"/>
              </a:rPr>
              <a:t>view</a:t>
            </a:r>
            <a:r>
              <a:rPr lang="it-IT" dirty="0">
                <a:ea typeface="+mn-lt"/>
                <a:cs typeface="+mn-lt"/>
              </a:rPr>
              <a:t>": </a:t>
            </a:r>
          </a:p>
          <a:p>
            <a:pPr marL="0" indent="0">
              <a:buNone/>
            </a:pPr>
            <a:r>
              <a:rPr lang="it-IT" dirty="0">
                <a:ea typeface="+mn-lt"/>
                <a:cs typeface="+mn-lt"/>
              </a:rPr>
              <a:t>prospettiva da </a:t>
            </a:r>
            <a:r>
              <a:rPr lang="it-IT" b="1" dirty="0">
                <a:ea typeface="+mn-lt"/>
                <a:cs typeface="+mn-lt"/>
              </a:rPr>
              <a:t>antropologi di classe media</a:t>
            </a:r>
            <a:r>
              <a:rPr lang="it-IT" dirty="0">
                <a:ea typeface="+mn-lt"/>
                <a:cs typeface="+mn-lt"/>
              </a:rPr>
              <a:t> degli antropologi del mediterraneo degli anni '60.</a:t>
            </a:r>
          </a:p>
          <a:p>
            <a:pPr lvl="1"/>
            <a:r>
              <a:rPr lang="it-IT" dirty="0">
                <a:ea typeface="+mn-lt"/>
                <a:cs typeface="+mn-lt"/>
              </a:rPr>
              <a:t>Tale prospettiva, offuscata dal fascino dell'esoticità delle società mediterranee, impedisce di riconoscere l'esistenza dell'onore e di </a:t>
            </a:r>
            <a:r>
              <a:rPr lang="it-IT" b="1" dirty="0">
                <a:ea typeface="+mn-lt"/>
                <a:cs typeface="+mn-lt"/>
              </a:rPr>
              <a:t>altre modalità</a:t>
            </a:r>
            <a:r>
              <a:rPr lang="it-IT" dirty="0">
                <a:ea typeface="+mn-lt"/>
                <a:cs typeface="+mn-lt"/>
              </a:rPr>
              <a:t> per rapportarvisi, soprattutto se leso, anche nelle società occidentali, nelle quali ad una offesa contro l'onore si può rispondere ricorrendo ad azioni legali. Quella stessa posizione privilegiata impedisce contestualmente il riconoscimento di una </a:t>
            </a:r>
            <a:r>
              <a:rPr lang="it-IT" b="1" dirty="0">
                <a:ea typeface="+mn-lt"/>
                <a:cs typeface="+mn-lt"/>
              </a:rPr>
              <a:t>molteplicità di sistemi</a:t>
            </a:r>
            <a:r>
              <a:rPr lang="it-IT" dirty="0">
                <a:ea typeface="+mn-lt"/>
                <a:cs typeface="+mn-lt"/>
              </a:rPr>
              <a:t> di onore e vergogna nelle realtà più grandi e in quelle urbane in contrapposizione alla dimensioni delle realtà analizzate che inevitabilmente saranno sottoposte ad un unico sistema che regoli socialmente i suoi componenti.</a:t>
            </a:r>
            <a:endParaRPr lang="it-IT" dirty="0">
              <a:cs typeface="Calibri" panose="020F0502020204030204"/>
            </a:endParaRPr>
          </a:p>
          <a:p>
            <a:pPr lvl="1"/>
            <a:r>
              <a:rPr lang="it-IT" dirty="0">
                <a:ea typeface="+mn-lt"/>
                <a:cs typeface="+mn-lt"/>
              </a:rPr>
              <a:t>Una più attenta valutazione del contesto socio-politico delle realtà in cui un sistema di valori basato sulla dicotomia onore e vergogna disvela una peculiarità nell'</a:t>
            </a:r>
            <a:r>
              <a:rPr lang="it-IT" b="1" dirty="0">
                <a:ea typeface="+mn-lt"/>
                <a:cs typeface="+mn-lt"/>
              </a:rPr>
              <a:t>assenza di istituzioni statali</a:t>
            </a:r>
            <a:r>
              <a:rPr lang="it-IT" dirty="0">
                <a:ea typeface="+mn-lt"/>
                <a:cs typeface="+mn-lt"/>
              </a:rPr>
              <a:t>, o perlomeno in una loro scarsa capacità di moderazione  nei conflitti interpersonali. In tali contesti, il tropo onore/vergogna si sostanzia in una modalità di azione diretta, senza </a:t>
            </a:r>
            <a:r>
              <a:rPr lang="it-IT">
                <a:ea typeface="+mn-lt"/>
                <a:cs typeface="+mn-lt"/>
              </a:rPr>
              <a:t>bisogno di mediazione da parte di istituzioni. Le gang urbane nelle grandi città </a:t>
            </a:r>
            <a:r>
              <a:rPr lang="it-IT" dirty="0">
                <a:ea typeface="+mn-lt"/>
                <a:cs typeface="+mn-lt"/>
              </a:rPr>
              <a:t>statunitensi operano con sistemi valoriali analoghi all'interno di un contesto sociale e politico non troppo </a:t>
            </a:r>
            <a:r>
              <a:rPr lang="it-IT">
                <a:ea typeface="+mn-lt"/>
                <a:cs typeface="+mn-lt"/>
              </a:rPr>
              <a:t>lontano, nella pratica, da quello delle società mediterranee degli anni '60.</a:t>
            </a:r>
          </a:p>
        </p:txBody>
      </p:sp>
    </p:spTree>
    <p:extLst>
      <p:ext uri="{BB962C8B-B14F-4D97-AF65-F5344CB8AC3E}">
        <p14:creationId xmlns:p14="http://schemas.microsoft.com/office/powerpoint/2010/main" val="395254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0F6C-8BE3-4B6E-AB99-2F7ADF1AAB60}"/>
              </a:ext>
            </a:extLst>
          </p:cNvPr>
          <p:cNvSpPr>
            <a:spLocks noGrp="1"/>
          </p:cNvSpPr>
          <p:nvPr>
            <p:ph type="title"/>
          </p:nvPr>
        </p:nvSpPr>
        <p:spPr/>
        <p:txBody>
          <a:bodyPr/>
          <a:lstStyle/>
          <a:p>
            <a:r>
              <a:rPr lang="it-IT" dirty="0"/>
              <a:t>Critiche post-coloniali:</a:t>
            </a:r>
          </a:p>
        </p:txBody>
      </p:sp>
      <p:sp>
        <p:nvSpPr>
          <p:cNvPr id="3" name="Content Placeholder 2">
            <a:extLst>
              <a:ext uri="{FF2B5EF4-FFF2-40B4-BE49-F238E27FC236}">
                <a16:creationId xmlns:a16="http://schemas.microsoft.com/office/drawing/2014/main" id="{7E8E38E5-B703-4EDC-9DC3-8B604D50F08A}"/>
              </a:ext>
            </a:extLst>
          </p:cNvPr>
          <p:cNvSpPr>
            <a:spLocks noGrp="1"/>
          </p:cNvSpPr>
          <p:nvPr>
            <p:ph idx="1"/>
          </p:nvPr>
        </p:nvSpPr>
        <p:spPr/>
        <p:txBody>
          <a:bodyPr vert="horz" lIns="91440" tIns="45720" rIns="91440" bIns="45720" rtlCol="0" anchor="t">
            <a:normAutofit/>
          </a:bodyPr>
          <a:lstStyle/>
          <a:p>
            <a:endParaRPr lang="it-IT" dirty="0">
              <a:ea typeface="+mn-lt"/>
              <a:cs typeface="+mn-lt"/>
            </a:endParaRPr>
          </a:p>
          <a:p>
            <a:r>
              <a:rPr lang="it-IT">
                <a:ea typeface="+mn-lt"/>
                <a:cs typeface="+mn-lt"/>
              </a:rPr>
              <a:t>Problema dell'emblematicità di "honor ans shame" per tutta la regione: </a:t>
            </a:r>
          </a:p>
          <a:p>
            <a:r>
              <a:rPr lang="it-IT">
                <a:ea typeface="+mn-lt"/>
                <a:cs typeface="+mn-lt"/>
              </a:rPr>
              <a:t>Contro l'omogeneizzazione della regione;</a:t>
            </a:r>
          </a:p>
          <a:p>
            <a:r>
              <a:rPr lang="it-IT">
                <a:ea typeface="+mn-lt"/>
                <a:cs typeface="+mn-lt"/>
              </a:rPr>
              <a:t>Contro l'essenzializzazione della regione;</a:t>
            </a:r>
          </a:p>
          <a:p>
            <a:r>
              <a:rPr lang="it-IT">
                <a:ea typeface="+mn-lt"/>
                <a:cs typeface="+mn-lt"/>
              </a:rPr>
              <a:t>Contro la staticità della cultura.</a:t>
            </a:r>
          </a:p>
          <a:p>
            <a:endParaRPr lang="it-IT" dirty="0"/>
          </a:p>
        </p:txBody>
      </p:sp>
    </p:spTree>
    <p:extLst>
      <p:ext uri="{BB962C8B-B14F-4D97-AF65-F5344CB8AC3E}">
        <p14:creationId xmlns:p14="http://schemas.microsoft.com/office/powerpoint/2010/main" val="110389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A6CE0-BF3A-485D-B043-EAD1CFAEF28C}"/>
              </a:ext>
            </a:extLst>
          </p:cNvPr>
          <p:cNvSpPr>
            <a:spLocks noGrp="1"/>
          </p:cNvSpPr>
          <p:nvPr>
            <p:ph type="title"/>
          </p:nvPr>
        </p:nvSpPr>
        <p:spPr/>
        <p:txBody>
          <a:bodyPr/>
          <a:lstStyle/>
          <a:p>
            <a:r>
              <a:rPr lang="it-IT" dirty="0">
                <a:cs typeface="Calibri Light"/>
              </a:rPr>
              <a:t>Critiche sulle relazioni fra i generi in "honor </a:t>
            </a:r>
            <a:r>
              <a:rPr lang="it-IT">
                <a:cs typeface="Calibri Light"/>
              </a:rPr>
              <a:t>and shame":</a:t>
            </a:r>
            <a:endParaRPr lang="it-IT"/>
          </a:p>
        </p:txBody>
      </p:sp>
      <p:sp>
        <p:nvSpPr>
          <p:cNvPr id="3" name="Content Placeholder 2">
            <a:extLst>
              <a:ext uri="{FF2B5EF4-FFF2-40B4-BE49-F238E27FC236}">
                <a16:creationId xmlns:a16="http://schemas.microsoft.com/office/drawing/2014/main" id="{AF26B725-DAAF-4A8D-9E01-0F785DCE5073}"/>
              </a:ext>
            </a:extLst>
          </p:cNvPr>
          <p:cNvSpPr>
            <a:spLocks noGrp="1"/>
          </p:cNvSpPr>
          <p:nvPr>
            <p:ph idx="1"/>
          </p:nvPr>
        </p:nvSpPr>
        <p:spPr/>
        <p:txBody>
          <a:bodyPr vert="horz" lIns="91440" tIns="45720" rIns="91440" bIns="45720" rtlCol="0" anchor="t">
            <a:normAutofit fontScale="70000" lnSpcReduction="20000"/>
          </a:bodyPr>
          <a:lstStyle/>
          <a:p>
            <a:r>
              <a:rPr lang="it-IT">
                <a:ea typeface="+mn-lt"/>
                <a:cs typeface="+mn-lt"/>
              </a:rPr>
              <a:t>Rifiuto della centralità dell'uomo nella definizione di onore, che si accompagna al rifiuto della passività attribuita alle donne:</a:t>
            </a:r>
            <a:endParaRPr lang="it-IT" dirty="0">
              <a:ea typeface="+mn-lt"/>
              <a:cs typeface="+mn-lt"/>
            </a:endParaRPr>
          </a:p>
          <a:p>
            <a:pPr lvl="1"/>
            <a:r>
              <a:rPr lang="it-IT">
                <a:ea typeface="+mn-lt"/>
                <a:cs typeface="+mn-lt"/>
              </a:rPr>
              <a:t>Silenzio delle donne come ironia sovversiva, non sottomissione </a:t>
            </a:r>
            <a:endParaRPr lang="en-US">
              <a:ea typeface="+mn-lt"/>
              <a:cs typeface="+mn-lt"/>
            </a:endParaRPr>
          </a:p>
          <a:p>
            <a:pPr lvl="1"/>
            <a:r>
              <a:rPr lang="it-IT">
                <a:ea typeface="+mn-lt"/>
                <a:cs typeface="+mn-lt"/>
              </a:rPr>
              <a:t>Performance della sofferenza femminile [Dubisch (1995)]</a:t>
            </a:r>
          </a:p>
          <a:p>
            <a:pPr lvl="1"/>
            <a:r>
              <a:rPr lang="it-IT">
                <a:ea typeface="+mn-lt"/>
                <a:cs typeface="+mn-lt"/>
              </a:rPr>
              <a:t>Contro la costruzione dell'onore come performance pubblica di forza: in Grecia: casi in cui la violenza non definisce l'onore di un uomo [Herzfeld (1980)]</a:t>
            </a:r>
          </a:p>
          <a:p>
            <a:r>
              <a:rPr lang="it-IT">
                <a:ea typeface="+mn-lt"/>
                <a:cs typeface="+mn-lt"/>
              </a:rPr>
              <a:t>Costruzione di mascolinità e feminilità in una società spiccatamente patriarcale nelle teorizzazioni degli studi di genere che non si discosta molto dal sistema di onore e vergogna delineato dagli antropologi degli anni '60.</a:t>
            </a:r>
          </a:p>
          <a:p>
            <a:endParaRPr lang="it-IT" dirty="0">
              <a:ea typeface="+mn-lt"/>
              <a:cs typeface="+mn-lt"/>
            </a:endParaRPr>
          </a:p>
          <a:p>
            <a:pPr lvl="2"/>
            <a:r>
              <a:rPr lang="it-IT" err="1">
                <a:ea typeface="+mn-lt"/>
                <a:cs typeface="+mn-lt"/>
              </a:rPr>
              <a:t>Wikan</a:t>
            </a:r>
            <a:r>
              <a:rPr lang="it-IT">
                <a:ea typeface="+mn-lt"/>
                <a:cs typeface="+mn-lt"/>
              </a:rPr>
              <a:t> (1984) "Shame and Honor: A </a:t>
            </a:r>
            <a:r>
              <a:rPr lang="it-IT" err="1">
                <a:ea typeface="+mn-lt"/>
                <a:cs typeface="+mn-lt"/>
              </a:rPr>
              <a:t>Contestable</a:t>
            </a:r>
            <a:r>
              <a:rPr lang="it-IT">
                <a:ea typeface="+mn-lt"/>
                <a:cs typeface="+mn-lt"/>
              </a:rPr>
              <a:t> Pair"</a:t>
            </a:r>
            <a:endParaRPr lang="en-US">
              <a:ea typeface="+mn-lt"/>
              <a:cs typeface="+mn-lt"/>
            </a:endParaRPr>
          </a:p>
          <a:p>
            <a:pPr lvl="2"/>
            <a:r>
              <a:rPr lang="it-IT">
                <a:ea typeface="+mn-lt"/>
                <a:cs typeface="+mn-lt"/>
              </a:rPr>
              <a:t>Herzfeld (1987) "‘</a:t>
            </a:r>
            <a:r>
              <a:rPr lang="it-IT" err="1">
                <a:ea typeface="+mn-lt"/>
                <a:cs typeface="+mn-lt"/>
              </a:rPr>
              <a:t>As</a:t>
            </a:r>
            <a:r>
              <a:rPr lang="it-IT" dirty="0">
                <a:ea typeface="+mn-lt"/>
                <a:cs typeface="+mn-lt"/>
              </a:rPr>
              <a:t> in Your </a:t>
            </a:r>
            <a:r>
              <a:rPr lang="it-IT" err="1">
                <a:ea typeface="+mn-lt"/>
                <a:cs typeface="+mn-lt"/>
              </a:rPr>
              <a:t>Own</a:t>
            </a:r>
            <a:r>
              <a:rPr lang="it-IT" dirty="0">
                <a:ea typeface="+mn-lt"/>
                <a:cs typeface="+mn-lt"/>
              </a:rPr>
              <a:t> House’: </a:t>
            </a:r>
            <a:r>
              <a:rPr lang="it-IT" err="1">
                <a:ea typeface="+mn-lt"/>
                <a:cs typeface="+mn-lt"/>
              </a:rPr>
              <a:t>Hospitality</a:t>
            </a:r>
            <a:r>
              <a:rPr lang="it-IT" dirty="0">
                <a:ea typeface="+mn-lt"/>
                <a:cs typeface="+mn-lt"/>
              </a:rPr>
              <a:t>, </a:t>
            </a:r>
            <a:r>
              <a:rPr lang="it-IT" err="1">
                <a:ea typeface="+mn-lt"/>
                <a:cs typeface="+mn-lt"/>
              </a:rPr>
              <a:t>Ethnography</a:t>
            </a:r>
            <a:r>
              <a:rPr lang="it-IT" dirty="0">
                <a:ea typeface="+mn-lt"/>
                <a:cs typeface="+mn-lt"/>
              </a:rPr>
              <a:t>, and the </a:t>
            </a:r>
            <a:r>
              <a:rPr lang="it-IT" err="1">
                <a:ea typeface="+mn-lt"/>
                <a:cs typeface="+mn-lt"/>
              </a:rPr>
              <a:t>Stereotype</a:t>
            </a:r>
            <a:r>
              <a:rPr lang="it-IT" dirty="0">
                <a:ea typeface="+mn-lt"/>
                <a:cs typeface="+mn-lt"/>
              </a:rPr>
              <a:t> of </a:t>
            </a:r>
            <a:r>
              <a:rPr lang="it-IT" err="1">
                <a:ea typeface="+mn-lt"/>
                <a:cs typeface="+mn-lt"/>
              </a:rPr>
              <a:t>Mediterranean</a:t>
            </a:r>
            <a:r>
              <a:rPr lang="it-IT" dirty="0">
                <a:ea typeface="+mn-lt"/>
                <a:cs typeface="+mn-lt"/>
              </a:rPr>
              <a:t> Society"</a:t>
            </a:r>
            <a:endParaRPr lang="en-US">
              <a:ea typeface="+mn-lt"/>
              <a:cs typeface="+mn-lt"/>
            </a:endParaRPr>
          </a:p>
          <a:p>
            <a:pPr lvl="2"/>
            <a:r>
              <a:rPr lang="it-IT" err="1">
                <a:ea typeface="+mn-lt"/>
                <a:cs typeface="+mn-lt"/>
              </a:rPr>
              <a:t>Dubisch</a:t>
            </a:r>
            <a:r>
              <a:rPr lang="it-IT" dirty="0">
                <a:ea typeface="+mn-lt"/>
                <a:cs typeface="+mn-lt"/>
              </a:rPr>
              <a:t> (1995) "In a </a:t>
            </a:r>
            <a:r>
              <a:rPr lang="it-IT" err="1">
                <a:ea typeface="+mn-lt"/>
                <a:cs typeface="+mn-lt"/>
              </a:rPr>
              <a:t>Different</a:t>
            </a:r>
            <a:r>
              <a:rPr lang="it-IT" dirty="0">
                <a:ea typeface="+mn-lt"/>
                <a:cs typeface="+mn-lt"/>
              </a:rPr>
              <a:t> Place: </a:t>
            </a:r>
            <a:r>
              <a:rPr lang="it-IT" err="1">
                <a:ea typeface="+mn-lt"/>
                <a:cs typeface="+mn-lt"/>
              </a:rPr>
              <a:t>Pilgrimage</a:t>
            </a:r>
            <a:r>
              <a:rPr lang="it-IT" dirty="0">
                <a:ea typeface="+mn-lt"/>
                <a:cs typeface="+mn-lt"/>
              </a:rPr>
              <a:t>, Gender and </a:t>
            </a:r>
            <a:r>
              <a:rPr lang="it-IT" err="1">
                <a:ea typeface="+mn-lt"/>
                <a:cs typeface="+mn-lt"/>
              </a:rPr>
              <a:t>Politics</a:t>
            </a:r>
            <a:r>
              <a:rPr lang="it-IT" dirty="0">
                <a:ea typeface="+mn-lt"/>
                <a:cs typeface="+mn-lt"/>
              </a:rPr>
              <a:t> </a:t>
            </a:r>
            <a:r>
              <a:rPr lang="it-IT" err="1">
                <a:ea typeface="+mn-lt"/>
                <a:cs typeface="+mn-lt"/>
              </a:rPr>
              <a:t>at</a:t>
            </a:r>
            <a:r>
              <a:rPr lang="it-IT" dirty="0">
                <a:ea typeface="+mn-lt"/>
                <a:cs typeface="+mn-lt"/>
              </a:rPr>
              <a:t> a </a:t>
            </a:r>
            <a:r>
              <a:rPr lang="it-IT" err="1">
                <a:ea typeface="+mn-lt"/>
                <a:cs typeface="+mn-lt"/>
              </a:rPr>
              <a:t>Greek</a:t>
            </a:r>
            <a:r>
              <a:rPr lang="it-IT" dirty="0">
                <a:ea typeface="+mn-lt"/>
                <a:cs typeface="+mn-lt"/>
              </a:rPr>
              <a:t> Island </a:t>
            </a:r>
            <a:r>
              <a:rPr lang="it-IT" err="1">
                <a:ea typeface="+mn-lt"/>
                <a:cs typeface="+mn-lt"/>
              </a:rPr>
              <a:t>Shrine</a:t>
            </a:r>
            <a:r>
              <a:rPr lang="it-IT" dirty="0">
                <a:ea typeface="+mn-lt"/>
                <a:cs typeface="+mn-lt"/>
              </a:rPr>
              <a:t>"</a:t>
            </a:r>
            <a:endParaRPr lang="en-US">
              <a:ea typeface="+mn-lt"/>
              <a:cs typeface="+mn-lt"/>
            </a:endParaRPr>
          </a:p>
          <a:p>
            <a:pPr lvl="2"/>
            <a:r>
              <a:rPr lang="it-IT" dirty="0">
                <a:ea typeface="+mn-lt"/>
                <a:cs typeface="+mn-lt"/>
              </a:rPr>
              <a:t>Abu-</a:t>
            </a:r>
            <a:r>
              <a:rPr lang="it-IT" err="1">
                <a:ea typeface="+mn-lt"/>
                <a:cs typeface="+mn-lt"/>
              </a:rPr>
              <a:t>Lughod</a:t>
            </a:r>
            <a:r>
              <a:rPr lang="it-IT" dirty="0">
                <a:ea typeface="+mn-lt"/>
                <a:cs typeface="+mn-lt"/>
              </a:rPr>
              <a:t> (1986) "</a:t>
            </a:r>
            <a:r>
              <a:rPr lang="it-IT" err="1">
                <a:ea typeface="+mn-lt"/>
                <a:cs typeface="+mn-lt"/>
              </a:rPr>
              <a:t>Veiled</a:t>
            </a:r>
            <a:r>
              <a:rPr lang="it-IT" dirty="0">
                <a:ea typeface="+mn-lt"/>
                <a:cs typeface="+mn-lt"/>
              </a:rPr>
              <a:t> Sentiments: Honor and </a:t>
            </a:r>
            <a:r>
              <a:rPr lang="it-IT" err="1">
                <a:ea typeface="+mn-lt"/>
                <a:cs typeface="+mn-lt"/>
              </a:rPr>
              <a:t>Poetry</a:t>
            </a:r>
            <a:r>
              <a:rPr lang="it-IT" dirty="0">
                <a:ea typeface="+mn-lt"/>
                <a:cs typeface="+mn-lt"/>
              </a:rPr>
              <a:t> in a </a:t>
            </a:r>
            <a:r>
              <a:rPr lang="it-IT" err="1">
                <a:ea typeface="+mn-lt"/>
                <a:cs typeface="+mn-lt"/>
              </a:rPr>
              <a:t>Bedouin</a:t>
            </a:r>
            <a:r>
              <a:rPr lang="it-IT" dirty="0">
                <a:ea typeface="+mn-lt"/>
                <a:cs typeface="+mn-lt"/>
              </a:rPr>
              <a:t> Society"</a:t>
            </a:r>
            <a:endParaRPr lang="en-US">
              <a:ea typeface="+mn-lt"/>
              <a:cs typeface="+mn-lt"/>
            </a:endParaRPr>
          </a:p>
          <a:p>
            <a:pPr lvl="2"/>
            <a:r>
              <a:rPr lang="it-IT" dirty="0">
                <a:ea typeface="+mn-lt"/>
                <a:cs typeface="+mn-lt"/>
              </a:rPr>
              <a:t>Abu-</a:t>
            </a:r>
            <a:r>
              <a:rPr lang="it-IT" err="1">
                <a:ea typeface="+mn-lt"/>
                <a:cs typeface="+mn-lt"/>
              </a:rPr>
              <a:t>Lughod</a:t>
            </a:r>
            <a:r>
              <a:rPr lang="it-IT" dirty="0">
                <a:ea typeface="+mn-lt"/>
                <a:cs typeface="+mn-lt"/>
              </a:rPr>
              <a:t> (1991) "Writing </a:t>
            </a:r>
            <a:r>
              <a:rPr lang="it-IT" err="1">
                <a:ea typeface="+mn-lt"/>
                <a:cs typeface="+mn-lt"/>
              </a:rPr>
              <a:t>Women’s</a:t>
            </a:r>
            <a:r>
              <a:rPr lang="it-IT" dirty="0">
                <a:ea typeface="+mn-lt"/>
                <a:cs typeface="+mn-lt"/>
              </a:rPr>
              <a:t> Worlds: </a:t>
            </a:r>
            <a:r>
              <a:rPr lang="it-IT" err="1">
                <a:ea typeface="+mn-lt"/>
                <a:cs typeface="+mn-lt"/>
              </a:rPr>
              <a:t>Bedouin</a:t>
            </a:r>
            <a:r>
              <a:rPr lang="it-IT" dirty="0">
                <a:ea typeface="+mn-lt"/>
                <a:cs typeface="+mn-lt"/>
              </a:rPr>
              <a:t> Stories"</a:t>
            </a:r>
            <a:endParaRPr lang="it-IT"/>
          </a:p>
          <a:p>
            <a:pPr lvl="2"/>
            <a:r>
              <a:rPr lang="it-IT" err="1">
                <a:ea typeface="+mn-lt"/>
                <a:cs typeface="+mn-lt"/>
              </a:rPr>
              <a:t>Herzfeld</a:t>
            </a:r>
            <a:r>
              <a:rPr lang="it-IT">
                <a:ea typeface="+mn-lt"/>
                <a:cs typeface="+mn-lt"/>
              </a:rPr>
              <a:t> (1980) "Honor and </a:t>
            </a:r>
            <a:r>
              <a:rPr lang="it-IT" err="1">
                <a:ea typeface="+mn-lt"/>
                <a:cs typeface="+mn-lt"/>
              </a:rPr>
              <a:t>shame</a:t>
            </a:r>
            <a:r>
              <a:rPr lang="it-IT" dirty="0">
                <a:ea typeface="+mn-lt"/>
                <a:cs typeface="+mn-lt"/>
              </a:rPr>
              <a:t>: </a:t>
            </a:r>
            <a:r>
              <a:rPr lang="it-IT" err="1">
                <a:ea typeface="+mn-lt"/>
                <a:cs typeface="+mn-lt"/>
              </a:rPr>
              <a:t>problems</a:t>
            </a:r>
            <a:r>
              <a:rPr lang="it-IT" dirty="0">
                <a:ea typeface="+mn-lt"/>
                <a:cs typeface="+mn-lt"/>
              </a:rPr>
              <a:t> in the comparative </a:t>
            </a:r>
            <a:r>
              <a:rPr lang="it-IT" err="1">
                <a:ea typeface="+mn-lt"/>
                <a:cs typeface="+mn-lt"/>
              </a:rPr>
              <a:t>analysis</a:t>
            </a:r>
            <a:r>
              <a:rPr lang="it-IT" dirty="0">
                <a:ea typeface="+mn-lt"/>
                <a:cs typeface="+mn-lt"/>
              </a:rPr>
              <a:t> of moral systems"</a:t>
            </a:r>
          </a:p>
          <a:p>
            <a:pPr lvl="1"/>
            <a:endParaRPr lang="it-IT" dirty="0">
              <a:ea typeface="+mn-lt"/>
              <a:cs typeface="+mn-lt"/>
            </a:endParaRPr>
          </a:p>
          <a:p>
            <a:pPr lvl="1"/>
            <a:endParaRPr lang="it-IT" dirty="0">
              <a:ea typeface="+mn-lt"/>
              <a:cs typeface="+mn-lt"/>
            </a:endParaRPr>
          </a:p>
          <a:p>
            <a:pPr lvl="1"/>
            <a:endParaRPr lang="it-IT" dirty="0">
              <a:ea typeface="+mn-lt"/>
              <a:cs typeface="+mn-lt"/>
            </a:endParaRPr>
          </a:p>
        </p:txBody>
      </p:sp>
    </p:spTree>
    <p:extLst>
      <p:ext uri="{BB962C8B-B14F-4D97-AF65-F5344CB8AC3E}">
        <p14:creationId xmlns:p14="http://schemas.microsoft.com/office/powerpoint/2010/main" val="235542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B7C7-4177-4190-8846-393672AA26C3}"/>
              </a:ext>
            </a:extLst>
          </p:cNvPr>
          <p:cNvSpPr>
            <a:spLocks noGrp="1"/>
          </p:cNvSpPr>
          <p:nvPr>
            <p:ph type="title"/>
          </p:nvPr>
        </p:nvSpPr>
        <p:spPr>
          <a:xfrm>
            <a:off x="1544278" y="436324"/>
            <a:ext cx="4124263" cy="1099159"/>
          </a:xfrm>
        </p:spPr>
        <p:txBody>
          <a:bodyPr>
            <a:normAutofit fontScale="90000"/>
          </a:bodyPr>
          <a:lstStyle/>
          <a:p>
            <a:r>
              <a:rPr lang="it-IT" sz="2800" dirty="0">
                <a:cs typeface="Calibri Light"/>
              </a:rPr>
              <a:t>Onore nella </a:t>
            </a:r>
            <a:r>
              <a:rPr lang="it-IT" sz="2800">
                <a:cs typeface="Calibri Light"/>
              </a:rPr>
              <a:t>Storiografia Moderna, </a:t>
            </a:r>
            <a:r>
              <a:rPr lang="it-IT" sz="2800" dirty="0">
                <a:cs typeface="Calibri Light"/>
              </a:rPr>
              <a:t>anni '70-'90.</a:t>
            </a:r>
            <a:endParaRPr lang="it-IT" sz="2800" dirty="0"/>
          </a:p>
        </p:txBody>
      </p:sp>
      <p:sp>
        <p:nvSpPr>
          <p:cNvPr id="3" name="Content Placeholder 2">
            <a:extLst>
              <a:ext uri="{FF2B5EF4-FFF2-40B4-BE49-F238E27FC236}">
                <a16:creationId xmlns:a16="http://schemas.microsoft.com/office/drawing/2014/main" id="{3C34BEE5-93C5-4CEC-9896-C0FE94AAD7DD}"/>
              </a:ext>
            </a:extLst>
          </p:cNvPr>
          <p:cNvSpPr>
            <a:spLocks noGrp="1"/>
          </p:cNvSpPr>
          <p:nvPr>
            <p:ph idx="1"/>
          </p:nvPr>
        </p:nvSpPr>
        <p:spPr>
          <a:xfrm>
            <a:off x="6218357" y="997863"/>
            <a:ext cx="5043086" cy="1261955"/>
          </a:xfrm>
        </p:spPr>
        <p:txBody>
          <a:bodyPr vert="horz" lIns="91440" tIns="45720" rIns="91440" bIns="45720" rtlCol="0" anchor="t">
            <a:noAutofit/>
          </a:bodyPr>
          <a:lstStyle/>
          <a:p>
            <a:pPr marL="0"/>
            <a:r>
              <a:rPr lang="it-IT">
                <a:ea typeface="+mn-lt"/>
                <a:cs typeface="+mn-lt"/>
              </a:rPr>
              <a:t>Onore e duello.</a:t>
            </a:r>
          </a:p>
          <a:p>
            <a:pPr marL="0"/>
            <a:endParaRPr lang="it-IT" dirty="0">
              <a:cs typeface="Calibri"/>
            </a:endParaRPr>
          </a:p>
          <a:p>
            <a:pPr marL="0"/>
            <a:endParaRPr lang="it-IT" dirty="0">
              <a:cs typeface="Calibri"/>
            </a:endParaRPr>
          </a:p>
          <a:p>
            <a:pPr marL="0"/>
            <a:endParaRPr lang="it-IT" dirty="0">
              <a:cs typeface="Calibri"/>
            </a:endParaRPr>
          </a:p>
          <a:p>
            <a:pPr>
              <a:spcBef>
                <a:spcPts val="0"/>
              </a:spcBef>
            </a:pPr>
            <a:endParaRPr lang="it-IT" dirty="0">
              <a:cs typeface="Calibri"/>
            </a:endParaRPr>
          </a:p>
          <a:p>
            <a:pPr>
              <a:spcBef>
                <a:spcPts val="0"/>
              </a:spcBef>
            </a:pPr>
            <a:r>
              <a:rPr lang="it-IT" dirty="0">
                <a:cs typeface="Calibri"/>
              </a:rPr>
              <a:t>Concentrazione sul piano individuale su cui opera l'onore.</a:t>
            </a:r>
          </a:p>
          <a:p>
            <a:pPr>
              <a:spcBef>
                <a:spcPts val="0"/>
              </a:spcBef>
            </a:pPr>
            <a:endParaRPr lang="it-IT" dirty="0">
              <a:cs typeface="Calibri"/>
            </a:endParaRPr>
          </a:p>
          <a:p>
            <a:pPr>
              <a:spcBef>
                <a:spcPts val="0"/>
              </a:spcBef>
            </a:pPr>
            <a:endParaRPr lang="it-IT" dirty="0">
              <a:cs typeface="Calibri"/>
            </a:endParaRPr>
          </a:p>
          <a:p>
            <a:pPr>
              <a:spcBef>
                <a:spcPts val="0"/>
              </a:spcBef>
            </a:pPr>
            <a:endParaRPr lang="it-IT" dirty="0">
              <a:cs typeface="Calibri"/>
            </a:endParaRPr>
          </a:p>
          <a:p>
            <a:pPr>
              <a:spcBef>
                <a:spcPts val="0"/>
              </a:spcBef>
            </a:pPr>
            <a:r>
              <a:rPr lang="it-IT" dirty="0">
                <a:cs typeface="Calibri"/>
              </a:rPr>
              <a:t>Fatti di cronaca nera catalizzano il dibattito pubblico negli stati occidentali.</a:t>
            </a:r>
            <a:endParaRPr lang="en-US" dirty="0">
              <a:cs typeface="Calibri"/>
            </a:endParaRPr>
          </a:p>
          <a:p>
            <a:endParaRPr lang="en-US" dirty="0">
              <a:cs typeface="Calibri"/>
            </a:endParaRPr>
          </a:p>
        </p:txBody>
      </p:sp>
      <p:sp>
        <p:nvSpPr>
          <p:cNvPr id="4" name="Text Placeholder 3">
            <a:extLst>
              <a:ext uri="{FF2B5EF4-FFF2-40B4-BE49-F238E27FC236}">
                <a16:creationId xmlns:a16="http://schemas.microsoft.com/office/drawing/2014/main" id="{C4D7115A-40B7-4AC3-85F3-5D804318DBE3}"/>
              </a:ext>
            </a:extLst>
          </p:cNvPr>
          <p:cNvSpPr>
            <a:spLocks noGrp="1"/>
          </p:cNvSpPr>
          <p:nvPr>
            <p:ph type="body" sz="half" idx="2"/>
          </p:nvPr>
        </p:nvSpPr>
        <p:spPr>
          <a:xfrm>
            <a:off x="1659297" y="1549859"/>
            <a:ext cx="3827854" cy="721835"/>
          </a:xfrm>
        </p:spPr>
        <p:txBody>
          <a:bodyPr vert="horz" lIns="91440" tIns="45720" rIns="91440" bIns="45720" rtlCol="0" anchor="t">
            <a:normAutofit/>
          </a:bodyPr>
          <a:lstStyle/>
          <a:p>
            <a:r>
              <a:rPr lang="it-IT" sz="1800">
                <a:cs typeface="Calibri"/>
              </a:rPr>
              <a:t>Migrazione disciplinare del concetto di onore.</a:t>
            </a:r>
            <a:endParaRPr lang="it-IT" sz="1800" dirty="0"/>
          </a:p>
        </p:txBody>
      </p:sp>
      <p:sp>
        <p:nvSpPr>
          <p:cNvPr id="5" name="CasellaDiTesto 4">
            <a:extLst>
              <a:ext uri="{FF2B5EF4-FFF2-40B4-BE49-F238E27FC236}">
                <a16:creationId xmlns:a16="http://schemas.microsoft.com/office/drawing/2014/main" id="{85B5B2E2-B2AA-464A-A149-FA0277246A8C}"/>
              </a:ext>
            </a:extLst>
          </p:cNvPr>
          <p:cNvSpPr txBox="1"/>
          <p:nvPr/>
        </p:nvSpPr>
        <p:spPr>
          <a:xfrm>
            <a:off x="1551139" y="2572720"/>
            <a:ext cx="3957987"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500">
                <a:latin typeface="+mj-lt"/>
                <a:ea typeface="+mj-ea"/>
                <a:cs typeface="Calibri Light"/>
              </a:rPr>
              <a:t>Onore nell'Antropologia Psicologica, anni '90</a:t>
            </a:r>
            <a:endParaRPr lang="it-IT" sz="2500">
              <a:ea typeface="+mj-ea"/>
              <a:cs typeface="Calibri"/>
            </a:endParaRPr>
          </a:p>
        </p:txBody>
      </p:sp>
      <p:sp>
        <p:nvSpPr>
          <p:cNvPr id="6" name="CasellaDiTesto 5">
            <a:extLst>
              <a:ext uri="{FF2B5EF4-FFF2-40B4-BE49-F238E27FC236}">
                <a16:creationId xmlns:a16="http://schemas.microsoft.com/office/drawing/2014/main" id="{3858C57F-4E00-4085-8EDD-511146104195}"/>
              </a:ext>
            </a:extLst>
          </p:cNvPr>
          <p:cNvSpPr txBox="1"/>
          <p:nvPr/>
        </p:nvSpPr>
        <p:spPr>
          <a:xfrm>
            <a:off x="1545823" y="3900558"/>
            <a:ext cx="3965275" cy="12464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500">
                <a:latin typeface="+mj-lt"/>
                <a:ea typeface="+mj-ea"/>
                <a:cs typeface="Calibri Light"/>
              </a:rPr>
              <a:t>Da "</a:t>
            </a:r>
            <a:r>
              <a:rPr lang="it-IT" sz="2500" err="1">
                <a:latin typeface="+mj-lt"/>
                <a:ea typeface="+mj-ea"/>
                <a:cs typeface="Calibri Light"/>
              </a:rPr>
              <a:t>honor</a:t>
            </a:r>
            <a:r>
              <a:rPr lang="it-IT" sz="2500">
                <a:latin typeface="+mj-lt"/>
                <a:ea typeface="+mj-ea"/>
                <a:cs typeface="Calibri Light"/>
              </a:rPr>
              <a:t>" a ​​</a:t>
            </a:r>
            <a:r>
              <a:rPr lang="it-IT" sz="2500" dirty="0">
                <a:latin typeface="+mj-lt"/>
                <a:ea typeface="+mj-ea"/>
                <a:cs typeface="Calibri Light"/>
              </a:rPr>
              <a:t/>
            </a:r>
            <a:br>
              <a:rPr lang="it-IT" sz="2500" dirty="0">
                <a:latin typeface="+mj-lt"/>
                <a:ea typeface="+mj-ea"/>
                <a:cs typeface="Calibri Light"/>
              </a:rPr>
            </a:br>
            <a:r>
              <a:rPr lang="it-IT" sz="2500">
                <a:latin typeface="+mj-lt"/>
                <a:ea typeface="+mj-ea"/>
                <a:cs typeface="Calibri Light"/>
              </a:rPr>
              <a:t>"</a:t>
            </a:r>
            <a:r>
              <a:rPr lang="it-IT" sz="2500" err="1">
                <a:latin typeface="+mj-lt"/>
                <a:ea typeface="+mj-ea"/>
                <a:cs typeface="Calibri Light"/>
              </a:rPr>
              <a:t>honor</a:t>
            </a:r>
            <a:r>
              <a:rPr lang="it-IT" sz="2500" dirty="0">
                <a:latin typeface="+mj-lt"/>
                <a:ea typeface="+mj-ea"/>
                <a:cs typeface="Calibri Light"/>
              </a:rPr>
              <a:t> </a:t>
            </a:r>
            <a:r>
              <a:rPr lang="it-IT" sz="2500" err="1">
                <a:latin typeface="+mj-lt"/>
                <a:ea typeface="+mj-ea"/>
                <a:cs typeface="Calibri Light"/>
              </a:rPr>
              <a:t>killings</a:t>
            </a:r>
            <a:r>
              <a:rPr lang="it-IT" sz="2500">
                <a:latin typeface="+mj-lt"/>
                <a:ea typeface="+mj-ea"/>
                <a:cs typeface="Calibri Light"/>
              </a:rPr>
              <a:t>", ​​</a:t>
            </a:r>
            <a:r>
              <a:rPr lang="it-IT" sz="2500" dirty="0">
                <a:latin typeface="+mj-lt"/>
                <a:ea typeface="+mj-ea"/>
                <a:cs typeface="Calibri Light"/>
              </a:rPr>
              <a:t/>
            </a:r>
            <a:br>
              <a:rPr lang="it-IT" sz="2500" dirty="0">
                <a:latin typeface="+mj-lt"/>
                <a:ea typeface="+mj-ea"/>
                <a:cs typeface="Calibri Light"/>
              </a:rPr>
            </a:br>
            <a:r>
              <a:rPr lang="it-IT" sz="2500">
                <a:latin typeface="+mj-lt"/>
                <a:ea typeface="+mj-ea"/>
                <a:cs typeface="Calibri Light"/>
              </a:rPr>
              <a:t>XXI secolo.</a:t>
            </a:r>
            <a:endParaRPr lang="it-IT" sz="2500" dirty="0">
              <a:latin typeface="+mj-lt"/>
              <a:ea typeface="+mj-ea"/>
              <a:cs typeface="Calibri Light"/>
            </a:endParaRPr>
          </a:p>
        </p:txBody>
      </p:sp>
      <p:sp>
        <p:nvSpPr>
          <p:cNvPr id="7" name="CasellaDiTesto 6">
            <a:extLst>
              <a:ext uri="{FF2B5EF4-FFF2-40B4-BE49-F238E27FC236}">
                <a16:creationId xmlns:a16="http://schemas.microsoft.com/office/drawing/2014/main" id="{94A608C9-1C84-4D26-8BB2-EF700278BDE1}"/>
              </a:ext>
            </a:extLst>
          </p:cNvPr>
          <p:cNvSpPr txBox="1"/>
          <p:nvPr/>
        </p:nvSpPr>
        <p:spPr>
          <a:xfrm>
            <a:off x="1545823" y="5158084"/>
            <a:ext cx="413780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a:t>Nuova attenzione </a:t>
            </a:r>
            <a:r>
              <a:rPr lang="it-IT" dirty="0"/>
              <a:t> nel concetto di onore.</a:t>
            </a:r>
          </a:p>
        </p:txBody>
      </p:sp>
    </p:spTree>
    <p:extLst>
      <p:ext uri="{BB962C8B-B14F-4D97-AF65-F5344CB8AC3E}">
        <p14:creationId xmlns:p14="http://schemas.microsoft.com/office/powerpoint/2010/main" val="32407295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8</TotalTime>
  <Words>3022</Words>
  <Application>Microsoft Office PowerPoint</Application>
  <PresentationFormat>Widescreen</PresentationFormat>
  <Paragraphs>242</Paragraphs>
  <Slides>42</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42</vt:i4>
      </vt:variant>
    </vt:vector>
  </HeadingPairs>
  <TitlesOfParts>
    <vt:vector size="52" baseType="lpstr">
      <vt:lpstr>Arial</vt:lpstr>
      <vt:lpstr>Calibri</vt:lpstr>
      <vt:lpstr>Calibri Light</vt:lpstr>
      <vt:lpstr>Century Gothic</vt:lpstr>
      <vt:lpstr>Century Schoolbook</vt:lpstr>
      <vt:lpstr>Microsoft Sans Serif</vt:lpstr>
      <vt:lpstr>Times New Roman</vt:lpstr>
      <vt:lpstr>Tw Cen MT Condensed Extra Bold</vt:lpstr>
      <vt:lpstr>Wingdings 3</vt:lpstr>
      <vt:lpstr>Wisp</vt:lpstr>
      <vt:lpstr>Cosa rimane dell'onore oggi?</vt:lpstr>
      <vt:lpstr>Doppia migrazione dell'onore.</vt:lpstr>
      <vt:lpstr>Prima migrazione:</vt:lpstr>
      <vt:lpstr>"Honor"  nella Storia.</vt:lpstr>
      <vt:lpstr>"Honor"  nell'Antropologia del Mediterraneo,  anni '60.</vt:lpstr>
      <vt:lpstr>Critiche degli antropologi nativi. </vt:lpstr>
      <vt:lpstr>Critiche post-coloniali:</vt:lpstr>
      <vt:lpstr>Critiche sulle relazioni fra i generi in "honor and shame":</vt:lpstr>
      <vt:lpstr>Onore nella Storiografia Moderna, anni '70-'90.</vt:lpstr>
      <vt:lpstr>Seconda migrazione:</vt:lpstr>
      <vt:lpstr>Onore, violenza e migrazione. </vt:lpstr>
      <vt:lpstr>Delitti d'onore e violenza domestica: differenti posizioni a riguardo. </vt:lpstr>
      <vt:lpstr>Caratteristiche dei casi di delitti d’onore:</vt:lpstr>
      <vt:lpstr>Quale futuro per l’onore nell’antropologia del Mediterraneo? Prospettiva comparativa tra Italia e Turchia</vt:lpstr>
      <vt:lpstr>Premessa metodologica: la comparazione</vt:lpstr>
      <vt:lpstr>Perché comparare Italia e Turchia? </vt:lpstr>
      <vt:lpstr>Il caso di Hina (Sacchi, 2013)</vt:lpstr>
      <vt:lpstr>Il caso di Hina: i media</vt:lpstr>
      <vt:lpstr>Il caso di Hina: il processo</vt:lpstr>
      <vt:lpstr>Parla, 2020: Premessa</vt:lpstr>
      <vt:lpstr>Il caso di Narine </vt:lpstr>
      <vt:lpstr>Il caso di Jesca</vt:lpstr>
      <vt:lpstr>Il caso di A. </vt:lpstr>
      <vt:lpstr>Due elementi per un comprendere il contesto: essere donna e migrante in Turchia</vt:lpstr>
      <vt:lpstr>La costruzione di un’alterità radicale  ed irriducibile</vt:lpstr>
      <vt:lpstr>Il contesto Italiano</vt:lpstr>
      <vt:lpstr>Il contesto Turco</vt:lpstr>
      <vt:lpstr>La cultura come “essenza“</vt:lpstr>
      <vt:lpstr>L’italia; il caso di Hina</vt:lpstr>
      <vt:lpstr>I “ Delitti d’onore“; Tradizione o  modernità?</vt:lpstr>
      <vt:lpstr>Turchia; migrazioni e vulnerabilità</vt:lpstr>
      <vt:lpstr>Utilizzo simbolico del corpo della donna: due nodi di dibattito</vt:lpstr>
      <vt:lpstr>Donna come vessillo dell'identità nazionale (Volpp, 2000 )</vt:lpstr>
      <vt:lpstr>Italia e Turchia: somiglianze</vt:lpstr>
      <vt:lpstr>Italia e Turchia: differenze</vt:lpstr>
      <vt:lpstr>Fonti:</vt:lpstr>
      <vt:lpstr>Femminismo vs Multiculturalismo</vt:lpstr>
      <vt:lpstr>Italia</vt:lpstr>
      <vt:lpstr>Turchia</vt:lpstr>
      <vt:lpstr>Femminismo e Multiculturalismo sono compatibili? </vt:lpstr>
      <vt:lpstr>Conclusioni</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paola</dc:creator>
  <cp:lastModifiedBy>paola</cp:lastModifiedBy>
  <cp:revision>1480</cp:revision>
  <dcterms:created xsi:type="dcterms:W3CDTF">2020-11-06T12:39:28Z</dcterms:created>
  <dcterms:modified xsi:type="dcterms:W3CDTF">2020-11-16T09:07:52Z</dcterms:modified>
</cp:coreProperties>
</file>