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1" r:id="rId4"/>
    <p:sldId id="301" r:id="rId5"/>
    <p:sldId id="302" r:id="rId6"/>
    <p:sldId id="293" r:id="rId7"/>
    <p:sldId id="259" r:id="rId8"/>
    <p:sldId id="295" r:id="rId9"/>
    <p:sldId id="319" r:id="rId10"/>
    <p:sldId id="296" r:id="rId11"/>
    <p:sldId id="298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01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662" y="67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506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190964-BDC0-4175-8A7F-53DA13F751F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4C28558-D3B7-4E5D-8CE7-BAB5902DE704}">
      <dgm:prSet phldrT="[Testo]"/>
      <dgm:spPr/>
      <dgm:t>
        <a:bodyPr/>
        <a:lstStyle/>
        <a:p>
          <a:r>
            <a:rPr lang="it-IT" dirty="0" smtClean="0"/>
            <a:t>africano</a:t>
          </a:r>
          <a:endParaRPr lang="it-IT" dirty="0"/>
        </a:p>
      </dgm:t>
    </dgm:pt>
    <dgm:pt modelId="{D7372A20-C2D1-4E22-B496-4B3F39381E37}" type="parTrans" cxnId="{062B62FB-4DD5-4420-8A63-309B4EE1B511}">
      <dgm:prSet/>
      <dgm:spPr/>
      <dgm:t>
        <a:bodyPr/>
        <a:lstStyle/>
        <a:p>
          <a:endParaRPr lang="it-IT"/>
        </a:p>
      </dgm:t>
    </dgm:pt>
    <dgm:pt modelId="{9BA1EC38-142F-4E24-8B44-25BFF15B7DF3}" type="sibTrans" cxnId="{062B62FB-4DD5-4420-8A63-309B4EE1B511}">
      <dgm:prSet/>
      <dgm:spPr/>
      <dgm:t>
        <a:bodyPr/>
        <a:lstStyle/>
        <a:p>
          <a:endParaRPr lang="it-IT"/>
        </a:p>
      </dgm:t>
    </dgm:pt>
    <dgm:pt modelId="{475D974D-BF07-4981-B074-1D52C25104D5}">
      <dgm:prSet phldrT="[Testo]"/>
      <dgm:spPr/>
      <dgm:t>
        <a:bodyPr/>
        <a:lstStyle/>
        <a:p>
          <a:r>
            <a:rPr lang="it-IT" dirty="0" smtClean="0"/>
            <a:t>eritreo</a:t>
          </a:r>
          <a:endParaRPr lang="it-IT" dirty="0"/>
        </a:p>
      </dgm:t>
    </dgm:pt>
    <dgm:pt modelId="{488E4509-0B0B-49A3-9E52-104CA5D282B1}" type="parTrans" cxnId="{C506844F-9BEA-43B6-9C61-8EDC6AF8709B}">
      <dgm:prSet/>
      <dgm:spPr/>
      <dgm:t>
        <a:bodyPr/>
        <a:lstStyle/>
        <a:p>
          <a:endParaRPr lang="it-IT"/>
        </a:p>
      </dgm:t>
    </dgm:pt>
    <dgm:pt modelId="{B06E8BAB-5B28-4802-A239-71826087A75F}" type="sibTrans" cxnId="{C506844F-9BEA-43B6-9C61-8EDC6AF8709B}">
      <dgm:prSet/>
      <dgm:spPr/>
      <dgm:t>
        <a:bodyPr/>
        <a:lstStyle/>
        <a:p>
          <a:endParaRPr lang="it-IT"/>
        </a:p>
      </dgm:t>
    </dgm:pt>
    <dgm:pt modelId="{DBB32FD3-B79E-4332-BD57-63B304E30B70}">
      <dgm:prSet phldrT="[Testo]"/>
      <dgm:spPr/>
      <dgm:t>
        <a:bodyPr/>
        <a:lstStyle/>
        <a:p>
          <a:r>
            <a:rPr lang="it-IT" dirty="0" err="1" smtClean="0"/>
            <a:t>tigrini</a:t>
          </a:r>
          <a:endParaRPr lang="it-IT" dirty="0"/>
        </a:p>
      </dgm:t>
    </dgm:pt>
    <dgm:pt modelId="{A5D77269-CF7A-48F6-8487-A4BB7FCDCF39}" type="parTrans" cxnId="{BDC43DB6-EC49-44E7-9DDC-F77A7538368D}">
      <dgm:prSet/>
      <dgm:spPr/>
      <dgm:t>
        <a:bodyPr/>
        <a:lstStyle/>
        <a:p>
          <a:endParaRPr lang="it-IT"/>
        </a:p>
      </dgm:t>
    </dgm:pt>
    <dgm:pt modelId="{F6B8A394-7775-4C22-8AF5-5BC413902DAF}" type="sibTrans" cxnId="{BDC43DB6-EC49-44E7-9DDC-F77A7538368D}">
      <dgm:prSet/>
      <dgm:spPr/>
      <dgm:t>
        <a:bodyPr/>
        <a:lstStyle/>
        <a:p>
          <a:endParaRPr lang="it-IT"/>
        </a:p>
      </dgm:t>
    </dgm:pt>
    <dgm:pt modelId="{C94CE30E-7852-4090-A6DA-95924DD1001D}">
      <dgm:prSet phldrT="[Testo]"/>
      <dgm:spPr/>
      <dgm:t>
        <a:bodyPr/>
        <a:lstStyle/>
        <a:p>
          <a:r>
            <a:rPr lang="it-IT" dirty="0" err="1" smtClean="0"/>
            <a:t>kumana</a:t>
          </a:r>
          <a:endParaRPr lang="it-IT" dirty="0"/>
        </a:p>
      </dgm:t>
    </dgm:pt>
    <dgm:pt modelId="{16217805-2CBF-48D5-A959-E53305E5DC88}" type="parTrans" cxnId="{A98067EE-C0FC-480D-8C09-D811AFAB2D14}">
      <dgm:prSet/>
      <dgm:spPr/>
      <dgm:t>
        <a:bodyPr/>
        <a:lstStyle/>
        <a:p>
          <a:endParaRPr lang="it-IT"/>
        </a:p>
      </dgm:t>
    </dgm:pt>
    <dgm:pt modelId="{89E344FE-419C-46FF-85F8-0D89C3634567}" type="sibTrans" cxnId="{A98067EE-C0FC-480D-8C09-D811AFAB2D14}">
      <dgm:prSet/>
      <dgm:spPr/>
      <dgm:t>
        <a:bodyPr/>
        <a:lstStyle/>
        <a:p>
          <a:endParaRPr lang="it-IT"/>
        </a:p>
      </dgm:t>
    </dgm:pt>
    <dgm:pt modelId="{C210347C-3B2B-41D6-B912-0DD7550C183B}" type="pres">
      <dgm:prSet presAssocID="{8C190964-BDC0-4175-8A7F-53DA13F751F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B94E418-EBF7-4ED6-96CE-CE1A4CB592FC}" type="pres">
      <dgm:prSet presAssocID="{F4C28558-D3B7-4E5D-8CE7-BAB5902DE704}" presName="root1" presStyleCnt="0"/>
      <dgm:spPr/>
    </dgm:pt>
    <dgm:pt modelId="{5A646CBA-12E2-4B7B-B407-58F4D0201704}" type="pres">
      <dgm:prSet presAssocID="{F4C28558-D3B7-4E5D-8CE7-BAB5902DE70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4C1C9CC-6078-47C5-8180-F9B2942CAA1A}" type="pres">
      <dgm:prSet presAssocID="{F4C28558-D3B7-4E5D-8CE7-BAB5902DE704}" presName="level2hierChild" presStyleCnt="0"/>
      <dgm:spPr/>
    </dgm:pt>
    <dgm:pt modelId="{02E2171C-7A87-4A2B-BD67-8A0A91127F09}" type="pres">
      <dgm:prSet presAssocID="{488E4509-0B0B-49A3-9E52-104CA5D282B1}" presName="conn2-1" presStyleLbl="parChTrans1D2" presStyleIdx="0" presStyleCnt="1"/>
      <dgm:spPr/>
      <dgm:t>
        <a:bodyPr/>
        <a:lstStyle/>
        <a:p>
          <a:endParaRPr lang="it-IT"/>
        </a:p>
      </dgm:t>
    </dgm:pt>
    <dgm:pt modelId="{8F40CAB2-40B0-435A-B599-F7967E2D5529}" type="pres">
      <dgm:prSet presAssocID="{488E4509-0B0B-49A3-9E52-104CA5D282B1}" presName="connTx" presStyleLbl="parChTrans1D2" presStyleIdx="0" presStyleCnt="1"/>
      <dgm:spPr/>
      <dgm:t>
        <a:bodyPr/>
        <a:lstStyle/>
        <a:p>
          <a:endParaRPr lang="it-IT"/>
        </a:p>
      </dgm:t>
    </dgm:pt>
    <dgm:pt modelId="{7E7AA367-0438-47BD-BD49-1E74B7949F55}" type="pres">
      <dgm:prSet presAssocID="{475D974D-BF07-4981-B074-1D52C25104D5}" presName="root2" presStyleCnt="0"/>
      <dgm:spPr/>
    </dgm:pt>
    <dgm:pt modelId="{43CE5125-A430-4449-8267-4B5984394975}" type="pres">
      <dgm:prSet presAssocID="{475D974D-BF07-4981-B074-1D52C25104D5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3A1999E-B4C5-4C80-9D07-C3070863B61A}" type="pres">
      <dgm:prSet presAssocID="{475D974D-BF07-4981-B074-1D52C25104D5}" presName="level3hierChild" presStyleCnt="0"/>
      <dgm:spPr/>
    </dgm:pt>
    <dgm:pt modelId="{E7A0A533-F70A-4FDD-807F-057325272391}" type="pres">
      <dgm:prSet presAssocID="{A5D77269-CF7A-48F6-8487-A4BB7FCDCF39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CADF58D2-CBDE-4A1B-803A-CEDFBB833EB7}" type="pres">
      <dgm:prSet presAssocID="{A5D77269-CF7A-48F6-8487-A4BB7FCDCF39}" presName="connTx" presStyleLbl="parChTrans1D3" presStyleIdx="0" presStyleCnt="2"/>
      <dgm:spPr/>
      <dgm:t>
        <a:bodyPr/>
        <a:lstStyle/>
        <a:p>
          <a:endParaRPr lang="it-IT"/>
        </a:p>
      </dgm:t>
    </dgm:pt>
    <dgm:pt modelId="{162EE115-D56A-466C-B074-D8222505143F}" type="pres">
      <dgm:prSet presAssocID="{DBB32FD3-B79E-4332-BD57-63B304E30B70}" presName="root2" presStyleCnt="0"/>
      <dgm:spPr/>
    </dgm:pt>
    <dgm:pt modelId="{D432EB14-AC4D-43AA-A1D4-BCE0357D61F3}" type="pres">
      <dgm:prSet presAssocID="{DBB32FD3-B79E-4332-BD57-63B304E30B70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410AF54-F06C-4B64-9FD2-665BD33D7E2B}" type="pres">
      <dgm:prSet presAssocID="{DBB32FD3-B79E-4332-BD57-63B304E30B70}" presName="level3hierChild" presStyleCnt="0"/>
      <dgm:spPr/>
    </dgm:pt>
    <dgm:pt modelId="{AE8DB659-7287-414D-B946-06FD15A89855}" type="pres">
      <dgm:prSet presAssocID="{16217805-2CBF-48D5-A959-E53305E5DC88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27FD80CC-A9E1-4F68-B4E9-26CAB79707AB}" type="pres">
      <dgm:prSet presAssocID="{16217805-2CBF-48D5-A959-E53305E5DC88}" presName="connTx" presStyleLbl="parChTrans1D3" presStyleIdx="1" presStyleCnt="2"/>
      <dgm:spPr/>
      <dgm:t>
        <a:bodyPr/>
        <a:lstStyle/>
        <a:p>
          <a:endParaRPr lang="it-IT"/>
        </a:p>
      </dgm:t>
    </dgm:pt>
    <dgm:pt modelId="{539ED95B-236E-4949-B1B0-A25DC436DE75}" type="pres">
      <dgm:prSet presAssocID="{C94CE30E-7852-4090-A6DA-95924DD1001D}" presName="root2" presStyleCnt="0"/>
      <dgm:spPr/>
    </dgm:pt>
    <dgm:pt modelId="{D702285E-6394-43FA-BB9D-9CF1A22249AA}" type="pres">
      <dgm:prSet presAssocID="{C94CE30E-7852-4090-A6DA-95924DD1001D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4F6DA51-DFAE-4ADB-913C-140D7DA5FBC9}" type="pres">
      <dgm:prSet presAssocID="{C94CE30E-7852-4090-A6DA-95924DD1001D}" presName="level3hierChild" presStyleCnt="0"/>
      <dgm:spPr/>
    </dgm:pt>
  </dgm:ptLst>
  <dgm:cxnLst>
    <dgm:cxn modelId="{00F54641-F36C-49F6-8790-C11423E299B7}" type="presOf" srcId="{DBB32FD3-B79E-4332-BD57-63B304E30B70}" destId="{D432EB14-AC4D-43AA-A1D4-BCE0357D61F3}" srcOrd="0" destOrd="0" presId="urn:microsoft.com/office/officeart/2005/8/layout/hierarchy2"/>
    <dgm:cxn modelId="{6DAB727A-E8DA-4748-805D-D9DB973CAEB8}" type="presOf" srcId="{A5D77269-CF7A-48F6-8487-A4BB7FCDCF39}" destId="{CADF58D2-CBDE-4A1B-803A-CEDFBB833EB7}" srcOrd="1" destOrd="0" presId="urn:microsoft.com/office/officeart/2005/8/layout/hierarchy2"/>
    <dgm:cxn modelId="{062B62FB-4DD5-4420-8A63-309B4EE1B511}" srcId="{8C190964-BDC0-4175-8A7F-53DA13F751F4}" destId="{F4C28558-D3B7-4E5D-8CE7-BAB5902DE704}" srcOrd="0" destOrd="0" parTransId="{D7372A20-C2D1-4E22-B496-4B3F39381E37}" sibTransId="{9BA1EC38-142F-4E24-8B44-25BFF15B7DF3}"/>
    <dgm:cxn modelId="{A98067EE-C0FC-480D-8C09-D811AFAB2D14}" srcId="{475D974D-BF07-4981-B074-1D52C25104D5}" destId="{C94CE30E-7852-4090-A6DA-95924DD1001D}" srcOrd="1" destOrd="0" parTransId="{16217805-2CBF-48D5-A959-E53305E5DC88}" sibTransId="{89E344FE-419C-46FF-85F8-0D89C3634567}"/>
    <dgm:cxn modelId="{6380C62A-1FA0-452D-9DD6-29BCD1637F8C}" type="presOf" srcId="{488E4509-0B0B-49A3-9E52-104CA5D282B1}" destId="{02E2171C-7A87-4A2B-BD67-8A0A91127F09}" srcOrd="0" destOrd="0" presId="urn:microsoft.com/office/officeart/2005/8/layout/hierarchy2"/>
    <dgm:cxn modelId="{BDC43DB6-EC49-44E7-9DDC-F77A7538368D}" srcId="{475D974D-BF07-4981-B074-1D52C25104D5}" destId="{DBB32FD3-B79E-4332-BD57-63B304E30B70}" srcOrd="0" destOrd="0" parTransId="{A5D77269-CF7A-48F6-8487-A4BB7FCDCF39}" sibTransId="{F6B8A394-7775-4C22-8AF5-5BC413902DAF}"/>
    <dgm:cxn modelId="{9082201C-A772-4D67-80D7-7380691D4EF9}" type="presOf" srcId="{16217805-2CBF-48D5-A959-E53305E5DC88}" destId="{AE8DB659-7287-414D-B946-06FD15A89855}" srcOrd="0" destOrd="0" presId="urn:microsoft.com/office/officeart/2005/8/layout/hierarchy2"/>
    <dgm:cxn modelId="{7C885F0E-8E70-4C31-83DB-35A2D4973833}" type="presOf" srcId="{A5D77269-CF7A-48F6-8487-A4BB7FCDCF39}" destId="{E7A0A533-F70A-4FDD-807F-057325272391}" srcOrd="0" destOrd="0" presId="urn:microsoft.com/office/officeart/2005/8/layout/hierarchy2"/>
    <dgm:cxn modelId="{9DC060E7-27D1-4DCC-91E1-8D531792245F}" type="presOf" srcId="{475D974D-BF07-4981-B074-1D52C25104D5}" destId="{43CE5125-A430-4449-8267-4B5984394975}" srcOrd="0" destOrd="0" presId="urn:microsoft.com/office/officeart/2005/8/layout/hierarchy2"/>
    <dgm:cxn modelId="{C506844F-9BEA-43B6-9C61-8EDC6AF8709B}" srcId="{F4C28558-D3B7-4E5D-8CE7-BAB5902DE704}" destId="{475D974D-BF07-4981-B074-1D52C25104D5}" srcOrd="0" destOrd="0" parTransId="{488E4509-0B0B-49A3-9E52-104CA5D282B1}" sibTransId="{B06E8BAB-5B28-4802-A239-71826087A75F}"/>
    <dgm:cxn modelId="{6F5B67C7-1250-4580-B902-DD26F7F7B2F9}" type="presOf" srcId="{16217805-2CBF-48D5-A959-E53305E5DC88}" destId="{27FD80CC-A9E1-4F68-B4E9-26CAB79707AB}" srcOrd="1" destOrd="0" presId="urn:microsoft.com/office/officeart/2005/8/layout/hierarchy2"/>
    <dgm:cxn modelId="{F5938478-A004-46CB-8AE6-EEAB82661442}" type="presOf" srcId="{488E4509-0B0B-49A3-9E52-104CA5D282B1}" destId="{8F40CAB2-40B0-435A-B599-F7967E2D5529}" srcOrd="1" destOrd="0" presId="urn:microsoft.com/office/officeart/2005/8/layout/hierarchy2"/>
    <dgm:cxn modelId="{39DD6CD3-D5C1-42C4-84EB-2867BA6B0A56}" type="presOf" srcId="{8C190964-BDC0-4175-8A7F-53DA13F751F4}" destId="{C210347C-3B2B-41D6-B912-0DD7550C183B}" srcOrd="0" destOrd="0" presId="urn:microsoft.com/office/officeart/2005/8/layout/hierarchy2"/>
    <dgm:cxn modelId="{A7E43CEE-0E8A-47B9-B6AA-A56444C07027}" type="presOf" srcId="{C94CE30E-7852-4090-A6DA-95924DD1001D}" destId="{D702285E-6394-43FA-BB9D-9CF1A22249AA}" srcOrd="0" destOrd="0" presId="urn:microsoft.com/office/officeart/2005/8/layout/hierarchy2"/>
    <dgm:cxn modelId="{E04CEF72-C83A-4524-9DFB-F90504DEA11B}" type="presOf" srcId="{F4C28558-D3B7-4E5D-8CE7-BAB5902DE704}" destId="{5A646CBA-12E2-4B7B-B407-58F4D0201704}" srcOrd="0" destOrd="0" presId="urn:microsoft.com/office/officeart/2005/8/layout/hierarchy2"/>
    <dgm:cxn modelId="{F1804DC9-EF54-4DC7-8248-B30E8A1EF607}" type="presParOf" srcId="{C210347C-3B2B-41D6-B912-0DD7550C183B}" destId="{CB94E418-EBF7-4ED6-96CE-CE1A4CB592FC}" srcOrd="0" destOrd="0" presId="urn:microsoft.com/office/officeart/2005/8/layout/hierarchy2"/>
    <dgm:cxn modelId="{76CBC23B-92EF-4014-B392-71CD0B67739A}" type="presParOf" srcId="{CB94E418-EBF7-4ED6-96CE-CE1A4CB592FC}" destId="{5A646CBA-12E2-4B7B-B407-58F4D0201704}" srcOrd="0" destOrd="0" presId="urn:microsoft.com/office/officeart/2005/8/layout/hierarchy2"/>
    <dgm:cxn modelId="{B2ECEEBB-F59C-48BF-9B2E-B819531EA23F}" type="presParOf" srcId="{CB94E418-EBF7-4ED6-96CE-CE1A4CB592FC}" destId="{C4C1C9CC-6078-47C5-8180-F9B2942CAA1A}" srcOrd="1" destOrd="0" presId="urn:microsoft.com/office/officeart/2005/8/layout/hierarchy2"/>
    <dgm:cxn modelId="{516E12BF-1001-4D6C-9562-32F61BA063FB}" type="presParOf" srcId="{C4C1C9CC-6078-47C5-8180-F9B2942CAA1A}" destId="{02E2171C-7A87-4A2B-BD67-8A0A91127F09}" srcOrd="0" destOrd="0" presId="urn:microsoft.com/office/officeart/2005/8/layout/hierarchy2"/>
    <dgm:cxn modelId="{4798CA9A-C8B1-4C89-AF6E-417F94127C63}" type="presParOf" srcId="{02E2171C-7A87-4A2B-BD67-8A0A91127F09}" destId="{8F40CAB2-40B0-435A-B599-F7967E2D5529}" srcOrd="0" destOrd="0" presId="urn:microsoft.com/office/officeart/2005/8/layout/hierarchy2"/>
    <dgm:cxn modelId="{E5462FAD-9A9F-430B-A8B9-2D4DA28CE565}" type="presParOf" srcId="{C4C1C9CC-6078-47C5-8180-F9B2942CAA1A}" destId="{7E7AA367-0438-47BD-BD49-1E74B7949F55}" srcOrd="1" destOrd="0" presId="urn:microsoft.com/office/officeart/2005/8/layout/hierarchy2"/>
    <dgm:cxn modelId="{A6AC48B8-B0B2-4A1B-A4A6-01FD1CDBDF32}" type="presParOf" srcId="{7E7AA367-0438-47BD-BD49-1E74B7949F55}" destId="{43CE5125-A430-4449-8267-4B5984394975}" srcOrd="0" destOrd="0" presId="urn:microsoft.com/office/officeart/2005/8/layout/hierarchy2"/>
    <dgm:cxn modelId="{B210A356-828A-4060-B06A-31787C7B1A6B}" type="presParOf" srcId="{7E7AA367-0438-47BD-BD49-1E74B7949F55}" destId="{73A1999E-B4C5-4C80-9D07-C3070863B61A}" srcOrd="1" destOrd="0" presId="urn:microsoft.com/office/officeart/2005/8/layout/hierarchy2"/>
    <dgm:cxn modelId="{960BCF5B-5598-488D-9E7F-E3AABFC80615}" type="presParOf" srcId="{73A1999E-B4C5-4C80-9D07-C3070863B61A}" destId="{E7A0A533-F70A-4FDD-807F-057325272391}" srcOrd="0" destOrd="0" presId="urn:microsoft.com/office/officeart/2005/8/layout/hierarchy2"/>
    <dgm:cxn modelId="{301EB79A-C5DF-4365-A7DC-8C007284D3BB}" type="presParOf" srcId="{E7A0A533-F70A-4FDD-807F-057325272391}" destId="{CADF58D2-CBDE-4A1B-803A-CEDFBB833EB7}" srcOrd="0" destOrd="0" presId="urn:microsoft.com/office/officeart/2005/8/layout/hierarchy2"/>
    <dgm:cxn modelId="{9859FC9E-852B-45A1-B813-50DA1A23B1AF}" type="presParOf" srcId="{73A1999E-B4C5-4C80-9D07-C3070863B61A}" destId="{162EE115-D56A-466C-B074-D8222505143F}" srcOrd="1" destOrd="0" presId="urn:microsoft.com/office/officeart/2005/8/layout/hierarchy2"/>
    <dgm:cxn modelId="{DF0A6AE5-AB6A-4D9D-8846-2D7322B9312B}" type="presParOf" srcId="{162EE115-D56A-466C-B074-D8222505143F}" destId="{D432EB14-AC4D-43AA-A1D4-BCE0357D61F3}" srcOrd="0" destOrd="0" presId="urn:microsoft.com/office/officeart/2005/8/layout/hierarchy2"/>
    <dgm:cxn modelId="{AABAF6F7-2F3C-41E4-A052-E2F8B2469CF8}" type="presParOf" srcId="{162EE115-D56A-466C-B074-D8222505143F}" destId="{E410AF54-F06C-4B64-9FD2-665BD33D7E2B}" srcOrd="1" destOrd="0" presId="urn:microsoft.com/office/officeart/2005/8/layout/hierarchy2"/>
    <dgm:cxn modelId="{3357C60A-4655-4768-AFE3-5C6677C6606F}" type="presParOf" srcId="{73A1999E-B4C5-4C80-9D07-C3070863B61A}" destId="{AE8DB659-7287-414D-B946-06FD15A89855}" srcOrd="2" destOrd="0" presId="urn:microsoft.com/office/officeart/2005/8/layout/hierarchy2"/>
    <dgm:cxn modelId="{7725553A-2C05-426A-A5E2-6A962CEAB0B4}" type="presParOf" srcId="{AE8DB659-7287-414D-B946-06FD15A89855}" destId="{27FD80CC-A9E1-4F68-B4E9-26CAB79707AB}" srcOrd="0" destOrd="0" presId="urn:microsoft.com/office/officeart/2005/8/layout/hierarchy2"/>
    <dgm:cxn modelId="{EA93CC61-9653-48AC-85E2-68B606803631}" type="presParOf" srcId="{73A1999E-B4C5-4C80-9D07-C3070863B61A}" destId="{539ED95B-236E-4949-B1B0-A25DC436DE75}" srcOrd="3" destOrd="0" presId="urn:microsoft.com/office/officeart/2005/8/layout/hierarchy2"/>
    <dgm:cxn modelId="{A81D810F-5035-4593-A28A-37074571C391}" type="presParOf" srcId="{539ED95B-236E-4949-B1B0-A25DC436DE75}" destId="{D702285E-6394-43FA-BB9D-9CF1A22249AA}" srcOrd="0" destOrd="0" presId="urn:microsoft.com/office/officeart/2005/8/layout/hierarchy2"/>
    <dgm:cxn modelId="{365424F1-5253-42BF-A8D8-1A191874B30A}" type="presParOf" srcId="{539ED95B-236E-4949-B1B0-A25DC436DE75}" destId="{94F6DA51-DFAE-4ADB-913C-140D7DA5FBC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46CBA-12E2-4B7B-B407-58F4D0201704}">
      <dsp:nvSpPr>
        <dsp:cNvPr id="0" name=""/>
        <dsp:cNvSpPr/>
      </dsp:nvSpPr>
      <dsp:spPr>
        <a:xfrm>
          <a:off x="440" y="1176742"/>
          <a:ext cx="787401" cy="393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africano</a:t>
          </a:r>
          <a:endParaRPr lang="it-IT" sz="1700" kern="1200" dirty="0"/>
        </a:p>
      </dsp:txBody>
      <dsp:txXfrm>
        <a:off x="11971" y="1188273"/>
        <a:ext cx="764339" cy="370638"/>
      </dsp:txXfrm>
    </dsp:sp>
    <dsp:sp modelId="{02E2171C-7A87-4A2B-BD67-8A0A91127F09}">
      <dsp:nvSpPr>
        <dsp:cNvPr id="0" name=""/>
        <dsp:cNvSpPr/>
      </dsp:nvSpPr>
      <dsp:spPr>
        <a:xfrm>
          <a:off x="787841" y="1360694"/>
          <a:ext cx="314960" cy="25795"/>
        </a:xfrm>
        <a:custGeom>
          <a:avLst/>
          <a:gdLst/>
          <a:ahLst/>
          <a:cxnLst/>
          <a:rect l="0" t="0" r="0" b="0"/>
          <a:pathLst>
            <a:path>
              <a:moveTo>
                <a:pt x="0" y="12897"/>
              </a:moveTo>
              <a:lnTo>
                <a:pt x="314960" y="1289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937447" y="1365718"/>
        <a:ext cx="15748" cy="15748"/>
      </dsp:txXfrm>
    </dsp:sp>
    <dsp:sp modelId="{43CE5125-A430-4449-8267-4B5984394975}">
      <dsp:nvSpPr>
        <dsp:cNvPr id="0" name=""/>
        <dsp:cNvSpPr/>
      </dsp:nvSpPr>
      <dsp:spPr>
        <a:xfrm>
          <a:off x="1102801" y="1176742"/>
          <a:ext cx="787401" cy="393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eritreo</a:t>
          </a:r>
          <a:endParaRPr lang="it-IT" sz="1700" kern="1200" dirty="0"/>
        </a:p>
      </dsp:txBody>
      <dsp:txXfrm>
        <a:off x="1114332" y="1188273"/>
        <a:ext cx="764339" cy="370638"/>
      </dsp:txXfrm>
    </dsp:sp>
    <dsp:sp modelId="{E7A0A533-F70A-4FDD-807F-057325272391}">
      <dsp:nvSpPr>
        <dsp:cNvPr id="0" name=""/>
        <dsp:cNvSpPr/>
      </dsp:nvSpPr>
      <dsp:spPr>
        <a:xfrm rot="19457599">
          <a:off x="1853745" y="1247505"/>
          <a:ext cx="387875" cy="25795"/>
        </a:xfrm>
        <a:custGeom>
          <a:avLst/>
          <a:gdLst/>
          <a:ahLst/>
          <a:cxnLst/>
          <a:rect l="0" t="0" r="0" b="0"/>
          <a:pathLst>
            <a:path>
              <a:moveTo>
                <a:pt x="0" y="12897"/>
              </a:moveTo>
              <a:lnTo>
                <a:pt x="387875" y="1289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037986" y="1250706"/>
        <a:ext cx="19393" cy="19393"/>
      </dsp:txXfrm>
    </dsp:sp>
    <dsp:sp modelId="{D432EB14-AC4D-43AA-A1D4-BCE0357D61F3}">
      <dsp:nvSpPr>
        <dsp:cNvPr id="0" name=""/>
        <dsp:cNvSpPr/>
      </dsp:nvSpPr>
      <dsp:spPr>
        <a:xfrm>
          <a:off x="2205163" y="950364"/>
          <a:ext cx="787401" cy="393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err="1" smtClean="0"/>
            <a:t>tigrini</a:t>
          </a:r>
          <a:endParaRPr lang="it-IT" sz="1700" kern="1200" dirty="0"/>
        </a:p>
      </dsp:txBody>
      <dsp:txXfrm>
        <a:off x="2216694" y="961895"/>
        <a:ext cx="764339" cy="370638"/>
      </dsp:txXfrm>
    </dsp:sp>
    <dsp:sp modelId="{AE8DB659-7287-414D-B946-06FD15A89855}">
      <dsp:nvSpPr>
        <dsp:cNvPr id="0" name=""/>
        <dsp:cNvSpPr/>
      </dsp:nvSpPr>
      <dsp:spPr>
        <a:xfrm rot="2142401">
          <a:off x="1853745" y="1473883"/>
          <a:ext cx="387875" cy="25795"/>
        </a:xfrm>
        <a:custGeom>
          <a:avLst/>
          <a:gdLst/>
          <a:ahLst/>
          <a:cxnLst/>
          <a:rect l="0" t="0" r="0" b="0"/>
          <a:pathLst>
            <a:path>
              <a:moveTo>
                <a:pt x="0" y="12897"/>
              </a:moveTo>
              <a:lnTo>
                <a:pt x="387875" y="1289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037986" y="1477084"/>
        <a:ext cx="19393" cy="19393"/>
      </dsp:txXfrm>
    </dsp:sp>
    <dsp:sp modelId="{D702285E-6394-43FA-BB9D-9CF1A22249AA}">
      <dsp:nvSpPr>
        <dsp:cNvPr id="0" name=""/>
        <dsp:cNvSpPr/>
      </dsp:nvSpPr>
      <dsp:spPr>
        <a:xfrm>
          <a:off x="2205163" y="1403120"/>
          <a:ext cx="787401" cy="393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err="1" smtClean="0"/>
            <a:t>kumana</a:t>
          </a:r>
          <a:endParaRPr lang="it-IT" sz="1700" kern="1200" dirty="0"/>
        </a:p>
      </dsp:txBody>
      <dsp:txXfrm>
        <a:off x="2216694" y="1414651"/>
        <a:ext cx="764339" cy="370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1745A-4E75-4482-B7F7-0B879EEBC59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PSICOLOGIA SOCIALE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A9612-9C11-4A8A-90DD-EA3054CB4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47063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3192F-5308-47BB-A897-A65F766C70AD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PSICOLOGIA SOCIALE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C85BA-301B-433C-8656-6B3EF5D1A8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654875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6991-C94E-424E-B37E-7D98DBDADBBB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PSICOLOGIA SOCIALE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11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3521-5B23-46BD-B64E-A92EAAE4483F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PSICOLOGIA SOCIALE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9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C9BC-BD02-4170-91C4-B8A33815B956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PSICOLOGIA SOCIALE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84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321D-42A6-47AF-8298-D2841C12AC08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PSICOLOGIA SOCIALE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3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43D7-21BC-4971-83E5-E1942E935160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PSICOLOGIA SOCIALE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98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FCE2-C912-44E9-A203-A3194880EB53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PSICOLOGIA SOCIALE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09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339C-4DD7-4DE2-B579-B89AD830DFA6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PSICOLOGIA SOCIALE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78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FD97-8855-48B9-A59E-CBC83B561FFB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PSICOLOGIA SOCIALE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74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6458-782B-415C-A96A-09F0E1721F2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PSICOLOGIA SOCIALE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58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CAB510D-A4C3-4A2D-A2C8-151FF433DAF7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PSICOLOGIA SOCIALE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65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9AEC-841F-4246-A3B5-D31DF605ED21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PSICOLOGIA SOCIALE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2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00A9F7C-4088-41F7-86FB-BE26BB49182C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PSICOLOGIA SOCIALE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7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Rappresentatività dei prototipi</a:t>
            </a:r>
            <a:endParaRPr lang="it-IT" sz="2800" dirty="0"/>
          </a:p>
        </p:txBody>
      </p:sp>
      <p:sp>
        <p:nvSpPr>
          <p:cNvPr id="7170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sz="2400" dirty="0"/>
              <a:t>Le persone si formano un’immagine astratta (</a:t>
            </a:r>
            <a:r>
              <a:rPr lang="it-IT" altLang="it-IT" sz="2400" b="1" i="1" dirty="0"/>
              <a:t>prototipo</a:t>
            </a:r>
            <a:r>
              <a:rPr lang="it-IT" altLang="it-IT" sz="2400" dirty="0"/>
              <a:t>) di un membro della categoria che </a:t>
            </a:r>
            <a:r>
              <a:rPr lang="it-IT" altLang="it-IT" sz="2400" dirty="0" smtClean="0"/>
              <a:t>accentri le </a:t>
            </a:r>
            <a:r>
              <a:rPr lang="it-IT" altLang="it-IT" sz="2400" dirty="0"/>
              <a:t>caratteristiche tipiche/ideali di essa. </a:t>
            </a:r>
          </a:p>
          <a:p>
            <a:pPr eaLnBrk="1" hangingPunct="1"/>
            <a:r>
              <a:rPr lang="it-IT" altLang="it-IT" sz="2400" dirty="0"/>
              <a:t>I prototipi possono rappresentare il membro più comune, o tipico, di una categoria. </a:t>
            </a:r>
          </a:p>
          <a:p>
            <a:pPr eaLnBrk="1" hangingPunct="1">
              <a:buFontTx/>
              <a:buNone/>
            </a:pPr>
            <a:r>
              <a:rPr lang="it-IT" altLang="it-IT" sz="2400" dirty="0"/>
              <a:t>     .. Però quando più categorie si trovano in competizione il prototipo può essere rappresentato da un membro estremista</a:t>
            </a:r>
          </a:p>
          <a:p>
            <a:pPr eaLnBrk="1" hangingPunct="1"/>
            <a:r>
              <a:rPr lang="it-IT" altLang="it-IT" sz="2400" dirty="0"/>
              <a:t>Il modello prevede un’organizzazione gerarchica, articolata secondo diversi livelli diversi d’inclusione.</a:t>
            </a:r>
          </a:p>
          <a:p>
            <a:endParaRPr lang="it-IT" altLang="it-IT" sz="24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PSICOLOGIA SOCIALE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14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041525" y="1438275"/>
            <a:ext cx="8472488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Giudizi di colpevolezza nei confronti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di un imputato ispanico a seconda delle caratteristiche del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Rispondente e dell’ora di emissione del giudizio.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A valori più elevati corrisponde una percezione di maggiore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colpevolezza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117726" y="4384675"/>
            <a:ext cx="2760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Personalità mattutina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133601" y="5334000"/>
            <a:ext cx="232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Personalità serale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537326" y="3505200"/>
            <a:ext cx="1960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Ora del giorno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6080125" y="4003675"/>
            <a:ext cx="71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9,00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7908925" y="4003675"/>
            <a:ext cx="86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20,00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6096000" y="4384675"/>
            <a:ext cx="71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4,92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6096000" y="5334000"/>
            <a:ext cx="71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6,79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7848600" y="4419600"/>
            <a:ext cx="71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6,50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7848600" y="5334000"/>
            <a:ext cx="71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5,60</a:t>
            </a:r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5257800" y="44196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5257800" y="3962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PSICOLOGIA SOCIALE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4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041525" y="1438276"/>
            <a:ext cx="8059738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Solo dalla combinazione di alti livelli di motivazione 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risorse cognitive si creano le premesse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 affinché le persone vengano percepite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nella loro complessità che, fortunatamente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/>
              <a:t> va bel oltre le semplici appartenenze categoriali.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PSICOLOGIA SOCIALE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3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Grazie!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PSICOLOGIA SOCIALE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922789" y="765176"/>
            <a:ext cx="10402349" cy="5788025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it-IT" altLang="it-IT" sz="2800" b="1" dirty="0"/>
              <a:t>I rapporti tra categorie</a:t>
            </a:r>
            <a:r>
              <a:rPr lang="it-IT" altLang="it-IT" sz="2400" b="1" dirty="0"/>
              <a:t> (modello di E. </a:t>
            </a:r>
            <a:r>
              <a:rPr lang="it-IT" altLang="it-IT" sz="2400" b="1" dirty="0" err="1"/>
              <a:t>Rosch</a:t>
            </a:r>
            <a:r>
              <a:rPr lang="it-IT" altLang="it-IT" sz="2400" b="1" dirty="0"/>
              <a:t>)</a:t>
            </a:r>
          </a:p>
          <a:p>
            <a:pPr marL="0" indent="0" algn="ctr">
              <a:lnSpc>
                <a:spcPct val="90000"/>
              </a:lnSpc>
              <a:buNone/>
            </a:pPr>
            <a:endParaRPr lang="it-IT" altLang="it-IT" sz="2400" b="1" dirty="0"/>
          </a:p>
          <a:p>
            <a:pPr marL="0" indent="0">
              <a:lnSpc>
                <a:spcPct val="90000"/>
              </a:lnSpc>
              <a:buNone/>
            </a:pPr>
            <a:r>
              <a:rPr lang="it-IT" altLang="it-IT" sz="2400" dirty="0"/>
              <a:t>Gli individui ricorrono a livelli diversi in relazione al contesto comunicativo e ai progetti </a:t>
            </a:r>
            <a:r>
              <a:rPr lang="it-IT" altLang="it-IT" sz="2400" dirty="0" smtClean="0"/>
              <a:t>d’azione:</a:t>
            </a:r>
            <a:endParaRPr lang="it-IT" altLang="it-IT" sz="2400" dirty="0"/>
          </a:p>
          <a:p>
            <a:pPr marL="0" indent="0">
              <a:lnSpc>
                <a:spcPct val="90000"/>
              </a:lnSpc>
              <a:buNone/>
            </a:pPr>
            <a:endParaRPr lang="it-IT" altLang="it-IT" sz="2400" dirty="0"/>
          </a:p>
          <a:p>
            <a:pPr marL="0" indent="0">
              <a:lnSpc>
                <a:spcPct val="90000"/>
              </a:lnSpc>
              <a:buNone/>
            </a:pPr>
            <a:r>
              <a:rPr lang="it-IT" altLang="it-IT" sz="2400" dirty="0" smtClean="0"/>
              <a:t>livelli </a:t>
            </a:r>
            <a:r>
              <a:rPr lang="it-IT" altLang="it-IT" sz="2400" b="1" dirty="0"/>
              <a:t>gerarchici più elevati </a:t>
            </a:r>
            <a:r>
              <a:rPr lang="it-IT" altLang="it-IT" sz="2400" dirty="0"/>
              <a:t>soprattutto per indicare propositi e progetti;</a:t>
            </a:r>
          </a:p>
          <a:p>
            <a:pPr marL="0" indent="0">
              <a:lnSpc>
                <a:spcPct val="90000"/>
              </a:lnSpc>
            </a:pPr>
            <a:r>
              <a:rPr lang="it-IT" altLang="it-IT" sz="2400" dirty="0" smtClean="0"/>
              <a:t>le </a:t>
            </a:r>
            <a:r>
              <a:rPr lang="it-IT" altLang="it-IT" sz="2400" b="1" dirty="0"/>
              <a:t>categorie di base </a:t>
            </a:r>
            <a:r>
              <a:rPr lang="it-IT" altLang="it-IT" sz="2400" dirty="0" smtClean="0"/>
              <a:t>sono di ampiezza media e </a:t>
            </a:r>
            <a:r>
              <a:rPr lang="it-IT" altLang="it-IT" sz="2400" dirty="0"/>
              <a:t>consentono una facile differenziazione ed implicano comportamenti ben appresi;</a:t>
            </a:r>
          </a:p>
          <a:p>
            <a:pPr marL="0" indent="0"/>
            <a:r>
              <a:rPr lang="it-IT" altLang="it-IT" sz="2400" dirty="0" smtClean="0"/>
              <a:t>livelli </a:t>
            </a:r>
            <a:r>
              <a:rPr lang="it-IT" altLang="it-IT" sz="2400" dirty="0"/>
              <a:t>più </a:t>
            </a:r>
            <a:r>
              <a:rPr lang="it-IT" altLang="it-IT" sz="2400" b="1" dirty="0"/>
              <a:t>specifici</a:t>
            </a:r>
            <a:r>
              <a:rPr lang="it-IT" altLang="it-IT" sz="2400" dirty="0"/>
              <a:t> per riferire azioni portate a termine e finalizzate o in procinto di realizzazione. </a:t>
            </a:r>
            <a:endParaRPr lang="it-IT" altLang="it-IT" sz="2400" dirty="0" smtClean="0"/>
          </a:p>
          <a:p>
            <a:pPr marL="0" indent="0"/>
            <a:r>
              <a:rPr lang="it-IT" altLang="it-IT" sz="2400" dirty="0" smtClean="0"/>
              <a:t>Le </a:t>
            </a:r>
            <a:r>
              <a:rPr lang="it-IT" altLang="it-IT" sz="2400" dirty="0"/>
              <a:t>persone impiegano più frequentemente le categorie di base.</a:t>
            </a:r>
          </a:p>
          <a:p>
            <a:pPr marL="0" indent="0">
              <a:lnSpc>
                <a:spcPct val="90000"/>
              </a:lnSpc>
            </a:pPr>
            <a:endParaRPr lang="it-IT" altLang="it-IT" sz="2400" dirty="0"/>
          </a:p>
          <a:p>
            <a:pPr marL="0" indent="0">
              <a:lnSpc>
                <a:spcPct val="90000"/>
              </a:lnSpc>
            </a:pPr>
            <a:endParaRPr lang="it-IT" altLang="it-IT" sz="24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PSICOLOGIA SOCIALE</a:t>
            </a:r>
            <a:endParaRPr lang="en-US" dirty="0"/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2964552112"/>
              </p:ext>
            </p:extLst>
          </p:nvPr>
        </p:nvGraphicFramePr>
        <p:xfrm>
          <a:off x="9103919" y="4077724"/>
          <a:ext cx="2993005" cy="2747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273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PSICOLOGIA SOCIALE</a:t>
            </a:r>
            <a:endParaRPr lang="en-US" dirty="0"/>
          </a:p>
        </p:txBody>
      </p:sp>
      <p:sp>
        <p:nvSpPr>
          <p:cNvPr id="28675" name="Segnaposto contenuto 2"/>
          <p:cNvSpPr>
            <a:spLocks noGrp="1"/>
          </p:cNvSpPr>
          <p:nvPr>
            <p:ph idx="4294967295"/>
          </p:nvPr>
        </p:nvSpPr>
        <p:spPr>
          <a:xfrm>
            <a:off x="1602297" y="737431"/>
            <a:ext cx="8407400" cy="473075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it-IT" altLang="it-IT" dirty="0" smtClean="0"/>
          </a:p>
          <a:p>
            <a:pPr marL="0" indent="0">
              <a:buNone/>
              <a:defRPr/>
            </a:pPr>
            <a:endParaRPr lang="it-IT" altLang="it-IT" sz="1800" b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it-IT" altLang="it-IT" sz="2400" dirty="0" smtClean="0"/>
              <a:t>Secondo </a:t>
            </a:r>
            <a:r>
              <a:rPr lang="it-IT" altLang="it-IT" sz="2400" dirty="0"/>
              <a:t>la teoria della </a:t>
            </a:r>
            <a:r>
              <a:rPr lang="it-IT" altLang="it-IT" sz="2400" b="1" dirty="0"/>
              <a:t>distinzione ottimale</a:t>
            </a:r>
            <a:r>
              <a:rPr lang="it-IT" altLang="it-IT" sz="2400" dirty="0"/>
              <a:t> (</a:t>
            </a:r>
            <a:r>
              <a:rPr lang="it-IT" altLang="it-IT" sz="2400" dirty="0" err="1"/>
              <a:t>Brewer</a:t>
            </a:r>
            <a:r>
              <a:rPr lang="it-IT" altLang="it-IT" sz="2400" dirty="0"/>
              <a:t>, 1991), </a:t>
            </a:r>
            <a:r>
              <a:rPr lang="it-IT" altLang="it-IT" sz="2400" dirty="0" smtClean="0"/>
              <a:t>le categorie </a:t>
            </a:r>
            <a:r>
              <a:rPr lang="it-IT" altLang="it-IT" sz="2400" dirty="0"/>
              <a:t>che si collocano a un livello di base e sottotipi rispondono alla necessità degli uomini di considerare un individuo </a:t>
            </a:r>
            <a:r>
              <a:rPr lang="it-IT" altLang="it-IT" sz="2400" dirty="0" smtClean="0"/>
              <a:t>sulla base della somiglianza/</a:t>
            </a:r>
            <a:r>
              <a:rPr lang="it-IT" altLang="it-IT" sz="2400" dirty="0" err="1" smtClean="0"/>
              <a:t>differenzazione</a:t>
            </a:r>
            <a:r>
              <a:rPr lang="it-IT" altLang="it-IT" sz="2400" dirty="0" smtClean="0"/>
              <a:t> rispetto ad </a:t>
            </a:r>
            <a:r>
              <a:rPr lang="it-IT" altLang="it-IT" sz="2400" dirty="0"/>
              <a:t>altri.</a:t>
            </a:r>
          </a:p>
          <a:p>
            <a:pPr marL="0" indent="0">
              <a:buNone/>
              <a:defRPr/>
            </a:pPr>
            <a:endParaRPr lang="it-IT" altLang="it-IT" sz="2400" dirty="0"/>
          </a:p>
          <a:p>
            <a:pPr marL="0" indent="0">
              <a:buNone/>
              <a:defRPr/>
            </a:pPr>
            <a:r>
              <a:rPr lang="it-IT" altLang="it-IT" sz="2400" b="1" dirty="0">
                <a:solidFill>
                  <a:schemeClr val="tx2"/>
                </a:solidFill>
              </a:rPr>
              <a:t>Distinzione ottimale:</a:t>
            </a:r>
            <a:r>
              <a:rPr lang="it-IT" altLang="it-IT" sz="2400" dirty="0">
                <a:solidFill>
                  <a:schemeClr val="tx2"/>
                </a:solidFill>
              </a:rPr>
              <a:t> </a:t>
            </a:r>
            <a:r>
              <a:rPr lang="it-IT" altLang="it-IT" sz="2400" dirty="0"/>
              <a:t>Le persone si sforzano di raggiungere un equilibrio tra spinte opposte tendenti all’inclusione e alla distinzione: un equilibrio espresso nei gruppi come bilanciamento tra la differenziazione e l’omogeneizzazione </a:t>
            </a:r>
            <a:r>
              <a:rPr lang="it-IT" altLang="it-IT" sz="2400" dirty="0" err="1"/>
              <a:t>intragruppo</a:t>
            </a:r>
            <a:r>
              <a:rPr lang="it-IT" altLang="it-IT" sz="2400" dirty="0"/>
              <a:t>.</a:t>
            </a:r>
          </a:p>
          <a:p>
            <a:pPr marL="0" indent="0">
              <a:buNone/>
              <a:defRPr/>
            </a:pPr>
            <a:endParaRPr lang="it-IT" altLang="it-IT" sz="1800" b="1" dirty="0"/>
          </a:p>
          <a:p>
            <a:pPr marL="0" indent="0">
              <a:buNone/>
              <a:defRPr/>
            </a:pPr>
            <a:endParaRPr lang="it-IT" altLang="it-IT" sz="1800" b="1" dirty="0"/>
          </a:p>
        </p:txBody>
      </p:sp>
    </p:spTree>
    <p:extLst>
      <p:ext uri="{BB962C8B-B14F-4D97-AF65-F5344CB8AC3E}">
        <p14:creationId xmlns:p14="http://schemas.microsoft.com/office/powerpoint/2010/main" val="285799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>Salienza e accessibilità categoriale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96532"/>
          </a:xfrm>
        </p:spPr>
        <p:txBody>
          <a:bodyPr>
            <a:normAutofit/>
          </a:bodyPr>
          <a:lstStyle/>
          <a:p>
            <a:r>
              <a:rPr lang="it-IT" dirty="0" smtClean="0"/>
              <a:t>Nell’esperienza quotidiana, le persone classificano gli stimoli sulla base di diverse dimensioni.  In che modo?</a:t>
            </a:r>
          </a:p>
          <a:p>
            <a:r>
              <a:rPr lang="it-IT" dirty="0" smtClean="0"/>
              <a:t>Provate a immaginare  … su un			pieno di .. </a:t>
            </a:r>
          </a:p>
          <a:p>
            <a:endParaRPr lang="it-IT" dirty="0"/>
          </a:p>
          <a:p>
            <a:r>
              <a:rPr lang="it-IT" dirty="0" smtClean="0"/>
              <a:t>La </a:t>
            </a:r>
            <a:r>
              <a:rPr lang="it-IT" b="1" dirty="0" smtClean="0"/>
              <a:t>salienza</a:t>
            </a:r>
            <a:r>
              <a:rPr lang="it-IT" dirty="0" smtClean="0"/>
              <a:t> di una categoria è la capacità degli indizi categoriali di attirare l’attenzione entro i contesti entro cui sono inseriti (Smith e </a:t>
            </a:r>
            <a:r>
              <a:rPr lang="it-IT" dirty="0" err="1" smtClean="0"/>
              <a:t>Mackie</a:t>
            </a:r>
            <a:r>
              <a:rPr lang="it-IT" dirty="0" smtClean="0"/>
              <a:t>, 1998). Essa è una proprietà che emerge sia in relazione agli altri stimoli presenti sia in funzione delle motivazioni di chi osserva. Dunque è anche funzione dell’accessibilità della categoria nel sistema cognitivo ossia della disponibilità al recupero.</a:t>
            </a:r>
          </a:p>
          <a:p>
            <a:r>
              <a:rPr lang="it-IT" b="1" dirty="0" smtClean="0"/>
              <a:t>Accessibilità</a:t>
            </a:r>
            <a:r>
              <a:rPr lang="it-IT" dirty="0" smtClean="0"/>
              <a:t> cronica vs. a. situazionale</a:t>
            </a:r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1026" name="Picture 2" descr="Risultati immagini per PEOPLE ON THE B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776" y="2724346"/>
            <a:ext cx="1730151" cy="97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PSICOLOGIA SOCIALE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08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1729033" y="652054"/>
            <a:ext cx="8828988" cy="5503649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None/>
            </a:pPr>
            <a:r>
              <a:rPr lang="it-IT" altLang="it-IT" sz="2400" dirty="0" smtClean="0"/>
              <a:t>Esperimento  mediante l’applicazione del paradigma </a:t>
            </a:r>
            <a:r>
              <a:rPr lang="it-IT" altLang="it-IT" sz="2400" dirty="0" err="1" smtClean="0"/>
              <a:t>Who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said</a:t>
            </a:r>
            <a:r>
              <a:rPr lang="it-IT" altLang="it-IT" sz="2400" dirty="0" smtClean="0"/>
              <a:t> </a:t>
            </a:r>
            <a:r>
              <a:rPr lang="it-IT" altLang="it-IT" sz="2400" dirty="0" err="1" smtClean="0"/>
              <a:t>what</a:t>
            </a:r>
            <a:r>
              <a:rPr lang="it-IT" altLang="it-IT" sz="2400" dirty="0" smtClean="0"/>
              <a:t> </a:t>
            </a:r>
            <a:r>
              <a:rPr lang="it-IT" altLang="it-IT" sz="2400" dirty="0"/>
              <a:t>“</a:t>
            </a:r>
            <a:r>
              <a:rPr lang="it-IT" altLang="it-IT" sz="2400" b="1" dirty="0"/>
              <a:t>chi ha detto cosa</a:t>
            </a:r>
            <a:r>
              <a:rPr lang="it-IT" altLang="it-IT" sz="2400" dirty="0"/>
              <a:t>” per mostrare la tendenza a raggruppare le persone a seconda delle somiglianze che le </a:t>
            </a:r>
            <a:r>
              <a:rPr lang="it-IT" altLang="it-IT" sz="2400" dirty="0" smtClean="0"/>
              <a:t>accomunano (</a:t>
            </a:r>
            <a:r>
              <a:rPr lang="it-IT" altLang="it-IT" sz="2400" dirty="0"/>
              <a:t>Taylor, </a:t>
            </a:r>
            <a:r>
              <a:rPr lang="it-IT" altLang="it-IT" sz="2400" dirty="0" err="1"/>
              <a:t>Fiske</a:t>
            </a:r>
            <a:r>
              <a:rPr lang="it-IT" altLang="it-IT" sz="2400" dirty="0"/>
              <a:t>, </a:t>
            </a:r>
            <a:r>
              <a:rPr lang="it-IT" altLang="it-IT" sz="2400" dirty="0" err="1"/>
              <a:t>Etcoff</a:t>
            </a:r>
            <a:r>
              <a:rPr lang="it-IT" altLang="it-IT" sz="2400" dirty="0"/>
              <a:t>, </a:t>
            </a:r>
            <a:r>
              <a:rPr lang="it-IT" altLang="it-IT" sz="2400" dirty="0" err="1"/>
              <a:t>Ruderman</a:t>
            </a:r>
            <a:r>
              <a:rPr lang="it-IT" altLang="it-IT" sz="2400" dirty="0"/>
              <a:t>, 1978) </a:t>
            </a:r>
            <a:endParaRPr lang="it-IT" altLang="it-IT" sz="2400" dirty="0" smtClean="0"/>
          </a:p>
          <a:p>
            <a:pPr>
              <a:lnSpc>
                <a:spcPct val="90000"/>
              </a:lnSpc>
              <a:buNone/>
            </a:pPr>
            <a:r>
              <a:rPr lang="it-IT" altLang="it-IT" sz="2400" dirty="0" smtClean="0"/>
              <a:t>Metodo</a:t>
            </a:r>
            <a:endParaRPr lang="it-IT" altLang="it-IT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dirty="0"/>
              <a:t> Si presentava la registrazione </a:t>
            </a:r>
            <a:r>
              <a:rPr lang="it-IT" altLang="it-IT" sz="2400" dirty="0" smtClean="0"/>
              <a:t>vocale di </a:t>
            </a:r>
            <a:r>
              <a:rPr lang="it-IT" altLang="it-IT" sz="2400" dirty="0"/>
              <a:t>una discussione (tra 6 p) su una campagna pubblicitaria</a:t>
            </a:r>
            <a:r>
              <a:rPr lang="it-IT" altLang="it-IT" sz="2400" dirty="0" smtClean="0"/>
              <a:t>. Simultaneamente chi ascoltava vedeva 6 fotografie dei ragazzi (3 bianchi vs 3 afroamericani) impegnati nella discussione</a:t>
            </a:r>
            <a:endParaRPr lang="it-IT" altLang="it-IT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dirty="0"/>
              <a:t>Metà partecipanti assisteva all’interazione e valutava il contributo di ciascuno</a:t>
            </a:r>
            <a:r>
              <a:rPr lang="it-IT" altLang="it-IT" sz="2400" dirty="0" smtClean="0"/>
              <a:t>. L’altra </a:t>
            </a:r>
            <a:r>
              <a:rPr lang="it-IT" altLang="it-IT" sz="2400" dirty="0"/>
              <a:t>metà doveva memorizzare chi pronunciava ciascuna frase</a:t>
            </a:r>
            <a:r>
              <a:rPr lang="it-IT" altLang="it-IT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dirty="0" smtClean="0"/>
              <a:t>Variabile dipendente: N di errori compiuti nell’associare la frase alla persona.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dirty="0" smtClean="0"/>
              <a:t>Risultati: i partecipanti, indipendentemente dalla condizione sperimentale, avevano utilizzato spontaneamente le categorie etniche nel codificare le informazioni producendo un più alto numero di errori intra-categoriali che inter-categoriali.</a:t>
            </a:r>
            <a:endParaRPr lang="it-IT" altLang="it-IT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4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PSICOLOGIA SOCIALE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63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37531" y="823899"/>
            <a:ext cx="8520112" cy="5472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/>
              <a:t>Che cosa succede una volta che le conoscenze schematiche sono attivate?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/>
              <a:t>Tutti i concetti che risultano in uno stato di attivazione, tendono a </a:t>
            </a:r>
            <a:r>
              <a:rPr lang="it-IT" altLang="it-IT" sz="2800" dirty="0" smtClean="0"/>
              <a:t>permeare </a:t>
            </a:r>
            <a:r>
              <a:rPr lang="it-IT" altLang="it-IT" sz="2800" dirty="0"/>
              <a:t>giudizi e </a:t>
            </a:r>
            <a:r>
              <a:rPr lang="it-IT" altLang="it-IT" sz="2800" dirty="0" smtClean="0"/>
              <a:t>percezioni.</a:t>
            </a:r>
            <a:endParaRPr lang="it-IT" altLang="it-IT" sz="28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PSICOLOGIA SOCIALE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32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effetti del «</a:t>
            </a:r>
            <a:r>
              <a:rPr lang="it-IT" dirty="0" err="1" smtClean="0"/>
              <a:t>priming</a:t>
            </a:r>
            <a:r>
              <a:rPr lang="it-IT" dirty="0" smtClean="0"/>
              <a:t>»</a:t>
            </a:r>
            <a:br>
              <a:rPr lang="it-IT" dirty="0" smtClean="0"/>
            </a:br>
            <a:r>
              <a:rPr lang="it-IT" dirty="0" smtClean="0"/>
              <a:t> </a:t>
            </a:r>
            <a:endParaRPr lang="it-IT" sz="16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PSICOLOGIA SOCIALE</a:t>
            </a:r>
            <a:endParaRPr lang="en-US" dirty="0"/>
          </a:p>
        </p:txBody>
      </p:sp>
      <p:sp>
        <p:nvSpPr>
          <p:cNvPr id="10" name="Segnaposto contenuto 4"/>
          <p:cNvSpPr>
            <a:spLocks noGrp="1"/>
          </p:cNvSpPr>
          <p:nvPr>
            <p:ph sz="half" idx="1"/>
          </p:nvPr>
        </p:nvSpPr>
        <p:spPr>
          <a:xfrm>
            <a:off x="1249678" y="1998134"/>
            <a:ext cx="4937760" cy="4023360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it-IT" dirty="0" smtClean="0"/>
              <a:t>METODO</a:t>
            </a:r>
          </a:p>
          <a:p>
            <a:pPr marL="0" indent="0">
              <a:buNone/>
            </a:pPr>
            <a:r>
              <a:rPr lang="it-IT" i="1" dirty="0" smtClean="0"/>
              <a:t>Partecipanti</a:t>
            </a:r>
            <a:r>
              <a:rPr lang="it-IT" dirty="0" smtClean="0"/>
              <a:t>: studenti/esse</a:t>
            </a:r>
          </a:p>
          <a:p>
            <a:pPr marL="0" indent="0">
              <a:buNone/>
            </a:pPr>
            <a:r>
              <a:rPr lang="it-IT" i="1" dirty="0" smtClean="0"/>
              <a:t>Disegno sperimentale e procedura</a:t>
            </a:r>
          </a:p>
          <a:p>
            <a:pPr marL="0" indent="0">
              <a:buNone/>
            </a:pPr>
            <a:r>
              <a:rPr lang="it-IT" dirty="0" smtClean="0"/>
              <a:t>I partecipanti furono esposti (a loro insaputa) all’odore , ben riconoscibile di un detersivo, partendo dall’ipotesi che ciò avrebbe reso più accessibile il concetto di pulizia.</a:t>
            </a:r>
          </a:p>
          <a:p>
            <a:pPr marL="0" indent="0">
              <a:buNone/>
            </a:pPr>
            <a:r>
              <a:rPr lang="it-IT" dirty="0" smtClean="0"/>
              <a:t>Compito: elencare 5 attività casalinghe da svolgere</a:t>
            </a:r>
            <a:endParaRPr lang="it-IT" dirty="0"/>
          </a:p>
        </p:txBody>
      </p:sp>
      <p:sp>
        <p:nvSpPr>
          <p:cNvPr id="11" name="Segnaposto contenuto 5"/>
          <p:cNvSpPr txBox="1">
            <a:spLocks/>
          </p:cNvSpPr>
          <p:nvPr/>
        </p:nvSpPr>
        <p:spPr>
          <a:xfrm>
            <a:off x="6370320" y="1998135"/>
            <a:ext cx="493776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mtClean="0"/>
              <a:t>RISULTATI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it-IT" smtClean="0"/>
              <a:t>36% dei partecipanti esposti all’odore richiamava attività inerenti alla pulizia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it-IT" smtClean="0"/>
              <a:t>Vs.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it-IT" smtClean="0"/>
              <a:t>11% dei partecipanti del gruppo di controllo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it-IT" smtClean="0"/>
          </a:p>
          <a:p>
            <a:pPr marL="0" indent="0">
              <a:buFont typeface="Calibri" panose="020F0502020204030204" pitchFamily="34" charset="0"/>
              <a:buNone/>
            </a:pPr>
            <a:r>
              <a:rPr lang="it-IT" smtClean="0"/>
              <a:t>Conclusioni: le persone utilizzano rappresentazioni accessibili per sviluppare obiettivi appropriati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433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739901" y="620713"/>
            <a:ext cx="8748713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PSICOLOGIA SOCIALE</a:t>
            </a:r>
            <a:endParaRPr lang="en-US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1739901" y="804192"/>
            <a:ext cx="8520112" cy="547211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it-IT" altLang="it-IT" sz="2800" b="1" dirty="0" smtClean="0"/>
              <a:t>Gli effetti degli schemi sul ricordo</a:t>
            </a:r>
          </a:p>
          <a:p>
            <a:pPr>
              <a:buFontTx/>
              <a:buNone/>
            </a:pPr>
            <a:r>
              <a:rPr lang="it-IT" altLang="it-IT" sz="2800" dirty="0" smtClean="0"/>
              <a:t>L’utilizzo di schemi di riferimento nella percezione sociale può condurre a un miglior ricordo delle informazioni che si presentano coerenti con tali schemi.</a:t>
            </a:r>
          </a:p>
          <a:p>
            <a:pPr>
              <a:buFontTx/>
              <a:buNone/>
            </a:pPr>
            <a:endParaRPr lang="it-IT" altLang="it-IT" sz="2800" dirty="0" smtClean="0"/>
          </a:p>
          <a:p>
            <a:pPr>
              <a:buFontTx/>
              <a:buNone/>
            </a:pPr>
            <a:endParaRPr lang="it-IT" altLang="it-IT" sz="2800" dirty="0" smtClean="0"/>
          </a:p>
          <a:p>
            <a:pPr>
              <a:buFontTx/>
              <a:buNone/>
            </a:pPr>
            <a:endParaRPr lang="it-IT" altLang="it-IT" sz="2800" dirty="0" smtClean="0"/>
          </a:p>
          <a:p>
            <a:pPr>
              <a:buFontTx/>
              <a:buNone/>
            </a:pPr>
            <a:endParaRPr lang="it-IT" altLang="it-IT" sz="2800" dirty="0" smtClean="0"/>
          </a:p>
          <a:p>
            <a:pPr>
              <a:buFontTx/>
              <a:buNone/>
            </a:pPr>
            <a:endParaRPr lang="it-IT" altLang="it-IT" sz="2800" dirty="0" smtClean="0"/>
          </a:p>
          <a:p>
            <a:pPr>
              <a:buFontTx/>
              <a:buNone/>
            </a:pPr>
            <a:r>
              <a:rPr lang="it-IT" altLang="it-IT" sz="2800" dirty="0" smtClean="0"/>
              <a:t>Tuttavia, le informazioni discrepanti rispetto a uno schema sono altamente salienti.</a:t>
            </a:r>
          </a:p>
          <a:p>
            <a:pPr>
              <a:buFontTx/>
              <a:buNone/>
            </a:pPr>
            <a:endParaRPr lang="it-IT" altLang="it-IT" sz="2800" dirty="0"/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943393"/>
              </p:ext>
            </p:extLst>
          </p:nvPr>
        </p:nvGraphicFramePr>
        <p:xfrm>
          <a:off x="2057400" y="2743201"/>
          <a:ext cx="7543800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Foglio di lavoro" r:id="rId3" imgW="3886505" imgH="657454" progId="Excel.Sheet.8">
                  <p:embed/>
                </p:oleObj>
              </mc:Choice>
              <mc:Fallback>
                <p:oleObj name="Foglio di lavoro" r:id="rId3" imgW="3886505" imgH="657454" progId="Excel.Sheet.8">
                  <p:embed/>
                  <p:pic>
                    <p:nvPicPr>
                      <p:cNvPr id="3584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743201"/>
                        <a:ext cx="7543800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133601" y="4267201"/>
            <a:ext cx="6767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Proporzioni di informazioni ricordate (Bodenhausen et al., 1987)</a:t>
            </a:r>
          </a:p>
        </p:txBody>
      </p:sp>
    </p:spTree>
    <p:extLst>
      <p:ext uri="{BB962C8B-B14F-4D97-AF65-F5344CB8AC3E}">
        <p14:creationId xmlns:p14="http://schemas.microsoft.com/office/powerpoint/2010/main" val="14739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739901" y="620713"/>
            <a:ext cx="8748713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965325" y="1857376"/>
            <a:ext cx="2770310" cy="1163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/>
              <a:t>Esclusivo utilizzo di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Informazioni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di tipo categoriale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6477001" y="1905001"/>
            <a:ext cx="40735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Utilizzo di tutte le informazioni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 individuali disponibili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413125" y="3733800"/>
            <a:ext cx="84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bassa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429000" y="4835525"/>
            <a:ext cx="84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basse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7467601" y="3692525"/>
            <a:ext cx="1387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elevata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7467601" y="4759325"/>
            <a:ext cx="1387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elevate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865688" y="4149725"/>
            <a:ext cx="1687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motivazione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4632325" y="5257800"/>
            <a:ext cx="2306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Risorse cognitive</a:t>
            </a: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4419600" y="3997325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4419600" y="5140325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1965325" y="371475"/>
            <a:ext cx="70754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/>
              <a:t>Il ruolo della motivazione 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/>
              <a:t>delle risorse cognitive nella percezione sociale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PSICOLOGIA SOCIALE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2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1097</TotalTime>
  <Words>714</Words>
  <Application>Microsoft Office PowerPoint</Application>
  <PresentationFormat>Widescreen</PresentationFormat>
  <Paragraphs>105</Paragraphs>
  <Slides>12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Times New Roman</vt:lpstr>
      <vt:lpstr>Retrospettivo</vt:lpstr>
      <vt:lpstr>Foglio di lavoro</vt:lpstr>
      <vt:lpstr>Rappresentatività dei prototipi</vt:lpstr>
      <vt:lpstr>Presentazione standard di PowerPoint</vt:lpstr>
      <vt:lpstr>Presentazione standard di PowerPoint</vt:lpstr>
      <vt:lpstr>Salienza e accessibilità categoriale</vt:lpstr>
      <vt:lpstr>Presentazione standard di PowerPoint</vt:lpstr>
      <vt:lpstr>Presentazione standard di PowerPoint</vt:lpstr>
      <vt:lpstr>Gli effetti del «priming»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Mosso</dc:creator>
  <cp:lastModifiedBy>Mosso</cp:lastModifiedBy>
  <cp:revision>76</cp:revision>
  <dcterms:created xsi:type="dcterms:W3CDTF">2018-10-03T16:54:43Z</dcterms:created>
  <dcterms:modified xsi:type="dcterms:W3CDTF">2020-09-29T20:25:26Z</dcterms:modified>
</cp:coreProperties>
</file>