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7" r:id="rId3"/>
    <p:sldId id="300" r:id="rId4"/>
    <p:sldId id="301" r:id="rId5"/>
    <p:sldId id="295" r:id="rId6"/>
    <p:sldId id="291" r:id="rId7"/>
    <p:sldId id="302" r:id="rId8"/>
    <p:sldId id="292" r:id="rId9"/>
    <p:sldId id="293" r:id="rId10"/>
    <p:sldId id="303" r:id="rId11"/>
    <p:sldId id="281" r:id="rId12"/>
    <p:sldId id="279" r:id="rId13"/>
    <p:sldId id="313" r:id="rId14"/>
    <p:sldId id="314" r:id="rId15"/>
    <p:sldId id="296" r:id="rId16"/>
    <p:sldId id="309" r:id="rId17"/>
    <p:sldId id="315" r:id="rId18"/>
    <p:sldId id="304" r:id="rId19"/>
    <p:sldId id="317" r:id="rId20"/>
    <p:sldId id="280" r:id="rId21"/>
    <p:sldId id="305" r:id="rId22"/>
    <p:sldId id="298" r:id="rId23"/>
    <p:sldId id="299" r:id="rId24"/>
    <p:sldId id="297" r:id="rId25"/>
    <p:sldId id="308" r:id="rId26"/>
    <p:sldId id="316" r:id="rId27"/>
    <p:sldId id="306" r:id="rId28"/>
    <p:sldId id="307" r:id="rId29"/>
    <p:sldId id="310" r:id="rId30"/>
    <p:sldId id="311" r:id="rId31"/>
    <p:sldId id="318" r:id="rId32"/>
    <p:sldId id="289"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95" autoAdjust="0"/>
    <p:restoredTop sz="95401" autoAdjust="0"/>
  </p:normalViewPr>
  <p:slideViewPr>
    <p:cSldViewPr snapToGrid="0">
      <p:cViewPr>
        <p:scale>
          <a:sx n="84" d="100"/>
          <a:sy n="84" d="100"/>
        </p:scale>
        <p:origin x="832" y="8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06/10/25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14</a:t>
            </a:fld>
            <a:endParaRPr lang="it-IT"/>
          </a:p>
        </p:txBody>
      </p:sp>
    </p:spTree>
    <p:extLst>
      <p:ext uri="{BB962C8B-B14F-4D97-AF65-F5344CB8AC3E}">
        <p14:creationId xmlns:p14="http://schemas.microsoft.com/office/powerpoint/2010/main" val="237534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16</a:t>
            </a:fld>
            <a:endParaRPr lang="it-IT"/>
          </a:p>
        </p:txBody>
      </p:sp>
    </p:spTree>
    <p:extLst>
      <p:ext uri="{BB962C8B-B14F-4D97-AF65-F5344CB8AC3E}">
        <p14:creationId xmlns:p14="http://schemas.microsoft.com/office/powerpoint/2010/main" val="153043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256D8-8718-E77C-E9D3-E70EC58EDE7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8E38BF-F882-C2A9-F6B9-BD2828C694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7A6B0F8-31B5-02CE-8BEC-2FFDACEC981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2944B57-B914-EE77-4BBD-1996BF0A112D}"/>
              </a:ext>
            </a:extLst>
          </p:cNvPr>
          <p:cNvSpPr>
            <a:spLocks noGrp="1"/>
          </p:cNvSpPr>
          <p:nvPr>
            <p:ph type="sldNum" sz="quarter" idx="5"/>
          </p:nvPr>
        </p:nvSpPr>
        <p:spPr/>
        <p:txBody>
          <a:bodyPr/>
          <a:lstStyle/>
          <a:p>
            <a:fld id="{4A422B9D-8694-47D1-9903-65D9FED594F6}" type="slidenum">
              <a:rPr lang="it-IT" smtClean="0"/>
              <a:t>17</a:t>
            </a:fld>
            <a:endParaRPr lang="it-IT"/>
          </a:p>
        </p:txBody>
      </p:sp>
    </p:spTree>
    <p:extLst>
      <p:ext uri="{BB962C8B-B14F-4D97-AF65-F5344CB8AC3E}">
        <p14:creationId xmlns:p14="http://schemas.microsoft.com/office/powerpoint/2010/main" val="3135746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18</a:t>
            </a:fld>
            <a:endParaRPr lang="it-IT"/>
          </a:p>
        </p:txBody>
      </p:sp>
    </p:spTree>
    <p:extLst>
      <p:ext uri="{BB962C8B-B14F-4D97-AF65-F5344CB8AC3E}">
        <p14:creationId xmlns:p14="http://schemas.microsoft.com/office/powerpoint/2010/main" val="607646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20</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CE74DF-E78B-4649-91E6-330642CEC555}" type="slidenum">
              <a:rPr lang="it-IT" sz="1200">
                <a:solidFill>
                  <a:prstClr val="black"/>
                </a:solidFill>
              </a:rPr>
              <a:pPr/>
              <a:t>22</a:t>
            </a:fld>
            <a:endParaRPr lang="it-IT" sz="1200">
              <a:solidFill>
                <a:prstClr val="black"/>
              </a:solidFill>
            </a:endParaRPr>
          </a:p>
        </p:txBody>
      </p:sp>
      <p:sp>
        <p:nvSpPr>
          <p:cNvPr id="2253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22B9D-8694-47D1-9903-65D9FED594F6}" type="slidenum">
              <a:rPr lang="it-IT" smtClean="0">
                <a:solidFill>
                  <a:prstClr val="black"/>
                </a:solidFill>
                <a:latin typeface="Calibri"/>
              </a:rPr>
              <a:pPr/>
              <a:t>32</a:t>
            </a:fld>
            <a:endParaRPr lang="it-IT">
              <a:solidFill>
                <a:prstClr val="black"/>
              </a:solidFill>
              <a:latin typeface="Calibri"/>
            </a:endParaRPr>
          </a:p>
        </p:txBody>
      </p:sp>
    </p:spTree>
    <p:extLst>
      <p:ext uri="{BB962C8B-B14F-4D97-AF65-F5344CB8AC3E}">
        <p14:creationId xmlns:p14="http://schemas.microsoft.com/office/powerpoint/2010/main" val="260665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138538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87057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2375342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06/10/25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06/10/25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
        <p:nvSpPr>
          <p:cNvPr id="14" name="Date Placeholder 13"/>
          <p:cNvSpPr>
            <a:spLocks noGrp="1"/>
          </p:cNvSpPr>
          <p:nvPr>
            <p:ph type="dt" sz="half" idx="14"/>
          </p:nvPr>
        </p:nvSpPr>
        <p:spPr/>
        <p:txBody>
          <a:bodyPr/>
          <a:lstStyle/>
          <a:p>
            <a:fld id="{7FE2E624-ABAC-8645-8409-92AEF78E3CB1}" type="datetimeFigureOut">
              <a:rPr lang="en-US" smtClean="0">
                <a:solidFill>
                  <a:srgbClr val="FEFAC9"/>
                </a:solidFill>
                <a:latin typeface="Constantia"/>
              </a:rPr>
              <a:pPr/>
              <a:t>10/6/25</a:t>
            </a:fld>
            <a:endParaRPr lang="en-US">
              <a:solidFill>
                <a:srgbClr val="FEFAC9"/>
              </a:solidFill>
              <a:latin typeface="Constantia"/>
            </a:endParaRPr>
          </a:p>
        </p:txBody>
      </p:sp>
      <p:sp>
        <p:nvSpPr>
          <p:cNvPr id="15" name="Slide Number Placeholder 14"/>
          <p:cNvSpPr>
            <a:spLocks noGrp="1"/>
          </p:cNvSpPr>
          <p:nvPr>
            <p:ph type="sldNum" sz="quarter" idx="15"/>
          </p:nvPr>
        </p:nvSpPr>
        <p:spPr/>
        <p:txBody>
          <a:bodyPr/>
          <a:lstStyle>
            <a:lvl1pPr algn="ctr">
              <a:defRPr/>
            </a:lvl1pPr>
          </a:lstStyle>
          <a:p>
            <a:fld id="{D89590F1-AC0A-AD49-B242-B37209BE9DAA}" type="slidenum">
              <a:rPr lang="en-US" smtClean="0">
                <a:solidFill>
                  <a:srgbClr val="FEFAC9"/>
                </a:solidFill>
                <a:latin typeface="Constantia"/>
              </a:rPr>
              <a:pPr/>
              <a:t>‹N›</a:t>
            </a:fld>
            <a:endParaRPr lang="en-US">
              <a:solidFill>
                <a:srgbClr val="FEFAC9"/>
              </a:solidFill>
              <a:latin typeface="Constantia"/>
            </a:endParaRPr>
          </a:p>
        </p:txBody>
      </p:sp>
      <p:sp>
        <p:nvSpPr>
          <p:cNvPr id="16" name="Footer Placeholder 15"/>
          <p:cNvSpPr>
            <a:spLocks noGrp="1"/>
          </p:cNvSpPr>
          <p:nvPr>
            <p:ph type="ftr" sz="quarter" idx="16"/>
          </p:nvPr>
        </p:nvSpPr>
        <p:spPr/>
        <p:txBody>
          <a:bodyPr/>
          <a:lstStyle/>
          <a:p>
            <a:endParaRPr lang="en-US">
              <a:solidFill>
                <a:srgbClr val="FEFAC9"/>
              </a:solidFill>
              <a:latin typeface="Constantia"/>
            </a:endParaRPr>
          </a:p>
        </p:txBody>
      </p:sp>
      <p:sp>
        <p:nvSpPr>
          <p:cNvPr id="17" name="Title 16"/>
          <p:cNvSpPr>
            <a:spLocks noGrp="1"/>
          </p:cNvSpPr>
          <p:nvPr>
            <p:ph type="title"/>
          </p:nvPr>
        </p:nvSpPr>
        <p:spPr/>
        <p:txBody>
          <a:bodyPr rtlCol="0" anchor="b" anchorCtr="0"/>
          <a:lstStyle/>
          <a:p>
            <a:r>
              <a:rPr kumimoji="0" lang="it-IT"/>
              <a:t>Click to edit Master title style</a:t>
            </a:r>
            <a:endParaRPr kumimoji="0" lang="en-US"/>
          </a:p>
        </p:txBody>
      </p:sp>
    </p:spTree>
    <p:extLst>
      <p:ext uri="{BB962C8B-B14F-4D97-AF65-F5344CB8AC3E}">
        <p14:creationId xmlns:p14="http://schemas.microsoft.com/office/powerpoint/2010/main" val="1663102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06/10/25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urses.cit.cornell.edu/vicosperu/vicos-site/cornellperu_page_1.ht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repositorio.iep.org.pe/handle/IEP/586"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u.ffyl.unam.mx:8080/jspui/bitstream/10391/2973/1/29_CCLat_1978_Gonzalez_Prada.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fontScale="90000"/>
          </a:bodyPr>
          <a:lstStyle/>
          <a:p>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Dall’indigenismo</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all’Antropologia</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 in </a:t>
            </a:r>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Perù</a:t>
            </a:r>
            <a:endPar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2025/26</a:t>
            </a:r>
          </a:p>
          <a:p>
            <a:r>
              <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Picture 3" descr="lanzon">
            <a:extLst>
              <a:ext uri="{FF2B5EF4-FFF2-40B4-BE49-F238E27FC236}">
                <a16:creationId xmlns:a16="http://schemas.microsoft.com/office/drawing/2014/main" id="{AAC7CFCB-5D43-274A-A89F-1D2227DDD6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4" r="-1509"/>
          <a:stretch/>
        </p:blipFill>
        <p:spPr bwMode="auto">
          <a:xfrm>
            <a:off x="-30435" y="10942"/>
            <a:ext cx="3139395" cy="6230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id="{B321334C-BF92-2E49-A780-046E301F8BFE}"/>
              </a:ext>
            </a:extLst>
          </p:cNvPr>
          <p:cNvSpPr txBox="1">
            <a:spLocks/>
          </p:cNvSpPr>
          <p:nvPr/>
        </p:nvSpPr>
        <p:spPr>
          <a:xfrm>
            <a:off x="4056528" y="960391"/>
            <a:ext cx="5818991" cy="4872764"/>
          </a:xfrm>
          <a:prstGeom prst="rect">
            <a:avLst/>
          </a:prstGeom>
        </p:spPr>
        <p:txBody>
          <a:bodyPr>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it-IT" sz="3200" b="1" dirty="0">
                <a:ln w="3200">
                  <a:solidFill>
                    <a:srgbClr val="444D26">
                      <a:shade val="75000"/>
                      <a:alpha val="25000"/>
                    </a:srgbClr>
                  </a:solidFill>
                  <a:prstDash val="solid"/>
                  <a:round/>
                </a:ln>
                <a:solidFill>
                  <a:srgbClr val="C00000"/>
                </a:solidFill>
                <a:latin typeface="Constantia"/>
              </a:rPr>
              <a:t>Julio C. Tello</a:t>
            </a:r>
          </a:p>
          <a:p>
            <a:r>
              <a:rPr lang="it-IT" sz="2800" dirty="0">
                <a:ln w="3200">
                  <a:solidFill>
                    <a:srgbClr val="444D26">
                      <a:shade val="75000"/>
                      <a:alpha val="25000"/>
                    </a:srgbClr>
                  </a:solidFill>
                  <a:prstDash val="solid"/>
                  <a:round/>
                </a:ln>
                <a:solidFill>
                  <a:srgbClr val="000000"/>
                </a:solidFill>
                <a:latin typeface="Constantia"/>
              </a:rPr>
              <a:t>(1880-1947)</a:t>
            </a:r>
          </a:p>
          <a:p>
            <a:endParaRPr lang="it-IT" sz="2800" dirty="0">
              <a:ln w="3200">
                <a:solidFill>
                  <a:srgbClr val="444D26">
                    <a:shade val="75000"/>
                    <a:alpha val="25000"/>
                  </a:srgbClr>
                </a:solidFill>
                <a:prstDash val="solid"/>
                <a:round/>
              </a:ln>
              <a:solidFill>
                <a:srgbClr val="000000"/>
              </a:solidFill>
              <a:latin typeface="Constantia"/>
            </a:endParaRPr>
          </a:p>
          <a:p>
            <a:r>
              <a:rPr lang="it-IT" sz="2800" dirty="0" err="1">
                <a:ln w="3200">
                  <a:solidFill>
                    <a:srgbClr val="444D26">
                      <a:shade val="75000"/>
                      <a:alpha val="25000"/>
                    </a:srgbClr>
                  </a:solidFill>
                  <a:prstDash val="solid"/>
                  <a:round/>
                </a:ln>
                <a:solidFill>
                  <a:srgbClr val="000000"/>
                </a:solidFill>
                <a:latin typeface="Constantia"/>
              </a:rPr>
              <a:t>Chavìn</a:t>
            </a:r>
            <a:r>
              <a:rPr lang="it-IT" sz="2800" dirty="0">
                <a:ln w="3200">
                  <a:solidFill>
                    <a:srgbClr val="444D26">
                      <a:shade val="75000"/>
                      <a:alpha val="25000"/>
                    </a:srgbClr>
                  </a:solidFill>
                  <a:prstDash val="solid"/>
                  <a:round/>
                </a:ln>
                <a:solidFill>
                  <a:srgbClr val="000000"/>
                </a:solidFill>
                <a:latin typeface="Constantia"/>
              </a:rPr>
              <a:t> de </a:t>
            </a:r>
            <a:r>
              <a:rPr lang="it-IT" sz="2800" dirty="0" err="1">
                <a:ln w="3200">
                  <a:solidFill>
                    <a:srgbClr val="444D26">
                      <a:shade val="75000"/>
                      <a:alpha val="25000"/>
                    </a:srgbClr>
                  </a:solidFill>
                  <a:prstDash val="solid"/>
                  <a:round/>
                </a:ln>
                <a:solidFill>
                  <a:srgbClr val="000000"/>
                </a:solidFill>
                <a:latin typeface="Constantia"/>
              </a:rPr>
              <a:t>Huantar</a:t>
            </a:r>
            <a:r>
              <a:rPr lang="it-IT" sz="2800" dirty="0">
                <a:ln w="3200">
                  <a:solidFill>
                    <a:srgbClr val="444D26">
                      <a:shade val="75000"/>
                      <a:alpha val="25000"/>
                    </a:srgbClr>
                  </a:solidFill>
                  <a:prstDash val="solid"/>
                  <a:round/>
                </a:ln>
                <a:solidFill>
                  <a:srgbClr val="000000"/>
                </a:solidFill>
                <a:latin typeface="Constantia"/>
              </a:rPr>
              <a:t> e </a:t>
            </a:r>
          </a:p>
          <a:p>
            <a:r>
              <a:rPr lang="it-IT" sz="2800" dirty="0">
                <a:ln w="3200">
                  <a:solidFill>
                    <a:srgbClr val="444D26">
                      <a:shade val="75000"/>
                      <a:alpha val="25000"/>
                    </a:srgbClr>
                  </a:solidFill>
                  <a:prstDash val="solid"/>
                  <a:round/>
                </a:ln>
                <a:solidFill>
                  <a:srgbClr val="000000"/>
                </a:solidFill>
                <a:latin typeface="Constantia"/>
              </a:rPr>
              <a:t>la </a:t>
            </a:r>
            <a:r>
              <a:rPr lang="it-IT" sz="2800" i="1" dirty="0">
                <a:ln w="3200">
                  <a:solidFill>
                    <a:srgbClr val="444D26">
                      <a:shade val="75000"/>
                      <a:alpha val="25000"/>
                    </a:srgbClr>
                  </a:solidFill>
                  <a:prstDash val="solid"/>
                  <a:round/>
                </a:ln>
                <a:solidFill>
                  <a:srgbClr val="000000"/>
                </a:solidFill>
                <a:latin typeface="Constantia"/>
              </a:rPr>
              <a:t>Cultura Madre </a:t>
            </a:r>
            <a:r>
              <a:rPr lang="it-IT" sz="2800" dirty="0">
                <a:ln w="3200">
                  <a:solidFill>
                    <a:srgbClr val="444D26">
                      <a:shade val="75000"/>
                      <a:alpha val="25000"/>
                    </a:srgbClr>
                  </a:solidFill>
                  <a:prstDash val="solid"/>
                  <a:round/>
                </a:ln>
                <a:solidFill>
                  <a:srgbClr val="000000"/>
                </a:solidFill>
                <a:latin typeface="Constantia"/>
              </a:rPr>
              <a:t>delle Ande</a:t>
            </a:r>
          </a:p>
          <a:p>
            <a:r>
              <a:rPr lang="it-IT" sz="2800" dirty="0">
                <a:ln w="3200">
                  <a:solidFill>
                    <a:srgbClr val="444D26">
                      <a:shade val="75000"/>
                      <a:alpha val="25000"/>
                    </a:srgbClr>
                  </a:solidFill>
                  <a:prstDash val="solid"/>
                  <a:round/>
                </a:ln>
                <a:solidFill>
                  <a:srgbClr val="000000"/>
                </a:solidFill>
                <a:latin typeface="Constantia"/>
              </a:rPr>
              <a:t>l’unità culturale andina</a:t>
            </a:r>
          </a:p>
          <a:p>
            <a:r>
              <a:rPr lang="it-IT" sz="2800" dirty="0">
                <a:ln w="3200">
                  <a:solidFill>
                    <a:srgbClr val="444D26">
                      <a:shade val="75000"/>
                      <a:alpha val="25000"/>
                    </a:srgbClr>
                  </a:solidFill>
                  <a:prstDash val="solid"/>
                  <a:round/>
                </a:ln>
                <a:solidFill>
                  <a:srgbClr val="000000"/>
                </a:solidFill>
                <a:latin typeface="Constantia"/>
              </a:rPr>
              <a:t>il metodo della “analogia etnografica”</a:t>
            </a:r>
          </a:p>
        </p:txBody>
      </p:sp>
    </p:spTree>
    <p:extLst>
      <p:ext uri="{BB962C8B-B14F-4D97-AF65-F5344CB8AC3E}">
        <p14:creationId xmlns:p14="http://schemas.microsoft.com/office/powerpoint/2010/main" val="263434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79713" y="90367"/>
            <a:ext cx="7399965" cy="1200329"/>
          </a:xfrm>
          <a:prstGeom prst="rect">
            <a:avLst/>
          </a:prstGeom>
          <a:noFill/>
        </p:spPr>
        <p:txBody>
          <a:bodyPr wrap="square" rtlCol="0">
            <a:spAutoFit/>
          </a:bodyPr>
          <a:lstStyle/>
          <a:p>
            <a:r>
              <a:rPr lang="en-US" sz="3600" b="1" dirty="0" err="1">
                <a:solidFill>
                  <a:srgbClr val="C00000"/>
                </a:solidFill>
              </a:rPr>
              <a:t>Valcarcél</a:t>
            </a:r>
            <a:r>
              <a:rPr lang="en-US" sz="3600" b="1" dirty="0">
                <a:solidFill>
                  <a:srgbClr val="C00000"/>
                </a:solidFill>
              </a:rPr>
              <a:t> a Lima: </a:t>
            </a:r>
            <a:r>
              <a:rPr lang="en-US" sz="3600" b="1" dirty="0" err="1">
                <a:solidFill>
                  <a:srgbClr val="C00000"/>
                </a:solidFill>
              </a:rPr>
              <a:t>istituzionalizzazione</a:t>
            </a:r>
            <a:r>
              <a:rPr lang="en-US" sz="3600" b="1" dirty="0">
                <a:solidFill>
                  <a:srgbClr val="C00000"/>
                </a:solidFill>
              </a:rPr>
              <a:t> </a:t>
            </a:r>
            <a:r>
              <a:rPr lang="en-US" sz="3600" b="1" dirty="0" err="1">
                <a:solidFill>
                  <a:srgbClr val="C00000"/>
                </a:solidFill>
              </a:rPr>
              <a:t>dell’antropologia</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5">
            <a:extLst>
              <a:ext uri="{FF2B5EF4-FFF2-40B4-BE49-F238E27FC236}">
                <a16:creationId xmlns:a16="http://schemas.microsoft.com/office/drawing/2014/main" id="{E230E5E1-90D0-8C42-91BC-66F102EDE8F6}"/>
              </a:ext>
            </a:extLst>
          </p:cNvPr>
          <p:cNvSpPr txBox="1">
            <a:spLocks/>
          </p:cNvSpPr>
          <p:nvPr/>
        </p:nvSpPr>
        <p:spPr>
          <a:xfrm>
            <a:off x="5923722" y="1262757"/>
            <a:ext cx="5803641" cy="62596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pt-BR" sz="2400" dirty="0"/>
              <a:t>Il período </a:t>
            </a:r>
            <a:r>
              <a:rPr lang="pt-BR" sz="2400" dirty="0" err="1"/>
              <a:t>di</a:t>
            </a:r>
            <a:r>
              <a:rPr lang="pt-BR" sz="2400" dirty="0"/>
              <a:t> </a:t>
            </a:r>
            <a:r>
              <a:rPr lang="pt-BR" sz="2400" dirty="0" err="1"/>
              <a:t>J.Luis</a:t>
            </a:r>
            <a:r>
              <a:rPr lang="pt-BR" sz="2400" dirty="0"/>
              <a:t> Bustamante (10945-48)- </a:t>
            </a:r>
            <a:r>
              <a:rPr lang="pt-BR" sz="2400" dirty="0" err="1"/>
              <a:t>Governi</a:t>
            </a:r>
            <a:r>
              <a:rPr lang="pt-BR" sz="2400" dirty="0"/>
              <a:t> </a:t>
            </a:r>
            <a:r>
              <a:rPr lang="pt-BR" sz="2400" dirty="0" err="1"/>
              <a:t>autoritari</a:t>
            </a:r>
            <a:r>
              <a:rPr lang="pt-BR" sz="2400" dirty="0"/>
              <a:t> (</a:t>
            </a:r>
            <a:r>
              <a:rPr lang="pt-BR" sz="2400" dirty="0" err="1"/>
              <a:t>Odria</a:t>
            </a:r>
            <a:r>
              <a:rPr lang="pt-BR" sz="2400"/>
              <a:t> 1948-56)</a:t>
            </a:r>
            <a:endParaRPr lang="pt-BR" sz="2400" dirty="0"/>
          </a:p>
          <a:p>
            <a:pPr marL="342900" indent="-342900">
              <a:buFont typeface="Arial"/>
              <a:buChar char="•"/>
            </a:pPr>
            <a:r>
              <a:rPr lang="pt-BR" sz="2400" dirty="0"/>
              <a:t>1946 </a:t>
            </a:r>
            <a:r>
              <a:rPr lang="pt-BR" sz="2400" i="1" dirty="0" err="1"/>
              <a:t>l’Instituto</a:t>
            </a:r>
            <a:r>
              <a:rPr lang="pt-BR" sz="2400" i="1" dirty="0"/>
              <a:t> de </a:t>
            </a:r>
            <a:r>
              <a:rPr lang="pt-BR" sz="2400" i="1" dirty="0" err="1"/>
              <a:t>Etnología</a:t>
            </a:r>
            <a:r>
              <a:rPr lang="pt-BR" sz="2400" i="1" dirty="0"/>
              <a:t> </a:t>
            </a:r>
            <a:r>
              <a:rPr lang="pt-BR" sz="2400" i="1" dirty="0" err="1"/>
              <a:t>y</a:t>
            </a:r>
            <a:r>
              <a:rPr lang="pt-BR" sz="2400" i="1" dirty="0"/>
              <a:t> </a:t>
            </a:r>
            <a:r>
              <a:rPr lang="pt-BR" sz="2400" i="1" dirty="0" err="1"/>
              <a:t>Arqueología</a:t>
            </a:r>
            <a:r>
              <a:rPr lang="pt-BR" sz="2400" dirty="0"/>
              <a:t> </a:t>
            </a:r>
            <a:r>
              <a:rPr lang="pt-BR" sz="2400" dirty="0" err="1"/>
              <a:t>della</a:t>
            </a:r>
            <a:r>
              <a:rPr lang="pt-BR" sz="2400" dirty="0"/>
              <a:t> </a:t>
            </a:r>
            <a:r>
              <a:rPr lang="pt-BR" sz="2400" dirty="0" err="1"/>
              <a:t>Universidad</a:t>
            </a:r>
            <a:r>
              <a:rPr lang="pt-BR" sz="2400" dirty="0"/>
              <a:t> de San Marcos: “</a:t>
            </a:r>
            <a:r>
              <a:rPr lang="pt-BR" sz="2400" dirty="0" err="1"/>
              <a:t>il</a:t>
            </a:r>
            <a:r>
              <a:rPr lang="pt-BR" sz="2400" dirty="0"/>
              <a:t> caso </a:t>
            </a:r>
            <a:r>
              <a:rPr lang="pt-BR" sz="2400" dirty="0" err="1"/>
              <a:t>studio</a:t>
            </a:r>
            <a:r>
              <a:rPr lang="pt-BR" sz="2400" dirty="0"/>
              <a:t> e </a:t>
            </a:r>
            <a:r>
              <a:rPr lang="pt-BR" sz="2400" dirty="0" err="1"/>
              <a:t>la</a:t>
            </a:r>
            <a:r>
              <a:rPr lang="pt-BR" sz="2400" dirty="0"/>
              <a:t> </a:t>
            </a:r>
            <a:r>
              <a:rPr lang="pt-BR" sz="2400" dirty="0" err="1"/>
              <a:t>soluzione</a:t>
            </a:r>
            <a:r>
              <a:rPr lang="pt-BR" sz="2400" dirty="0"/>
              <a:t> concreta”</a:t>
            </a:r>
          </a:p>
          <a:p>
            <a:pPr marL="342900" indent="-342900">
              <a:buFont typeface="Arial"/>
              <a:buChar char="•"/>
            </a:pPr>
            <a:r>
              <a:rPr lang="pt-BR" sz="2400" dirty="0"/>
              <a:t>Il </a:t>
            </a:r>
            <a:r>
              <a:rPr lang="pt-BR" sz="2400" dirty="0" err="1"/>
              <a:t>Museo</a:t>
            </a:r>
            <a:r>
              <a:rPr lang="pt-BR" sz="2400" dirty="0"/>
              <a:t> Nacional e </a:t>
            </a:r>
            <a:r>
              <a:rPr lang="pt-BR" sz="2400" dirty="0" err="1"/>
              <a:t>la</a:t>
            </a:r>
            <a:r>
              <a:rPr lang="pt-BR" sz="2400" dirty="0"/>
              <a:t> </a:t>
            </a:r>
            <a:r>
              <a:rPr lang="pt-BR" sz="2400" i="1" dirty="0"/>
              <a:t>Revista </a:t>
            </a:r>
            <a:r>
              <a:rPr lang="pt-BR" sz="2400" i="1" dirty="0" err="1"/>
              <a:t>del</a:t>
            </a:r>
            <a:r>
              <a:rPr lang="pt-BR" sz="2400" i="1" dirty="0"/>
              <a:t> </a:t>
            </a:r>
            <a:r>
              <a:rPr lang="pt-BR" sz="2400" i="1" dirty="0" err="1"/>
              <a:t>Museo</a:t>
            </a:r>
            <a:r>
              <a:rPr lang="pt-BR" sz="2400" i="1" dirty="0"/>
              <a:t> Nacional</a:t>
            </a:r>
          </a:p>
          <a:p>
            <a:pPr marL="285750" indent="-285750">
              <a:buFontTx/>
              <a:buChar char="•"/>
            </a:pPr>
            <a:r>
              <a:rPr lang="pt-BR" sz="2400" dirty="0" err="1"/>
              <a:t>L’impulso</a:t>
            </a:r>
            <a:r>
              <a:rPr lang="pt-BR" sz="2400" dirty="0"/>
              <a:t> </a:t>
            </a:r>
            <a:r>
              <a:rPr lang="pt-BR" sz="2400" dirty="0" err="1"/>
              <a:t>nella</a:t>
            </a:r>
            <a:r>
              <a:rPr lang="pt-BR" sz="2400" dirty="0"/>
              <a:t> etnologia</a:t>
            </a:r>
          </a:p>
          <a:p>
            <a:pPr marL="285750" indent="-285750">
              <a:buFontTx/>
              <a:buChar char="•"/>
            </a:pPr>
            <a:r>
              <a:rPr lang="pt-BR" sz="2400" dirty="0"/>
              <a:t>Il corso </a:t>
            </a:r>
            <a:r>
              <a:rPr lang="pt-BR" sz="2400" dirty="0" err="1"/>
              <a:t>di</a:t>
            </a:r>
            <a:r>
              <a:rPr lang="pt-BR" sz="2400" dirty="0"/>
              <a:t> </a:t>
            </a:r>
            <a:r>
              <a:rPr lang="pt-BR" sz="2400" dirty="0" err="1"/>
              <a:t>laurea</a:t>
            </a:r>
            <a:r>
              <a:rPr lang="pt-BR" sz="2400" dirty="0"/>
              <a:t> </a:t>
            </a:r>
            <a:r>
              <a:rPr lang="pt-BR" sz="2400" dirty="0" err="1"/>
              <a:t>di</a:t>
            </a:r>
            <a:r>
              <a:rPr lang="pt-BR" sz="2400" dirty="0"/>
              <a:t> antropologia </a:t>
            </a:r>
            <a:r>
              <a:rPr lang="pt-BR" sz="2400" dirty="0" err="1"/>
              <a:t>alla</a:t>
            </a:r>
            <a:r>
              <a:rPr lang="pt-BR" sz="2400" dirty="0"/>
              <a:t> San </a:t>
            </a:r>
            <a:r>
              <a:rPr lang="pt-BR" sz="2400" dirty="0" err="1"/>
              <a:t>Antonio</a:t>
            </a:r>
            <a:r>
              <a:rPr lang="pt-BR" sz="2400" dirty="0"/>
              <a:t> Abad </a:t>
            </a:r>
            <a:r>
              <a:rPr lang="pt-BR" sz="2400" dirty="0" err="1"/>
              <a:t>di</a:t>
            </a:r>
            <a:r>
              <a:rPr lang="pt-BR" sz="2400" dirty="0"/>
              <a:t> Cuzco </a:t>
            </a:r>
          </a:p>
          <a:p>
            <a:pPr marL="285750" indent="-285750">
              <a:buFontTx/>
              <a:buChar char="•"/>
            </a:pPr>
            <a:r>
              <a:rPr lang="pt-BR" sz="2400" dirty="0"/>
              <a:t>IFEA</a:t>
            </a:r>
          </a:p>
        </p:txBody>
      </p:sp>
      <p:pic>
        <p:nvPicPr>
          <p:cNvPr id="13" name="Picture Placeholder 2">
            <a:extLst>
              <a:ext uri="{FF2B5EF4-FFF2-40B4-BE49-F238E27FC236}">
                <a16:creationId xmlns:a16="http://schemas.microsoft.com/office/drawing/2014/main" id="{00F39CC8-8260-6A40-B6BE-33B8E5989024}"/>
              </a:ext>
            </a:extLst>
          </p:cNvPr>
          <p:cNvPicPr>
            <a:picLocks noChangeAspect="1"/>
          </p:cNvPicPr>
          <p:nvPr/>
        </p:nvPicPr>
        <p:blipFill>
          <a:blip r:embed="rId4"/>
          <a:srcRect l="22784" r="22784"/>
          <a:stretch>
            <a:fillRect/>
          </a:stretch>
        </p:blipFill>
        <p:spPr>
          <a:xfrm>
            <a:off x="0" y="1476719"/>
            <a:ext cx="5673012" cy="4598691"/>
          </a:xfrm>
          <a:prstGeom prst="rect">
            <a:avLst/>
          </a:prstGeom>
        </p:spPr>
      </p:pic>
    </p:spTree>
    <p:extLst>
      <p:ext uri="{BB962C8B-B14F-4D97-AF65-F5344CB8AC3E}">
        <p14:creationId xmlns:p14="http://schemas.microsoft.com/office/powerpoint/2010/main" val="285527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215655" y="497743"/>
            <a:ext cx="8314701"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Il post-guerra </a:t>
            </a:r>
          </a:p>
        </p:txBody>
      </p:sp>
      <p:sp>
        <p:nvSpPr>
          <p:cNvPr id="2" name="Rectangle 1"/>
          <p:cNvSpPr/>
          <p:nvPr/>
        </p:nvSpPr>
        <p:spPr>
          <a:xfrm>
            <a:off x="898563" y="1605542"/>
            <a:ext cx="10423666" cy="4154983"/>
          </a:xfrm>
          <a:prstGeom prst="rect">
            <a:avLst/>
          </a:prstGeom>
        </p:spPr>
        <p:txBody>
          <a:bodyPr wrap="square">
            <a:spAutoFit/>
          </a:bodyPr>
          <a:lstStyle/>
          <a:p>
            <a:pPr marL="285750" indent="-285750">
              <a:buFont typeface="Arial"/>
              <a:buChar char="•"/>
            </a:pPr>
            <a:r>
              <a:rPr lang="en-US" sz="2400" dirty="0" err="1"/>
              <a:t>L’antropologia</a:t>
            </a:r>
            <a:r>
              <a:rPr lang="en-US" sz="2400" dirty="0"/>
              <a:t> </a:t>
            </a:r>
            <a:r>
              <a:rPr lang="en-US" sz="2400" i="1" dirty="0" err="1"/>
              <a:t>desenvolvista</a:t>
            </a:r>
            <a:r>
              <a:rPr lang="en-US" sz="2400" dirty="0"/>
              <a:t>: </a:t>
            </a:r>
            <a:r>
              <a:rPr lang="en-US" sz="2400" dirty="0" err="1"/>
              <a:t>l’antropologia</a:t>
            </a:r>
            <a:r>
              <a:rPr lang="en-US" sz="2400" dirty="0"/>
              <a:t> e </a:t>
            </a:r>
            <a:r>
              <a:rPr lang="en-US" sz="2400" dirty="0" err="1"/>
              <a:t>il</a:t>
            </a:r>
            <a:r>
              <a:rPr lang="en-US" sz="2400" dirty="0"/>
              <a:t> “</a:t>
            </a:r>
            <a:r>
              <a:rPr lang="en-US" sz="2400" dirty="0" err="1"/>
              <a:t>cambio</a:t>
            </a:r>
            <a:r>
              <a:rPr lang="en-US" sz="2400" dirty="0"/>
              <a:t> </a:t>
            </a:r>
            <a:r>
              <a:rPr lang="en-US" sz="2400" dirty="0" err="1"/>
              <a:t>dirigido</a:t>
            </a:r>
            <a:r>
              <a:rPr lang="en-US" sz="2400" dirty="0"/>
              <a:t>”, Plan </a:t>
            </a:r>
            <a:r>
              <a:rPr lang="en-US" sz="2400" dirty="0" err="1"/>
              <a:t>Nacional</a:t>
            </a:r>
            <a:r>
              <a:rPr lang="en-US" sz="2400" dirty="0"/>
              <a:t> de </a:t>
            </a:r>
            <a:r>
              <a:rPr lang="en-US" sz="2400" dirty="0" err="1"/>
              <a:t>Integración</a:t>
            </a:r>
            <a:r>
              <a:rPr lang="en-US" sz="2400" dirty="0"/>
              <a:t> de la </a:t>
            </a:r>
            <a:r>
              <a:rPr lang="en-US" sz="2400" dirty="0" err="1"/>
              <a:t>Población</a:t>
            </a:r>
            <a:r>
              <a:rPr lang="en-US" sz="2400" dirty="0"/>
              <a:t> </a:t>
            </a:r>
            <a:r>
              <a:rPr lang="en-US" sz="2400" dirty="0" err="1"/>
              <a:t>Aborigen</a:t>
            </a:r>
            <a:r>
              <a:rPr lang="en-US" sz="2400" dirty="0"/>
              <a:t> (1959), “</a:t>
            </a:r>
            <a:r>
              <a:rPr lang="en-US" sz="2400" dirty="0" err="1"/>
              <a:t>modernización</a:t>
            </a:r>
            <a:r>
              <a:rPr lang="en-US" sz="2400" dirty="0"/>
              <a:t> y </a:t>
            </a:r>
            <a:r>
              <a:rPr lang="en-US" sz="2400" dirty="0" err="1"/>
              <a:t>cambio</a:t>
            </a:r>
            <a:r>
              <a:rPr lang="en-US" sz="2400" dirty="0"/>
              <a:t> cultural”</a:t>
            </a:r>
          </a:p>
          <a:p>
            <a:pPr marL="285750" indent="-285750">
              <a:buFont typeface="Arial"/>
              <a:buChar char="•"/>
            </a:pPr>
            <a:r>
              <a:rPr lang="en-US" sz="2400" dirty="0"/>
              <a:t>La </a:t>
            </a:r>
            <a:r>
              <a:rPr lang="en-US" sz="2400" dirty="0" err="1"/>
              <a:t>modernizzazione</a:t>
            </a:r>
            <a:r>
              <a:rPr lang="en-US" sz="2400" dirty="0"/>
              <a:t>: </a:t>
            </a:r>
            <a:r>
              <a:rPr lang="en-US" sz="2400" dirty="0" err="1"/>
              <a:t>l’etnologia</a:t>
            </a:r>
            <a:r>
              <a:rPr lang="en-US" sz="2400" dirty="0"/>
              <a:t>, </a:t>
            </a:r>
            <a:r>
              <a:rPr lang="en-US" sz="2400" dirty="0" err="1"/>
              <a:t>i</a:t>
            </a:r>
            <a:r>
              <a:rPr lang="en-US" sz="2400" dirty="0"/>
              <a:t> </a:t>
            </a:r>
            <a:r>
              <a:rPr lang="en-US" sz="2400" dirty="0" err="1"/>
              <a:t>lavori</a:t>
            </a:r>
            <a:r>
              <a:rPr lang="en-US" sz="2400" dirty="0"/>
              <a:t> </a:t>
            </a:r>
            <a:r>
              <a:rPr lang="en-US" sz="2400" dirty="0" err="1"/>
              <a:t>sul</a:t>
            </a:r>
            <a:r>
              <a:rPr lang="en-US" sz="2400" dirty="0"/>
              <a:t> campo e </a:t>
            </a:r>
            <a:r>
              <a:rPr lang="en-US" sz="2400" dirty="0" err="1"/>
              <a:t>l’integrazione</a:t>
            </a:r>
            <a:r>
              <a:rPr lang="en-US" sz="2400" dirty="0"/>
              <a:t> </a:t>
            </a:r>
            <a:r>
              <a:rPr lang="en-US" sz="2400" dirty="0" err="1"/>
              <a:t>nell’ordine</a:t>
            </a:r>
            <a:r>
              <a:rPr lang="en-US" sz="2400" dirty="0"/>
              <a:t> </a:t>
            </a:r>
            <a:r>
              <a:rPr lang="en-US" sz="2400" dirty="0" err="1"/>
              <a:t>nazionale</a:t>
            </a:r>
            <a:r>
              <a:rPr lang="en-US" sz="2400" dirty="0"/>
              <a:t> e </a:t>
            </a:r>
            <a:r>
              <a:rPr lang="en-US" sz="2400" dirty="0" err="1"/>
              <a:t>regionale</a:t>
            </a:r>
            <a:endParaRPr lang="en-US" sz="2400" dirty="0"/>
          </a:p>
          <a:p>
            <a:pPr marL="285750" indent="-285750">
              <a:buFont typeface="Arial"/>
              <a:buChar char="•"/>
            </a:pPr>
            <a:r>
              <a:rPr lang="en-US" sz="2400" dirty="0"/>
              <a:t>La </a:t>
            </a:r>
            <a:r>
              <a:rPr lang="en-US" sz="2400" dirty="0" err="1"/>
              <a:t>tensione</a:t>
            </a:r>
            <a:r>
              <a:rPr lang="en-US" sz="2400" dirty="0"/>
              <a:t> </a:t>
            </a:r>
            <a:r>
              <a:rPr lang="en-US" sz="2400" dirty="0" err="1"/>
              <a:t>tra</a:t>
            </a:r>
            <a:r>
              <a:rPr lang="en-US" sz="2400" dirty="0"/>
              <a:t> la </a:t>
            </a:r>
            <a:r>
              <a:rPr lang="en-US" sz="2400" dirty="0" err="1"/>
              <a:t>seduzione</a:t>
            </a:r>
            <a:r>
              <a:rPr lang="en-US" sz="2400" dirty="0"/>
              <a:t> </a:t>
            </a:r>
            <a:r>
              <a:rPr lang="en-US" sz="2400" dirty="0" err="1"/>
              <a:t>dell’esotico</a:t>
            </a:r>
            <a:r>
              <a:rPr lang="en-US" sz="2400" dirty="0"/>
              <a:t> e la </a:t>
            </a:r>
            <a:r>
              <a:rPr lang="en-US" sz="2400" dirty="0" err="1"/>
              <a:t>volontà</a:t>
            </a:r>
            <a:r>
              <a:rPr lang="en-US" sz="2400" dirty="0"/>
              <a:t> di </a:t>
            </a:r>
            <a:r>
              <a:rPr lang="en-US" sz="2400" dirty="0" err="1"/>
              <a:t>assimilarlo</a:t>
            </a:r>
            <a:r>
              <a:rPr lang="en-US" sz="2400" dirty="0"/>
              <a:t>: </a:t>
            </a:r>
            <a:r>
              <a:rPr lang="en-US" sz="2400" dirty="0" err="1"/>
              <a:t>tradizione</a:t>
            </a:r>
            <a:r>
              <a:rPr lang="en-US" sz="2400" dirty="0"/>
              <a:t>/</a:t>
            </a:r>
            <a:r>
              <a:rPr lang="en-US" sz="2400" dirty="0" err="1"/>
              <a:t>modernità</a:t>
            </a:r>
            <a:endParaRPr lang="en-US" sz="2400" dirty="0"/>
          </a:p>
          <a:p>
            <a:pPr marL="285750" indent="-285750">
              <a:buFont typeface="Arial"/>
              <a:buChar char="•"/>
            </a:pPr>
            <a:r>
              <a:rPr lang="en-US" sz="2400" dirty="0"/>
              <a:t>Lo </a:t>
            </a:r>
            <a:r>
              <a:rPr lang="en-US" sz="2400" dirty="0" err="1"/>
              <a:t>strutturalismo</a:t>
            </a:r>
            <a:r>
              <a:rPr lang="en-US" sz="2400" dirty="0"/>
              <a:t>: la </a:t>
            </a:r>
            <a:r>
              <a:rPr lang="en-US" sz="2400" dirty="0" err="1"/>
              <a:t>sincronia</a:t>
            </a:r>
            <a:r>
              <a:rPr lang="en-US" sz="2400" dirty="0"/>
              <a:t> </a:t>
            </a:r>
            <a:r>
              <a:rPr lang="en-US" sz="2400" dirty="0" err="1"/>
              <a:t>nello</a:t>
            </a:r>
            <a:r>
              <a:rPr lang="en-US" sz="2400" dirty="0"/>
              <a:t> studio </a:t>
            </a:r>
            <a:r>
              <a:rPr lang="en-US" sz="2400" dirty="0" err="1"/>
              <a:t>delle</a:t>
            </a:r>
            <a:r>
              <a:rPr lang="en-US" sz="2400" dirty="0"/>
              <a:t> </a:t>
            </a:r>
            <a:r>
              <a:rPr lang="en-US" sz="2400" dirty="0" err="1"/>
              <a:t>comunità</a:t>
            </a:r>
            <a:endParaRPr lang="en-US" sz="2400" dirty="0"/>
          </a:p>
          <a:p>
            <a:pPr marL="285750" indent="-285750">
              <a:buFont typeface="Arial"/>
              <a:buChar char="•"/>
            </a:pPr>
            <a:r>
              <a:rPr lang="en-US" sz="2400" dirty="0"/>
              <a:t>La </a:t>
            </a:r>
            <a:r>
              <a:rPr lang="en-US" sz="2400" dirty="0" err="1"/>
              <a:t>teoria</a:t>
            </a:r>
            <a:r>
              <a:rPr lang="en-US" sz="2400" dirty="0"/>
              <a:t> </a:t>
            </a:r>
            <a:r>
              <a:rPr lang="en-US" sz="2400" dirty="0" err="1"/>
              <a:t>della</a:t>
            </a:r>
            <a:r>
              <a:rPr lang="en-US" sz="2400" dirty="0"/>
              <a:t> </a:t>
            </a:r>
            <a:r>
              <a:rPr lang="en-US" sz="2400" dirty="0" err="1"/>
              <a:t>dipendenza</a:t>
            </a:r>
            <a:endParaRPr lang="en-US" sz="2400" dirty="0"/>
          </a:p>
          <a:p>
            <a:pPr marL="285750" indent="-285750">
              <a:buFont typeface="Arial"/>
              <a:buChar char="•"/>
            </a:pPr>
            <a:r>
              <a:rPr lang="en-US" sz="2400" dirty="0" err="1"/>
              <a:t>Etnia</a:t>
            </a:r>
            <a:r>
              <a:rPr lang="en-US" sz="2400" dirty="0"/>
              <a:t> come </a:t>
            </a:r>
            <a:r>
              <a:rPr lang="en-US" sz="2400" dirty="0" err="1"/>
              <a:t>classe</a:t>
            </a:r>
            <a:r>
              <a:rPr lang="en-US" sz="2400" dirty="0"/>
              <a:t>: </a:t>
            </a:r>
            <a:r>
              <a:rPr lang="en-US" sz="2400" dirty="0" err="1"/>
              <a:t>marxismo</a:t>
            </a:r>
            <a:endParaRPr lang="en-US" sz="2400" dirty="0"/>
          </a:p>
          <a:p>
            <a:pPr marL="285750" indent="-285750">
              <a:buFont typeface="Arial"/>
              <a:buChar char="•"/>
            </a:pPr>
            <a:r>
              <a:rPr lang="en-US" sz="2400" dirty="0"/>
              <a:t>I </a:t>
            </a:r>
            <a:r>
              <a:rPr lang="en-US" sz="2400" dirty="0" err="1"/>
              <a:t>movimenti</a:t>
            </a:r>
            <a:r>
              <a:rPr lang="en-US" sz="2400" dirty="0"/>
              <a:t> </a:t>
            </a:r>
            <a:r>
              <a:rPr lang="en-US" sz="2400" dirty="0" err="1"/>
              <a:t>contadini</a:t>
            </a:r>
            <a:r>
              <a:rPr lang="en-US" sz="2400" dirty="0"/>
              <a:t> e le </a:t>
            </a:r>
            <a:r>
              <a:rPr lang="en-US" sz="2400" dirty="0" err="1"/>
              <a:t>migrazioni</a:t>
            </a:r>
            <a:r>
              <a:rPr lang="en-US" sz="2400" dirty="0"/>
              <a:t> interne</a:t>
            </a:r>
          </a:p>
        </p:txBody>
      </p:sp>
    </p:spTree>
    <p:extLst>
      <p:ext uri="{BB962C8B-B14F-4D97-AF65-F5344CB8AC3E}">
        <p14:creationId xmlns:p14="http://schemas.microsoft.com/office/powerpoint/2010/main" val="237682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19E7B07-F5B3-472E-BFB7-2B31C377393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56C86462-8D9D-4ABA-A44D-CDFEA8EBE88E}"/>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BB8FFDFB-D5F0-4687-AA14-D3D770D95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4" name="Title 1">
            <a:extLst>
              <a:ext uri="{FF2B5EF4-FFF2-40B4-BE49-F238E27FC236}">
                <a16:creationId xmlns:a16="http://schemas.microsoft.com/office/drawing/2014/main" id="{53786DBC-804D-1AA0-60BA-A1B461062E56}"/>
              </a:ext>
            </a:extLst>
          </p:cNvPr>
          <p:cNvSpPr txBox="1">
            <a:spLocks/>
          </p:cNvSpPr>
          <p:nvPr/>
        </p:nvSpPr>
        <p:spPr>
          <a:xfrm>
            <a:off x="93406" y="351877"/>
            <a:ext cx="10280081" cy="15013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dirty="0" err="1">
                <a:solidFill>
                  <a:srgbClr val="C00000"/>
                </a:solidFill>
                <a:latin typeface="Tahoma" panose="020B0604030504040204" pitchFamily="34" charset="0"/>
                <a:ea typeface="Tahoma" panose="020B0604030504040204" pitchFamily="34" charset="0"/>
                <a:cs typeface="Tahoma" panose="020B0604030504040204" pitchFamily="34" charset="0"/>
              </a:rPr>
              <a:t>Comunidades</a:t>
            </a:r>
            <a:r>
              <a:rPr lang="en-US" sz="3200" b="1" i="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rgbClr val="C00000"/>
                </a:solidFill>
                <a:latin typeface="Tahoma" panose="020B0604030504040204" pitchFamily="34" charset="0"/>
                <a:ea typeface="Tahoma" panose="020B0604030504040204" pitchFamily="34" charset="0"/>
                <a:cs typeface="Tahoma" panose="020B0604030504040204" pitchFamily="34" charset="0"/>
              </a:rPr>
              <a:t>campensinas</a:t>
            </a:r>
            <a:r>
              <a:rPr lang="en-US" sz="3200" b="1" i="1" dirty="0">
                <a:solidFill>
                  <a:srgbClr val="C00000"/>
                </a:solidFill>
                <a:latin typeface="Tahoma" panose="020B0604030504040204" pitchFamily="34" charset="0"/>
                <a:ea typeface="Tahoma" panose="020B0604030504040204" pitchFamily="34" charset="0"/>
                <a:cs typeface="Tahoma" panose="020B0604030504040204" pitchFamily="34" charset="0"/>
              </a:rPr>
              <a:t> y </a:t>
            </a:r>
            <a:r>
              <a:rPr lang="en-US" sz="3200" b="1" i="1" dirty="0" err="1">
                <a:solidFill>
                  <a:srgbClr val="C00000"/>
                </a:solidFill>
                <a:latin typeface="Tahoma" panose="020B0604030504040204" pitchFamily="34" charset="0"/>
                <a:ea typeface="Tahoma" panose="020B0604030504040204" pitchFamily="34" charset="0"/>
                <a:cs typeface="Tahoma" panose="020B0604030504040204" pitchFamily="34" charset="0"/>
              </a:rPr>
              <a:t>antropologia</a:t>
            </a:r>
            <a:r>
              <a:rPr lang="en-US" sz="3200" b="1" i="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rgbClr val="C00000"/>
                </a:solidFill>
                <a:latin typeface="Tahoma" panose="020B0604030504040204" pitchFamily="34" charset="0"/>
                <a:ea typeface="Tahoma" panose="020B0604030504040204" pitchFamily="34" charset="0"/>
                <a:cs typeface="Tahoma" panose="020B0604030504040204" pitchFamily="34" charset="0"/>
              </a:rPr>
              <a:t>historia</a:t>
            </a:r>
            <a:r>
              <a:rPr lang="en-US" sz="3200" b="1" i="1" dirty="0">
                <a:solidFill>
                  <a:srgbClr val="C00000"/>
                </a:solidFill>
                <a:latin typeface="Tahoma" panose="020B0604030504040204" pitchFamily="34" charset="0"/>
                <a:ea typeface="Tahoma" panose="020B0604030504040204" pitchFamily="34" charset="0"/>
                <a:cs typeface="Tahoma" panose="020B0604030504040204" pitchFamily="34" charset="0"/>
              </a:rPr>
              <a:t> de un amor (</a:t>
            </a:r>
            <a:r>
              <a:rPr lang="en-US" sz="3200" b="1" i="1" dirty="0" err="1">
                <a:solidFill>
                  <a:srgbClr val="C00000"/>
                </a:solidFill>
                <a:latin typeface="Tahoma" panose="020B0604030504040204" pitchFamily="34" charset="0"/>
                <a:ea typeface="Tahoma" panose="020B0604030504040204" pitchFamily="34" charset="0"/>
                <a:cs typeface="Tahoma" panose="020B0604030504040204" pitchFamily="34" charset="0"/>
              </a:rPr>
              <a:t>casi</a:t>
            </a:r>
            <a:r>
              <a:rPr lang="en-US" sz="3200" b="1" i="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rgbClr val="C00000"/>
                </a:solidFill>
                <a:latin typeface="Tahoma" panose="020B0604030504040204" pitchFamily="34" charset="0"/>
                <a:ea typeface="Tahoma" panose="020B0604030504040204" pitchFamily="34" charset="0"/>
                <a:cs typeface="Tahoma" panose="020B0604030504040204" pitchFamily="34" charset="0"/>
              </a:rPr>
              <a:t>eterno</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 (Urrutia 1992)</a:t>
            </a:r>
          </a:p>
        </p:txBody>
      </p:sp>
      <p:sp>
        <p:nvSpPr>
          <p:cNvPr id="7" name="Text Placeholder 3">
            <a:extLst>
              <a:ext uri="{FF2B5EF4-FFF2-40B4-BE49-F238E27FC236}">
                <a16:creationId xmlns:a16="http://schemas.microsoft.com/office/drawing/2014/main" id="{BD901551-9ACA-E2F6-0CF3-29FB70946860}"/>
              </a:ext>
            </a:extLst>
          </p:cNvPr>
          <p:cNvSpPr txBox="1">
            <a:spLocks/>
          </p:cNvSpPr>
          <p:nvPr/>
        </p:nvSpPr>
        <p:spPr>
          <a:xfrm>
            <a:off x="226337" y="1614483"/>
            <a:ext cx="6956324" cy="44954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La comunità come unità base </a:t>
            </a:r>
          </a:p>
          <a:p>
            <a:r>
              <a:rPr lang="it-IT" sz="2200" dirty="0"/>
              <a:t>Il microcosmo della comunità, entità definita e completa, isolata e distante (</a:t>
            </a:r>
            <a:r>
              <a:rPr lang="it-IT" sz="2200" b="1" i="1" dirty="0"/>
              <a:t>close corporate community?</a:t>
            </a:r>
            <a:r>
              <a:rPr lang="it-IT" sz="2200" b="1" dirty="0"/>
              <a:t>)</a:t>
            </a:r>
          </a:p>
          <a:p>
            <a:r>
              <a:rPr lang="it-IT" sz="2200" dirty="0"/>
              <a:t>i progetti di antropologia applicata regionali</a:t>
            </a:r>
          </a:p>
          <a:p>
            <a:r>
              <a:rPr lang="it-IT" sz="2200" dirty="0"/>
              <a:t>Lunghi periodi di campo</a:t>
            </a:r>
          </a:p>
          <a:p>
            <a:r>
              <a:rPr lang="it-IT" sz="2200" dirty="0"/>
              <a:t>Approccio funzionalista, marxista/approccio culturalista/approccio strutturalista</a:t>
            </a:r>
          </a:p>
          <a:p>
            <a:r>
              <a:rPr lang="it-IT" sz="2200" b="1" dirty="0"/>
              <a:t>Cambiamento sociale VS Continuità storiche: p</a:t>
            </a:r>
            <a:r>
              <a:rPr lang="it-IT" sz="2200" dirty="0"/>
              <a:t>rogressiste e ‘acculturate’/senza tempo e immobili</a:t>
            </a:r>
          </a:p>
          <a:p>
            <a:r>
              <a:rPr lang="it-IT" sz="2200" dirty="0"/>
              <a:t>Le Ande del sud del Perù e della Bolivia/le Ande nord-centrali del Perù e dell’Ecuador</a:t>
            </a:r>
            <a:endParaRPr lang="pt-BR" sz="2200" dirty="0"/>
          </a:p>
          <a:p>
            <a:endParaRPr lang="pt-BR" sz="2200" dirty="0"/>
          </a:p>
          <a:p>
            <a:endParaRPr lang="pt-BR" sz="2200" dirty="0"/>
          </a:p>
        </p:txBody>
      </p:sp>
      <p:sp>
        <p:nvSpPr>
          <p:cNvPr id="2" name="CasellaDiTesto 1">
            <a:extLst>
              <a:ext uri="{FF2B5EF4-FFF2-40B4-BE49-F238E27FC236}">
                <a16:creationId xmlns:a16="http://schemas.microsoft.com/office/drawing/2014/main" id="{B8AFE057-E580-9694-91E0-9A150287ACC5}"/>
              </a:ext>
            </a:extLst>
          </p:cNvPr>
          <p:cNvSpPr txBox="1"/>
          <p:nvPr/>
        </p:nvSpPr>
        <p:spPr>
          <a:xfrm>
            <a:off x="7315592" y="5092832"/>
            <a:ext cx="4783000" cy="707886"/>
          </a:xfrm>
          <a:prstGeom prst="rect">
            <a:avLst/>
          </a:prstGeom>
          <a:noFill/>
        </p:spPr>
        <p:txBody>
          <a:bodyPr wrap="square" rtlCol="0">
            <a:spAutoFit/>
          </a:bodyPr>
          <a:lstStyle/>
          <a:p>
            <a:r>
              <a:rPr lang="it-IT" sz="2000" i="1" dirty="0"/>
              <a:t>«</a:t>
            </a:r>
            <a:r>
              <a:rPr lang="it-IT" sz="2000" i="1" dirty="0" err="1"/>
              <a:t>los</a:t>
            </a:r>
            <a:r>
              <a:rPr lang="it-IT" sz="2000" i="1" dirty="0"/>
              <a:t> </a:t>
            </a:r>
            <a:r>
              <a:rPr lang="it-IT" sz="2000" i="1" dirty="0" err="1"/>
              <a:t>estudios</a:t>
            </a:r>
            <a:r>
              <a:rPr lang="it-IT" sz="2000" i="1" dirty="0"/>
              <a:t> no van al ritmo de </a:t>
            </a:r>
            <a:r>
              <a:rPr lang="it-IT" sz="2000" i="1" dirty="0" err="1"/>
              <a:t>los</a:t>
            </a:r>
            <a:r>
              <a:rPr lang="it-IT" sz="2000" i="1" dirty="0"/>
              <a:t> </a:t>
            </a:r>
            <a:r>
              <a:rPr lang="it-IT" sz="2000" i="1" dirty="0" err="1"/>
              <a:t>procesos</a:t>
            </a:r>
            <a:r>
              <a:rPr lang="it-IT" sz="2000" i="1" dirty="0"/>
              <a:t> </a:t>
            </a:r>
            <a:r>
              <a:rPr lang="it-IT" sz="2000" i="1" dirty="0" err="1"/>
              <a:t>exixtentes</a:t>
            </a:r>
            <a:r>
              <a:rPr lang="it-IT" sz="2000" i="1" dirty="0"/>
              <a:t> en </a:t>
            </a:r>
            <a:r>
              <a:rPr lang="it-IT" sz="2000" i="1" dirty="0" err="1"/>
              <a:t>el</a:t>
            </a:r>
            <a:r>
              <a:rPr lang="it-IT" sz="2000" i="1" dirty="0"/>
              <a:t> campo» </a:t>
            </a:r>
          </a:p>
        </p:txBody>
      </p:sp>
    </p:spTree>
    <p:extLst>
      <p:ext uri="{BB962C8B-B14F-4D97-AF65-F5344CB8AC3E}">
        <p14:creationId xmlns:p14="http://schemas.microsoft.com/office/powerpoint/2010/main" val="322438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19E7B07-F5B3-472E-BFB7-2B31C377393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56C86462-8D9D-4ABA-A44D-CDFEA8EBE88E}"/>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CC-BY-SA_icon.svg.png">
            <a:extLst>
              <a:ext uri="{FF2B5EF4-FFF2-40B4-BE49-F238E27FC236}">
                <a16:creationId xmlns:a16="http://schemas.microsoft.com/office/drawing/2014/main" id="{BB8FFDFB-D5F0-4687-AA14-D3D770D95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Placeholder 4" descr="1556.jpg">
            <a:extLst>
              <a:ext uri="{FF2B5EF4-FFF2-40B4-BE49-F238E27FC236}">
                <a16:creationId xmlns:a16="http://schemas.microsoft.com/office/drawing/2014/main" id="{EE5CE3EE-9149-60B2-F442-C624A9B22837}"/>
              </a:ext>
            </a:extLst>
          </p:cNvPr>
          <p:cNvPicPr>
            <a:picLocks noChangeAspect="1"/>
          </p:cNvPicPr>
          <p:nvPr/>
        </p:nvPicPr>
        <p:blipFill rotWithShape="1">
          <a:blip r:embed="rId4">
            <a:extLst>
              <a:ext uri="{28A0092B-C50C-407E-A947-70E740481C1C}">
                <a14:useLocalDpi xmlns:a14="http://schemas.microsoft.com/office/drawing/2010/main" val="0"/>
              </a:ext>
            </a:extLst>
          </a:blip>
          <a:srcRect t="6375" b="20893"/>
          <a:stretch/>
        </p:blipFill>
        <p:spPr>
          <a:xfrm>
            <a:off x="0" y="1"/>
            <a:ext cx="5757333" cy="6088480"/>
          </a:xfrm>
          <a:prstGeom prst="rect">
            <a:avLst/>
          </a:prstGeom>
        </p:spPr>
      </p:pic>
      <p:sp>
        <p:nvSpPr>
          <p:cNvPr id="4" name="Title 1">
            <a:extLst>
              <a:ext uri="{FF2B5EF4-FFF2-40B4-BE49-F238E27FC236}">
                <a16:creationId xmlns:a16="http://schemas.microsoft.com/office/drawing/2014/main" id="{53786DBC-804D-1AA0-60BA-A1B461062E56}"/>
              </a:ext>
            </a:extLst>
          </p:cNvPr>
          <p:cNvSpPr txBox="1">
            <a:spLocks/>
          </p:cNvSpPr>
          <p:nvPr/>
        </p:nvSpPr>
        <p:spPr>
          <a:xfrm>
            <a:off x="6434668" y="351877"/>
            <a:ext cx="3420531" cy="10479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C00000"/>
                </a:solidFill>
                <a:latin typeface="Tahoma" panose="020B0604030504040204" pitchFamily="34" charset="0"/>
                <a:ea typeface="Tahoma" panose="020B0604030504040204" pitchFamily="34" charset="0"/>
                <a:cs typeface="Tahoma" panose="020B0604030504040204" pitchFamily="34" charset="0"/>
              </a:rPr>
              <a:t>Hildebrando</a:t>
            </a:r>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 Castro </a:t>
            </a:r>
            <a:r>
              <a:rPr lang="en-US" sz="3600" b="1" dirty="0" err="1">
                <a:solidFill>
                  <a:srgbClr val="C00000"/>
                </a:solidFill>
                <a:latin typeface="Tahoma" panose="020B0604030504040204" pitchFamily="34" charset="0"/>
                <a:ea typeface="Tahoma" panose="020B0604030504040204" pitchFamily="34" charset="0"/>
                <a:cs typeface="Tahoma" panose="020B0604030504040204" pitchFamily="34" charset="0"/>
              </a:rPr>
              <a:t>Pozo</a:t>
            </a:r>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 (1924)</a:t>
            </a:r>
          </a:p>
        </p:txBody>
      </p:sp>
      <p:sp>
        <p:nvSpPr>
          <p:cNvPr id="7" name="Text Placeholder 3">
            <a:extLst>
              <a:ext uri="{FF2B5EF4-FFF2-40B4-BE49-F238E27FC236}">
                <a16:creationId xmlns:a16="http://schemas.microsoft.com/office/drawing/2014/main" id="{BD901551-9ACA-E2F6-0CF3-29FB70946860}"/>
              </a:ext>
            </a:extLst>
          </p:cNvPr>
          <p:cNvSpPr txBox="1">
            <a:spLocks/>
          </p:cNvSpPr>
          <p:nvPr/>
        </p:nvSpPr>
        <p:spPr>
          <a:xfrm>
            <a:off x="6434667" y="2525889"/>
            <a:ext cx="4775199" cy="3405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La </a:t>
            </a:r>
            <a:r>
              <a:rPr lang="pt-BR" dirty="0" err="1"/>
              <a:t>propietà</a:t>
            </a:r>
            <a:r>
              <a:rPr lang="pt-BR" dirty="0"/>
              <a:t> </a:t>
            </a:r>
            <a:r>
              <a:rPr lang="pt-BR" dirty="0" err="1"/>
              <a:t>comunale</a:t>
            </a:r>
            <a:r>
              <a:rPr lang="pt-BR" dirty="0"/>
              <a:t> e </a:t>
            </a:r>
            <a:r>
              <a:rPr lang="pt-BR" dirty="0" err="1"/>
              <a:t>il</a:t>
            </a:r>
            <a:r>
              <a:rPr lang="pt-BR" dirty="0"/>
              <a:t> </a:t>
            </a:r>
            <a:r>
              <a:rPr lang="pt-BR" dirty="0" err="1"/>
              <a:t>contadino</a:t>
            </a:r>
            <a:r>
              <a:rPr lang="pt-BR" dirty="0"/>
              <a:t> socialista</a:t>
            </a:r>
          </a:p>
          <a:p>
            <a:r>
              <a:rPr lang="it-IT" dirty="0"/>
              <a:t>L’</a:t>
            </a:r>
            <a:r>
              <a:rPr lang="it-IT" i="1" dirty="0" err="1"/>
              <a:t>ayllu</a:t>
            </a:r>
            <a:r>
              <a:rPr lang="it-IT" dirty="0"/>
              <a:t> e i legami di consanguineità, la continuità dal mondo </a:t>
            </a:r>
            <a:r>
              <a:rPr lang="it-IT" dirty="0" err="1"/>
              <a:t>prehispanico</a:t>
            </a:r>
            <a:endParaRPr lang="en-US" dirty="0"/>
          </a:p>
          <a:p>
            <a:r>
              <a:rPr lang="pt-BR" dirty="0"/>
              <a:t>La </a:t>
            </a:r>
            <a:r>
              <a:rPr lang="pt-BR" dirty="0" err="1"/>
              <a:t>varietà</a:t>
            </a:r>
            <a:r>
              <a:rPr lang="pt-BR" dirty="0"/>
              <a:t> </a:t>
            </a:r>
            <a:r>
              <a:rPr lang="pt-BR" dirty="0" err="1"/>
              <a:t>di</a:t>
            </a:r>
            <a:r>
              <a:rPr lang="pt-BR" dirty="0"/>
              <a:t> temi, </a:t>
            </a:r>
            <a:r>
              <a:rPr lang="pt-BR" dirty="0" err="1"/>
              <a:t>i</a:t>
            </a:r>
            <a:r>
              <a:rPr lang="pt-BR" dirty="0"/>
              <a:t> </a:t>
            </a:r>
            <a:r>
              <a:rPr lang="pt-BR" dirty="0" err="1"/>
              <a:t>dati</a:t>
            </a:r>
            <a:r>
              <a:rPr lang="pt-BR" dirty="0"/>
              <a:t> </a:t>
            </a:r>
            <a:r>
              <a:rPr lang="pt-BR" dirty="0" err="1"/>
              <a:t>di</a:t>
            </a:r>
            <a:r>
              <a:rPr lang="pt-BR" dirty="0"/>
              <a:t> campo</a:t>
            </a:r>
          </a:p>
          <a:p>
            <a:endParaRPr lang="pt-BR" dirty="0"/>
          </a:p>
          <a:p>
            <a:endParaRPr lang="pt-BR" dirty="0"/>
          </a:p>
        </p:txBody>
      </p:sp>
    </p:spTree>
    <p:extLst>
      <p:ext uri="{BB962C8B-B14F-4D97-AF65-F5344CB8AC3E}">
        <p14:creationId xmlns:p14="http://schemas.microsoft.com/office/powerpoint/2010/main" val="339532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365612" y="266290"/>
            <a:ext cx="9341557" cy="1754326"/>
          </a:xfrm>
          <a:prstGeom prst="rect">
            <a:avLst/>
          </a:prstGeom>
          <a:noFill/>
        </p:spPr>
        <p:txBody>
          <a:bodyPr wrap="square" rtlCol="0">
            <a:spAutoFit/>
          </a:bodyPr>
          <a:lstStyle/>
          <a:p>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Gli</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Handbook</a:t>
            </a:r>
            <a:r>
              <a:rPr lang="nl-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of South American </a:t>
            </a:r>
            <a:r>
              <a:rPr lang="nl-NL"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Indians</a:t>
            </a:r>
            <a:r>
              <a:rPr lang="nl-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1946</a:t>
            </a:r>
            <a:r>
              <a:rPr lang="nl-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(Julian Steward):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le</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aree</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culturali</a:t>
            </a:r>
            <a:endPar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825613" y="2234450"/>
            <a:ext cx="5618216" cy="3108543"/>
          </a:xfrm>
          <a:prstGeom prst="rect">
            <a:avLst/>
          </a:prstGeom>
        </p:spPr>
        <p:txBody>
          <a:bodyPr wrap="square">
            <a:spAutoFit/>
          </a:bodyPr>
          <a:lstStyle/>
          <a:p>
            <a:pPr marL="457200" indent="-457200">
              <a:buFont typeface="Arial"/>
              <a:buChar char="•"/>
            </a:pPr>
            <a:r>
              <a:rPr lang="it-IT" sz="2800" dirty="0"/>
              <a:t>Bernard </a:t>
            </a:r>
            <a:r>
              <a:rPr lang="it-IT" sz="2800" dirty="0" err="1"/>
              <a:t>Mishkin</a:t>
            </a:r>
            <a:r>
              <a:rPr lang="it-IT" sz="2800" dirty="0"/>
              <a:t>, quechua, </a:t>
            </a:r>
            <a:r>
              <a:rPr lang="it-IT" sz="2800" dirty="0" err="1"/>
              <a:t>kauri</a:t>
            </a:r>
            <a:r>
              <a:rPr lang="it-IT" sz="2800" dirty="0"/>
              <a:t> 1937: la famiglia estesa, le forme di cooperazione (</a:t>
            </a:r>
            <a:r>
              <a:rPr lang="it-IT" sz="2800" i="1" dirty="0" err="1"/>
              <a:t>ayni</a:t>
            </a:r>
            <a:r>
              <a:rPr lang="it-IT" sz="2800" dirty="0"/>
              <a:t>)</a:t>
            </a:r>
          </a:p>
          <a:p>
            <a:pPr marL="457200" indent="-457200">
              <a:buFont typeface="Arial"/>
              <a:buChar char="•"/>
            </a:pPr>
            <a:r>
              <a:rPr lang="it-IT" sz="2800" dirty="0"/>
              <a:t>Harry </a:t>
            </a:r>
            <a:r>
              <a:rPr lang="it-IT" sz="2800" dirty="0" err="1"/>
              <a:t>Tschopik</a:t>
            </a:r>
            <a:r>
              <a:rPr lang="it-IT" sz="2800" dirty="0"/>
              <a:t>, </a:t>
            </a:r>
            <a:r>
              <a:rPr lang="it-IT" sz="2800" dirty="0" err="1"/>
              <a:t>aymara</a:t>
            </a:r>
            <a:r>
              <a:rPr lang="it-IT" sz="2800" dirty="0"/>
              <a:t>, lago Titicaca, 1940</a:t>
            </a:r>
          </a:p>
          <a:p>
            <a:pPr marL="457200" indent="-457200">
              <a:buFont typeface="Arial"/>
              <a:buChar char="•"/>
            </a:pPr>
            <a:r>
              <a:rPr lang="it-IT" sz="2800" dirty="0" err="1"/>
              <a:t>Weston</a:t>
            </a:r>
            <a:r>
              <a:rPr lang="it-IT" sz="2800" dirty="0"/>
              <a:t> La Barre, </a:t>
            </a:r>
            <a:r>
              <a:rPr lang="it-IT" sz="2800" dirty="0" err="1"/>
              <a:t>uru-chipaya</a:t>
            </a:r>
            <a:r>
              <a:rPr lang="it-IT" sz="2800" dirty="0"/>
              <a:t>, 1946</a:t>
            </a:r>
          </a:p>
        </p:txBody>
      </p:sp>
      <p:pic>
        <p:nvPicPr>
          <p:cNvPr id="4" name="Content Placeholder 8"/>
          <p:cNvPicPr>
            <a:picLocks noChangeAspect="1"/>
          </p:cNvPicPr>
          <p:nvPr/>
        </p:nvPicPr>
        <p:blipFill rotWithShape="1">
          <a:blip r:embed="rId2"/>
          <a:srcRect t="-351" b="283"/>
          <a:stretch/>
        </p:blipFill>
        <p:spPr>
          <a:xfrm>
            <a:off x="0" y="2234449"/>
            <a:ext cx="5723467" cy="3815645"/>
          </a:xfrm>
          <a:prstGeom prst="rect">
            <a:avLst/>
          </a:prstGeom>
        </p:spPr>
      </p:pic>
      <p:pic>
        <p:nvPicPr>
          <p:cNvPr id="5" name="Picture 4" descr="Schermata 2021-10-22 alle 14.0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spTree>
    <p:extLst>
      <p:ext uri="{BB962C8B-B14F-4D97-AF65-F5344CB8AC3E}">
        <p14:creationId xmlns:p14="http://schemas.microsoft.com/office/powerpoint/2010/main" val="61331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79713" y="90367"/>
            <a:ext cx="7399965" cy="1200329"/>
          </a:xfrm>
          <a:prstGeom prst="rect">
            <a:avLst/>
          </a:prstGeom>
          <a:noFill/>
        </p:spPr>
        <p:txBody>
          <a:bodyPr wrap="square" rtlCol="0">
            <a:spAutoFit/>
          </a:bodyPr>
          <a:lstStyle/>
          <a:p>
            <a:r>
              <a:rPr lang="en-US" sz="3600" b="1" dirty="0">
                <a:solidFill>
                  <a:srgbClr val="C00000"/>
                </a:solidFill>
              </a:rPr>
              <a:t>Tom R. </a:t>
            </a:r>
            <a:r>
              <a:rPr lang="en-US" sz="3600" b="1" dirty="0" err="1">
                <a:solidFill>
                  <a:srgbClr val="C00000"/>
                </a:solidFill>
              </a:rPr>
              <a:t>Zuidema</a:t>
            </a:r>
            <a:r>
              <a:rPr lang="en-US" sz="3600" b="1" dirty="0">
                <a:solidFill>
                  <a:srgbClr val="C00000"/>
                </a:solidFill>
              </a:rPr>
              <a:t> – John </a:t>
            </a:r>
            <a:r>
              <a:rPr lang="en-US" sz="3600" b="1" dirty="0" err="1">
                <a:solidFill>
                  <a:srgbClr val="C00000"/>
                </a:solidFill>
              </a:rPr>
              <a:t>Murra</a:t>
            </a:r>
            <a:r>
              <a:rPr lang="en-US" sz="3600" b="1" dirty="0">
                <a:solidFill>
                  <a:srgbClr val="C00000"/>
                </a:solidFill>
              </a:rPr>
              <a:t>: </a:t>
            </a:r>
            <a:r>
              <a:rPr lang="en-US" sz="3600" b="1" dirty="0" err="1">
                <a:solidFill>
                  <a:srgbClr val="C00000"/>
                </a:solidFill>
              </a:rPr>
              <a:t>etnostoria</a:t>
            </a:r>
            <a:r>
              <a:rPr lang="en-US" sz="3600" b="1" dirty="0">
                <a:solidFill>
                  <a:srgbClr val="C00000"/>
                </a:solidFill>
              </a:rPr>
              <a:t> e </a:t>
            </a:r>
            <a:r>
              <a:rPr lang="en-US" sz="3600" b="1" dirty="0" err="1">
                <a:solidFill>
                  <a:srgbClr val="C00000"/>
                </a:solidFill>
              </a:rPr>
              <a:t>continuità</a:t>
            </a:r>
            <a:r>
              <a:rPr lang="en-US" sz="3600" b="1" dirty="0">
                <a:solidFill>
                  <a:srgbClr val="C00000"/>
                </a:solidFill>
              </a:rPr>
              <a:t> </a:t>
            </a:r>
            <a:r>
              <a:rPr lang="en-US" sz="3600" b="1" dirty="0" err="1">
                <a:solidFill>
                  <a:srgbClr val="C00000"/>
                </a:solidFill>
              </a:rPr>
              <a:t>storiche</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5">
            <a:extLst>
              <a:ext uri="{FF2B5EF4-FFF2-40B4-BE49-F238E27FC236}">
                <a16:creationId xmlns:a16="http://schemas.microsoft.com/office/drawing/2014/main" id="{E230E5E1-90D0-8C42-91BC-66F102EDE8F6}"/>
              </a:ext>
            </a:extLst>
          </p:cNvPr>
          <p:cNvSpPr txBox="1">
            <a:spLocks/>
          </p:cNvSpPr>
          <p:nvPr/>
        </p:nvSpPr>
        <p:spPr>
          <a:xfrm>
            <a:off x="6518990" y="1518071"/>
            <a:ext cx="5208373" cy="43891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pt-BR" sz="2400" i="1" dirty="0" err="1"/>
              <a:t>Etnohistoria</a:t>
            </a:r>
            <a:r>
              <a:rPr lang="pt-BR" sz="2400" dirty="0"/>
              <a:t> e etnografia</a:t>
            </a:r>
          </a:p>
          <a:p>
            <a:pPr marL="342900" indent="-342900">
              <a:buFont typeface="Arial"/>
              <a:buChar char="•"/>
            </a:pPr>
            <a:r>
              <a:rPr lang="pt-BR" sz="2400" dirty="0" err="1"/>
              <a:t>L’approccio</a:t>
            </a:r>
            <a:r>
              <a:rPr lang="pt-BR" sz="2400" dirty="0"/>
              <a:t> </a:t>
            </a:r>
            <a:r>
              <a:rPr lang="pt-BR" sz="2400" dirty="0" err="1"/>
              <a:t>strutturalista</a:t>
            </a:r>
            <a:endParaRPr lang="pt-BR" sz="2400" dirty="0"/>
          </a:p>
          <a:p>
            <a:pPr marL="342900" indent="-342900">
              <a:buFont typeface="Arial"/>
              <a:buChar char="•"/>
            </a:pPr>
            <a:r>
              <a:rPr lang="pt-BR" sz="2400" dirty="0"/>
              <a:t>Il controlo dei </a:t>
            </a:r>
            <a:r>
              <a:rPr lang="pt-BR" sz="2400" dirty="0" err="1"/>
              <a:t>piani</a:t>
            </a:r>
            <a:r>
              <a:rPr lang="pt-BR" sz="2400" dirty="0"/>
              <a:t> </a:t>
            </a:r>
            <a:r>
              <a:rPr lang="pt-BR" sz="2400" dirty="0" err="1"/>
              <a:t>ecologici</a:t>
            </a:r>
            <a:r>
              <a:rPr lang="pt-BR" sz="2400" dirty="0"/>
              <a:t>, </a:t>
            </a:r>
            <a:r>
              <a:rPr lang="pt-BR" sz="2400" dirty="0" err="1"/>
              <a:t>il</a:t>
            </a:r>
            <a:r>
              <a:rPr lang="pt-BR" sz="2400" dirty="0"/>
              <a:t> </a:t>
            </a:r>
            <a:r>
              <a:rPr lang="pt-BR" sz="2400" dirty="0" err="1"/>
              <a:t>modello</a:t>
            </a:r>
            <a:r>
              <a:rPr lang="pt-BR" sz="2400" dirty="0"/>
              <a:t> coerente </a:t>
            </a:r>
            <a:r>
              <a:rPr lang="pt-BR" sz="2400" dirty="0" err="1"/>
              <a:t>della</a:t>
            </a:r>
            <a:r>
              <a:rPr lang="pt-BR" sz="2400" dirty="0"/>
              <a:t> </a:t>
            </a:r>
            <a:r>
              <a:rPr lang="pt-BR" sz="2400" dirty="0" err="1"/>
              <a:t>collettività</a:t>
            </a:r>
            <a:r>
              <a:rPr lang="pt-BR" sz="2400" dirty="0"/>
              <a:t> </a:t>
            </a:r>
            <a:r>
              <a:rPr lang="pt-BR" sz="2400" dirty="0" err="1"/>
              <a:t>locale</a:t>
            </a:r>
            <a:endParaRPr lang="pt-BR" sz="2400" i="1" dirty="0"/>
          </a:p>
          <a:p>
            <a:pPr marL="285750" indent="-285750">
              <a:buFontTx/>
              <a:buChar char="•"/>
            </a:pPr>
            <a:r>
              <a:rPr lang="pt-BR" sz="2400" dirty="0"/>
              <a:t>La base </a:t>
            </a:r>
            <a:r>
              <a:rPr lang="pt-BR" sz="2400" dirty="0" err="1"/>
              <a:t>parentale</a:t>
            </a:r>
            <a:r>
              <a:rPr lang="pt-BR" sz="2400" dirty="0"/>
              <a:t> dei </a:t>
            </a:r>
            <a:r>
              <a:rPr lang="pt-BR" sz="2400" dirty="0" err="1"/>
              <a:t>gruppi</a:t>
            </a:r>
            <a:r>
              <a:rPr lang="pt-BR" sz="2400" dirty="0"/>
              <a:t> </a:t>
            </a:r>
            <a:r>
              <a:rPr lang="pt-BR" sz="2400" dirty="0" err="1"/>
              <a:t>studiati</a:t>
            </a:r>
            <a:r>
              <a:rPr lang="pt-BR" sz="2400" dirty="0"/>
              <a:t> </a:t>
            </a:r>
            <a:r>
              <a:rPr lang="pt-BR" sz="2400" dirty="0" err="1"/>
              <a:t>vincolata</a:t>
            </a:r>
            <a:r>
              <a:rPr lang="pt-BR" sz="2400" dirty="0"/>
              <a:t> </a:t>
            </a:r>
            <a:r>
              <a:rPr lang="pt-BR" sz="2400" dirty="0" err="1"/>
              <a:t>all’acesso</a:t>
            </a:r>
            <a:r>
              <a:rPr lang="pt-BR" sz="2400" dirty="0"/>
              <a:t> </a:t>
            </a:r>
            <a:r>
              <a:rPr lang="pt-BR" sz="2400" dirty="0" err="1"/>
              <a:t>alle</a:t>
            </a:r>
            <a:r>
              <a:rPr lang="pt-BR" sz="2400" dirty="0"/>
              <a:t> </a:t>
            </a:r>
            <a:r>
              <a:rPr lang="pt-BR" sz="2400" dirty="0" err="1"/>
              <a:t>risorse</a:t>
            </a:r>
            <a:r>
              <a:rPr lang="pt-BR" sz="2400" dirty="0"/>
              <a:t> in </a:t>
            </a:r>
            <a:r>
              <a:rPr lang="pt-BR" sz="2400" dirty="0" err="1"/>
              <a:t>vari</a:t>
            </a:r>
            <a:r>
              <a:rPr lang="pt-BR" sz="2400" dirty="0"/>
              <a:t> </a:t>
            </a:r>
            <a:r>
              <a:rPr lang="pt-BR" sz="2400" dirty="0" err="1"/>
              <a:t>piani</a:t>
            </a:r>
            <a:r>
              <a:rPr lang="pt-BR" sz="2400" dirty="0"/>
              <a:t> </a:t>
            </a:r>
            <a:r>
              <a:rPr lang="pt-BR" sz="2400" dirty="0" err="1"/>
              <a:t>ecologici</a:t>
            </a:r>
            <a:endParaRPr lang="pt-BR" sz="2400" dirty="0"/>
          </a:p>
          <a:p>
            <a:pPr marL="285750" indent="-285750">
              <a:buFontTx/>
              <a:buChar char="•"/>
            </a:pPr>
            <a:r>
              <a:rPr lang="pt-BR" sz="2400" i="1" dirty="0"/>
              <a:t>El </a:t>
            </a:r>
            <a:r>
              <a:rPr lang="pt-BR" sz="2400" i="1" dirty="0" err="1"/>
              <a:t>ayllu</a:t>
            </a:r>
            <a:r>
              <a:rPr lang="pt-BR" sz="2400" i="1" dirty="0"/>
              <a:t> andino </a:t>
            </a:r>
            <a:r>
              <a:rPr lang="pt-BR" sz="2400" dirty="0"/>
              <a:t>e </a:t>
            </a:r>
            <a:r>
              <a:rPr lang="pt-BR" sz="2400" dirty="0" err="1"/>
              <a:t>le</a:t>
            </a:r>
            <a:r>
              <a:rPr lang="pt-BR" sz="2400" dirty="0"/>
              <a:t> </a:t>
            </a:r>
            <a:r>
              <a:rPr lang="pt-BR" sz="2400" i="1" dirty="0"/>
              <a:t>sue</a:t>
            </a:r>
            <a:r>
              <a:rPr lang="pt-BR" sz="2400" dirty="0"/>
              <a:t> </a:t>
            </a:r>
            <a:r>
              <a:rPr lang="pt-BR" sz="2400" dirty="0" err="1"/>
              <a:t>strutture</a:t>
            </a:r>
            <a:r>
              <a:rPr lang="pt-BR" sz="2400" dirty="0"/>
              <a:t>: dualismo, </a:t>
            </a:r>
            <a:r>
              <a:rPr lang="pt-BR" sz="2400" dirty="0" err="1"/>
              <a:t>reciprocità</a:t>
            </a:r>
            <a:r>
              <a:rPr lang="pt-BR" sz="2400" dirty="0"/>
              <a:t> </a:t>
            </a:r>
          </a:p>
          <a:p>
            <a:pPr marL="285750" indent="-285750">
              <a:buFontTx/>
              <a:buChar char="•"/>
            </a:pPr>
            <a:r>
              <a:rPr lang="pt-BR" sz="2400" dirty="0" err="1"/>
              <a:t>Kinship</a:t>
            </a:r>
            <a:r>
              <a:rPr lang="pt-BR" sz="2400" dirty="0"/>
              <a:t>, </a:t>
            </a:r>
            <a:r>
              <a:rPr lang="pt-BR" sz="2400" dirty="0" err="1"/>
              <a:t>il</a:t>
            </a:r>
            <a:r>
              <a:rPr lang="pt-BR" sz="2400" dirty="0"/>
              <a:t> calendário e </a:t>
            </a:r>
            <a:r>
              <a:rPr lang="pt-BR" sz="2400" dirty="0" err="1"/>
              <a:t>organizzazione</a:t>
            </a:r>
            <a:r>
              <a:rPr lang="pt-BR" sz="2400" dirty="0"/>
              <a:t> socio-</a:t>
            </a:r>
            <a:r>
              <a:rPr lang="pt-BR" sz="2400" dirty="0" err="1"/>
              <a:t>spaziale</a:t>
            </a:r>
            <a:endParaRPr lang="pt-BR" sz="2400" dirty="0"/>
          </a:p>
        </p:txBody>
      </p:sp>
      <p:pic>
        <p:nvPicPr>
          <p:cNvPr id="3" name="Immagine 2">
            <a:extLst>
              <a:ext uri="{FF2B5EF4-FFF2-40B4-BE49-F238E27FC236}">
                <a16:creationId xmlns:a16="http://schemas.microsoft.com/office/drawing/2014/main" id="{FEB31A0C-829F-FBD1-B1A6-3F5D18AD6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03" y="1771497"/>
            <a:ext cx="2792016" cy="3942702"/>
          </a:xfrm>
          <a:prstGeom prst="rect">
            <a:avLst/>
          </a:prstGeom>
        </p:spPr>
      </p:pic>
      <p:pic>
        <p:nvPicPr>
          <p:cNvPr id="12" name="Immagine 11">
            <a:extLst>
              <a:ext uri="{FF2B5EF4-FFF2-40B4-BE49-F238E27FC236}">
                <a16:creationId xmlns:a16="http://schemas.microsoft.com/office/drawing/2014/main" id="{77E9AE0E-3354-600D-569A-EB0E92CB0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599" y="1827940"/>
            <a:ext cx="2580678" cy="3942702"/>
          </a:xfrm>
          <a:prstGeom prst="rect">
            <a:avLst/>
          </a:prstGeom>
        </p:spPr>
      </p:pic>
    </p:spTree>
    <p:extLst>
      <p:ext uri="{BB962C8B-B14F-4D97-AF65-F5344CB8AC3E}">
        <p14:creationId xmlns:p14="http://schemas.microsoft.com/office/powerpoint/2010/main" val="265582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BD1E-1119-D9AD-3F62-3285166E079C}"/>
            </a:ext>
          </a:extLst>
        </p:cNvPr>
        <p:cNvGrpSpPr/>
        <p:nvPr/>
      </p:nvGrpSpPr>
      <p:grpSpPr>
        <a:xfrm>
          <a:off x="0" y="0"/>
          <a:ext cx="0" cy="0"/>
          <a:chOff x="0" y="0"/>
          <a:chExt cx="0" cy="0"/>
        </a:xfrm>
      </p:grpSpPr>
      <p:sp>
        <p:nvSpPr>
          <p:cNvPr id="4" name="Titolo 1">
            <a:extLst>
              <a:ext uri="{FF2B5EF4-FFF2-40B4-BE49-F238E27FC236}">
                <a16:creationId xmlns:a16="http://schemas.microsoft.com/office/drawing/2014/main" id="{8D8E755A-3131-5D8E-9051-F9A22BA6BEC2}"/>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32E8495-1454-388F-195B-DFD189154E26}"/>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98FF87E1-700F-AF4F-D3E1-044554D4E02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95664C6C-74B4-3560-1FE2-3CFC85C6C731}"/>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a:extLst>
              <a:ext uri="{FF2B5EF4-FFF2-40B4-BE49-F238E27FC236}">
                <a16:creationId xmlns:a16="http://schemas.microsoft.com/office/drawing/2014/main" id="{9DC5440B-BAF0-FABC-B8B2-E9BFA7621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1" name="Text Placeholder 5">
            <a:extLst>
              <a:ext uri="{FF2B5EF4-FFF2-40B4-BE49-F238E27FC236}">
                <a16:creationId xmlns:a16="http://schemas.microsoft.com/office/drawing/2014/main" id="{3981847C-5C9C-8875-84E2-555A603214AF}"/>
              </a:ext>
            </a:extLst>
          </p:cNvPr>
          <p:cNvSpPr txBox="1">
            <a:spLocks/>
          </p:cNvSpPr>
          <p:nvPr/>
        </p:nvSpPr>
        <p:spPr>
          <a:xfrm>
            <a:off x="289190" y="1147296"/>
            <a:ext cx="7292622" cy="45634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it-IT" sz="1800" dirty="0" err="1">
                <a:effectLst/>
                <a:latin typeface="AGaramondPro"/>
              </a:rPr>
              <a:t>Murra’s</a:t>
            </a:r>
            <a:r>
              <a:rPr lang="it-IT" sz="1800" dirty="0">
                <a:effectLst/>
                <a:latin typeface="AGaramondPro"/>
              </a:rPr>
              <a:t> </a:t>
            </a:r>
            <a:r>
              <a:rPr lang="it-IT" sz="1800" dirty="0" err="1">
                <a:effectLst/>
                <a:latin typeface="AGaramondPro"/>
              </a:rPr>
              <a:t>highlighting</a:t>
            </a:r>
            <a:r>
              <a:rPr lang="it-IT" sz="1800" dirty="0">
                <a:effectLst/>
                <a:latin typeface="AGaramondPro"/>
              </a:rPr>
              <a:t> of key </a:t>
            </a:r>
            <a:r>
              <a:rPr lang="it-IT" sz="1800" dirty="0" err="1">
                <a:effectLst/>
                <a:latin typeface="AGaramondPro"/>
              </a:rPr>
              <a:t>aspects</a:t>
            </a:r>
            <a:r>
              <a:rPr lang="it-IT" sz="1800" dirty="0">
                <a:effectLst/>
                <a:latin typeface="AGaramondPro"/>
              </a:rPr>
              <a:t> of Inca social and </a:t>
            </a:r>
            <a:r>
              <a:rPr lang="it-IT" sz="1800" dirty="0" err="1">
                <a:effectLst/>
                <a:latin typeface="AGaramondPro"/>
              </a:rPr>
              <a:t>economic</a:t>
            </a:r>
            <a:r>
              <a:rPr lang="it-IT" sz="1800" dirty="0">
                <a:effectLst/>
                <a:latin typeface="AGaramondPro"/>
              </a:rPr>
              <a:t> </a:t>
            </a:r>
            <a:r>
              <a:rPr lang="it-IT" sz="1800" dirty="0" err="1">
                <a:effectLst/>
                <a:latin typeface="AGaramondPro"/>
              </a:rPr>
              <a:t>organization</a:t>
            </a:r>
            <a:r>
              <a:rPr lang="it-IT" sz="1800" dirty="0">
                <a:effectLst/>
                <a:latin typeface="AGaramondPro"/>
              </a:rPr>
              <a:t>, and </a:t>
            </a:r>
            <a:r>
              <a:rPr lang="it-IT" sz="1800" dirty="0" err="1">
                <a:effectLst/>
                <a:latin typeface="AGaramondPro"/>
              </a:rPr>
              <a:t>Zuidema’s</a:t>
            </a:r>
            <a:r>
              <a:rPr lang="it-IT" sz="1800" dirty="0">
                <a:effectLst/>
                <a:latin typeface="AGaramondPro"/>
              </a:rPr>
              <a:t> </a:t>
            </a:r>
            <a:r>
              <a:rPr lang="it-IT" sz="1800" dirty="0" err="1">
                <a:effectLst/>
                <a:latin typeface="AGaramondPro"/>
              </a:rPr>
              <a:t>sensibility</a:t>
            </a:r>
            <a:r>
              <a:rPr lang="it-IT" sz="1800" dirty="0">
                <a:effectLst/>
                <a:latin typeface="AGaramondPro"/>
              </a:rPr>
              <a:t> to </a:t>
            </a:r>
            <a:r>
              <a:rPr lang="it-IT" sz="1800" dirty="0" err="1">
                <a:effectLst/>
                <a:latin typeface="AGaramondPro"/>
              </a:rPr>
              <a:t>symbolic</a:t>
            </a:r>
            <a:r>
              <a:rPr lang="it-IT" sz="1800" dirty="0">
                <a:effectLst/>
                <a:latin typeface="AGaramondPro"/>
              </a:rPr>
              <a:t> </a:t>
            </a:r>
            <a:r>
              <a:rPr lang="it-IT" sz="1800" dirty="0" err="1">
                <a:effectLst/>
                <a:latin typeface="AGaramondPro"/>
              </a:rPr>
              <a:t>forms</a:t>
            </a:r>
            <a:r>
              <a:rPr lang="it-IT" sz="1800" dirty="0">
                <a:effectLst/>
                <a:latin typeface="AGaramondPro"/>
              </a:rPr>
              <a:t> </a:t>
            </a:r>
            <a:r>
              <a:rPr lang="it-IT" sz="1800" dirty="0" err="1">
                <a:effectLst/>
                <a:latin typeface="AGaramondPro"/>
              </a:rPr>
              <a:t>together</a:t>
            </a:r>
            <a:r>
              <a:rPr lang="it-IT" sz="1800" dirty="0">
                <a:effectLst/>
                <a:latin typeface="AGaramondPro"/>
              </a:rPr>
              <a:t> </a:t>
            </a:r>
            <a:r>
              <a:rPr lang="it-IT" sz="1800" dirty="0" err="1">
                <a:effectLst/>
                <a:latin typeface="AGaramondPro"/>
              </a:rPr>
              <a:t>provided</a:t>
            </a:r>
            <a:r>
              <a:rPr lang="it-IT" sz="1800" dirty="0">
                <a:effectLst/>
                <a:latin typeface="AGaramondPro"/>
              </a:rPr>
              <a:t> </a:t>
            </a:r>
            <a:r>
              <a:rPr lang="it-IT" sz="1800" dirty="0" err="1">
                <a:effectLst/>
                <a:latin typeface="AGaramondPro"/>
              </a:rPr>
              <a:t>powerful</a:t>
            </a:r>
            <a:r>
              <a:rPr lang="it-IT" sz="1800" dirty="0">
                <a:effectLst/>
                <a:latin typeface="AGaramondPro"/>
              </a:rPr>
              <a:t> tools for </a:t>
            </a:r>
            <a:r>
              <a:rPr lang="it-IT" sz="1800" dirty="0" err="1">
                <a:effectLst/>
                <a:latin typeface="AGaramondPro"/>
              </a:rPr>
              <a:t>understanding</a:t>
            </a:r>
            <a:r>
              <a:rPr lang="it-IT" sz="1800" dirty="0">
                <a:effectLst/>
                <a:latin typeface="AGaramondPro"/>
              </a:rPr>
              <a:t> the cultural practices of </a:t>
            </a:r>
            <a:r>
              <a:rPr lang="it-IT" sz="1800" dirty="0" err="1">
                <a:effectLst/>
                <a:latin typeface="AGaramondPro"/>
              </a:rPr>
              <a:t>indigenous</a:t>
            </a:r>
            <a:r>
              <a:rPr lang="it-IT" sz="1800" dirty="0">
                <a:effectLst/>
                <a:latin typeface="AGaramondPro"/>
              </a:rPr>
              <a:t> </a:t>
            </a:r>
            <a:r>
              <a:rPr lang="it-IT" sz="1800" dirty="0" err="1">
                <a:effectLst/>
                <a:latin typeface="AGaramondPro"/>
              </a:rPr>
              <a:t>peasants</a:t>
            </a:r>
            <a:r>
              <a:rPr lang="it-IT" sz="1800" dirty="0">
                <a:effectLst/>
                <a:latin typeface="AGaramondPro"/>
              </a:rPr>
              <a:t> in the Andes. </a:t>
            </a:r>
            <a:r>
              <a:rPr lang="it-IT" sz="1800" dirty="0" err="1">
                <a:effectLst/>
                <a:latin typeface="AGaramondPro"/>
              </a:rPr>
              <a:t>Their</a:t>
            </a:r>
            <a:r>
              <a:rPr lang="it-IT" sz="1800" dirty="0">
                <a:effectLst/>
                <a:latin typeface="AGaramondPro"/>
              </a:rPr>
              <a:t> work </a:t>
            </a:r>
            <a:r>
              <a:rPr lang="it-IT" sz="1800" dirty="0" err="1">
                <a:effectLst/>
                <a:latin typeface="AGaramondPro"/>
              </a:rPr>
              <a:t>is</a:t>
            </a:r>
            <a:r>
              <a:rPr lang="it-IT" sz="1800" dirty="0">
                <a:effectLst/>
                <a:latin typeface="AGaramondPro"/>
              </a:rPr>
              <a:t> </a:t>
            </a:r>
            <a:r>
              <a:rPr lang="it-IT" sz="1800" dirty="0" err="1">
                <a:effectLst/>
                <a:latin typeface="AGaramondPro"/>
              </a:rPr>
              <a:t>historical</a:t>
            </a:r>
            <a:r>
              <a:rPr lang="it-IT" sz="1800" dirty="0">
                <a:effectLst/>
                <a:latin typeface="AGaramondPro"/>
              </a:rPr>
              <a:t> </a:t>
            </a:r>
            <a:r>
              <a:rPr lang="it-IT" sz="1800" dirty="0" err="1">
                <a:effectLst/>
                <a:latin typeface="AGaramondPro"/>
              </a:rPr>
              <a:t>but</a:t>
            </a:r>
            <a:r>
              <a:rPr lang="it-IT" sz="1800" dirty="0">
                <a:effectLst/>
                <a:latin typeface="AGaramondPro"/>
              </a:rPr>
              <a:t> </a:t>
            </a:r>
            <a:r>
              <a:rPr lang="it-IT" sz="1800" dirty="0" err="1">
                <a:effectLst/>
                <a:latin typeface="AGaramondPro"/>
              </a:rPr>
              <a:t>at</a:t>
            </a:r>
            <a:r>
              <a:rPr lang="it-IT" sz="1800" dirty="0">
                <a:effectLst/>
                <a:latin typeface="AGaramondPro"/>
              </a:rPr>
              <a:t> the </a:t>
            </a:r>
            <a:r>
              <a:rPr lang="it-IT" sz="1800" dirty="0" err="1">
                <a:effectLst/>
                <a:latin typeface="AGaramondPro"/>
              </a:rPr>
              <a:t>same</a:t>
            </a:r>
            <a:r>
              <a:rPr lang="it-IT" sz="1800" dirty="0">
                <a:effectLst/>
                <a:latin typeface="AGaramondPro"/>
              </a:rPr>
              <a:t> time </a:t>
            </a:r>
            <a:r>
              <a:rPr lang="it-IT" sz="1800" dirty="0" err="1">
                <a:effectLst/>
                <a:latin typeface="AGaramondPro"/>
              </a:rPr>
              <a:t>indicated</a:t>
            </a:r>
            <a:r>
              <a:rPr lang="it-IT" sz="1800" dirty="0">
                <a:effectLst/>
                <a:latin typeface="AGaramondPro"/>
              </a:rPr>
              <a:t> a </a:t>
            </a:r>
            <a:r>
              <a:rPr lang="it-IT" sz="1800" dirty="0" err="1">
                <a:effectLst/>
                <a:latin typeface="AGaramondPro"/>
              </a:rPr>
              <a:t>preference</a:t>
            </a:r>
            <a:r>
              <a:rPr lang="it-IT" sz="1800" dirty="0">
                <a:effectLst/>
                <a:latin typeface="AGaramondPro"/>
              </a:rPr>
              <a:t> for </a:t>
            </a:r>
            <a:r>
              <a:rPr lang="it-IT" sz="1800" dirty="0" err="1">
                <a:effectLst/>
                <a:latin typeface="AGaramondPro"/>
              </a:rPr>
              <a:t>understanding</a:t>
            </a:r>
            <a:r>
              <a:rPr lang="it-IT" sz="1800" dirty="0">
                <a:effectLst/>
                <a:latin typeface="AGaramondPro"/>
              </a:rPr>
              <a:t> the </a:t>
            </a:r>
            <a:r>
              <a:rPr lang="it-IT" sz="1800" dirty="0" err="1">
                <a:effectLst/>
                <a:latin typeface="AGaramondPro"/>
              </a:rPr>
              <a:t>quality</a:t>
            </a:r>
            <a:r>
              <a:rPr lang="it-IT" sz="1800" dirty="0">
                <a:effectLst/>
                <a:latin typeface="AGaramondPro"/>
              </a:rPr>
              <a:t> of </a:t>
            </a:r>
            <a:r>
              <a:rPr lang="it-IT" sz="1800" dirty="0" err="1">
                <a:effectLst/>
                <a:latin typeface="AGaramondPro"/>
              </a:rPr>
              <a:t>lived</a:t>
            </a:r>
            <a:r>
              <a:rPr lang="it-IT" sz="1800" dirty="0">
                <a:effectLst/>
                <a:latin typeface="AGaramondPro"/>
              </a:rPr>
              <a:t> </a:t>
            </a:r>
            <a:r>
              <a:rPr lang="it-IT" sz="1800" dirty="0" err="1">
                <a:effectLst/>
                <a:latin typeface="AGaramondPro"/>
              </a:rPr>
              <a:t>experience</a:t>
            </a:r>
            <a:r>
              <a:rPr lang="it-IT" sz="1800" dirty="0">
                <a:effectLst/>
                <a:latin typeface="AGaramondPro"/>
              </a:rPr>
              <a:t> in the </a:t>
            </a:r>
            <a:r>
              <a:rPr lang="it-IT" sz="1800" dirty="0" err="1">
                <a:effectLst/>
                <a:latin typeface="AGaramondPro"/>
              </a:rPr>
              <a:t>past</a:t>
            </a:r>
            <a:r>
              <a:rPr lang="it-IT" sz="1800" dirty="0">
                <a:effectLst/>
                <a:latin typeface="AGaramondPro"/>
              </a:rPr>
              <a:t>, </a:t>
            </a:r>
            <a:r>
              <a:rPr lang="it-IT" sz="1800" dirty="0" err="1">
                <a:effectLst/>
                <a:latin typeface="AGaramondPro"/>
              </a:rPr>
              <a:t>rather</a:t>
            </a:r>
            <a:r>
              <a:rPr lang="it-IT" sz="1800" dirty="0">
                <a:effectLst/>
                <a:latin typeface="AGaramondPro"/>
              </a:rPr>
              <a:t> </a:t>
            </a:r>
            <a:r>
              <a:rPr lang="it-IT" sz="1800" dirty="0" err="1">
                <a:effectLst/>
                <a:latin typeface="AGaramondPro"/>
              </a:rPr>
              <a:t>than</a:t>
            </a:r>
            <a:r>
              <a:rPr lang="it-IT" sz="1800" dirty="0">
                <a:effectLst/>
                <a:latin typeface="AGaramondPro"/>
              </a:rPr>
              <a:t> the </a:t>
            </a:r>
            <a:r>
              <a:rPr lang="it-IT" sz="1800" dirty="0" err="1">
                <a:effectLst/>
                <a:latin typeface="AGaramondPro"/>
              </a:rPr>
              <a:t>dynamic</a:t>
            </a:r>
            <a:r>
              <a:rPr lang="it-IT" sz="1800" dirty="0">
                <a:effectLst/>
                <a:latin typeface="AGaramondPro"/>
              </a:rPr>
              <a:t> of </a:t>
            </a:r>
            <a:r>
              <a:rPr lang="it-IT" sz="1800" dirty="0" err="1">
                <a:effectLst/>
                <a:latin typeface="AGaramondPro"/>
              </a:rPr>
              <a:t>historical</a:t>
            </a:r>
            <a:r>
              <a:rPr lang="it-IT" sz="1800" dirty="0">
                <a:effectLst/>
                <a:latin typeface="AGaramondPro"/>
              </a:rPr>
              <a:t> </a:t>
            </a:r>
            <a:r>
              <a:rPr lang="it-IT" sz="1800" dirty="0" err="1">
                <a:effectLst/>
                <a:latin typeface="AGaramondPro"/>
              </a:rPr>
              <a:t>transformation</a:t>
            </a:r>
            <a:r>
              <a:rPr lang="it-IT" sz="1800" dirty="0">
                <a:effectLst/>
                <a:latin typeface="AGaramondPro"/>
              </a:rPr>
              <a:t>. </a:t>
            </a:r>
            <a:r>
              <a:rPr lang="it-IT" sz="1800" dirty="0" err="1">
                <a:effectLst/>
                <a:latin typeface="AGaramondPro"/>
              </a:rPr>
              <a:t>Their</a:t>
            </a:r>
            <a:r>
              <a:rPr lang="it-IT" sz="1800" dirty="0">
                <a:effectLst/>
                <a:latin typeface="AGaramondPro"/>
              </a:rPr>
              <a:t> work </a:t>
            </a:r>
            <a:r>
              <a:rPr lang="it-IT" sz="1800" dirty="0" err="1">
                <a:effectLst/>
                <a:latin typeface="AGaramondPro"/>
              </a:rPr>
              <a:t>also</a:t>
            </a:r>
            <a:r>
              <a:rPr lang="it-IT" sz="1800" dirty="0">
                <a:effectLst/>
                <a:latin typeface="AGaramondPro"/>
              </a:rPr>
              <a:t> </a:t>
            </a:r>
            <a:r>
              <a:rPr lang="it-IT" sz="1800" dirty="0" err="1">
                <a:effectLst/>
                <a:latin typeface="AGaramondPro"/>
              </a:rPr>
              <a:t>encouraged</a:t>
            </a:r>
            <a:r>
              <a:rPr lang="it-IT" sz="1800" dirty="0">
                <a:effectLst/>
                <a:latin typeface="AGaramondPro"/>
              </a:rPr>
              <a:t> the strategy of cross-</a:t>
            </a:r>
            <a:r>
              <a:rPr lang="it-IT" sz="1800" dirty="0" err="1">
                <a:effectLst/>
                <a:latin typeface="AGaramondPro"/>
              </a:rPr>
              <a:t>referencing</a:t>
            </a:r>
            <a:r>
              <a:rPr lang="it-IT" sz="1800" dirty="0">
                <a:effectLst/>
                <a:latin typeface="AGaramondPro"/>
              </a:rPr>
              <a:t> </a:t>
            </a:r>
            <a:r>
              <a:rPr lang="it-IT" sz="1800" dirty="0" err="1">
                <a:effectLst/>
                <a:latin typeface="AGaramondPro"/>
              </a:rPr>
              <a:t>sixteenth</a:t>
            </a:r>
            <a:r>
              <a:rPr lang="it-IT" sz="1800" dirty="0">
                <a:effectLst/>
                <a:latin typeface="AGaramondPro"/>
              </a:rPr>
              <a:t>- and </a:t>
            </a:r>
            <a:r>
              <a:rPr lang="it-IT" sz="1800" dirty="0" err="1">
                <a:effectLst/>
                <a:latin typeface="AGaramondPro"/>
              </a:rPr>
              <a:t>twentieth-century</a:t>
            </a:r>
            <a:r>
              <a:rPr lang="it-IT" sz="1800" dirty="0">
                <a:effectLst/>
                <a:latin typeface="AGaramondPro"/>
              </a:rPr>
              <a:t> </a:t>
            </a:r>
            <a:r>
              <a:rPr lang="it-IT" sz="1800" dirty="0" err="1">
                <a:effectLst/>
                <a:latin typeface="AGaramondPro"/>
              </a:rPr>
              <a:t>materials</a:t>
            </a:r>
            <a:r>
              <a:rPr lang="it-IT" sz="1800" dirty="0">
                <a:effectLst/>
                <a:latin typeface="AGaramondPro"/>
              </a:rPr>
              <a:t>. (Harris O. 2000: 9, </a:t>
            </a:r>
            <a:r>
              <a:rPr lang="it-IT" sz="1800" i="1" dirty="0">
                <a:effectLst/>
                <a:latin typeface="AGaramondPro"/>
              </a:rPr>
              <a:t>o Make the Earth Bear </a:t>
            </a:r>
            <a:r>
              <a:rPr lang="it-IT" sz="1800" i="1" dirty="0" err="1">
                <a:effectLst/>
                <a:latin typeface="AGaramondPro"/>
              </a:rPr>
              <a:t>Fruit</a:t>
            </a:r>
            <a:r>
              <a:rPr lang="it-IT" sz="1800" i="1" dirty="0">
                <a:effectLst/>
                <a:latin typeface="AGaramondPro"/>
              </a:rPr>
              <a:t>: </a:t>
            </a:r>
            <a:r>
              <a:rPr lang="it-IT" sz="1800" i="1" dirty="0" err="1">
                <a:effectLst/>
                <a:latin typeface="AGaramondPro"/>
              </a:rPr>
              <a:t>Ethnographic</a:t>
            </a:r>
            <a:r>
              <a:rPr lang="it-IT" sz="1800" i="1" dirty="0">
                <a:effectLst/>
                <a:latin typeface="AGaramondPro"/>
              </a:rPr>
              <a:t> </a:t>
            </a:r>
            <a:r>
              <a:rPr lang="it-IT" sz="1800" i="1" dirty="0" err="1">
                <a:effectLst/>
                <a:latin typeface="AGaramondPro"/>
              </a:rPr>
              <a:t>Essays</a:t>
            </a:r>
            <a:r>
              <a:rPr lang="it-IT" sz="1800" i="1" dirty="0">
                <a:effectLst/>
                <a:latin typeface="AGaramondPro"/>
              </a:rPr>
              <a:t> on </a:t>
            </a:r>
            <a:r>
              <a:rPr lang="it-IT" sz="1800" i="1" dirty="0" err="1">
                <a:effectLst/>
                <a:latin typeface="AGaramondPro"/>
              </a:rPr>
              <a:t>Fertility</a:t>
            </a:r>
            <a:r>
              <a:rPr lang="it-IT" sz="1800" i="1" dirty="0">
                <a:effectLst/>
                <a:latin typeface="AGaramondPro"/>
              </a:rPr>
              <a:t>, Work and Gender in </a:t>
            </a:r>
            <a:r>
              <a:rPr lang="it-IT" sz="1800" i="1" dirty="0" err="1">
                <a:effectLst/>
                <a:latin typeface="AGaramondPro"/>
              </a:rPr>
              <a:t>Highland</a:t>
            </a:r>
            <a:r>
              <a:rPr lang="it-IT" sz="1800" i="1" dirty="0">
                <a:effectLst/>
                <a:latin typeface="AGaramondPro"/>
              </a:rPr>
              <a:t> Bolivia</a:t>
            </a:r>
            <a:r>
              <a:rPr lang="it-IT" sz="1800" dirty="0">
                <a:effectLst/>
                <a:latin typeface="AGaramondPro"/>
              </a:rPr>
              <a:t>) </a:t>
            </a:r>
          </a:p>
          <a:p>
            <a:pPr marL="0" indent="0" algn="just">
              <a:lnSpc>
                <a:spcPct val="100000"/>
              </a:lnSpc>
              <a:buNone/>
            </a:pPr>
            <a:endParaRPr lang="it-IT" sz="1800" dirty="0">
              <a:effectLst/>
              <a:latin typeface="AGaramondPro"/>
            </a:endParaRPr>
          </a:p>
          <a:p>
            <a:pPr marL="0" indent="0" algn="just">
              <a:lnSpc>
                <a:spcPct val="100000"/>
              </a:lnSpc>
              <a:buNone/>
            </a:pPr>
            <a:r>
              <a:rPr lang="it-IT" sz="1800" b="1" i="1" dirty="0">
                <a:effectLst/>
                <a:latin typeface="AGaramondPro"/>
              </a:rPr>
              <a:t>The </a:t>
            </a:r>
            <a:r>
              <a:rPr lang="it-IT" sz="1800" b="1" i="1" dirty="0" err="1">
                <a:effectLst/>
                <a:latin typeface="AGaramondPro"/>
              </a:rPr>
              <a:t>emphasis</a:t>
            </a:r>
            <a:r>
              <a:rPr lang="it-IT" sz="1800" b="1" i="1" dirty="0">
                <a:effectLst/>
                <a:latin typeface="AGaramondPro"/>
              </a:rPr>
              <a:t> on </a:t>
            </a:r>
            <a:r>
              <a:rPr lang="it-IT" sz="1800" b="1" i="1" dirty="0" err="1">
                <a:effectLst/>
                <a:latin typeface="AGaramondPro"/>
              </a:rPr>
              <a:t>continuities</a:t>
            </a:r>
            <a:r>
              <a:rPr lang="it-IT" sz="1800" b="1" i="1" dirty="0">
                <a:effectLst/>
                <a:latin typeface="AGaramondPro"/>
              </a:rPr>
              <a:t> from the 16th to the 20th </a:t>
            </a:r>
            <a:r>
              <a:rPr lang="it-IT" sz="1800" b="1" i="1" dirty="0" err="1">
                <a:effectLst/>
                <a:latin typeface="AGaramondPro"/>
              </a:rPr>
              <a:t>centuries</a:t>
            </a:r>
            <a:r>
              <a:rPr lang="it-IT" sz="1800" b="1" i="1" dirty="0">
                <a:effectLst/>
                <a:latin typeface="AGaramondPro"/>
              </a:rPr>
              <a:t> and on </a:t>
            </a:r>
            <a:r>
              <a:rPr lang="it-IT" sz="1800" b="1" i="1" dirty="0" err="1">
                <a:effectLst/>
                <a:latin typeface="AGaramondPro"/>
              </a:rPr>
              <a:t>unique</a:t>
            </a:r>
            <a:r>
              <a:rPr lang="it-IT" sz="1800" b="1" i="1" dirty="0">
                <a:effectLst/>
                <a:latin typeface="AGaramondPro"/>
              </a:rPr>
              <a:t> features of </a:t>
            </a:r>
            <a:r>
              <a:rPr lang="it-IT" sz="1800" b="1" i="1" dirty="0" err="1">
                <a:effectLst/>
                <a:latin typeface="AGaramondPro"/>
              </a:rPr>
              <a:t>Andean</a:t>
            </a:r>
            <a:r>
              <a:rPr lang="it-IT" sz="1800" b="1" i="1" dirty="0">
                <a:effectLst/>
                <a:latin typeface="AGaramondPro"/>
              </a:rPr>
              <a:t> </a:t>
            </a:r>
            <a:r>
              <a:rPr lang="it-IT" sz="1800" b="1" i="1" dirty="0" err="1">
                <a:effectLst/>
                <a:latin typeface="AGaramondPro"/>
              </a:rPr>
              <a:t>civilization</a:t>
            </a:r>
            <a:r>
              <a:rPr lang="it-IT" sz="1800" b="1" i="1" dirty="0">
                <a:effectLst/>
                <a:latin typeface="AGaramondPro"/>
              </a:rPr>
              <a:t> </a:t>
            </a:r>
            <a:r>
              <a:rPr lang="it-IT" sz="1800" b="1" i="1" dirty="0" err="1">
                <a:effectLst/>
                <a:latin typeface="AGaramondPro"/>
              </a:rPr>
              <a:t>proved</a:t>
            </a:r>
            <a:r>
              <a:rPr lang="it-IT" sz="1800" b="1" i="1" dirty="0">
                <a:effectLst/>
                <a:latin typeface="AGaramondPro"/>
              </a:rPr>
              <a:t> a </a:t>
            </a:r>
            <a:r>
              <a:rPr lang="it-IT" sz="1800" b="1" i="1" dirty="0" err="1">
                <a:effectLst/>
                <a:latin typeface="AGaramondPro"/>
              </a:rPr>
              <a:t>powerful</a:t>
            </a:r>
            <a:r>
              <a:rPr lang="it-IT" sz="1800" b="1" i="1" dirty="0">
                <a:effectLst/>
                <a:latin typeface="AGaramondPro"/>
              </a:rPr>
              <a:t> and </a:t>
            </a:r>
            <a:r>
              <a:rPr lang="it-IT" sz="1800" b="1" i="1" dirty="0" err="1">
                <a:effectLst/>
                <a:latin typeface="AGaramondPro"/>
              </a:rPr>
              <a:t>influential</a:t>
            </a:r>
            <a:r>
              <a:rPr lang="it-IT" sz="1800" b="1" i="1" dirty="0">
                <a:effectLst/>
                <a:latin typeface="AGaramondPro"/>
              </a:rPr>
              <a:t> </a:t>
            </a:r>
            <a:r>
              <a:rPr lang="it-IT" sz="1800" b="1" i="1" dirty="0" err="1">
                <a:effectLst/>
                <a:latin typeface="AGaramondPro"/>
              </a:rPr>
              <a:t>combination</a:t>
            </a:r>
            <a:r>
              <a:rPr lang="it-IT" sz="1800" b="1" i="1" dirty="0">
                <a:effectLst/>
                <a:latin typeface="AGaramondPro"/>
              </a:rPr>
              <a:t>, </a:t>
            </a:r>
            <a:r>
              <a:rPr lang="it-IT" sz="1800" b="1" i="1" dirty="0" err="1">
                <a:effectLst/>
                <a:latin typeface="AGaramondPro"/>
              </a:rPr>
              <a:t>which</a:t>
            </a:r>
            <a:r>
              <a:rPr lang="it-IT" sz="1800" b="1" i="1" dirty="0">
                <a:effectLst/>
                <a:latin typeface="AGaramondPro"/>
              </a:rPr>
              <a:t> by the early-1980s </a:t>
            </a:r>
            <a:r>
              <a:rPr lang="it-IT" sz="1800" b="1" i="1" dirty="0" err="1">
                <a:effectLst/>
                <a:latin typeface="AGaramondPro"/>
              </a:rPr>
              <a:t>became</a:t>
            </a:r>
            <a:r>
              <a:rPr lang="it-IT" sz="1800" b="1" i="1" dirty="0">
                <a:effectLst/>
                <a:latin typeface="AGaramondPro"/>
              </a:rPr>
              <a:t> </a:t>
            </a:r>
            <a:r>
              <a:rPr lang="it-IT" sz="1800" b="1" i="1" dirty="0" err="1">
                <a:effectLst/>
                <a:latin typeface="AGaramondPro"/>
              </a:rPr>
              <a:t>identified</a:t>
            </a:r>
            <a:r>
              <a:rPr lang="it-IT" sz="1800" b="1" i="1" dirty="0">
                <a:effectLst/>
                <a:latin typeface="AGaramondPro"/>
              </a:rPr>
              <a:t> in </a:t>
            </a:r>
            <a:r>
              <a:rPr lang="it-IT" sz="1800" b="1" i="1" dirty="0" err="1">
                <a:effectLst/>
                <a:latin typeface="AGaramondPro"/>
              </a:rPr>
              <a:t>shorthand</a:t>
            </a:r>
            <a:r>
              <a:rPr lang="it-IT" sz="1800" b="1" i="1" dirty="0">
                <a:effectLst/>
                <a:latin typeface="AGaramondPro"/>
              </a:rPr>
              <a:t> </a:t>
            </a:r>
            <a:r>
              <a:rPr lang="it-IT" sz="1800" b="1" i="1" dirty="0" err="1">
                <a:effectLst/>
                <a:latin typeface="AGaramondPro"/>
              </a:rPr>
              <a:t>as</a:t>
            </a:r>
            <a:r>
              <a:rPr lang="it-IT" sz="1800" b="1" i="1" dirty="0">
                <a:effectLst/>
                <a:latin typeface="AGaramondPro"/>
              </a:rPr>
              <a:t> </a:t>
            </a:r>
            <a:r>
              <a:rPr lang="it-IT" sz="1800" b="1" dirty="0">
                <a:effectLst/>
                <a:latin typeface="AGaramondPro"/>
              </a:rPr>
              <a:t>lo andino </a:t>
            </a:r>
            <a:r>
              <a:rPr lang="it-IT" sz="1800" dirty="0">
                <a:effectLst/>
                <a:latin typeface="AGaramondPro"/>
              </a:rPr>
              <a:t>[…] (ibid., p. 1). </a:t>
            </a:r>
          </a:p>
          <a:p>
            <a:pPr marL="0" indent="0" algn="just">
              <a:lnSpc>
                <a:spcPct val="100000"/>
              </a:lnSpc>
              <a:buNone/>
            </a:pPr>
            <a:endParaRPr lang="it-IT" sz="1800" dirty="0"/>
          </a:p>
          <a:p>
            <a:pPr marL="0" indent="0">
              <a:lnSpc>
                <a:spcPct val="100000"/>
              </a:lnSpc>
              <a:buNone/>
            </a:pPr>
            <a:endParaRPr lang="pt-BR" sz="1800" dirty="0"/>
          </a:p>
        </p:txBody>
      </p:sp>
      <p:pic>
        <p:nvPicPr>
          <p:cNvPr id="7" name="Immagine 6">
            <a:extLst>
              <a:ext uri="{FF2B5EF4-FFF2-40B4-BE49-F238E27FC236}">
                <a16:creationId xmlns:a16="http://schemas.microsoft.com/office/drawing/2014/main" id="{85CE131F-E63E-90D9-FAD2-844CBACC5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243" y="1195023"/>
            <a:ext cx="3738282" cy="4859767"/>
          </a:xfrm>
          <a:prstGeom prst="rect">
            <a:avLst/>
          </a:prstGeom>
        </p:spPr>
      </p:pic>
      <p:sp>
        <p:nvSpPr>
          <p:cNvPr id="13" name="CasellaDiTesto 2">
            <a:extLst>
              <a:ext uri="{FF2B5EF4-FFF2-40B4-BE49-F238E27FC236}">
                <a16:creationId xmlns:a16="http://schemas.microsoft.com/office/drawing/2014/main" id="{D37EFFF8-0A70-52AF-190C-47F7B7D41EBE}"/>
              </a:ext>
            </a:extLst>
          </p:cNvPr>
          <p:cNvSpPr txBox="1"/>
          <p:nvPr/>
        </p:nvSpPr>
        <p:spPr>
          <a:xfrm>
            <a:off x="235519" y="441975"/>
            <a:ext cx="7399965" cy="646331"/>
          </a:xfrm>
          <a:prstGeom prst="rect">
            <a:avLst/>
          </a:prstGeom>
          <a:noFill/>
        </p:spPr>
        <p:txBody>
          <a:bodyPr wrap="square" rtlCol="0">
            <a:spAutoFit/>
          </a:bodyPr>
          <a:lstStyle/>
          <a:p>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Olivia Harris</a:t>
            </a:r>
          </a:p>
        </p:txBody>
      </p:sp>
    </p:spTree>
    <p:extLst>
      <p:ext uri="{BB962C8B-B14F-4D97-AF65-F5344CB8AC3E}">
        <p14:creationId xmlns:p14="http://schemas.microsoft.com/office/powerpoint/2010/main" val="1375683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79713" y="90367"/>
            <a:ext cx="7399965" cy="1200329"/>
          </a:xfrm>
          <a:prstGeom prst="rect">
            <a:avLst/>
          </a:prstGeom>
          <a:noFill/>
        </p:spPr>
        <p:txBody>
          <a:bodyPr wrap="square" rtlCol="0">
            <a:spAutoFit/>
          </a:bodyPr>
          <a:lstStyle/>
          <a:p>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Lo Andino </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e lo strutturalismo ecologico</a:t>
            </a:r>
          </a:p>
        </p:txBody>
      </p:sp>
      <p:sp>
        <p:nvSpPr>
          <p:cNvPr id="12" name="Text Placeholder 3"/>
          <p:cNvSpPr txBox="1">
            <a:spLocks/>
          </p:cNvSpPr>
          <p:nvPr/>
        </p:nvSpPr>
        <p:spPr>
          <a:xfrm>
            <a:off x="6701705" y="1039773"/>
            <a:ext cx="5263957" cy="47806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b="1" i="1" dirty="0"/>
              <a:t>la conoscenza indigena divenne “pensiero andino”</a:t>
            </a:r>
            <a:r>
              <a:rPr lang="it-IT" sz="2200" dirty="0"/>
              <a:t> </a:t>
            </a:r>
          </a:p>
          <a:p>
            <a:pPr marL="285750" indent="-285750">
              <a:buFontTx/>
              <a:buChar char="•"/>
            </a:pPr>
            <a:r>
              <a:rPr lang="it-IT" sz="2000" dirty="0"/>
              <a:t>I modelli “eleganti” delle comunità andine</a:t>
            </a:r>
          </a:p>
          <a:p>
            <a:pPr marL="285750" indent="-285750">
              <a:buFontTx/>
              <a:buChar char="•"/>
            </a:pPr>
            <a:r>
              <a:rPr lang="it-IT" sz="2000" i="1" dirty="0" err="1"/>
              <a:t>Closed</a:t>
            </a:r>
            <a:r>
              <a:rPr lang="it-IT" sz="2000" i="1" dirty="0"/>
              <a:t> corporate community: </a:t>
            </a:r>
            <a:r>
              <a:rPr lang="it-IT" sz="2000" dirty="0"/>
              <a:t>fuori dallo spazio fuori dal tempo</a:t>
            </a:r>
          </a:p>
          <a:p>
            <a:pPr marL="285750" indent="-285750">
              <a:buFontTx/>
              <a:buChar char="•"/>
            </a:pPr>
            <a:r>
              <a:rPr lang="it-IT" sz="2000" dirty="0"/>
              <a:t>Il dogmatismo delle strutture: la comunità indigena come sistema sociale coerente e stabile </a:t>
            </a:r>
          </a:p>
          <a:p>
            <a:pPr marL="285750" indent="-285750">
              <a:buFontTx/>
              <a:buChar char="•"/>
            </a:pPr>
            <a:r>
              <a:rPr lang="it-IT" sz="2000" dirty="0"/>
              <a:t>L’organizzazione socio-politica secondo la logica socio-ambientale dell'arcipelago verticale </a:t>
            </a:r>
          </a:p>
          <a:p>
            <a:pPr marL="285750" indent="-285750">
              <a:buFontTx/>
              <a:buChar char="•"/>
            </a:pPr>
            <a:r>
              <a:rPr lang="it-IT" sz="2000" b="1" i="1" dirty="0"/>
              <a:t>Complementarietà, Reciprocità e Redistribuzione</a:t>
            </a:r>
          </a:p>
          <a:p>
            <a:pPr marL="285750" indent="-285750">
              <a:buFontTx/>
              <a:buChar char="•"/>
            </a:pPr>
            <a:r>
              <a:rPr lang="en-US" sz="2000" i="1" dirty="0"/>
              <a:t>Longue </a:t>
            </a:r>
            <a:r>
              <a:rPr lang="en-US" sz="2000" i="1" dirty="0" err="1"/>
              <a:t>durée</a:t>
            </a:r>
            <a:r>
              <a:rPr lang="en-US" sz="2000" dirty="0"/>
              <a:t>, </a:t>
            </a:r>
            <a:r>
              <a:rPr lang="it-IT" sz="2000" dirty="0"/>
              <a:t>modelli pan-andini un generico ordine “andino” delle cose</a:t>
            </a:r>
            <a:endParaRPr lang="en-US" sz="2000" dirty="0"/>
          </a:p>
          <a:p>
            <a:pPr marL="285750" indent="-285750">
              <a:buFontTx/>
              <a:buChar char="•"/>
            </a:pPr>
            <a:endParaRPr lang="en-US" sz="2000" dirty="0"/>
          </a:p>
        </p:txBody>
      </p:sp>
      <p:pic>
        <p:nvPicPr>
          <p:cNvPr id="3" name="Picture 2" descr="Tristeza Andina Chamb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6000"/>
            <a:ext cx="6574832" cy="4780682"/>
          </a:xfrm>
          <a:prstGeom prst="rect">
            <a:avLst/>
          </a:prstGeom>
        </p:spPr>
      </p:pic>
    </p:spTree>
    <p:extLst>
      <p:ext uri="{BB962C8B-B14F-4D97-AF65-F5344CB8AC3E}">
        <p14:creationId xmlns:p14="http://schemas.microsoft.com/office/powerpoint/2010/main" val="108134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3E0DB-556E-BE11-A27A-810A43129D7A}"/>
            </a:ext>
          </a:extLst>
        </p:cNvPr>
        <p:cNvGrpSpPr/>
        <p:nvPr/>
      </p:nvGrpSpPr>
      <p:grpSpPr>
        <a:xfrm>
          <a:off x="0" y="0"/>
          <a:ext cx="0" cy="0"/>
          <a:chOff x="0" y="0"/>
          <a:chExt cx="0" cy="0"/>
        </a:xfrm>
      </p:grpSpPr>
      <p:sp>
        <p:nvSpPr>
          <p:cNvPr id="5" name="CasellaDiTesto 2">
            <a:extLst>
              <a:ext uri="{FF2B5EF4-FFF2-40B4-BE49-F238E27FC236}">
                <a16:creationId xmlns:a16="http://schemas.microsoft.com/office/drawing/2014/main" id="{8B14D2B4-506A-C0C8-ABF0-81FECC13FB3F}"/>
              </a:ext>
            </a:extLst>
          </p:cNvPr>
          <p:cNvSpPr txBox="1"/>
          <p:nvPr/>
        </p:nvSpPr>
        <p:spPr>
          <a:xfrm>
            <a:off x="155750" y="108080"/>
            <a:ext cx="8314701" cy="584775"/>
          </a:xfrm>
          <a:prstGeom prst="rect">
            <a:avLst/>
          </a:prstGeom>
          <a:noFill/>
        </p:spPr>
        <p:txBody>
          <a:bodyPr wrap="square" rtlCol="0">
            <a:spAutoFit/>
          </a:bodyPr>
          <a:lstStyle/>
          <a:p>
            <a:r>
              <a:rPr lang="it-IT" sz="3200" b="1" noProof="0" dirty="0">
                <a:solidFill>
                  <a:srgbClr val="C00000"/>
                </a:solidFill>
              </a:rPr>
              <a:t>Billie Jean </a:t>
            </a:r>
            <a:r>
              <a:rPr lang="it-IT" sz="3200" b="1" noProof="0" dirty="0" err="1">
                <a:solidFill>
                  <a:srgbClr val="C00000"/>
                </a:solidFill>
              </a:rPr>
              <a:t>Isbell</a:t>
            </a:r>
            <a:r>
              <a:rPr lang="it-IT" sz="3200" b="1" dirty="0">
                <a:solidFill>
                  <a:srgbClr val="C00000"/>
                </a:solidFill>
              </a:rPr>
              <a:t>, Catherine Allen</a:t>
            </a:r>
            <a:endParaRPr lang="it-IT"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3A761CC6-17EA-52A7-4C19-E4D8CD4E030F}"/>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F5D7CC74-19D1-DC83-7937-BA79147DF98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a:extLst>
              <a:ext uri="{FF2B5EF4-FFF2-40B4-BE49-F238E27FC236}">
                <a16:creationId xmlns:a16="http://schemas.microsoft.com/office/drawing/2014/main" id="{10170A7B-58D8-8C7D-F5EC-8BBAA1D03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Text Placeholder 3">
            <a:extLst>
              <a:ext uri="{FF2B5EF4-FFF2-40B4-BE49-F238E27FC236}">
                <a16:creationId xmlns:a16="http://schemas.microsoft.com/office/drawing/2014/main" id="{D6B35230-7738-54ED-812B-7B12DF379576}"/>
              </a:ext>
            </a:extLst>
          </p:cNvPr>
          <p:cNvSpPr txBox="1">
            <a:spLocks/>
          </p:cNvSpPr>
          <p:nvPr/>
        </p:nvSpPr>
        <p:spPr>
          <a:xfrm>
            <a:off x="4064000" y="1062478"/>
            <a:ext cx="7465391" cy="4675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it-IT" sz="2000" dirty="0"/>
          </a:p>
        </p:txBody>
      </p:sp>
      <p:pic>
        <p:nvPicPr>
          <p:cNvPr id="3" name="Immagine 2">
            <a:extLst>
              <a:ext uri="{FF2B5EF4-FFF2-40B4-BE49-F238E27FC236}">
                <a16:creationId xmlns:a16="http://schemas.microsoft.com/office/drawing/2014/main" id="{460C816F-7D7D-4332-01EB-4521A5594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03" y="807158"/>
            <a:ext cx="3325244" cy="4992859"/>
          </a:xfrm>
          <a:prstGeom prst="rect">
            <a:avLst/>
          </a:prstGeom>
        </p:spPr>
      </p:pic>
      <p:pic>
        <p:nvPicPr>
          <p:cNvPr id="4" name="Immagine 3">
            <a:extLst>
              <a:ext uri="{FF2B5EF4-FFF2-40B4-BE49-F238E27FC236}">
                <a16:creationId xmlns:a16="http://schemas.microsoft.com/office/drawing/2014/main" id="{634005E4-4698-DDED-917E-F980E313A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225" y="795771"/>
            <a:ext cx="3252470" cy="4999751"/>
          </a:xfrm>
          <a:prstGeom prst="rect">
            <a:avLst/>
          </a:prstGeom>
        </p:spPr>
      </p:pic>
    </p:spTree>
    <p:extLst>
      <p:ext uri="{BB962C8B-B14F-4D97-AF65-F5344CB8AC3E}">
        <p14:creationId xmlns:p14="http://schemas.microsoft.com/office/powerpoint/2010/main" val="404168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587991" y="1152309"/>
            <a:ext cx="11177192" cy="3785652"/>
          </a:xfrm>
          <a:prstGeom prst="rect">
            <a:avLst/>
          </a:prstGeom>
          <a:noFill/>
        </p:spPr>
        <p:txBody>
          <a:bodyPr wrap="square" rtlCol="0">
            <a:spAutoFit/>
          </a:bodyPr>
          <a:lstStyle/>
          <a:p>
            <a:r>
              <a:rPr lang="es-ES_tradnl" sz="2400" dirty="0"/>
              <a:t>“… qué tenían en común antropólogos “estructuralistas” limeños con antropólogos “marxistas-leninistas” provincianos (</a:t>
            </a:r>
            <a:r>
              <a:rPr lang="es-ES_tradnl" sz="2400" dirty="0" err="1"/>
              <a:t>Degregori</a:t>
            </a:r>
            <a:r>
              <a:rPr lang="es-ES_tradnl" sz="2400" dirty="0"/>
              <a:t> et al. 2001). </a:t>
            </a:r>
          </a:p>
          <a:p>
            <a:endParaRPr lang="es-ES_tradnl" sz="2400" dirty="0"/>
          </a:p>
          <a:p>
            <a:r>
              <a:rPr lang="es-ES_tradnl" sz="2400" dirty="0"/>
              <a:t>O para plantearlo en palabras de la historiadora </a:t>
            </a:r>
            <a:r>
              <a:rPr lang="es-ES_tradnl" sz="2400" dirty="0" err="1"/>
              <a:t>Brooke</a:t>
            </a:r>
            <a:r>
              <a:rPr lang="es-ES_tradnl" sz="2400" dirty="0"/>
              <a:t> </a:t>
            </a:r>
            <a:r>
              <a:rPr lang="es-ES_tradnl" sz="2400" dirty="0" err="1"/>
              <a:t>Larson</a:t>
            </a:r>
            <a:r>
              <a:rPr lang="es-ES_tradnl" sz="2400" dirty="0"/>
              <a:t> (1998): cómo fue posible que en la misma comunidad académica conviviera una corriente que descifraba las prácticas andinas de parentesco y los verdaderos parámetros conceptuales del </a:t>
            </a:r>
            <a:r>
              <a:rPr lang="es-ES_tradnl" sz="2400" i="1" dirty="0"/>
              <a:t>ayllu</a:t>
            </a:r>
            <a:r>
              <a:rPr lang="es-ES_tradnl" sz="2400" dirty="0"/>
              <a:t>, con otros antropólogos marxistas que debatían sobre los modos de producción y el lugar que ocupaba el campesinado en la transición al capitalismo. ¿Por qué y cómo se abrió esta brecha? ¿Cuáles fueron las consecuencias en la comprensión del “mundo andino”? (</a:t>
            </a:r>
            <a:r>
              <a:rPr lang="es-ES_tradnl" sz="2400" dirty="0" err="1"/>
              <a:t>Degregori</a:t>
            </a:r>
            <a:r>
              <a:rPr lang="es-ES_tradnl" sz="2400" dirty="0"/>
              <a:t> 2005)</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Tree>
    <p:extLst>
      <p:ext uri="{BB962C8B-B14F-4D97-AF65-F5344CB8AC3E}">
        <p14:creationId xmlns:p14="http://schemas.microsoft.com/office/powerpoint/2010/main" val="24298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55750" y="0"/>
            <a:ext cx="8314701" cy="1569660"/>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Il superamento della visione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indigenista</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(1950-1970) e la teoria della dipendenza</a:t>
            </a:r>
          </a:p>
        </p:txBody>
      </p:sp>
      <p:sp>
        <p:nvSpPr>
          <p:cNvPr id="12" name="Text Placeholder 3"/>
          <p:cNvSpPr txBox="1">
            <a:spLocks/>
          </p:cNvSpPr>
          <p:nvPr/>
        </p:nvSpPr>
        <p:spPr>
          <a:xfrm>
            <a:off x="4916473" y="1217055"/>
            <a:ext cx="6570571" cy="58822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it-IT" sz="2200" dirty="0"/>
              <a:t>I cambiamenti socio-economici</a:t>
            </a:r>
          </a:p>
          <a:p>
            <a:pPr>
              <a:lnSpc>
                <a:spcPct val="100000"/>
              </a:lnSpc>
            </a:pPr>
            <a:r>
              <a:rPr lang="it-IT" sz="2200" dirty="0"/>
              <a:t>I movimenti contadini e il conflitto</a:t>
            </a:r>
          </a:p>
          <a:p>
            <a:pPr>
              <a:lnSpc>
                <a:spcPct val="100000"/>
              </a:lnSpc>
            </a:pPr>
            <a:r>
              <a:rPr lang="it-IT" sz="2200" dirty="0"/>
              <a:t>I primi studi urbani</a:t>
            </a:r>
          </a:p>
          <a:p>
            <a:pPr>
              <a:lnSpc>
                <a:spcPct val="100000"/>
              </a:lnSpc>
            </a:pPr>
            <a:r>
              <a:rPr lang="it-IT" sz="2200" dirty="0"/>
              <a:t>L’Indio nella storia</a:t>
            </a:r>
          </a:p>
          <a:p>
            <a:pPr>
              <a:lnSpc>
                <a:spcPct val="100000"/>
              </a:lnSpc>
            </a:pPr>
            <a:r>
              <a:rPr lang="it-IT" sz="2200" dirty="0"/>
              <a:t>Dall’indigenismo al </a:t>
            </a:r>
            <a:r>
              <a:rPr lang="it-IT" sz="2200" i="1" dirty="0" err="1"/>
              <a:t>campesinismo</a:t>
            </a:r>
            <a:r>
              <a:rPr lang="it-IT" sz="2200" dirty="0"/>
              <a:t>, dal culturalismo al classismo rivoluzionario</a:t>
            </a:r>
          </a:p>
          <a:p>
            <a:pPr>
              <a:lnSpc>
                <a:spcPct val="100000"/>
              </a:lnSpc>
            </a:pPr>
            <a:r>
              <a:rPr lang="it-IT" sz="2200" b="1" dirty="0"/>
              <a:t>Il conflitto, la dominazione il potere </a:t>
            </a:r>
          </a:p>
          <a:p>
            <a:pPr marL="285750" indent="-285750">
              <a:lnSpc>
                <a:spcPct val="100000"/>
              </a:lnSpc>
              <a:buFont typeface="Arial"/>
              <a:buChar char="•"/>
            </a:pPr>
            <a:r>
              <a:rPr lang="it-IT" sz="2200" b="1" dirty="0"/>
              <a:t>Relazioni interetniche</a:t>
            </a:r>
            <a:r>
              <a:rPr lang="it-IT" sz="2200" dirty="0"/>
              <a:t>: Enrique Mayer (1970) e Fernando </a:t>
            </a:r>
            <a:r>
              <a:rPr lang="it-IT" sz="2200" dirty="0" err="1"/>
              <a:t>Fuenzalida</a:t>
            </a:r>
            <a:r>
              <a:rPr lang="it-IT" sz="2200" dirty="0"/>
              <a:t> (1970)</a:t>
            </a:r>
          </a:p>
          <a:p>
            <a:pPr marL="342900" indent="-342900">
              <a:lnSpc>
                <a:spcPct val="100000"/>
              </a:lnSpc>
              <a:buFont typeface="Arial"/>
              <a:buChar char="•"/>
            </a:pPr>
            <a:r>
              <a:rPr lang="it-IT" sz="2200" dirty="0"/>
              <a:t>Il potere locale tradizionale: Julio </a:t>
            </a:r>
            <a:r>
              <a:rPr lang="it-IT" sz="2200" dirty="0" err="1"/>
              <a:t>Cotler</a:t>
            </a:r>
            <a:r>
              <a:rPr lang="it-IT" sz="2200" dirty="0"/>
              <a:t> (1968)</a:t>
            </a:r>
          </a:p>
          <a:p>
            <a:pPr marL="342900" indent="-342900">
              <a:lnSpc>
                <a:spcPct val="100000"/>
              </a:lnSpc>
              <a:buFont typeface="Arial"/>
              <a:buChar char="•"/>
            </a:pPr>
            <a:r>
              <a:rPr lang="it-IT" sz="2200" b="1" i="1" dirty="0" err="1"/>
              <a:t>cholificación</a:t>
            </a:r>
            <a:r>
              <a:rPr lang="it-IT" sz="2200" b="1" dirty="0"/>
              <a:t>: </a:t>
            </a:r>
            <a:r>
              <a:rPr lang="it-IT" sz="2200" b="1" dirty="0" err="1"/>
              <a:t>Aníbal</a:t>
            </a:r>
            <a:r>
              <a:rPr lang="it-IT" sz="2200" b="1" dirty="0"/>
              <a:t> </a:t>
            </a:r>
            <a:r>
              <a:rPr lang="it-IT" sz="2200" b="1" dirty="0" err="1"/>
              <a:t>Quijano</a:t>
            </a:r>
            <a:r>
              <a:rPr lang="it-IT" sz="2200" b="1" dirty="0"/>
              <a:t> </a:t>
            </a:r>
            <a:r>
              <a:rPr lang="it-IT" sz="2200" dirty="0"/>
              <a:t>(1964)</a:t>
            </a:r>
          </a:p>
          <a:p>
            <a:endParaRPr lang="en-US" sz="2200" dirty="0"/>
          </a:p>
          <a:p>
            <a:pPr marL="285750" indent="-285750">
              <a:buFontTx/>
              <a:buChar char="•"/>
            </a:pPr>
            <a:endParaRPr lang="en-US" sz="2200" dirty="0"/>
          </a:p>
        </p:txBody>
      </p:sp>
      <p:pic>
        <p:nvPicPr>
          <p:cNvPr id="13" name="Picture Placeholder 6"/>
          <p:cNvPicPr>
            <a:picLocks noChangeAspect="1"/>
          </p:cNvPicPr>
          <p:nvPr/>
        </p:nvPicPr>
        <p:blipFill rotWithShape="1">
          <a:blip r:embed="rId4"/>
          <a:srcRect l="482" r="692"/>
          <a:stretch/>
        </p:blipFill>
        <p:spPr>
          <a:xfrm>
            <a:off x="13214" y="1593560"/>
            <a:ext cx="4299886" cy="4469976"/>
          </a:xfrm>
          <a:prstGeom prst="rect">
            <a:avLst/>
          </a:prstGeom>
        </p:spPr>
      </p:pic>
    </p:spTree>
    <p:extLst>
      <p:ext uri="{BB962C8B-B14F-4D97-AF65-F5344CB8AC3E}">
        <p14:creationId xmlns:p14="http://schemas.microsoft.com/office/powerpoint/2010/main" val="233217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226337" y="145475"/>
            <a:ext cx="6752961" cy="1569660"/>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Da indigeni a contadini:</a:t>
            </a:r>
            <a:b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b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le riforme di Velasco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Alvarado</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(1969-1975)</a:t>
            </a: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pic>
        <p:nvPicPr>
          <p:cNvPr id="9" name="Picture Placeholder 4">
            <a:extLst>
              <a:ext uri="{FF2B5EF4-FFF2-40B4-BE49-F238E27FC236}">
                <a16:creationId xmlns:a16="http://schemas.microsoft.com/office/drawing/2014/main" id="{17F3A984-E9E2-FA46-97AD-10DA85917A86}"/>
              </a:ext>
            </a:extLst>
          </p:cNvPr>
          <p:cNvPicPr>
            <a:picLocks noChangeAspect="1"/>
          </p:cNvPicPr>
          <p:nvPr/>
        </p:nvPicPr>
        <p:blipFill rotWithShape="1">
          <a:blip r:embed="rId3"/>
          <a:srcRect l="-908" r="-592"/>
          <a:stretch/>
        </p:blipFill>
        <p:spPr>
          <a:xfrm>
            <a:off x="7781731" y="13448"/>
            <a:ext cx="4425122" cy="6075873"/>
          </a:xfrm>
          <a:prstGeom prst="rect">
            <a:avLst/>
          </a:prstGeom>
        </p:spPr>
      </p:pic>
      <p:sp>
        <p:nvSpPr>
          <p:cNvPr id="11" name="Text Placeholder 3">
            <a:extLst>
              <a:ext uri="{FF2B5EF4-FFF2-40B4-BE49-F238E27FC236}">
                <a16:creationId xmlns:a16="http://schemas.microsoft.com/office/drawing/2014/main" id="{857620A2-3134-6445-9B8A-36287F50AF3E}"/>
              </a:ext>
            </a:extLst>
          </p:cNvPr>
          <p:cNvSpPr txBox="1">
            <a:spLocks/>
          </p:cNvSpPr>
          <p:nvPr/>
        </p:nvSpPr>
        <p:spPr>
          <a:xfrm>
            <a:off x="464637" y="2254765"/>
            <a:ext cx="5868430" cy="35783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dirty="0"/>
              <a:t>Le mobilitazioni contadine anni ’50 e ‘60, le occupazioni delle </a:t>
            </a:r>
            <a:r>
              <a:rPr lang="it-IT" sz="2000" i="1" dirty="0" err="1"/>
              <a:t>haciendas</a:t>
            </a:r>
            <a:r>
              <a:rPr lang="it-IT" sz="2000" dirty="0"/>
              <a:t> e le istanze contadine</a:t>
            </a:r>
          </a:p>
          <a:p>
            <a:r>
              <a:rPr lang="it-IT" sz="2000" dirty="0"/>
              <a:t>la riforma agraria e gli studi sui contadini: la </a:t>
            </a:r>
            <a:r>
              <a:rPr lang="it-IT" sz="2000" i="1" dirty="0"/>
              <a:t>Ley de </a:t>
            </a:r>
            <a:r>
              <a:rPr lang="it-IT" sz="2000" i="1" dirty="0" err="1"/>
              <a:t>Comunidades</a:t>
            </a:r>
            <a:r>
              <a:rPr lang="it-IT" sz="2000" i="1" dirty="0"/>
              <a:t> Campesinas (1972)</a:t>
            </a:r>
          </a:p>
          <a:p>
            <a:r>
              <a:rPr lang="it-IT" sz="2000" dirty="0"/>
              <a:t>“</a:t>
            </a:r>
            <a:r>
              <a:rPr lang="it-IT" sz="2000" dirty="0" err="1"/>
              <a:t>campesinismo</a:t>
            </a:r>
            <a:r>
              <a:rPr lang="it-IT" sz="2000" dirty="0"/>
              <a:t>” </a:t>
            </a:r>
            <a:r>
              <a:rPr lang="it-IT" sz="2000" dirty="0" err="1"/>
              <a:t>antropológico</a:t>
            </a:r>
            <a:r>
              <a:rPr lang="it-IT" sz="2000" dirty="0"/>
              <a:t>: Centro </a:t>
            </a:r>
            <a:r>
              <a:rPr lang="it-IT" sz="2000" dirty="0" err="1"/>
              <a:t>Internacional</a:t>
            </a:r>
            <a:r>
              <a:rPr lang="it-IT" sz="2000" dirty="0"/>
              <a:t> de la Papa, Centro de </a:t>
            </a:r>
            <a:r>
              <a:rPr lang="it-IT" sz="2000" dirty="0" err="1"/>
              <a:t>Estudios</a:t>
            </a:r>
            <a:r>
              <a:rPr lang="it-IT" sz="2000" dirty="0"/>
              <a:t> y </a:t>
            </a:r>
            <a:r>
              <a:rPr lang="it-IT" sz="2000" dirty="0" err="1"/>
              <a:t>Promoción</a:t>
            </a:r>
            <a:r>
              <a:rPr lang="it-IT" sz="2000" dirty="0"/>
              <a:t> del </a:t>
            </a:r>
            <a:r>
              <a:rPr lang="it-IT" sz="2000" dirty="0" err="1"/>
              <a:t>Desarrollo</a:t>
            </a:r>
            <a:r>
              <a:rPr lang="it-IT" sz="2000" dirty="0"/>
              <a:t> (DESCO), Mosca Azul </a:t>
            </a:r>
            <a:r>
              <a:rPr lang="it-IT" sz="2000" dirty="0" err="1"/>
              <a:t>Editores</a:t>
            </a:r>
            <a:r>
              <a:rPr lang="it-IT" sz="2000" dirty="0"/>
              <a:t>, Centro Bartolomé de </a:t>
            </a:r>
            <a:r>
              <a:rPr lang="it-IT" sz="2000" dirty="0" err="1"/>
              <a:t>las</a:t>
            </a:r>
            <a:r>
              <a:rPr lang="it-IT" sz="2000" dirty="0"/>
              <a:t> Casas, </a:t>
            </a:r>
            <a:r>
              <a:rPr lang="it-IT" sz="2000" dirty="0" err="1"/>
              <a:t>Instituto</a:t>
            </a:r>
            <a:r>
              <a:rPr lang="it-IT" sz="2000" dirty="0"/>
              <a:t> de </a:t>
            </a:r>
            <a:r>
              <a:rPr lang="it-IT" sz="2000" dirty="0" err="1"/>
              <a:t>Estudios</a:t>
            </a:r>
            <a:r>
              <a:rPr lang="it-IT" sz="2000" dirty="0"/>
              <a:t> </a:t>
            </a:r>
            <a:r>
              <a:rPr lang="it-IT" sz="2000" dirty="0" err="1"/>
              <a:t>Peruanos</a:t>
            </a:r>
            <a:endParaRPr lang="it-IT" sz="2000" dirty="0"/>
          </a:p>
          <a:p>
            <a:endParaRPr lang="it-IT" sz="2000" dirty="0"/>
          </a:p>
        </p:txBody>
      </p:sp>
    </p:spTree>
    <p:extLst>
      <p:ext uri="{BB962C8B-B14F-4D97-AF65-F5344CB8AC3E}">
        <p14:creationId xmlns:p14="http://schemas.microsoft.com/office/powerpoint/2010/main" val="1216978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idx="1"/>
          </p:nvPr>
        </p:nvSpPr>
        <p:spPr/>
        <p:txBody>
          <a:bodyPr/>
          <a:lstStyle/>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endParaRPr lang="it-IT" sz="1600" b="1" noProof="0">
              <a:solidFill>
                <a:srgbClr val="FFFFFF"/>
              </a:solidFill>
              <a:latin typeface="Arial" charset="0"/>
              <a:ea typeface="ＭＳ Ｐゴシック" charset="0"/>
              <a:cs typeface="ＭＳ Ｐゴシック" charset="0"/>
            </a:endParaRPr>
          </a:p>
        </p:txBody>
      </p:sp>
      <p:sp>
        <p:nvSpPr>
          <p:cNvPr id="2" name="Title 1"/>
          <p:cNvSpPr>
            <a:spLocks noGrp="1"/>
          </p:cNvSpPr>
          <p:nvPr>
            <p:ph type="title"/>
          </p:nvPr>
        </p:nvSpPr>
        <p:spPr/>
        <p:txBody>
          <a:bodyPr>
            <a:normAutofit fontScale="90000"/>
          </a:bodyPr>
          <a:lstStyle/>
          <a:p>
            <a:br>
              <a:rPr lang="it-IT" sz="4400" noProof="0">
                <a:solidFill>
                  <a:srgbClr val="FFFFFF"/>
                </a:solidFill>
                <a:latin typeface="Arial" charset="0"/>
                <a:ea typeface="ＭＳ Ｐゴシック" charset="0"/>
                <a:cs typeface="ＭＳ Ｐゴシック" charset="0"/>
              </a:rPr>
            </a:br>
            <a:br>
              <a:rPr lang="it-IT" sz="4400" noProof="0">
                <a:solidFill>
                  <a:srgbClr val="FFFFFF"/>
                </a:solidFill>
                <a:latin typeface="Arial" charset="0"/>
                <a:ea typeface="ＭＳ Ｐゴシック" charset="0"/>
                <a:cs typeface="ＭＳ Ｐゴシック" charset="0"/>
              </a:rPr>
            </a:br>
            <a:br>
              <a:rPr lang="it-IT" sz="4400" noProof="0">
                <a:solidFill>
                  <a:srgbClr val="FFFFFF"/>
                </a:solidFill>
                <a:latin typeface="Arial" charset="0"/>
                <a:ea typeface="ＭＳ Ｐゴシック" charset="0"/>
                <a:cs typeface="ＭＳ Ｐゴシック" charset="0"/>
              </a:rPr>
            </a:br>
            <a:r>
              <a:rPr lang="it-IT" sz="4400" noProof="0">
                <a:solidFill>
                  <a:srgbClr val="FFFFFF"/>
                </a:solidFill>
                <a:latin typeface="Arial" charset="0"/>
                <a:ea typeface="ＭＳ Ｐゴシック" charset="0"/>
                <a:cs typeface="ＭＳ Ｐゴシック" charset="0"/>
              </a:rPr>
              <a:t>O Projeito Peru-Cornell: Vicos 1952-1966</a:t>
            </a:r>
            <a:endParaRPr lang="it-IT" noProof="0"/>
          </a:p>
        </p:txBody>
      </p:sp>
      <p:pic>
        <p:nvPicPr>
          <p:cNvPr id="6" name="Picture 5" descr="Schermata 08-2456877 alle 12.10.25.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992"/>
            <a:ext cx="12192000" cy="6811008"/>
          </a:xfrm>
          <a:prstGeom prst="rect">
            <a:avLst/>
          </a:prstGeom>
        </p:spPr>
      </p:pic>
    </p:spTree>
    <p:extLst>
      <p:ext uri="{BB962C8B-B14F-4D97-AF65-F5344CB8AC3E}">
        <p14:creationId xmlns:p14="http://schemas.microsoft.com/office/powerpoint/2010/main" val="4190834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6215965" y="144987"/>
            <a:ext cx="3125203" cy="646331"/>
          </a:xfrm>
          <a:prstGeom prst="rect">
            <a:avLst/>
          </a:prstGeom>
          <a:noFill/>
        </p:spPr>
        <p:txBody>
          <a:bodyPr wrap="square" rtlCol="0">
            <a:spAutoFit/>
          </a:bodyPr>
          <a:lstStyle/>
          <a:p>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IEP 1964</a:t>
            </a:r>
          </a:p>
        </p:txBody>
      </p:sp>
      <p:sp>
        <p:nvSpPr>
          <p:cNvPr id="12" name="Text Placeholder 3"/>
          <p:cNvSpPr txBox="1">
            <a:spLocks/>
          </p:cNvSpPr>
          <p:nvPr/>
        </p:nvSpPr>
        <p:spPr>
          <a:xfrm>
            <a:off x="6008939" y="1566090"/>
            <a:ext cx="4834464" cy="43599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r>
              <a:rPr lang="it-IT" sz="2000" dirty="0"/>
              <a:t>José </a:t>
            </a:r>
            <a:r>
              <a:rPr lang="it-IT" sz="2000" dirty="0" err="1"/>
              <a:t>Matos</a:t>
            </a:r>
            <a:r>
              <a:rPr lang="it-IT" sz="2000" dirty="0"/>
              <a:t> Mar</a:t>
            </a:r>
          </a:p>
          <a:p>
            <a:pPr marL="285750" indent="-285750">
              <a:buFontTx/>
              <a:buChar char="•"/>
            </a:pPr>
            <a:r>
              <a:rPr lang="en-US" sz="2000" dirty="0"/>
              <a:t>Maria </a:t>
            </a:r>
            <a:r>
              <a:rPr lang="en-US" sz="2000" dirty="0" err="1"/>
              <a:t>Rowstorowski</a:t>
            </a:r>
            <a:endParaRPr lang="en-US" sz="2000" dirty="0"/>
          </a:p>
          <a:p>
            <a:pPr marL="285750" indent="-285750">
              <a:buFontTx/>
              <a:buChar char="•"/>
            </a:pPr>
            <a:r>
              <a:rPr lang="en-US" sz="2000" dirty="0"/>
              <a:t>José Maria </a:t>
            </a:r>
            <a:r>
              <a:rPr lang="en-US" sz="2000" dirty="0" err="1"/>
              <a:t>Arguedas</a:t>
            </a:r>
            <a:r>
              <a:rPr lang="en-US" sz="2000" dirty="0"/>
              <a:t> </a:t>
            </a:r>
          </a:p>
          <a:p>
            <a:pPr marL="285750" indent="-285750">
              <a:buFontTx/>
              <a:buChar char="•"/>
            </a:pPr>
            <a:r>
              <a:rPr lang="en-US" sz="2000" dirty="0"/>
              <a:t>John </a:t>
            </a:r>
            <a:r>
              <a:rPr lang="en-US" sz="2000" dirty="0" err="1"/>
              <a:t>Murra</a:t>
            </a:r>
            <a:endParaRPr lang="en-US" sz="2000" dirty="0"/>
          </a:p>
          <a:p>
            <a:pPr marL="285750" indent="-285750">
              <a:buFontTx/>
              <a:buChar char="•"/>
            </a:pPr>
            <a:r>
              <a:rPr lang="en-US" sz="2000" dirty="0" err="1"/>
              <a:t>Anibal</a:t>
            </a:r>
            <a:r>
              <a:rPr lang="en-US" sz="2000" dirty="0"/>
              <a:t> </a:t>
            </a:r>
            <a:r>
              <a:rPr lang="en-US" sz="2000" dirty="0" err="1"/>
              <a:t>Quijano</a:t>
            </a:r>
            <a:endParaRPr lang="en-US" sz="2000" dirty="0"/>
          </a:p>
          <a:p>
            <a:pPr marL="285750" indent="-285750">
              <a:buFontTx/>
              <a:buChar char="•"/>
            </a:pPr>
            <a:r>
              <a:rPr lang="en-US" sz="2000" dirty="0"/>
              <a:t>Julio Cotler…</a:t>
            </a:r>
            <a:endParaRPr lang="it-IT" sz="2000" dirty="0"/>
          </a:p>
          <a:p>
            <a:pPr marL="285750" indent="-285750">
              <a:buFontTx/>
              <a:buChar char="•"/>
            </a:pPr>
            <a:r>
              <a:rPr lang="it-IT" sz="2000" dirty="0"/>
              <a:t>Nuove forme di dominazione</a:t>
            </a:r>
          </a:p>
          <a:p>
            <a:pPr marL="285750" indent="-285750">
              <a:buFontTx/>
              <a:buChar char="•"/>
            </a:pPr>
            <a:r>
              <a:rPr lang="it-IT" sz="2000" dirty="0"/>
              <a:t>La etnostoria</a:t>
            </a:r>
          </a:p>
          <a:p>
            <a:pPr marL="285750" indent="-285750">
              <a:buFontTx/>
              <a:buChar char="•"/>
            </a:pPr>
            <a:r>
              <a:rPr lang="it-IT" sz="2000" dirty="0"/>
              <a:t>La nascita di nuove forme di società rurale e urbana</a:t>
            </a:r>
          </a:p>
          <a:p>
            <a:pPr marL="285750" indent="-285750">
              <a:buFontTx/>
              <a:buChar char="•"/>
            </a:pPr>
            <a:endParaRPr lang="en-US" sz="2000" dirty="0"/>
          </a:p>
          <a:p>
            <a:pPr marL="285750" indent="-285750">
              <a:buFontTx/>
              <a:buChar char="•"/>
            </a:pPr>
            <a:endParaRPr lang="en-US" sz="2000" dirty="0"/>
          </a:p>
        </p:txBody>
      </p:sp>
      <p:pic>
        <p:nvPicPr>
          <p:cNvPr id="2" name="Picture 1" descr="Reciprocidad e Intercambio.jpeg"/>
          <p:cNvPicPr>
            <a:picLocks noChangeAspect="1"/>
          </p:cNvPicPr>
          <p:nvPr/>
        </p:nvPicPr>
        <p:blipFill rotWithShape="1">
          <a:blip r:embed="rId4">
            <a:extLst>
              <a:ext uri="{28A0092B-C50C-407E-A947-70E740481C1C}">
                <a14:useLocalDpi xmlns:a14="http://schemas.microsoft.com/office/drawing/2010/main" val="0"/>
              </a:ext>
            </a:extLst>
          </a:blip>
          <a:srcRect l="18595" t="11717" r="17166" b="8458"/>
          <a:stretch/>
        </p:blipFill>
        <p:spPr>
          <a:xfrm>
            <a:off x="969624" y="3154197"/>
            <a:ext cx="1734400" cy="2798944"/>
          </a:xfrm>
          <a:prstGeom prst="rect">
            <a:avLst/>
          </a:prstGeom>
        </p:spPr>
      </p:pic>
      <p:pic>
        <p:nvPicPr>
          <p:cNvPr id="7" name="Picture 6" descr="hacienda Comunidad.jpeg"/>
          <p:cNvPicPr>
            <a:picLocks noChangeAspect="1"/>
          </p:cNvPicPr>
          <p:nvPr/>
        </p:nvPicPr>
        <p:blipFill rotWithShape="1">
          <a:blip r:embed="rId5">
            <a:extLst>
              <a:ext uri="{28A0092B-C50C-407E-A947-70E740481C1C}">
                <a14:useLocalDpi xmlns:a14="http://schemas.microsoft.com/office/drawing/2010/main" val="0"/>
              </a:ext>
            </a:extLst>
          </a:blip>
          <a:srcRect l="12478" t="3929" r="21162" b="17908"/>
          <a:stretch/>
        </p:blipFill>
        <p:spPr>
          <a:xfrm>
            <a:off x="2676708" y="3144511"/>
            <a:ext cx="1829995" cy="2799302"/>
          </a:xfrm>
          <a:prstGeom prst="rect">
            <a:avLst/>
          </a:prstGeom>
        </p:spPr>
      </p:pic>
      <p:pic>
        <p:nvPicPr>
          <p:cNvPr id="11" name="Picture 10" descr="download.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826" y="616167"/>
            <a:ext cx="1710226" cy="2565341"/>
          </a:xfrm>
          <a:prstGeom prst="rect">
            <a:avLst/>
          </a:prstGeom>
        </p:spPr>
      </p:pic>
      <p:pic>
        <p:nvPicPr>
          <p:cNvPr id="13" name="Picture 12" descr="desborde popular.jpeg"/>
          <p:cNvPicPr>
            <a:picLocks noChangeAspect="1"/>
          </p:cNvPicPr>
          <p:nvPr/>
        </p:nvPicPr>
        <p:blipFill rotWithShape="1">
          <a:blip r:embed="rId7">
            <a:extLst>
              <a:ext uri="{28A0092B-C50C-407E-A947-70E740481C1C}">
                <a14:useLocalDpi xmlns:a14="http://schemas.microsoft.com/office/drawing/2010/main" val="0"/>
              </a:ext>
            </a:extLst>
          </a:blip>
          <a:srcRect l="5262" t="6626" r="9667" b="4832"/>
          <a:stretch/>
        </p:blipFill>
        <p:spPr>
          <a:xfrm>
            <a:off x="2717679" y="637972"/>
            <a:ext cx="1789024" cy="2516226"/>
          </a:xfrm>
          <a:prstGeom prst="rect">
            <a:avLst/>
          </a:prstGeom>
        </p:spPr>
      </p:pic>
    </p:spTree>
    <p:extLst>
      <p:ext uri="{BB962C8B-B14F-4D97-AF65-F5344CB8AC3E}">
        <p14:creationId xmlns:p14="http://schemas.microsoft.com/office/powerpoint/2010/main" val="282671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Schermata 09-2456916 alle 11.00.03.png">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734" b="8267"/>
          <a:stretch/>
        </p:blipFill>
        <p:spPr>
          <a:xfrm>
            <a:off x="19861" y="1424447"/>
            <a:ext cx="6109072" cy="4635271"/>
          </a:xfrm>
          <a:prstGeom prst="rect">
            <a:avLst/>
          </a:prstGeom>
        </p:spPr>
      </p:pic>
      <p:sp>
        <p:nvSpPr>
          <p:cNvPr id="4" name="Rectangle 3"/>
          <p:cNvSpPr/>
          <p:nvPr/>
        </p:nvSpPr>
        <p:spPr>
          <a:xfrm>
            <a:off x="6853596" y="2215529"/>
            <a:ext cx="4418100" cy="3416320"/>
          </a:xfrm>
          <a:prstGeom prst="rect">
            <a:avLst/>
          </a:prstGeom>
        </p:spPr>
        <p:txBody>
          <a:bodyPr wrap="square">
            <a:spAutoFit/>
          </a:bodyPr>
          <a:lstStyle/>
          <a:p>
            <a:pPr marL="342900" indent="-342900">
              <a:buFont typeface="Arial"/>
              <a:buChar char="•"/>
            </a:pPr>
            <a:r>
              <a:rPr lang="it-IT" sz="2400" dirty="0"/>
              <a:t>Differenziazione interna delle comunità rurali, la nascita di nuove strutture di potere </a:t>
            </a:r>
          </a:p>
          <a:p>
            <a:pPr marL="342900" indent="-342900">
              <a:buFont typeface="Arial"/>
              <a:buChar char="•"/>
            </a:pPr>
            <a:r>
              <a:rPr lang="it-IT" sz="2400" dirty="0"/>
              <a:t>La dominazione e la dipendenza</a:t>
            </a:r>
          </a:p>
          <a:p>
            <a:pPr marL="342900" indent="-342900">
              <a:buFont typeface="Arial"/>
              <a:buChar char="•"/>
            </a:pPr>
            <a:r>
              <a:rPr lang="en-US" sz="2400" dirty="0"/>
              <a:t>Il </a:t>
            </a:r>
            <a:r>
              <a:rPr lang="en-US" sz="2400" dirty="0" err="1"/>
              <a:t>paradigma</a:t>
            </a:r>
            <a:r>
              <a:rPr lang="en-US" sz="2400" dirty="0"/>
              <a:t> </a:t>
            </a:r>
            <a:r>
              <a:rPr lang="en-US" sz="2400" dirty="0" err="1"/>
              <a:t>omogenizzante</a:t>
            </a:r>
            <a:r>
              <a:rPr lang="en-US" sz="2400" dirty="0"/>
              <a:t>: </a:t>
            </a:r>
            <a:r>
              <a:rPr lang="en-US" sz="2400" dirty="0" err="1"/>
              <a:t>il</a:t>
            </a:r>
            <a:r>
              <a:rPr lang="en-US" sz="2400" dirty="0"/>
              <a:t> </a:t>
            </a:r>
            <a:r>
              <a:rPr lang="en-US" sz="2400" dirty="0" err="1"/>
              <a:t>nuovo</a:t>
            </a:r>
            <a:r>
              <a:rPr lang="en-US" sz="2400" dirty="0"/>
              <a:t> </a:t>
            </a:r>
            <a:r>
              <a:rPr lang="en-US" sz="2400" dirty="0" err="1"/>
              <a:t>progetto</a:t>
            </a:r>
            <a:r>
              <a:rPr lang="en-US" sz="2400" dirty="0"/>
              <a:t> di </a:t>
            </a:r>
            <a:r>
              <a:rPr lang="en-US" sz="2400" dirty="0" err="1"/>
              <a:t>rifondazione</a:t>
            </a:r>
            <a:r>
              <a:rPr lang="en-US" sz="2400" dirty="0"/>
              <a:t> </a:t>
            </a:r>
            <a:r>
              <a:rPr lang="en-US" sz="2400" dirty="0" err="1"/>
              <a:t>nazionale</a:t>
            </a:r>
            <a:r>
              <a:rPr lang="en-US" sz="2400" dirty="0"/>
              <a:t> </a:t>
            </a:r>
            <a:r>
              <a:rPr lang="en-US" sz="2400" dirty="0" err="1"/>
              <a:t>sia</a:t>
            </a:r>
            <a:r>
              <a:rPr lang="en-US" sz="2400" dirty="0"/>
              <a:t> </a:t>
            </a:r>
            <a:r>
              <a:rPr lang="en-US" sz="2400" dirty="0" err="1"/>
              <a:t>esso</a:t>
            </a:r>
            <a:r>
              <a:rPr lang="en-US" sz="2400" dirty="0"/>
              <a:t> </a:t>
            </a:r>
            <a:r>
              <a:rPr lang="en-US" sz="2400" dirty="0" err="1"/>
              <a:t>capitalista</a:t>
            </a:r>
            <a:r>
              <a:rPr lang="en-US" sz="2400" dirty="0"/>
              <a:t> o </a:t>
            </a:r>
            <a:r>
              <a:rPr lang="en-US" sz="2400" dirty="0" err="1"/>
              <a:t>proletario</a:t>
            </a:r>
            <a:endParaRPr lang="it-IT" sz="2400" dirty="0"/>
          </a:p>
        </p:txBody>
      </p:sp>
      <p:sp>
        <p:nvSpPr>
          <p:cNvPr id="5" name="CasellaDiTesto 2"/>
          <p:cNvSpPr txBox="1"/>
          <p:nvPr/>
        </p:nvSpPr>
        <p:spPr>
          <a:xfrm>
            <a:off x="155750" y="108080"/>
            <a:ext cx="9533940" cy="1077218"/>
          </a:xfrm>
          <a:prstGeom prst="rect">
            <a:avLst/>
          </a:prstGeom>
          <a:noFill/>
        </p:spPr>
        <p:txBody>
          <a:bodyPr wrap="square" rtlCol="0">
            <a:spAutoFit/>
          </a:bodyPr>
          <a:lstStyle/>
          <a:p>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Proyectos</a:t>
            </a:r>
            <a:r>
              <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rPr>
              <a:t> de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estudios</a:t>
            </a:r>
            <a:r>
              <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rPr>
              <a:t> de cambio en pueblos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Peruanos</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studio delle valli…</a:t>
            </a: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Tree>
    <p:extLst>
      <p:ext uri="{BB962C8B-B14F-4D97-AF65-F5344CB8AC3E}">
        <p14:creationId xmlns:p14="http://schemas.microsoft.com/office/powerpoint/2010/main" val="294049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660" y="1999023"/>
            <a:ext cx="8314701" cy="2031325"/>
          </a:xfrm>
          <a:prstGeom prst="rect">
            <a:avLst/>
          </a:prstGeom>
        </p:spPr>
        <p:txBody>
          <a:bodyPr wrap="square">
            <a:spAutoFit/>
          </a:bodyPr>
          <a:lstStyle/>
          <a:p>
            <a:r>
              <a:rPr lang="it-IT" sz="1800" b="1" dirty="0">
                <a:effectLst/>
                <a:latin typeface="DejaVuSerif"/>
                <a:ea typeface="MS Mincho" panose="02020609040205080304" pitchFamily="49" charset="-128"/>
                <a:cs typeface="Times New Roman" panose="02020603050405020304" pitchFamily="18" charset="0"/>
              </a:rPr>
              <a:t>Fernando </a:t>
            </a:r>
            <a:r>
              <a:rPr lang="it-IT" sz="1800" b="1" dirty="0" err="1">
                <a:effectLst/>
                <a:latin typeface="DejaVuSerif"/>
                <a:ea typeface="MS Mincho" panose="02020609040205080304" pitchFamily="49" charset="-128"/>
                <a:cs typeface="Times New Roman" panose="02020603050405020304" pitchFamily="18" charset="0"/>
              </a:rPr>
              <a:t>Fuenzalida</a:t>
            </a:r>
            <a:r>
              <a:rPr lang="it-IT" sz="1800" b="1" dirty="0">
                <a:effectLst/>
                <a:latin typeface="DejaVuSerif"/>
                <a:ea typeface="MS Mincho" panose="02020609040205080304" pitchFamily="49" charset="-128"/>
                <a:cs typeface="Times New Roman" panose="02020603050405020304" pitchFamily="18" charset="0"/>
              </a:rPr>
              <a:t>, José </a:t>
            </a:r>
            <a:r>
              <a:rPr lang="it-IT" sz="1800" b="1" dirty="0" err="1">
                <a:effectLst/>
                <a:latin typeface="DejaVuSerif"/>
                <a:ea typeface="MS Mincho" panose="02020609040205080304" pitchFamily="49" charset="-128"/>
                <a:cs typeface="Times New Roman" panose="02020603050405020304" pitchFamily="18" charset="0"/>
              </a:rPr>
              <a:t>Villarán</a:t>
            </a:r>
            <a:r>
              <a:rPr lang="it-IT" sz="1800" b="1" dirty="0">
                <a:effectLst/>
                <a:latin typeface="DejaVuSerif"/>
                <a:ea typeface="MS Mincho" panose="02020609040205080304" pitchFamily="49" charset="-128"/>
                <a:cs typeface="Times New Roman" panose="02020603050405020304" pitchFamily="18" charset="0"/>
              </a:rPr>
              <a:t>, </a:t>
            </a:r>
            <a:r>
              <a:rPr lang="it-IT" sz="1800" b="1" dirty="0" err="1">
                <a:effectLst/>
                <a:latin typeface="DejaVuSerif"/>
                <a:ea typeface="MS Mincho" panose="02020609040205080304" pitchFamily="49" charset="-128"/>
                <a:cs typeface="Times New Roman" panose="02020603050405020304" pitchFamily="18" charset="0"/>
              </a:rPr>
              <a:t>Jürgen</a:t>
            </a:r>
            <a:r>
              <a:rPr lang="it-IT" sz="1800" b="1" dirty="0">
                <a:effectLst/>
                <a:latin typeface="DejaVuSerif"/>
                <a:ea typeface="MS Mincho" panose="02020609040205080304" pitchFamily="49" charset="-128"/>
                <a:cs typeface="Times New Roman" panose="02020603050405020304" pitchFamily="18" charset="0"/>
              </a:rPr>
              <a:t> </a:t>
            </a:r>
            <a:r>
              <a:rPr lang="it-IT" sz="1800" b="1" dirty="0" err="1">
                <a:effectLst/>
                <a:latin typeface="DejaVuSerif"/>
                <a:ea typeface="MS Mincho" panose="02020609040205080304" pitchFamily="49" charset="-128"/>
                <a:cs typeface="Times New Roman" panose="02020603050405020304" pitchFamily="18" charset="0"/>
              </a:rPr>
              <a:t>Golte</a:t>
            </a:r>
            <a:r>
              <a:rPr lang="it-IT" sz="1800" b="1" dirty="0">
                <a:effectLst/>
                <a:latin typeface="DejaVuSerif"/>
                <a:ea typeface="MS Mincho" panose="02020609040205080304" pitchFamily="49" charset="-128"/>
                <a:cs typeface="Times New Roman" panose="02020603050405020304" pitchFamily="18" charset="0"/>
              </a:rPr>
              <a:t> y Teresa </a:t>
            </a:r>
            <a:r>
              <a:rPr lang="it-IT" sz="1800" b="1" dirty="0" err="1">
                <a:effectLst/>
                <a:latin typeface="DejaVuSerif"/>
                <a:ea typeface="MS Mincho" panose="02020609040205080304" pitchFamily="49" charset="-128"/>
                <a:cs typeface="Times New Roman" panose="02020603050405020304" pitchFamily="18" charset="0"/>
              </a:rPr>
              <a:t>Valiente</a:t>
            </a:r>
            <a:r>
              <a:rPr lang="it-IT" sz="1800" dirty="0">
                <a:effectLst/>
                <a:latin typeface="DejaVuSerif"/>
                <a:ea typeface="MS Mincho" panose="02020609040205080304" pitchFamily="49" charset="-128"/>
                <a:cs typeface="Times New Roman" panose="02020603050405020304" pitchFamily="18" charset="0"/>
              </a:rPr>
              <a:t>:</a:t>
            </a:r>
          </a:p>
          <a:p>
            <a:r>
              <a:rPr lang="it-IT" sz="1800" i="1" dirty="0">
                <a:effectLst/>
                <a:latin typeface="Cambria" panose="02040503050406030204" pitchFamily="18" charset="0"/>
                <a:ea typeface="MS Mincho" panose="02020609040205080304" pitchFamily="49" charset="-128"/>
                <a:cs typeface="Times New Roman" panose="02020603050405020304" pitchFamily="18" charset="0"/>
              </a:rPr>
              <a:t>[…] la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inoperancia</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de considerar a la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comunidad</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como una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entidad</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inmutable</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desde</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el</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illo</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tempore del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incario</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o de la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reducción</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toledana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que</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ha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entrado</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luego</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en repentina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transformación</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al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contacto</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con la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técnica</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moderna” </a:t>
            </a:r>
            <a:r>
              <a:rPr lang="it-IT" sz="1800" dirty="0">
                <a:effectLst/>
                <a:latin typeface="Cambria" panose="02040503050406030204" pitchFamily="18" charset="0"/>
                <a:ea typeface="MS Mincho" panose="02020609040205080304" pitchFamily="49" charset="-128"/>
                <a:cs typeface="Times New Roman" panose="02020603050405020304" pitchFamily="18" charset="0"/>
              </a:rPr>
              <a:t>[</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a:t>
            </a:r>
            <a:r>
              <a:rPr lang="it-IT" sz="1800" dirty="0">
                <a:effectLst/>
                <a:latin typeface="Cambria" panose="02040503050406030204" pitchFamily="18" charset="0"/>
                <a:ea typeface="MS Mincho" panose="02020609040205080304" pitchFamily="49" charset="-128"/>
                <a:cs typeface="Times New Roman" panose="02020603050405020304" pitchFamily="18" charset="0"/>
              </a:rPr>
              <a:t>]</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esta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perspectiva</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conduce a mostrar la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comunidad</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como “una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resistencia</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más</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o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menos</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efectiva</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o como una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entidad</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en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disolución</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pero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siempre</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pasiva</a:t>
            </a:r>
            <a:r>
              <a:rPr lang="it-IT" sz="1800" i="1" dirty="0">
                <a:effectLst/>
                <a:latin typeface="Cambria" panose="02040503050406030204" pitchFamily="18" charset="0"/>
                <a:ea typeface="MS Mincho" panose="02020609040205080304" pitchFamily="49" charset="-128"/>
                <a:cs typeface="Times New Roman" panose="02020603050405020304" pitchFamily="18" charset="0"/>
              </a:rPr>
              <a:t> y puramente </a:t>
            </a:r>
            <a:r>
              <a:rPr lang="it-IT" sz="1800" i="1" dirty="0" err="1">
                <a:effectLst/>
                <a:latin typeface="Cambria" panose="02040503050406030204" pitchFamily="18" charset="0"/>
                <a:ea typeface="MS Mincho" panose="02020609040205080304" pitchFamily="49" charset="-128"/>
                <a:cs typeface="Times New Roman" panose="02020603050405020304" pitchFamily="18" charset="0"/>
              </a:rPr>
              <a:t>receptora</a:t>
            </a:r>
            <a:r>
              <a:rPr lang="it-IT" sz="1800" dirty="0">
                <a:effectLst/>
                <a:latin typeface="Cambria" panose="02040503050406030204" pitchFamily="18" charset="0"/>
                <a:ea typeface="MS Mincho" panose="02020609040205080304" pitchFamily="49" charset="-128"/>
                <a:cs typeface="Times New Roman" panose="02020603050405020304" pitchFamily="18" charset="0"/>
              </a:rPr>
              <a:t>” (p. 20)</a:t>
            </a:r>
            <a:r>
              <a:rPr lang="it-IT" dirty="0">
                <a:effectLst/>
              </a:rPr>
              <a:t> </a:t>
            </a:r>
            <a:r>
              <a:rPr lang="it-IT" sz="1800" dirty="0">
                <a:effectLst/>
                <a:latin typeface="Cambria" panose="02040503050406030204" pitchFamily="18" charset="0"/>
                <a:ea typeface="MS Mincho" panose="02020609040205080304" pitchFamily="49" charset="-128"/>
                <a:cs typeface="Times New Roman" panose="02020603050405020304" pitchFamily="18" charset="0"/>
              </a:rPr>
              <a:t>(p. 20). </a:t>
            </a:r>
            <a:r>
              <a:rPr lang="it-IT" sz="1800" dirty="0">
                <a:effectLst/>
                <a:latin typeface="DejaVuSerif"/>
                <a:ea typeface="MS Mincho" panose="02020609040205080304" pitchFamily="49" charset="-128"/>
                <a:cs typeface="Times New Roman" panose="02020603050405020304" pitchFamily="18" charset="0"/>
              </a:rPr>
              <a:t> </a:t>
            </a:r>
          </a:p>
        </p:txBody>
      </p:sp>
      <p:sp>
        <p:nvSpPr>
          <p:cNvPr id="5" name="CasellaDiTesto 2"/>
          <p:cNvSpPr txBox="1"/>
          <p:nvPr/>
        </p:nvSpPr>
        <p:spPr>
          <a:xfrm>
            <a:off x="460553" y="108080"/>
            <a:ext cx="8314701" cy="707886"/>
          </a:xfrm>
          <a:prstGeom prst="rect">
            <a:avLst/>
          </a:prstGeom>
          <a:noFill/>
        </p:spPr>
        <p:txBody>
          <a:bodyPr wrap="square" rtlCol="0">
            <a:spAutoFit/>
          </a:bodyPr>
          <a:lstStyle/>
          <a:p>
            <a:r>
              <a:rPr lang="it-IT" sz="2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Estructuras</a:t>
            </a:r>
            <a:r>
              <a:rPr lang="it-IT" sz="2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tradicionales</a:t>
            </a:r>
            <a:r>
              <a:rPr lang="it-IT" sz="2000" b="1" i="1" dirty="0">
                <a:solidFill>
                  <a:srgbClr val="BB1717"/>
                </a:solidFill>
                <a:latin typeface="Tahoma" panose="020B0604030504040204" pitchFamily="34" charset="0"/>
                <a:ea typeface="Tahoma" panose="020B0604030504040204" pitchFamily="34" charset="0"/>
                <a:cs typeface="Tahoma" panose="020B0604030504040204" pitchFamily="34" charset="0"/>
              </a:rPr>
              <a:t> y </a:t>
            </a:r>
            <a:r>
              <a:rPr lang="it-IT" sz="2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economía</a:t>
            </a:r>
            <a:r>
              <a:rPr lang="it-IT" sz="2000" b="1" i="1" dirty="0">
                <a:solidFill>
                  <a:srgbClr val="BB1717"/>
                </a:solidFill>
                <a:latin typeface="Tahoma" panose="020B0604030504040204" pitchFamily="34" charset="0"/>
                <a:ea typeface="Tahoma" panose="020B0604030504040204" pitchFamily="34" charset="0"/>
                <a:cs typeface="Tahoma" panose="020B0604030504040204" pitchFamily="34" charset="0"/>
              </a:rPr>
              <a:t> de </a:t>
            </a:r>
            <a:r>
              <a:rPr lang="it-IT" sz="2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mercado</a:t>
            </a:r>
            <a:r>
              <a:rPr lang="it-IT" sz="2000" b="1" i="1" dirty="0">
                <a:solidFill>
                  <a:srgbClr val="BB1717"/>
                </a:solidFill>
                <a:latin typeface="Tahoma" panose="020B0604030504040204" pitchFamily="34" charset="0"/>
                <a:ea typeface="Tahoma" panose="020B0604030504040204" pitchFamily="34" charset="0"/>
                <a:cs typeface="Tahoma" panose="020B0604030504040204" pitchFamily="34" charset="0"/>
              </a:rPr>
              <a:t>: la </a:t>
            </a:r>
            <a:r>
              <a:rPr lang="it-IT" sz="2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comunidad</a:t>
            </a:r>
            <a:r>
              <a:rPr lang="it-IT" sz="2000" b="1" i="1" dirty="0">
                <a:solidFill>
                  <a:srgbClr val="BB1717"/>
                </a:solidFill>
                <a:latin typeface="Tahoma" panose="020B0604030504040204" pitchFamily="34" charset="0"/>
                <a:ea typeface="Tahoma" panose="020B0604030504040204" pitchFamily="34" charset="0"/>
                <a:cs typeface="Tahoma" panose="020B0604030504040204" pitchFamily="34" charset="0"/>
              </a:rPr>
              <a:t> de </a:t>
            </a:r>
            <a:r>
              <a:rPr lang="it-IT" sz="2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indígenas</a:t>
            </a:r>
            <a:r>
              <a:rPr lang="it-IT" sz="2000" b="1" i="1" dirty="0">
                <a:solidFill>
                  <a:srgbClr val="BB1717"/>
                </a:solidFill>
                <a:latin typeface="Tahoma" panose="020B0604030504040204" pitchFamily="34" charset="0"/>
                <a:ea typeface="Tahoma" panose="020B0604030504040204" pitchFamily="34" charset="0"/>
                <a:cs typeface="Tahoma" panose="020B0604030504040204" pitchFamily="34" charset="0"/>
              </a:rPr>
              <a:t> de </a:t>
            </a:r>
            <a:r>
              <a:rPr lang="it-IT" sz="2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Huayopamp</a:t>
            </a:r>
            <a:r>
              <a:rPr lang="it-IT" sz="2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000" b="1" dirty="0">
                <a:solidFill>
                  <a:srgbClr val="BB1717"/>
                </a:solidFill>
                <a:latin typeface="Tahoma" panose="020B0604030504040204" pitchFamily="34" charset="0"/>
                <a:ea typeface="Tahoma" panose="020B0604030504040204" pitchFamily="34" charset="0"/>
                <a:cs typeface="Tahoma" panose="020B0604030504040204" pitchFamily="34" charset="0"/>
              </a:rPr>
              <a:t>(1968)</a:t>
            </a: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3" name="Rectangle 3">
            <a:extLst>
              <a:ext uri="{FF2B5EF4-FFF2-40B4-BE49-F238E27FC236}">
                <a16:creationId xmlns:a16="http://schemas.microsoft.com/office/drawing/2014/main" id="{F926D6E8-9C29-2BC8-FC03-3BB12C5B637B}"/>
              </a:ext>
            </a:extLst>
          </p:cNvPr>
          <p:cNvSpPr/>
          <p:nvPr/>
        </p:nvSpPr>
        <p:spPr>
          <a:xfrm>
            <a:off x="235519" y="4094777"/>
            <a:ext cx="8057581" cy="1938992"/>
          </a:xfrm>
          <a:prstGeom prst="rect">
            <a:avLst/>
          </a:prstGeom>
        </p:spPr>
        <p:txBody>
          <a:bodyPr wrap="square">
            <a:spAutoFit/>
          </a:bodyPr>
          <a:lstStyle/>
          <a:p>
            <a:pPr marL="285750" indent="-285750">
              <a:buFont typeface="Arial" panose="020B0604020202020204" pitchFamily="34" charset="0"/>
              <a:buChar char="•"/>
            </a:pPr>
            <a:r>
              <a:rPr lang="it-IT" sz="2000" dirty="0">
                <a:effectLst/>
                <a:latin typeface="DejaVuSerif"/>
                <a:ea typeface="MS Mincho" panose="02020609040205080304" pitchFamily="49" charset="-128"/>
                <a:cs typeface="Times New Roman" panose="02020603050405020304" pitchFamily="18" charset="0"/>
              </a:rPr>
              <a:t>«La </a:t>
            </a:r>
            <a:r>
              <a:rPr lang="it-IT" sz="2000" i="1" dirty="0" err="1">
                <a:effectLst/>
                <a:latin typeface="DejaVuSerif"/>
                <a:ea typeface="MS Mincho" panose="02020609040205080304" pitchFamily="49" charset="-128"/>
                <a:cs typeface="Times New Roman" panose="02020603050405020304" pitchFamily="18" charset="0"/>
              </a:rPr>
              <a:t>comunidad</a:t>
            </a:r>
            <a:r>
              <a:rPr lang="it-IT" sz="2000" dirty="0">
                <a:effectLst/>
                <a:latin typeface="DejaVuSerif"/>
                <a:ea typeface="MS Mincho" panose="02020609040205080304" pitchFamily="49" charset="-128"/>
                <a:cs typeface="Times New Roman" panose="02020603050405020304" pitchFamily="18" charset="0"/>
              </a:rPr>
              <a:t> como una </a:t>
            </a:r>
            <a:r>
              <a:rPr lang="it-IT" sz="2000" dirty="0" err="1">
                <a:effectLst/>
                <a:latin typeface="DejaVuSerif"/>
                <a:ea typeface="MS Mincho" panose="02020609040205080304" pitchFamily="49" charset="-128"/>
                <a:cs typeface="Times New Roman" panose="02020603050405020304" pitchFamily="18" charset="0"/>
              </a:rPr>
              <a:t>estructura</a:t>
            </a:r>
            <a:r>
              <a:rPr lang="it-IT" sz="2000" dirty="0">
                <a:effectLst/>
                <a:latin typeface="DejaVuSerif"/>
                <a:ea typeface="MS Mincho" panose="02020609040205080304" pitchFamily="49" charset="-128"/>
                <a:cs typeface="Times New Roman" panose="02020603050405020304" pitchFamily="18" charset="0"/>
              </a:rPr>
              <a:t> viva </a:t>
            </a:r>
            <a:r>
              <a:rPr lang="it-IT" sz="2000" dirty="0" err="1">
                <a:effectLst/>
                <a:latin typeface="DejaVuSerif"/>
                <a:ea typeface="MS Mincho" panose="02020609040205080304" pitchFamily="49" charset="-128"/>
                <a:cs typeface="Times New Roman" panose="02020603050405020304" pitchFamily="18" charset="0"/>
              </a:rPr>
              <a:t>funcionando</a:t>
            </a:r>
            <a:r>
              <a:rPr lang="it-IT" sz="2000" dirty="0">
                <a:effectLst/>
                <a:latin typeface="DejaVuSerif"/>
                <a:ea typeface="MS Mincho" panose="02020609040205080304" pitchFamily="49" charset="-128"/>
                <a:cs typeface="Times New Roman" panose="02020603050405020304" pitchFamily="18" charset="0"/>
              </a:rPr>
              <a:t> en un campo de </a:t>
            </a:r>
            <a:r>
              <a:rPr lang="it-IT" sz="2000" dirty="0" err="1">
                <a:effectLst/>
                <a:latin typeface="DejaVuSerif"/>
                <a:ea typeface="MS Mincho" panose="02020609040205080304" pitchFamily="49" charset="-128"/>
                <a:cs typeface="Times New Roman" panose="02020603050405020304" pitchFamily="18" charset="0"/>
              </a:rPr>
              <a:t>estímulos</a:t>
            </a:r>
            <a:r>
              <a:rPr lang="it-IT" sz="2000" dirty="0">
                <a:effectLst/>
                <a:latin typeface="DejaVuSerif"/>
                <a:ea typeface="MS Mincho" panose="02020609040205080304" pitchFamily="49" charset="-128"/>
                <a:cs typeface="Times New Roman" panose="02020603050405020304" pitchFamily="18" charset="0"/>
              </a:rPr>
              <a:t> </a:t>
            </a:r>
            <a:r>
              <a:rPr lang="it-IT" sz="2000" dirty="0" err="1">
                <a:effectLst/>
                <a:latin typeface="DejaVuSerif"/>
                <a:ea typeface="MS Mincho" panose="02020609040205080304" pitchFamily="49" charset="-128"/>
                <a:cs typeface="Times New Roman" panose="02020603050405020304" pitchFamily="18" charset="0"/>
              </a:rPr>
              <a:t>múltiples</a:t>
            </a:r>
            <a:r>
              <a:rPr lang="it-IT" sz="2000" dirty="0">
                <a:effectLst/>
                <a:latin typeface="DejaVuSerif"/>
                <a:ea typeface="MS Mincho" panose="02020609040205080304" pitchFamily="49" charset="-128"/>
                <a:cs typeface="Times New Roman" panose="02020603050405020304" pitchFamily="18" charset="0"/>
              </a:rPr>
              <a:t> </a:t>
            </a:r>
            <a:r>
              <a:rPr lang="it-IT" sz="2000" dirty="0" err="1">
                <a:effectLst/>
                <a:latin typeface="DejaVuSerif"/>
                <a:ea typeface="MS Mincho" panose="02020609040205080304" pitchFamily="49" charset="-128"/>
                <a:cs typeface="Times New Roman" panose="02020603050405020304" pitchFamily="18" charset="0"/>
              </a:rPr>
              <a:t>que</a:t>
            </a:r>
            <a:r>
              <a:rPr lang="it-IT" sz="2000" dirty="0">
                <a:effectLst/>
                <a:latin typeface="DejaVuSerif"/>
                <a:ea typeface="MS Mincho" panose="02020609040205080304" pitchFamily="49" charset="-128"/>
                <a:cs typeface="Times New Roman" panose="02020603050405020304" pitchFamily="18" charset="0"/>
              </a:rPr>
              <a:t> la </a:t>
            </a:r>
            <a:r>
              <a:rPr lang="it-IT" sz="2000" dirty="0" err="1">
                <a:effectLst/>
                <a:latin typeface="DejaVuSerif"/>
                <a:ea typeface="MS Mincho" panose="02020609040205080304" pitchFamily="49" charset="-128"/>
                <a:cs typeface="Times New Roman" panose="02020603050405020304" pitchFamily="18" charset="0"/>
              </a:rPr>
              <a:t>obligan</a:t>
            </a:r>
            <a:r>
              <a:rPr lang="it-IT" sz="2000" dirty="0">
                <a:effectLst/>
                <a:latin typeface="DejaVuSerif"/>
                <a:ea typeface="MS Mincho" panose="02020609040205080304" pitchFamily="49" charset="-128"/>
                <a:cs typeface="Times New Roman" panose="02020603050405020304" pitchFamily="18" charset="0"/>
              </a:rPr>
              <a:t> a un </a:t>
            </a:r>
            <a:r>
              <a:rPr lang="it-IT" sz="2000" dirty="0" err="1">
                <a:effectLst/>
                <a:latin typeface="DejaVuSerif"/>
                <a:ea typeface="MS Mincho" panose="02020609040205080304" pitchFamily="49" charset="-128"/>
                <a:cs typeface="Times New Roman" panose="02020603050405020304" pitchFamily="18" charset="0"/>
              </a:rPr>
              <a:t>reacondicionamiento</a:t>
            </a:r>
            <a:r>
              <a:rPr lang="it-IT" sz="2000" dirty="0">
                <a:effectLst/>
                <a:latin typeface="DejaVuSerif"/>
                <a:ea typeface="MS Mincho" panose="02020609040205080304" pitchFamily="49" charset="-128"/>
                <a:cs typeface="Times New Roman" panose="02020603050405020304" pitchFamily="18" charset="0"/>
              </a:rPr>
              <a:t> </a:t>
            </a:r>
            <a:r>
              <a:rPr lang="it-IT" sz="2000" dirty="0" err="1">
                <a:effectLst/>
                <a:latin typeface="DejaVuSerif"/>
                <a:ea typeface="MS Mincho" panose="02020609040205080304" pitchFamily="49" charset="-128"/>
                <a:cs typeface="Times New Roman" panose="02020603050405020304" pitchFamily="18" charset="0"/>
              </a:rPr>
              <a:t>ininterrumpid</a:t>
            </a:r>
            <a:r>
              <a:rPr lang="it-IT" sz="2000" dirty="0">
                <a:effectLst/>
                <a:latin typeface="DejaVuSerif"/>
                <a:ea typeface="MS Mincho" panose="02020609040205080304" pitchFamily="49" charset="-128"/>
                <a:cs typeface="Times New Roman" panose="02020603050405020304" pitchFamily="18" charset="0"/>
              </a:rPr>
              <a:t>»”</a:t>
            </a:r>
            <a:r>
              <a:rPr lang="it-IT" sz="2000" dirty="0">
                <a:effectLst/>
              </a:rPr>
              <a:t> (21)</a:t>
            </a:r>
          </a:p>
          <a:p>
            <a:pPr marL="285750" indent="-285750">
              <a:buFont typeface="Arial" panose="020B0604020202020204" pitchFamily="34" charset="0"/>
              <a:buChar char="•"/>
            </a:pPr>
            <a:r>
              <a:rPr lang="it-IT" sz="2000" dirty="0"/>
              <a:t>la presunta dicotomia esclusiva tra tradizione e modernità: </a:t>
            </a:r>
            <a:r>
              <a:rPr lang="it-IT" sz="2000" dirty="0" err="1"/>
              <a:t>indigenismo</a:t>
            </a:r>
            <a:r>
              <a:rPr lang="it-IT" sz="2000" dirty="0"/>
              <a:t>, culturalismo (acculturazione, continuum folk-urbano), sviluppismo e anche marxismo.</a:t>
            </a:r>
          </a:p>
        </p:txBody>
      </p:sp>
      <p:pic>
        <p:nvPicPr>
          <p:cNvPr id="10" name="Immagine 9">
            <a:extLst>
              <a:ext uri="{FF2B5EF4-FFF2-40B4-BE49-F238E27FC236}">
                <a16:creationId xmlns:a16="http://schemas.microsoft.com/office/drawing/2014/main" id="{89AD6C9B-DAEB-AC46-52B1-9C852CCA2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469" y="1116319"/>
            <a:ext cx="3397397" cy="4933979"/>
          </a:xfrm>
          <a:prstGeom prst="rect">
            <a:avLst/>
          </a:prstGeom>
        </p:spPr>
      </p:pic>
      <p:sp>
        <p:nvSpPr>
          <p:cNvPr id="9" name="CasellaDiTesto 8">
            <a:extLst>
              <a:ext uri="{FF2B5EF4-FFF2-40B4-BE49-F238E27FC236}">
                <a16:creationId xmlns:a16="http://schemas.microsoft.com/office/drawing/2014/main" id="{6D58CA07-552B-4A18-8F06-F327FAABE551}"/>
              </a:ext>
            </a:extLst>
          </p:cNvPr>
          <p:cNvSpPr txBox="1"/>
          <p:nvPr/>
        </p:nvSpPr>
        <p:spPr>
          <a:xfrm>
            <a:off x="2734712" y="805235"/>
            <a:ext cx="6216650" cy="830997"/>
          </a:xfrm>
          <a:prstGeom prst="rect">
            <a:avLst/>
          </a:prstGeom>
          <a:noFill/>
        </p:spPr>
        <p:txBody>
          <a:bodyPr wrap="square">
            <a:spAutoFit/>
          </a:bodyPr>
          <a:lstStyle/>
          <a:p>
            <a:r>
              <a:rPr lang="it-IT" sz="1600" i="1" dirty="0"/>
              <a:t>“</a:t>
            </a:r>
            <a:r>
              <a:rPr lang="it-IT" sz="1600" i="1" dirty="0" err="1"/>
              <a:t>fue</a:t>
            </a:r>
            <a:r>
              <a:rPr lang="it-IT" sz="1600" i="1" dirty="0"/>
              <a:t> en </a:t>
            </a:r>
            <a:r>
              <a:rPr lang="it-IT" sz="1600" i="1" dirty="0" err="1"/>
              <a:t>el</a:t>
            </a:r>
            <a:r>
              <a:rPr lang="it-IT" sz="1600" i="1" dirty="0"/>
              <a:t> </a:t>
            </a:r>
            <a:r>
              <a:rPr lang="it-IT" sz="1600" i="1" dirty="0" err="1"/>
              <a:t>estudio</a:t>
            </a:r>
            <a:r>
              <a:rPr lang="it-IT" sz="1600" i="1" dirty="0"/>
              <a:t> de </a:t>
            </a:r>
            <a:r>
              <a:rPr lang="it-IT" sz="1600" i="1" dirty="0" err="1"/>
              <a:t>Huayopampa</a:t>
            </a:r>
            <a:r>
              <a:rPr lang="it-IT" sz="1600" i="1" dirty="0"/>
              <a:t> donde se </a:t>
            </a:r>
            <a:r>
              <a:rPr lang="it-IT" sz="1600" i="1" dirty="0" err="1"/>
              <a:t>pudo</a:t>
            </a:r>
            <a:r>
              <a:rPr lang="it-IT" sz="1600" i="1" dirty="0"/>
              <a:t> ver, </a:t>
            </a:r>
            <a:r>
              <a:rPr lang="it-IT" sz="1600" i="1" dirty="0" err="1"/>
              <a:t>claramente</a:t>
            </a:r>
            <a:r>
              <a:rPr lang="it-IT" sz="1600" i="1" dirty="0"/>
              <a:t>, </a:t>
            </a:r>
            <a:r>
              <a:rPr lang="it-IT" sz="1600" i="1" dirty="0" err="1"/>
              <a:t>cómo</a:t>
            </a:r>
            <a:r>
              <a:rPr lang="it-IT" sz="1600" i="1" dirty="0"/>
              <a:t> una </a:t>
            </a:r>
            <a:r>
              <a:rPr lang="it-IT" sz="1600" i="1" dirty="0" err="1"/>
              <a:t>realidad</a:t>
            </a:r>
            <a:r>
              <a:rPr lang="it-IT" sz="1600" i="1" dirty="0"/>
              <a:t> campesina </a:t>
            </a:r>
            <a:r>
              <a:rPr lang="it-IT" sz="1600" i="1" dirty="0" err="1"/>
              <a:t>exhuberante</a:t>
            </a:r>
            <a:r>
              <a:rPr lang="it-IT" sz="1600" i="1" dirty="0"/>
              <a:t> y </a:t>
            </a:r>
            <a:r>
              <a:rPr lang="it-IT" sz="1600" i="1" dirty="0" err="1"/>
              <a:t>compleja</a:t>
            </a:r>
            <a:r>
              <a:rPr lang="it-IT" sz="1600" i="1" dirty="0"/>
              <a:t> </a:t>
            </a:r>
            <a:r>
              <a:rPr lang="it-IT" sz="1600" i="1" dirty="0" err="1"/>
              <a:t>rebasaba</a:t>
            </a:r>
            <a:r>
              <a:rPr lang="it-IT" sz="1600" i="1" dirty="0"/>
              <a:t> </a:t>
            </a:r>
            <a:r>
              <a:rPr lang="it-IT" sz="1600" i="1" dirty="0" err="1"/>
              <a:t>los</a:t>
            </a:r>
            <a:r>
              <a:rPr lang="it-IT" sz="1600" i="1" dirty="0"/>
              <a:t> </a:t>
            </a:r>
            <a:r>
              <a:rPr lang="it-IT" sz="1600" i="1" dirty="0" err="1"/>
              <a:t>marcos</a:t>
            </a:r>
            <a:r>
              <a:rPr lang="it-IT" sz="1600" i="1" dirty="0"/>
              <a:t> </a:t>
            </a:r>
            <a:r>
              <a:rPr lang="it-IT" sz="1600" i="1" dirty="0" err="1"/>
              <a:t>teóricos</a:t>
            </a:r>
            <a:r>
              <a:rPr lang="it-IT" sz="1600" i="1" dirty="0"/>
              <a:t> </a:t>
            </a:r>
            <a:r>
              <a:rPr lang="it-IT" sz="1600" i="1" dirty="0" err="1"/>
              <a:t>entonces</a:t>
            </a:r>
            <a:r>
              <a:rPr lang="it-IT" sz="1600" i="1" dirty="0"/>
              <a:t> </a:t>
            </a:r>
            <a:r>
              <a:rPr lang="it-IT" sz="1600" i="1" dirty="0" err="1"/>
              <a:t>vigentes</a:t>
            </a:r>
            <a:r>
              <a:rPr lang="it-IT" sz="1600" i="1" dirty="0"/>
              <a:t>” (Degregori-</a:t>
            </a:r>
            <a:r>
              <a:rPr lang="it-IT" sz="1600" i="1" dirty="0" err="1"/>
              <a:t>Golte</a:t>
            </a:r>
            <a:r>
              <a:rPr lang="it-IT" sz="1600" i="1" dirty="0"/>
              <a:t> 1982: 361): </a:t>
            </a:r>
          </a:p>
        </p:txBody>
      </p:sp>
    </p:spTree>
    <p:extLst>
      <p:ext uri="{BB962C8B-B14F-4D97-AF65-F5344CB8AC3E}">
        <p14:creationId xmlns:p14="http://schemas.microsoft.com/office/powerpoint/2010/main" val="142369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1C0C5-D991-EFE9-8D29-DC00F7C969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48EB78-E328-B9C7-1772-D1C966267642}"/>
              </a:ext>
            </a:extLst>
          </p:cNvPr>
          <p:cNvSpPr/>
          <p:nvPr/>
        </p:nvSpPr>
        <p:spPr>
          <a:xfrm>
            <a:off x="226337" y="372535"/>
            <a:ext cx="5655221" cy="6370975"/>
          </a:xfrm>
          <a:prstGeom prst="rect">
            <a:avLst/>
          </a:prstGeom>
        </p:spPr>
        <p:txBody>
          <a:bodyPr wrap="square">
            <a:spAutoFit/>
          </a:bodyPr>
          <a:lstStyle/>
          <a:p>
            <a:r>
              <a:rPr lang="it-IT" sz="1800" dirty="0">
                <a:effectLst/>
                <a:latin typeface="AGaramondPro"/>
              </a:rPr>
              <a:t>«I think </a:t>
            </a:r>
            <a:r>
              <a:rPr lang="it-IT" sz="1800" dirty="0" err="1">
                <a:effectLst/>
                <a:latin typeface="AGaramondPro"/>
              </a:rPr>
              <a:t>it</a:t>
            </a:r>
            <a:r>
              <a:rPr lang="it-IT" sz="1800" dirty="0">
                <a:effectLst/>
                <a:latin typeface="AGaramondPro"/>
              </a:rPr>
              <a:t> </a:t>
            </a:r>
            <a:r>
              <a:rPr lang="it-IT" sz="1800" dirty="0" err="1">
                <a:effectLst/>
                <a:latin typeface="AGaramondPro"/>
              </a:rPr>
              <a:t>is</a:t>
            </a:r>
            <a:r>
              <a:rPr lang="it-IT" sz="1800" dirty="0">
                <a:effectLst/>
                <a:latin typeface="AGaramondPro"/>
              </a:rPr>
              <a:t> </a:t>
            </a:r>
            <a:r>
              <a:rPr lang="it-IT" sz="1800" dirty="0" err="1">
                <a:effectLst/>
                <a:latin typeface="AGaramondPro"/>
              </a:rPr>
              <a:t>important</a:t>
            </a:r>
            <a:r>
              <a:rPr lang="it-IT" sz="1800" dirty="0">
                <a:effectLst/>
                <a:latin typeface="AGaramondPro"/>
              </a:rPr>
              <a:t> to </a:t>
            </a:r>
            <a:r>
              <a:rPr lang="it-IT" sz="1800" dirty="0" err="1">
                <a:effectLst/>
                <a:latin typeface="AGaramondPro"/>
              </a:rPr>
              <a:t>remember</a:t>
            </a:r>
            <a:r>
              <a:rPr lang="it-IT" sz="1800" dirty="0">
                <a:effectLst/>
                <a:latin typeface="AGaramondPro"/>
              </a:rPr>
              <a:t> </a:t>
            </a:r>
            <a:r>
              <a:rPr lang="it-IT" sz="1800" dirty="0" err="1">
                <a:effectLst/>
                <a:latin typeface="AGaramondPro"/>
              </a:rPr>
              <a:t>that</a:t>
            </a:r>
            <a:r>
              <a:rPr lang="it-IT" sz="1800" dirty="0">
                <a:effectLst/>
                <a:latin typeface="AGaramondPro"/>
              </a:rPr>
              <a:t> the queries </a:t>
            </a:r>
            <a:r>
              <a:rPr lang="it-IT" sz="1800" dirty="0" err="1">
                <a:effectLst/>
                <a:latin typeface="AGaramondPro"/>
              </a:rPr>
              <a:t>about</a:t>
            </a:r>
            <a:r>
              <a:rPr lang="it-IT" sz="1800" dirty="0">
                <a:effectLst/>
                <a:latin typeface="AGaramondPro"/>
              </a:rPr>
              <a:t> the </a:t>
            </a:r>
            <a:r>
              <a:rPr lang="it-IT" sz="1800" dirty="0" err="1">
                <a:effectLst/>
                <a:latin typeface="AGaramondPro"/>
              </a:rPr>
              <a:t>isolated</a:t>
            </a:r>
            <a:r>
              <a:rPr lang="it-IT" sz="1800" dirty="0">
                <a:effectLst/>
                <a:latin typeface="AGaramondPro"/>
              </a:rPr>
              <a:t> nature of </a:t>
            </a:r>
            <a:r>
              <a:rPr lang="it-IT" sz="1800" dirty="0" err="1">
                <a:effectLst/>
                <a:latin typeface="AGaramondPro"/>
              </a:rPr>
              <a:t>local</a:t>
            </a:r>
            <a:r>
              <a:rPr lang="it-IT" sz="1800" dirty="0">
                <a:effectLst/>
                <a:latin typeface="AGaramondPro"/>
              </a:rPr>
              <a:t> </a:t>
            </a:r>
            <a:r>
              <a:rPr lang="it-IT" sz="1800" dirty="0" err="1">
                <a:effectLst/>
                <a:latin typeface="AGaramondPro"/>
              </a:rPr>
              <a:t>ethnographies</a:t>
            </a:r>
            <a:r>
              <a:rPr lang="it-IT" sz="1800" dirty="0">
                <a:effectLst/>
                <a:latin typeface="AGaramondPro"/>
              </a:rPr>
              <a:t> </a:t>
            </a:r>
            <a:r>
              <a:rPr lang="it-IT" sz="1800" dirty="0" err="1">
                <a:effectLst/>
                <a:latin typeface="AGaramondPro"/>
              </a:rPr>
              <a:t>began</a:t>
            </a:r>
            <a:r>
              <a:rPr lang="it-IT" sz="1800" dirty="0">
                <a:effectLst/>
                <a:latin typeface="AGaramondPro"/>
              </a:rPr>
              <a:t> </a:t>
            </a:r>
            <a:r>
              <a:rPr lang="it-IT" sz="1800" dirty="0" err="1">
                <a:effectLst/>
                <a:latin typeface="AGaramondPro"/>
              </a:rPr>
              <a:t>already</a:t>
            </a:r>
            <a:r>
              <a:rPr lang="it-IT" sz="1800" dirty="0">
                <a:effectLst/>
                <a:latin typeface="AGaramondPro"/>
              </a:rPr>
              <a:t> in the 1960s and 1970s. </a:t>
            </a:r>
            <a:r>
              <a:rPr lang="it-IT" sz="1800" dirty="0" err="1">
                <a:effectLst/>
                <a:latin typeface="AGaramondPro"/>
              </a:rPr>
              <a:t>That</a:t>
            </a:r>
            <a:r>
              <a:rPr lang="it-IT" sz="1800" dirty="0">
                <a:effectLst/>
                <a:latin typeface="AGaramondPro"/>
              </a:rPr>
              <a:t> </a:t>
            </a:r>
            <a:r>
              <a:rPr lang="it-IT" sz="1800" dirty="0" err="1">
                <a:effectLst/>
                <a:latin typeface="AGaramondPro"/>
              </a:rPr>
              <a:t>was</a:t>
            </a:r>
            <a:r>
              <a:rPr lang="it-IT" sz="1800" dirty="0">
                <a:effectLst/>
                <a:latin typeface="AGaramondPro"/>
              </a:rPr>
              <a:t> </a:t>
            </a:r>
            <a:r>
              <a:rPr lang="it-IT" sz="1800" dirty="0" err="1">
                <a:effectLst/>
                <a:latin typeface="AGaramondPro"/>
              </a:rPr>
              <a:t>when</a:t>
            </a:r>
            <a:r>
              <a:rPr lang="it-IT" sz="1800" dirty="0">
                <a:effectLst/>
                <a:latin typeface="AGaramondPro"/>
              </a:rPr>
              <a:t> the London Alternative </a:t>
            </a:r>
            <a:r>
              <a:rPr lang="it-IT" sz="1800" dirty="0" err="1">
                <a:effectLst/>
                <a:latin typeface="AGaramondPro"/>
              </a:rPr>
              <a:t>Anthropology</a:t>
            </a:r>
            <a:r>
              <a:rPr lang="it-IT" sz="1800" dirty="0">
                <a:effectLst/>
                <a:latin typeface="AGaramondPro"/>
              </a:rPr>
              <a:t> Group </a:t>
            </a:r>
            <a:r>
              <a:rPr lang="it-IT" sz="1800" dirty="0" err="1">
                <a:effectLst/>
                <a:latin typeface="AGaramondPro"/>
              </a:rPr>
              <a:t>was</a:t>
            </a:r>
            <a:r>
              <a:rPr lang="it-IT" sz="1800" dirty="0">
                <a:effectLst/>
                <a:latin typeface="AGaramondPro"/>
              </a:rPr>
              <a:t> </a:t>
            </a:r>
            <a:r>
              <a:rPr lang="it-IT" sz="1800" dirty="0" err="1">
                <a:effectLst/>
                <a:latin typeface="AGaramondPro"/>
              </a:rPr>
              <a:t>founded</a:t>
            </a:r>
            <a:r>
              <a:rPr lang="it-IT" sz="1800" dirty="0">
                <a:effectLst/>
                <a:latin typeface="AGaramondPro"/>
              </a:rPr>
              <a:t>, </a:t>
            </a:r>
            <a:r>
              <a:rPr lang="it-IT" sz="1800" dirty="0" err="1">
                <a:effectLst/>
                <a:latin typeface="AGaramondPro"/>
              </a:rPr>
              <a:t>which</a:t>
            </a:r>
            <a:r>
              <a:rPr lang="it-IT" sz="1800" dirty="0">
                <a:effectLst/>
                <a:latin typeface="AGaramondPro"/>
              </a:rPr>
              <a:t> </a:t>
            </a:r>
            <a:r>
              <a:rPr lang="it-IT" sz="1800" dirty="0" err="1">
                <a:effectLst/>
                <a:latin typeface="AGaramondPro"/>
              </a:rPr>
              <a:t>gave</a:t>
            </a:r>
            <a:r>
              <a:rPr lang="it-IT" sz="1800" dirty="0">
                <a:effectLst/>
                <a:latin typeface="AGaramondPro"/>
              </a:rPr>
              <a:t> rise to [the journal] </a:t>
            </a:r>
            <a:r>
              <a:rPr lang="it-IT" sz="1800" i="1" dirty="0" err="1">
                <a:effectLst/>
                <a:latin typeface="AGaramondPro"/>
              </a:rPr>
              <a:t>Critique</a:t>
            </a:r>
            <a:r>
              <a:rPr lang="it-IT" sz="1800" i="1" dirty="0">
                <a:effectLst/>
                <a:latin typeface="AGaramondPro"/>
              </a:rPr>
              <a:t> of </a:t>
            </a:r>
            <a:r>
              <a:rPr lang="it-IT" sz="1800" i="1" dirty="0" err="1">
                <a:effectLst/>
                <a:latin typeface="AGaramondPro"/>
              </a:rPr>
              <a:t>Anthropology</a:t>
            </a:r>
            <a:r>
              <a:rPr lang="it-IT" sz="1800" dirty="0">
                <a:effectLst/>
                <a:latin typeface="AGaramondPro"/>
              </a:rPr>
              <a:t>. </a:t>
            </a:r>
            <a:r>
              <a:rPr lang="it-IT" sz="1800" dirty="0" err="1">
                <a:effectLst/>
                <a:latin typeface="AGaramondPro"/>
              </a:rPr>
              <a:t>Certainly</a:t>
            </a:r>
            <a:r>
              <a:rPr lang="it-IT" sz="1800" dirty="0">
                <a:effectLst/>
                <a:latin typeface="AGaramondPro"/>
              </a:rPr>
              <a:t> </a:t>
            </a:r>
            <a:r>
              <a:rPr lang="it-IT" sz="1800" dirty="0" err="1">
                <a:effectLst/>
                <a:latin typeface="AGaramondPro"/>
              </a:rPr>
              <a:t>many</a:t>
            </a:r>
            <a:r>
              <a:rPr lang="it-IT" sz="1800" dirty="0">
                <a:effectLst/>
                <a:latin typeface="AGaramondPro"/>
              </a:rPr>
              <a:t> of </a:t>
            </a:r>
            <a:r>
              <a:rPr lang="it-IT" sz="1800" dirty="0" err="1">
                <a:effectLst/>
                <a:latin typeface="AGaramondPro"/>
              </a:rPr>
              <a:t>us</a:t>
            </a:r>
            <a:r>
              <a:rPr lang="it-IT" sz="1800" dirty="0">
                <a:effectLst/>
                <a:latin typeface="AGaramondPro"/>
              </a:rPr>
              <a:t> </a:t>
            </a:r>
            <a:r>
              <a:rPr lang="it-IT" sz="1800" dirty="0" err="1">
                <a:effectLst/>
                <a:latin typeface="AGaramondPro"/>
              </a:rPr>
              <a:t>then</a:t>
            </a:r>
            <a:r>
              <a:rPr lang="it-IT" sz="1800" dirty="0">
                <a:effectLst/>
                <a:latin typeface="AGaramondPro"/>
              </a:rPr>
              <a:t> </a:t>
            </a:r>
            <a:r>
              <a:rPr lang="it-IT" sz="1800" dirty="0" err="1">
                <a:effectLst/>
                <a:latin typeface="AGaramondPro"/>
              </a:rPr>
              <a:t>were</a:t>
            </a:r>
            <a:r>
              <a:rPr lang="it-IT" sz="1800" dirty="0">
                <a:effectLst/>
                <a:latin typeface="AGaramondPro"/>
              </a:rPr>
              <a:t> </a:t>
            </a:r>
            <a:r>
              <a:rPr lang="it-IT" sz="1800" dirty="0" err="1">
                <a:effectLst/>
                <a:latin typeface="AGaramondPro"/>
              </a:rPr>
              <a:t>aware</a:t>
            </a:r>
            <a:r>
              <a:rPr lang="it-IT" sz="1800" dirty="0">
                <a:effectLst/>
                <a:latin typeface="AGaramondPro"/>
              </a:rPr>
              <a:t> of </a:t>
            </a:r>
            <a:r>
              <a:rPr lang="it-IT" sz="1800" dirty="0" err="1">
                <a:effectLst/>
                <a:latin typeface="AGaramondPro"/>
              </a:rPr>
              <a:t>these</a:t>
            </a:r>
            <a:r>
              <a:rPr lang="it-IT" sz="1800" dirty="0">
                <a:effectLst/>
                <a:latin typeface="AGaramondPro"/>
              </a:rPr>
              <a:t> </a:t>
            </a:r>
            <a:r>
              <a:rPr lang="it-IT" sz="1800" dirty="0" err="1">
                <a:effectLst/>
                <a:latin typeface="AGaramondPro"/>
              </a:rPr>
              <a:t>criticisms</a:t>
            </a:r>
            <a:r>
              <a:rPr lang="it-IT" sz="1800" dirty="0">
                <a:effectLst/>
                <a:latin typeface="AGaramondPro"/>
              </a:rPr>
              <a:t> and the </a:t>
            </a:r>
            <a:r>
              <a:rPr lang="it-IT" sz="1800" dirty="0" err="1">
                <a:effectLst/>
                <a:latin typeface="AGaramondPro"/>
              </a:rPr>
              <a:t>real</a:t>
            </a:r>
            <a:r>
              <a:rPr lang="it-IT" sz="1800" dirty="0">
                <a:effectLst/>
                <a:latin typeface="AGaramondPro"/>
              </a:rPr>
              <a:t> </a:t>
            </a:r>
            <a:r>
              <a:rPr lang="it-IT" sz="1800" dirty="0" err="1">
                <a:effectLst/>
                <a:latin typeface="AGaramondPro"/>
              </a:rPr>
              <a:t>limitations</a:t>
            </a:r>
            <a:r>
              <a:rPr lang="it-IT" sz="1800" dirty="0">
                <a:effectLst/>
                <a:latin typeface="AGaramondPro"/>
              </a:rPr>
              <a:t> of </a:t>
            </a:r>
            <a:r>
              <a:rPr lang="it-IT" sz="1800" dirty="0" err="1">
                <a:effectLst/>
                <a:latin typeface="AGaramondPro"/>
              </a:rPr>
              <a:t>local</a:t>
            </a:r>
            <a:r>
              <a:rPr lang="it-IT" sz="1800" dirty="0">
                <a:effectLst/>
                <a:latin typeface="AGaramondPro"/>
              </a:rPr>
              <a:t> </a:t>
            </a:r>
            <a:r>
              <a:rPr lang="it-IT" sz="1800" dirty="0" err="1">
                <a:effectLst/>
                <a:latin typeface="AGaramondPro"/>
              </a:rPr>
              <a:t>ethnography</a:t>
            </a:r>
            <a:r>
              <a:rPr lang="it-IT" sz="1800" dirty="0">
                <a:effectLst/>
                <a:latin typeface="AGaramondPro"/>
              </a:rPr>
              <a:t> in the 1970s. </a:t>
            </a:r>
            <a:r>
              <a:rPr lang="it-IT" sz="1800" dirty="0" err="1">
                <a:effectLst/>
                <a:latin typeface="AGaramondPro"/>
              </a:rPr>
              <a:t>We</a:t>
            </a:r>
            <a:r>
              <a:rPr lang="it-IT" sz="1800" dirty="0">
                <a:effectLst/>
                <a:latin typeface="AGaramondPro"/>
              </a:rPr>
              <a:t> </a:t>
            </a:r>
            <a:r>
              <a:rPr lang="it-IT" sz="1800" dirty="0" err="1">
                <a:effectLst/>
                <a:latin typeface="AGaramondPro"/>
              </a:rPr>
              <a:t>did</a:t>
            </a:r>
            <a:r>
              <a:rPr lang="it-IT" sz="1800" dirty="0">
                <a:effectLst/>
                <a:latin typeface="AGaramondPro"/>
              </a:rPr>
              <a:t> </a:t>
            </a:r>
            <a:r>
              <a:rPr lang="it-IT" sz="1800" dirty="0" err="1">
                <a:effectLst/>
                <a:latin typeface="AGaramondPro"/>
              </a:rPr>
              <a:t>not</a:t>
            </a:r>
            <a:r>
              <a:rPr lang="it-IT" sz="1800" dirty="0">
                <a:effectLst/>
                <a:latin typeface="AGaramondPro"/>
              </a:rPr>
              <a:t> </a:t>
            </a:r>
            <a:r>
              <a:rPr lang="it-IT" sz="1800" dirty="0" err="1">
                <a:effectLst/>
                <a:latin typeface="AGaramondPro"/>
              </a:rPr>
              <a:t>need</a:t>
            </a:r>
            <a:r>
              <a:rPr lang="it-IT" sz="1800" dirty="0">
                <a:effectLst/>
                <a:latin typeface="AGaramondPro"/>
              </a:rPr>
              <a:t> to </a:t>
            </a:r>
            <a:r>
              <a:rPr lang="it-IT" sz="1800" dirty="0" err="1">
                <a:effectLst/>
                <a:latin typeface="AGaramondPro"/>
              </a:rPr>
              <a:t>wait</a:t>
            </a:r>
            <a:r>
              <a:rPr lang="it-IT" sz="1800" dirty="0">
                <a:effectLst/>
                <a:latin typeface="AGaramondPro"/>
              </a:rPr>
              <a:t> for the </a:t>
            </a:r>
            <a:r>
              <a:rPr lang="it-IT" sz="1800" dirty="0" err="1">
                <a:effectLst/>
                <a:latin typeface="AGaramondPro"/>
              </a:rPr>
              <a:t>postmodern</a:t>
            </a:r>
            <a:r>
              <a:rPr lang="it-IT" sz="1800" dirty="0">
                <a:effectLst/>
                <a:latin typeface="AGaramondPro"/>
              </a:rPr>
              <a:t> fashions of the 1980s and 90s, </a:t>
            </a:r>
            <a:r>
              <a:rPr lang="it-IT" sz="1800" dirty="0" err="1">
                <a:effectLst/>
                <a:latin typeface="AGaramondPro"/>
              </a:rPr>
              <a:t>which</a:t>
            </a:r>
            <a:r>
              <a:rPr lang="it-IT" sz="1800" dirty="0">
                <a:effectLst/>
                <a:latin typeface="AGaramondPro"/>
              </a:rPr>
              <a:t> </a:t>
            </a:r>
            <a:r>
              <a:rPr lang="it-IT" sz="1800" dirty="0" err="1">
                <a:effectLst/>
                <a:latin typeface="AGaramondPro"/>
              </a:rPr>
              <a:t>was</a:t>
            </a:r>
            <a:r>
              <a:rPr lang="it-IT" sz="1800" dirty="0">
                <a:effectLst/>
                <a:latin typeface="AGaramondPro"/>
              </a:rPr>
              <a:t> a de-</a:t>
            </a:r>
            <a:r>
              <a:rPr lang="it-IT" sz="1800" dirty="0" err="1">
                <a:effectLst/>
                <a:latin typeface="AGaramondPro"/>
              </a:rPr>
              <a:t>Marxified</a:t>
            </a:r>
            <a:r>
              <a:rPr lang="it-IT" sz="1800" dirty="0">
                <a:effectLst/>
                <a:latin typeface="AGaramondPro"/>
              </a:rPr>
              <a:t> (</a:t>
            </a:r>
            <a:r>
              <a:rPr lang="it-IT" sz="1800" dirty="0" err="1">
                <a:effectLst/>
                <a:latin typeface="AGaramondPro"/>
              </a:rPr>
              <a:t>neoliberal</a:t>
            </a:r>
            <a:r>
              <a:rPr lang="it-IT" sz="1800" dirty="0">
                <a:effectLst/>
                <a:latin typeface="AGaramondPro"/>
              </a:rPr>
              <a:t>?) </a:t>
            </a:r>
            <a:r>
              <a:rPr lang="it-IT" sz="1800" dirty="0" err="1">
                <a:effectLst/>
                <a:latin typeface="AGaramondPro"/>
              </a:rPr>
              <a:t>version</a:t>
            </a:r>
            <a:r>
              <a:rPr lang="it-IT" sz="1800" dirty="0">
                <a:effectLst/>
                <a:latin typeface="AGaramondPro"/>
              </a:rPr>
              <a:t> of </a:t>
            </a:r>
            <a:r>
              <a:rPr lang="it-IT" sz="1800" dirty="0" err="1">
                <a:effectLst/>
                <a:latin typeface="AGaramondPro"/>
              </a:rPr>
              <a:t>what</a:t>
            </a:r>
            <a:r>
              <a:rPr lang="it-IT" sz="1800" dirty="0">
                <a:effectLst/>
                <a:latin typeface="AGaramondPro"/>
              </a:rPr>
              <a:t> </a:t>
            </a:r>
            <a:r>
              <a:rPr lang="it-IT" sz="1800" dirty="0" err="1">
                <a:effectLst/>
                <a:latin typeface="AGaramondPro"/>
              </a:rPr>
              <a:t>had</a:t>
            </a:r>
            <a:r>
              <a:rPr lang="it-IT" sz="1800" dirty="0">
                <a:effectLst/>
                <a:latin typeface="AGaramondPro"/>
              </a:rPr>
              <a:t> </a:t>
            </a:r>
            <a:r>
              <a:rPr lang="it-IT" sz="1800" dirty="0" err="1">
                <a:effectLst/>
                <a:latin typeface="AGaramondPro"/>
              </a:rPr>
              <a:t>already</a:t>
            </a:r>
            <a:r>
              <a:rPr lang="it-IT" sz="1800" dirty="0">
                <a:effectLst/>
                <a:latin typeface="AGaramondPro"/>
              </a:rPr>
              <a:t> </a:t>
            </a:r>
            <a:r>
              <a:rPr lang="it-IT" sz="1800" dirty="0" err="1">
                <a:effectLst/>
                <a:latin typeface="AGaramondPro"/>
              </a:rPr>
              <a:t>gone</a:t>
            </a:r>
            <a:r>
              <a:rPr lang="it-IT" sz="1800" dirty="0">
                <a:effectLst/>
                <a:latin typeface="AGaramondPro"/>
              </a:rPr>
              <a:t> </a:t>
            </a:r>
            <a:r>
              <a:rPr lang="it-IT" sz="1800" dirty="0" err="1">
                <a:effectLst/>
                <a:latin typeface="AGaramondPro"/>
              </a:rPr>
              <a:t>before</a:t>
            </a:r>
            <a:r>
              <a:rPr lang="it-IT" sz="1800" dirty="0">
                <a:effectLst/>
                <a:latin typeface="AGaramondPro"/>
              </a:rPr>
              <a:t>. </a:t>
            </a:r>
            <a:r>
              <a:rPr lang="it-IT" sz="1800" dirty="0" err="1">
                <a:effectLst/>
                <a:latin typeface="AGaramondPro"/>
              </a:rPr>
              <a:t>We</a:t>
            </a:r>
            <a:r>
              <a:rPr lang="it-IT" sz="1800" dirty="0">
                <a:effectLst/>
                <a:latin typeface="AGaramondPro"/>
              </a:rPr>
              <a:t> </a:t>
            </a:r>
            <a:r>
              <a:rPr lang="it-IT" sz="1800" dirty="0" err="1">
                <a:effectLst/>
                <a:latin typeface="AGaramondPro"/>
              </a:rPr>
              <a:t>were</a:t>
            </a:r>
            <a:r>
              <a:rPr lang="it-IT" sz="1800" dirty="0">
                <a:effectLst/>
                <a:latin typeface="AGaramondPro"/>
              </a:rPr>
              <a:t> </a:t>
            </a:r>
            <a:r>
              <a:rPr lang="it-IT" sz="1800" dirty="0" err="1">
                <a:effectLst/>
                <a:latin typeface="AGaramondPro"/>
              </a:rPr>
              <a:t>demanding</a:t>
            </a:r>
            <a:r>
              <a:rPr lang="it-IT" sz="1800" dirty="0">
                <a:effectLst/>
                <a:latin typeface="AGaramondPro"/>
              </a:rPr>
              <a:t> a </a:t>
            </a:r>
            <a:r>
              <a:rPr lang="it-IT" sz="1800" dirty="0" err="1">
                <a:effectLst/>
                <a:latin typeface="AGaramondPro"/>
              </a:rPr>
              <a:t>politico-economic</a:t>
            </a:r>
            <a:r>
              <a:rPr lang="it-IT" sz="1800" dirty="0">
                <a:effectLst/>
                <a:latin typeface="AGaramondPro"/>
              </a:rPr>
              <a:t> </a:t>
            </a:r>
            <a:r>
              <a:rPr lang="it-IT" sz="1800" dirty="0" err="1">
                <a:effectLst/>
                <a:latin typeface="AGaramondPro"/>
              </a:rPr>
              <a:t>presence</a:t>
            </a:r>
            <a:r>
              <a:rPr lang="it-IT" sz="1800" dirty="0">
                <a:effectLst/>
                <a:latin typeface="AGaramondPro"/>
              </a:rPr>
              <a:t> in social </a:t>
            </a:r>
            <a:r>
              <a:rPr lang="it-IT" sz="1800" dirty="0" err="1">
                <a:effectLst/>
                <a:latin typeface="AGaramondPro"/>
              </a:rPr>
              <a:t>anthropology</a:t>
            </a:r>
            <a:r>
              <a:rPr lang="it-IT" sz="1800" dirty="0">
                <a:effectLst/>
                <a:latin typeface="AGaramondPro"/>
              </a:rPr>
              <a:t> ... </a:t>
            </a:r>
            <a:r>
              <a:rPr lang="it-IT" sz="1800" b="1" i="1" dirty="0" err="1">
                <a:effectLst/>
                <a:latin typeface="AGaramondPro"/>
              </a:rPr>
              <a:t>This</a:t>
            </a:r>
            <a:r>
              <a:rPr lang="it-IT" sz="1800" b="1" i="1" dirty="0">
                <a:effectLst/>
                <a:latin typeface="AGaramondPro"/>
              </a:rPr>
              <a:t> </a:t>
            </a:r>
            <a:r>
              <a:rPr lang="it-IT" sz="1800" b="1" i="1" dirty="0" err="1">
                <a:effectLst/>
                <a:latin typeface="AGaramondPro"/>
              </a:rPr>
              <a:t>meant</a:t>
            </a:r>
            <a:r>
              <a:rPr lang="it-IT" sz="1800" b="1" i="1" dirty="0">
                <a:effectLst/>
                <a:latin typeface="AGaramondPro"/>
              </a:rPr>
              <a:t> </a:t>
            </a:r>
            <a:r>
              <a:rPr lang="it-IT" sz="1800" b="1" i="1" dirty="0" err="1">
                <a:effectLst/>
                <a:latin typeface="AGaramondPro"/>
              </a:rPr>
              <a:t>that</a:t>
            </a:r>
            <a:r>
              <a:rPr lang="it-IT" sz="1800" b="1" i="1" dirty="0">
                <a:effectLst/>
                <a:latin typeface="AGaramondPro"/>
              </a:rPr>
              <a:t>, </a:t>
            </a:r>
            <a:r>
              <a:rPr lang="it-IT" sz="1800" b="1" i="1" dirty="0" err="1">
                <a:effectLst/>
                <a:latin typeface="AGaramondPro"/>
              </a:rPr>
              <a:t>although</a:t>
            </a:r>
            <a:r>
              <a:rPr lang="it-IT" sz="1800" b="1" i="1" dirty="0">
                <a:effectLst/>
                <a:latin typeface="AGaramondPro"/>
              </a:rPr>
              <a:t> </a:t>
            </a:r>
            <a:r>
              <a:rPr lang="it-IT" sz="1800" b="1" i="1" dirty="0" err="1">
                <a:effectLst/>
                <a:latin typeface="AGaramondPro"/>
              </a:rPr>
              <a:t>those</a:t>
            </a:r>
            <a:r>
              <a:rPr lang="it-IT" sz="1800" b="1" i="1" dirty="0">
                <a:effectLst/>
                <a:latin typeface="AGaramondPro"/>
              </a:rPr>
              <a:t> of </a:t>
            </a:r>
            <a:r>
              <a:rPr lang="it-IT" sz="1800" b="1" i="1" dirty="0" err="1">
                <a:effectLst/>
                <a:latin typeface="AGaramondPro"/>
              </a:rPr>
              <a:t>us</a:t>
            </a:r>
            <a:r>
              <a:rPr lang="it-IT" sz="1800" b="1" i="1" dirty="0">
                <a:effectLst/>
                <a:latin typeface="AGaramondPro"/>
              </a:rPr>
              <a:t> </a:t>
            </a:r>
            <a:r>
              <a:rPr lang="it-IT" sz="1800" b="1" i="1" dirty="0" err="1">
                <a:effectLst/>
                <a:latin typeface="AGaramondPro"/>
              </a:rPr>
              <a:t>who</a:t>
            </a:r>
            <a:r>
              <a:rPr lang="it-IT" sz="1800" b="1" i="1" dirty="0">
                <a:effectLst/>
                <a:latin typeface="AGaramondPro"/>
              </a:rPr>
              <a:t> </a:t>
            </a:r>
            <a:r>
              <a:rPr lang="it-IT" sz="1800" b="1" i="1" dirty="0" err="1">
                <a:effectLst/>
                <a:latin typeface="AGaramondPro"/>
              </a:rPr>
              <a:t>began</a:t>
            </a:r>
            <a:r>
              <a:rPr lang="it-IT" sz="1800" b="1" i="1" dirty="0">
                <a:effectLst/>
                <a:latin typeface="AGaramondPro"/>
              </a:rPr>
              <a:t> in the 1960s and 70s </a:t>
            </a:r>
            <a:r>
              <a:rPr lang="it-IT" sz="1800" b="1" i="1" dirty="0" err="1">
                <a:effectLst/>
                <a:latin typeface="AGaramondPro"/>
              </a:rPr>
              <a:t>continued</a:t>
            </a:r>
            <a:r>
              <a:rPr lang="it-IT" sz="1800" b="1" i="1" dirty="0">
                <a:effectLst/>
                <a:latin typeface="AGaramondPro"/>
              </a:rPr>
              <a:t> to </a:t>
            </a:r>
            <a:r>
              <a:rPr lang="it-IT" sz="1800" b="1" i="1" dirty="0" err="1">
                <a:effectLst/>
                <a:latin typeface="AGaramondPro"/>
              </a:rPr>
              <a:t>believe</a:t>
            </a:r>
            <a:r>
              <a:rPr lang="it-IT" sz="1800" b="1" i="1" dirty="0">
                <a:effectLst/>
                <a:latin typeface="AGaramondPro"/>
              </a:rPr>
              <a:t> in the </a:t>
            </a:r>
            <a:r>
              <a:rPr lang="it-IT" sz="1800" b="1" i="1" dirty="0" err="1">
                <a:effectLst/>
                <a:latin typeface="AGaramondPro"/>
              </a:rPr>
              <a:t>value</a:t>
            </a:r>
            <a:r>
              <a:rPr lang="it-IT" sz="1800" b="1" i="1" dirty="0">
                <a:effectLst/>
                <a:latin typeface="AGaramondPro"/>
              </a:rPr>
              <a:t> of </a:t>
            </a:r>
            <a:r>
              <a:rPr lang="it-IT" sz="1800" b="1" i="1" dirty="0" err="1">
                <a:effectLst/>
                <a:latin typeface="AGaramondPro"/>
              </a:rPr>
              <a:t>local</a:t>
            </a:r>
            <a:r>
              <a:rPr lang="it-IT" sz="1800" b="1" i="1" dirty="0">
                <a:effectLst/>
                <a:latin typeface="AGaramondPro"/>
              </a:rPr>
              <a:t> </a:t>
            </a:r>
            <a:r>
              <a:rPr lang="it-IT" sz="1800" b="1" i="1" dirty="0" err="1">
                <a:effectLst/>
                <a:latin typeface="AGaramondPro"/>
              </a:rPr>
              <a:t>ethnography</a:t>
            </a:r>
            <a:r>
              <a:rPr lang="it-IT" sz="1800" b="1" i="1" dirty="0">
                <a:effectLst/>
                <a:latin typeface="AGaramondPro"/>
              </a:rPr>
              <a:t>, </a:t>
            </a:r>
            <a:r>
              <a:rPr lang="it-IT" sz="1800" b="1" i="1" dirty="0" err="1">
                <a:effectLst/>
                <a:latin typeface="AGaramondPro"/>
              </a:rPr>
              <a:t>we</a:t>
            </a:r>
            <a:r>
              <a:rPr lang="it-IT" sz="1800" b="1" i="1" dirty="0">
                <a:effectLst/>
                <a:latin typeface="AGaramondPro"/>
              </a:rPr>
              <a:t> </a:t>
            </a:r>
            <a:r>
              <a:rPr lang="it-IT" sz="1800" b="1" i="1" dirty="0" err="1">
                <a:effectLst/>
                <a:latin typeface="AGaramondPro"/>
              </a:rPr>
              <a:t>were</a:t>
            </a:r>
            <a:r>
              <a:rPr lang="it-IT" sz="1800" b="1" i="1" dirty="0">
                <a:effectLst/>
                <a:latin typeface="AGaramondPro"/>
              </a:rPr>
              <a:t> sure </a:t>
            </a:r>
            <a:r>
              <a:rPr lang="it-IT" sz="1800" b="1" i="1" dirty="0" err="1">
                <a:effectLst/>
                <a:latin typeface="AGaramondPro"/>
              </a:rPr>
              <a:t>that</a:t>
            </a:r>
            <a:r>
              <a:rPr lang="it-IT" sz="1800" b="1" i="1" dirty="0">
                <a:effectLst/>
                <a:latin typeface="AGaramondPro"/>
              </a:rPr>
              <a:t> </a:t>
            </a:r>
            <a:r>
              <a:rPr lang="it-IT" sz="1800" b="1" i="1" dirty="0" err="1">
                <a:effectLst/>
                <a:latin typeface="AGaramondPro"/>
              </a:rPr>
              <a:t>it</a:t>
            </a:r>
            <a:r>
              <a:rPr lang="it-IT" sz="1800" b="1" i="1" dirty="0">
                <a:effectLst/>
                <a:latin typeface="AGaramondPro"/>
              </a:rPr>
              <a:t> </a:t>
            </a:r>
            <a:r>
              <a:rPr lang="it-IT" sz="1800" b="1" i="1" dirty="0" err="1">
                <a:effectLst/>
                <a:latin typeface="AGaramondPro"/>
              </a:rPr>
              <a:t>could</a:t>
            </a:r>
            <a:r>
              <a:rPr lang="it-IT" sz="1800" b="1" i="1" dirty="0">
                <a:effectLst/>
                <a:latin typeface="AGaramondPro"/>
              </a:rPr>
              <a:t> </a:t>
            </a:r>
            <a:r>
              <a:rPr lang="it-IT" sz="1800" b="1" i="1" dirty="0" err="1">
                <a:effectLst/>
                <a:latin typeface="AGaramondPro"/>
              </a:rPr>
              <a:t>not</a:t>
            </a:r>
            <a:r>
              <a:rPr lang="it-IT" sz="1800" b="1" i="1" dirty="0">
                <a:effectLst/>
                <a:latin typeface="AGaramondPro"/>
              </a:rPr>
              <a:t> stand on </a:t>
            </a:r>
            <a:r>
              <a:rPr lang="it-IT" sz="1800" b="1" i="1" dirty="0" err="1">
                <a:effectLst/>
                <a:latin typeface="AGaramondPro"/>
              </a:rPr>
              <a:t>its</a:t>
            </a:r>
            <a:r>
              <a:rPr lang="it-IT" sz="1800" b="1" i="1" dirty="0">
                <a:effectLst/>
                <a:latin typeface="AGaramondPro"/>
              </a:rPr>
              <a:t> </a:t>
            </a:r>
            <a:r>
              <a:rPr lang="it-IT" sz="1800" b="1" i="1" dirty="0" err="1">
                <a:effectLst/>
                <a:latin typeface="AGaramondPro"/>
              </a:rPr>
              <a:t>own</a:t>
            </a:r>
            <a:r>
              <a:rPr lang="it-IT" sz="1800" b="1" i="1" dirty="0">
                <a:effectLst/>
                <a:latin typeface="AGaramondPro"/>
              </a:rPr>
              <a:t>, </a:t>
            </a:r>
            <a:r>
              <a:rPr lang="it-IT" sz="1800" b="1" i="1" dirty="0" err="1">
                <a:effectLst/>
                <a:latin typeface="AGaramondPro"/>
              </a:rPr>
              <a:t>but</a:t>
            </a:r>
            <a:r>
              <a:rPr lang="it-IT" sz="1800" b="1" i="1" dirty="0">
                <a:effectLst/>
                <a:latin typeface="AGaramondPro"/>
              </a:rPr>
              <a:t> </a:t>
            </a:r>
            <a:r>
              <a:rPr lang="it-IT" sz="1800" b="1" i="1" dirty="0" err="1">
                <a:effectLst/>
                <a:latin typeface="AGaramondPro"/>
              </a:rPr>
              <a:t>had</a:t>
            </a:r>
            <a:r>
              <a:rPr lang="it-IT" sz="1800" b="1" i="1" dirty="0">
                <a:effectLst/>
                <a:latin typeface="AGaramondPro"/>
              </a:rPr>
              <a:t> to take </a:t>
            </a:r>
            <a:r>
              <a:rPr lang="it-IT" sz="1800" b="1" i="1" dirty="0" err="1">
                <a:effectLst/>
                <a:latin typeface="AGaramondPro"/>
              </a:rPr>
              <a:t>into</a:t>
            </a:r>
            <a:r>
              <a:rPr lang="it-IT" sz="1800" b="1" i="1" dirty="0">
                <a:effectLst/>
                <a:latin typeface="AGaramondPro"/>
              </a:rPr>
              <a:t> account the history and </a:t>
            </a:r>
            <a:r>
              <a:rPr lang="it-IT" sz="1800" b="1" i="1" dirty="0" err="1">
                <a:effectLst/>
                <a:latin typeface="AGaramondPro"/>
              </a:rPr>
              <a:t>political</a:t>
            </a:r>
            <a:r>
              <a:rPr lang="it-IT" sz="1800" b="1" i="1" dirty="0">
                <a:effectLst/>
                <a:latin typeface="AGaramondPro"/>
              </a:rPr>
              <a:t> economy of the </a:t>
            </a:r>
            <a:r>
              <a:rPr lang="it-IT" sz="1800" b="1" i="1" dirty="0" err="1">
                <a:effectLst/>
                <a:latin typeface="AGaramondPro"/>
              </a:rPr>
              <a:t>wider</a:t>
            </a:r>
            <a:r>
              <a:rPr lang="it-IT" sz="1800" b="1" i="1" dirty="0">
                <a:effectLst/>
                <a:latin typeface="AGaramondPro"/>
              </a:rPr>
              <a:t> society, the </a:t>
            </a:r>
            <a:r>
              <a:rPr lang="it-IT" sz="1800" b="1" i="1" dirty="0" err="1">
                <a:effectLst/>
                <a:latin typeface="AGaramondPro"/>
              </a:rPr>
              <a:t>growth</a:t>
            </a:r>
            <a:r>
              <a:rPr lang="it-IT" sz="1800" b="1" i="1" dirty="0">
                <a:effectLst/>
                <a:latin typeface="AGaramondPro"/>
              </a:rPr>
              <a:t> of capital,</a:t>
            </a:r>
            <a:r>
              <a:rPr lang="it-IT" sz="1800" dirty="0">
                <a:effectLst/>
                <a:latin typeface="AGaramondPro"/>
              </a:rPr>
              <a:t> etc.» (Platt in Ferreira 2020: 24, </a:t>
            </a:r>
            <a:r>
              <a:rPr lang="it-IT" sz="1800" i="1" dirty="0">
                <a:effectLst/>
                <a:latin typeface="MinionPro"/>
              </a:rPr>
              <a:t>A Return to the Village: Community </a:t>
            </a:r>
            <a:r>
              <a:rPr lang="it-IT" sz="1800" i="1" dirty="0" err="1">
                <a:effectLst/>
                <a:latin typeface="MinionPro"/>
              </a:rPr>
              <a:t>Ethnographies</a:t>
            </a:r>
            <a:r>
              <a:rPr lang="it-IT" sz="1800" i="1" dirty="0">
                <a:effectLst/>
                <a:latin typeface="MinionPro"/>
              </a:rPr>
              <a:t> and the Study of </a:t>
            </a:r>
            <a:r>
              <a:rPr lang="it-IT" sz="1800" i="1" dirty="0" err="1">
                <a:effectLst/>
                <a:latin typeface="MinionPro"/>
              </a:rPr>
              <a:t>Andean</a:t>
            </a:r>
            <a:r>
              <a:rPr lang="it-IT" sz="1800" i="1" dirty="0">
                <a:effectLst/>
                <a:latin typeface="MinionPro"/>
              </a:rPr>
              <a:t> Culture in </a:t>
            </a:r>
            <a:r>
              <a:rPr lang="it-IT" sz="1800" i="1" dirty="0" err="1">
                <a:effectLst/>
                <a:latin typeface="MinionPro"/>
              </a:rPr>
              <a:t>Retrospective</a:t>
            </a:r>
            <a:r>
              <a:rPr lang="it-IT" sz="1800" i="1" dirty="0">
                <a:effectLst/>
                <a:latin typeface="MinionPro"/>
              </a:rPr>
              <a:t>)</a:t>
            </a:r>
            <a:br>
              <a:rPr lang="it-IT" sz="1800" i="1" dirty="0">
                <a:effectLst/>
                <a:latin typeface="MinionPro"/>
              </a:rPr>
            </a:br>
            <a:endParaRPr lang="it-IT" dirty="0"/>
          </a:p>
          <a:p>
            <a:endParaRPr lang="it-IT" sz="2400" dirty="0"/>
          </a:p>
          <a:p>
            <a:endParaRPr lang="it-IT" sz="2400" dirty="0"/>
          </a:p>
        </p:txBody>
      </p:sp>
      <p:sp>
        <p:nvSpPr>
          <p:cNvPr id="6" name="Titolo 1">
            <a:extLst>
              <a:ext uri="{FF2B5EF4-FFF2-40B4-BE49-F238E27FC236}">
                <a16:creationId xmlns:a16="http://schemas.microsoft.com/office/drawing/2014/main" id="{A68C5F80-96D1-F4CA-71D4-C2A0CE97F6D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75594958-926B-FFD4-FF3F-1861CC42BCBD}"/>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a:extLst>
              <a:ext uri="{FF2B5EF4-FFF2-40B4-BE49-F238E27FC236}">
                <a16:creationId xmlns:a16="http://schemas.microsoft.com/office/drawing/2014/main" id="{B86760B8-B044-4818-5CC6-3430D1784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pic>
        <p:nvPicPr>
          <p:cNvPr id="9" name="Immagine 8">
            <a:extLst>
              <a:ext uri="{FF2B5EF4-FFF2-40B4-BE49-F238E27FC236}">
                <a16:creationId xmlns:a16="http://schemas.microsoft.com/office/drawing/2014/main" id="{C46E3485-B650-56E2-6DA9-57001D597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261" y="2736289"/>
            <a:ext cx="5890739" cy="3370637"/>
          </a:xfrm>
          <a:prstGeom prst="rect">
            <a:avLst/>
          </a:prstGeom>
        </p:spPr>
      </p:pic>
      <p:sp>
        <p:nvSpPr>
          <p:cNvPr id="11" name="CasellaDiTesto 2">
            <a:extLst>
              <a:ext uri="{FF2B5EF4-FFF2-40B4-BE49-F238E27FC236}">
                <a16:creationId xmlns:a16="http://schemas.microsoft.com/office/drawing/2014/main" id="{85FFEDA4-6277-E08E-2A28-2198DCF74869}"/>
              </a:ext>
            </a:extLst>
          </p:cNvPr>
          <p:cNvSpPr txBox="1"/>
          <p:nvPr/>
        </p:nvSpPr>
        <p:spPr>
          <a:xfrm>
            <a:off x="6301261" y="1445033"/>
            <a:ext cx="7399965" cy="646331"/>
          </a:xfrm>
          <a:prstGeom prst="rect">
            <a:avLst/>
          </a:prstGeom>
          <a:noFill/>
        </p:spPr>
        <p:txBody>
          <a:bodyPr wrap="square" rtlCol="0">
            <a:spAutoFit/>
          </a:bodyPr>
          <a:lstStyle/>
          <a:p>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Tristan Platt</a:t>
            </a:r>
          </a:p>
        </p:txBody>
      </p:sp>
    </p:spTree>
    <p:extLst>
      <p:ext uri="{BB962C8B-B14F-4D97-AF65-F5344CB8AC3E}">
        <p14:creationId xmlns:p14="http://schemas.microsoft.com/office/powerpoint/2010/main" val="1905941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155750" y="108080"/>
            <a:ext cx="8314701" cy="1077218"/>
          </a:xfrm>
          <a:prstGeom prst="rect">
            <a:avLst/>
          </a:prstGeom>
          <a:noFill/>
        </p:spPr>
        <p:txBody>
          <a:bodyPr wrap="square" rtlCol="0">
            <a:spAutoFit/>
          </a:bodyPr>
          <a:lstStyle/>
          <a:p>
            <a:r>
              <a:rPr lang="it-IT" sz="3200" b="1" noProof="0" dirty="0">
                <a:solidFill>
                  <a:srgbClr val="C00000"/>
                </a:solidFill>
              </a:rPr>
              <a:t>L’</a:t>
            </a:r>
            <a:r>
              <a:rPr lang="it-IT" sz="3200" b="1" noProof="0" dirty="0" err="1">
                <a:solidFill>
                  <a:srgbClr val="C00000"/>
                </a:solidFill>
              </a:rPr>
              <a:t>essenzializzazione</a:t>
            </a:r>
            <a:r>
              <a:rPr lang="it-IT" sz="3200" b="1" noProof="0" dirty="0">
                <a:solidFill>
                  <a:srgbClr val="C00000"/>
                </a:solidFill>
              </a:rPr>
              <a:t> marxista e</a:t>
            </a:r>
            <a:r>
              <a:rPr lang="it-IT" sz="3200" b="1" i="1" noProof="0" dirty="0">
                <a:solidFill>
                  <a:srgbClr val="C00000"/>
                </a:solidFill>
              </a:rPr>
              <a:t> </a:t>
            </a:r>
            <a:r>
              <a:rPr lang="it-IT" sz="3200" b="1" i="1" noProof="0" dirty="0" err="1">
                <a:solidFill>
                  <a:srgbClr val="C00000"/>
                </a:solidFill>
              </a:rPr>
              <a:t>Sendero</a:t>
            </a:r>
            <a:r>
              <a:rPr lang="it-IT" sz="3200" b="1" i="1" noProof="0" dirty="0">
                <a:solidFill>
                  <a:srgbClr val="C00000"/>
                </a:solidFill>
              </a:rPr>
              <a:t> Luminoso</a:t>
            </a:r>
            <a:endParaRPr lang="it-IT"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pic>
        <p:nvPicPr>
          <p:cNvPr id="9" name="Picture Placeholder 4">
            <a:extLst>
              <a:ext uri="{FF2B5EF4-FFF2-40B4-BE49-F238E27FC236}">
                <a16:creationId xmlns:a16="http://schemas.microsoft.com/office/drawing/2014/main" id="{15A37F4B-65BA-3E45-A03D-F36451FB2407}"/>
              </a:ext>
            </a:extLst>
          </p:cNvPr>
          <p:cNvPicPr>
            <a:picLocks noChangeAspect="1"/>
          </p:cNvPicPr>
          <p:nvPr/>
        </p:nvPicPr>
        <p:blipFill rotWithShape="1">
          <a:blip r:embed="rId3"/>
          <a:srcRect l="-111"/>
          <a:stretch/>
        </p:blipFill>
        <p:spPr>
          <a:xfrm>
            <a:off x="0" y="1432056"/>
            <a:ext cx="3725325" cy="4688770"/>
          </a:xfrm>
          <a:prstGeom prst="rect">
            <a:avLst/>
          </a:prstGeom>
        </p:spPr>
      </p:pic>
      <p:sp>
        <p:nvSpPr>
          <p:cNvPr id="10" name="Text Placeholder 3">
            <a:extLst>
              <a:ext uri="{FF2B5EF4-FFF2-40B4-BE49-F238E27FC236}">
                <a16:creationId xmlns:a16="http://schemas.microsoft.com/office/drawing/2014/main" id="{9DEDF597-5B69-4A45-8933-A3784D507ACA}"/>
              </a:ext>
            </a:extLst>
          </p:cNvPr>
          <p:cNvSpPr txBox="1">
            <a:spLocks/>
          </p:cNvSpPr>
          <p:nvPr/>
        </p:nvSpPr>
        <p:spPr>
          <a:xfrm>
            <a:off x="4131733" y="1320800"/>
            <a:ext cx="7397658" cy="44173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a:t>Marxismo e strutturalismo: popolazioni indigene come mere portatrici di strutture, destinati a interpretare uno script generato a livello di relazioni economiche</a:t>
            </a:r>
          </a:p>
          <a:p>
            <a:r>
              <a:rPr lang="it-IT" sz="2000"/>
              <a:t>La mancanza sulle questioni culturali ed etniche</a:t>
            </a:r>
          </a:p>
          <a:p>
            <a:r>
              <a:rPr lang="it-IT" sz="2000" i="1"/>
              <a:t>De indio a campesinato classista</a:t>
            </a:r>
            <a:r>
              <a:rPr lang="it-IT" sz="2000"/>
              <a:t>: la “cultura” indigena come arretrata e superstiziosa </a:t>
            </a:r>
          </a:p>
          <a:p>
            <a:r>
              <a:rPr lang="it-IT" sz="2000"/>
              <a:t>Le differenze interne</a:t>
            </a:r>
          </a:p>
          <a:p>
            <a:r>
              <a:rPr lang="it-IT" sz="2000"/>
              <a:t>La riproduzione del sistema feudale</a:t>
            </a:r>
          </a:p>
          <a:p>
            <a:r>
              <a:rPr lang="it-IT" sz="2000"/>
              <a:t>Informe Uchuraccay </a:t>
            </a:r>
            <a:endParaRPr lang="it-IT" sz="2000" dirty="0"/>
          </a:p>
        </p:txBody>
      </p:sp>
    </p:spTree>
    <p:extLst>
      <p:ext uri="{BB962C8B-B14F-4D97-AF65-F5344CB8AC3E}">
        <p14:creationId xmlns:p14="http://schemas.microsoft.com/office/powerpoint/2010/main" val="4031572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D166C79-F6CE-4301-9BCC-1A2994215E41}"/>
              </a:ext>
            </a:extLst>
          </p:cNvPr>
          <p:cNvSpPr txBox="1">
            <a:spLocks/>
          </p:cNvSpPr>
          <p:nvPr/>
        </p:nvSpPr>
        <p:spPr>
          <a:xfrm>
            <a:off x="127000" y="965200"/>
            <a:ext cx="11531600" cy="4584700"/>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Clr>
                <a:schemeClr val="tx1">
                  <a:lumMod val="65000"/>
                  <a:lumOff val="35000"/>
                </a:schemeClr>
              </a:buClr>
              <a:buNone/>
            </a:pPr>
            <a:r>
              <a:rPr lang="it-IT" dirty="0"/>
              <a:t>Dentro de la </a:t>
            </a:r>
            <a:r>
              <a:rPr lang="it-IT" dirty="0" err="1"/>
              <a:t>región</a:t>
            </a:r>
            <a:r>
              <a:rPr lang="it-IT" dirty="0"/>
              <a:t> </a:t>
            </a:r>
            <a:r>
              <a:rPr lang="it-IT" dirty="0" err="1"/>
              <a:t>económicamente</a:t>
            </a:r>
            <a:r>
              <a:rPr lang="it-IT" dirty="0"/>
              <a:t> </a:t>
            </a:r>
            <a:r>
              <a:rPr lang="it-IT" dirty="0" err="1"/>
              <a:t>deprimida</a:t>
            </a:r>
            <a:r>
              <a:rPr lang="it-IT" dirty="0"/>
              <a:t>, sin </a:t>
            </a:r>
            <a:r>
              <a:rPr lang="it-IT" dirty="0" err="1"/>
              <a:t>recursos</a:t>
            </a:r>
            <a:r>
              <a:rPr lang="it-IT" dirty="0"/>
              <a:t>, con un </a:t>
            </a:r>
            <a:r>
              <a:rPr lang="it-IT" dirty="0" err="1"/>
              <a:t>altísimo</a:t>
            </a:r>
            <a:r>
              <a:rPr lang="it-IT" dirty="0"/>
              <a:t> </a:t>
            </a:r>
            <a:r>
              <a:rPr lang="it-IT" dirty="0" err="1"/>
              <a:t>índice</a:t>
            </a:r>
            <a:r>
              <a:rPr lang="it-IT" dirty="0"/>
              <a:t> de </a:t>
            </a:r>
            <a:r>
              <a:rPr lang="it-IT" dirty="0" err="1"/>
              <a:t>desempleo</a:t>
            </a:r>
            <a:r>
              <a:rPr lang="it-IT" dirty="0"/>
              <a:t> y un </a:t>
            </a:r>
            <a:r>
              <a:rPr lang="it-IT" dirty="0" err="1"/>
              <a:t>rendimiento</a:t>
            </a:r>
            <a:r>
              <a:rPr lang="it-IT" dirty="0"/>
              <a:t> </a:t>
            </a:r>
            <a:r>
              <a:rPr lang="it-IT" dirty="0" err="1"/>
              <a:t>paupérrimo</a:t>
            </a:r>
            <a:r>
              <a:rPr lang="it-IT" dirty="0"/>
              <a:t> de la </a:t>
            </a:r>
            <a:r>
              <a:rPr lang="it-IT" dirty="0" err="1"/>
              <a:t>tierra</a:t>
            </a:r>
            <a:r>
              <a:rPr lang="it-IT" dirty="0"/>
              <a:t> </a:t>
            </a:r>
            <a:r>
              <a:rPr lang="it-IT" dirty="0" err="1"/>
              <a:t>que</a:t>
            </a:r>
            <a:r>
              <a:rPr lang="it-IT" dirty="0"/>
              <a:t> es </a:t>
            </a:r>
            <a:r>
              <a:rPr lang="it-IT" dirty="0" err="1"/>
              <a:t>el</a:t>
            </a:r>
            <a:r>
              <a:rPr lang="it-IT" dirty="0"/>
              <a:t> </a:t>
            </a:r>
            <a:r>
              <a:rPr lang="it-IT" dirty="0" err="1"/>
              <a:t>departamento</a:t>
            </a:r>
            <a:r>
              <a:rPr lang="it-IT" dirty="0"/>
              <a:t> de </a:t>
            </a:r>
            <a:r>
              <a:rPr lang="it-IT" dirty="0" err="1"/>
              <a:t>Ayacucho</a:t>
            </a:r>
            <a:r>
              <a:rPr lang="it-IT" dirty="0"/>
              <a:t>, </a:t>
            </a:r>
            <a:r>
              <a:rPr lang="it-IT" dirty="0" err="1"/>
              <a:t>las</a:t>
            </a:r>
            <a:r>
              <a:rPr lang="it-IT" dirty="0"/>
              <a:t> </a:t>
            </a:r>
            <a:r>
              <a:rPr lang="it-IT" dirty="0" err="1"/>
              <a:t>comunidades</a:t>
            </a:r>
            <a:r>
              <a:rPr lang="it-IT" dirty="0"/>
              <a:t> de </a:t>
            </a:r>
            <a:r>
              <a:rPr lang="it-IT" dirty="0" err="1"/>
              <a:t>las</a:t>
            </a:r>
            <a:r>
              <a:rPr lang="it-IT" dirty="0"/>
              <a:t> </a:t>
            </a:r>
            <a:r>
              <a:rPr lang="it-IT" dirty="0" err="1"/>
              <a:t>punas</a:t>
            </a:r>
            <a:r>
              <a:rPr lang="it-IT" dirty="0"/>
              <a:t> de </a:t>
            </a:r>
            <a:r>
              <a:rPr lang="it-IT" dirty="0" err="1"/>
              <a:t>Huanta</a:t>
            </a:r>
            <a:r>
              <a:rPr lang="it-IT" dirty="0"/>
              <a:t> </a:t>
            </a:r>
            <a:r>
              <a:rPr lang="it-IT" dirty="0" err="1"/>
              <a:t>representan</a:t>
            </a:r>
            <a:r>
              <a:rPr lang="it-IT" dirty="0"/>
              <a:t> </a:t>
            </a:r>
            <a:r>
              <a:rPr lang="it-IT" dirty="0" err="1"/>
              <a:t>acaso</a:t>
            </a:r>
            <a:r>
              <a:rPr lang="it-IT" dirty="0"/>
              <a:t> </a:t>
            </a:r>
            <a:r>
              <a:rPr lang="it-IT" dirty="0" err="1"/>
              <a:t>el</a:t>
            </a:r>
            <a:r>
              <a:rPr lang="it-IT" dirty="0"/>
              <a:t> </a:t>
            </a:r>
            <a:r>
              <a:rPr lang="it-IT" dirty="0" err="1"/>
              <a:t>conglomerado</a:t>
            </a:r>
            <a:r>
              <a:rPr lang="it-IT" dirty="0"/>
              <a:t> </a:t>
            </a:r>
            <a:r>
              <a:rPr lang="it-IT" dirty="0" err="1"/>
              <a:t>humano</a:t>
            </a:r>
            <a:r>
              <a:rPr lang="it-IT" dirty="0"/>
              <a:t> </a:t>
            </a:r>
            <a:r>
              <a:rPr lang="it-IT" dirty="0" err="1"/>
              <a:t>más</a:t>
            </a:r>
            <a:r>
              <a:rPr lang="it-IT" dirty="0"/>
              <a:t> </a:t>
            </a:r>
            <a:r>
              <a:rPr lang="it-IT" dirty="0" err="1"/>
              <a:t>miserable</a:t>
            </a:r>
            <a:r>
              <a:rPr lang="it-IT" dirty="0"/>
              <a:t> y </a:t>
            </a:r>
            <a:r>
              <a:rPr lang="it-IT" dirty="0" err="1"/>
              <a:t>desvalido</a:t>
            </a:r>
            <a:r>
              <a:rPr lang="it-IT" dirty="0"/>
              <a:t>. Sin </a:t>
            </a:r>
            <a:r>
              <a:rPr lang="it-IT" dirty="0" err="1"/>
              <a:t>agua</a:t>
            </a:r>
            <a:r>
              <a:rPr lang="it-IT" dirty="0"/>
              <a:t>, sin </a:t>
            </a:r>
            <a:r>
              <a:rPr lang="it-IT" dirty="0" err="1"/>
              <a:t>luz</a:t>
            </a:r>
            <a:r>
              <a:rPr lang="it-IT" dirty="0"/>
              <a:t>, sin </a:t>
            </a:r>
            <a:r>
              <a:rPr lang="it-IT" dirty="0" err="1"/>
              <a:t>atención</a:t>
            </a:r>
            <a:r>
              <a:rPr lang="it-IT" dirty="0"/>
              <a:t> </a:t>
            </a:r>
            <a:r>
              <a:rPr lang="it-IT" dirty="0" err="1"/>
              <a:t>médica</a:t>
            </a:r>
            <a:r>
              <a:rPr lang="it-IT" dirty="0"/>
              <a:t>, sin </a:t>
            </a:r>
            <a:r>
              <a:rPr lang="it-IT" dirty="0" err="1"/>
              <a:t>caminos</a:t>
            </a:r>
            <a:r>
              <a:rPr lang="it-IT" dirty="0"/>
              <a:t> </a:t>
            </a:r>
            <a:r>
              <a:rPr lang="it-IT" dirty="0" err="1"/>
              <a:t>que</a:t>
            </a:r>
            <a:r>
              <a:rPr lang="it-IT" dirty="0"/>
              <a:t> </a:t>
            </a:r>
            <a:r>
              <a:rPr lang="it-IT" dirty="0" err="1"/>
              <a:t>los</a:t>
            </a:r>
            <a:r>
              <a:rPr lang="it-IT" dirty="0"/>
              <a:t> </a:t>
            </a:r>
            <a:r>
              <a:rPr lang="it-IT" dirty="0" err="1"/>
              <a:t>enlacen</a:t>
            </a:r>
            <a:r>
              <a:rPr lang="it-IT" dirty="0"/>
              <a:t> con </a:t>
            </a:r>
            <a:r>
              <a:rPr lang="it-IT" dirty="0" err="1"/>
              <a:t>el</a:t>
            </a:r>
            <a:r>
              <a:rPr lang="it-IT" dirty="0"/>
              <a:t> resto del </a:t>
            </a:r>
            <a:r>
              <a:rPr lang="it-IT" dirty="0" err="1"/>
              <a:t>país</a:t>
            </a:r>
            <a:r>
              <a:rPr lang="it-IT" dirty="0"/>
              <a:t>, sin </a:t>
            </a:r>
            <a:r>
              <a:rPr lang="it-IT" dirty="0" err="1"/>
              <a:t>ninguna</a:t>
            </a:r>
            <a:r>
              <a:rPr lang="it-IT" dirty="0"/>
              <a:t> </a:t>
            </a:r>
            <a:r>
              <a:rPr lang="it-IT" dirty="0" err="1"/>
              <a:t>clase</a:t>
            </a:r>
            <a:r>
              <a:rPr lang="it-IT" dirty="0"/>
              <a:t> de </a:t>
            </a:r>
            <a:r>
              <a:rPr lang="it-IT" dirty="0" err="1"/>
              <a:t>asistencia</a:t>
            </a:r>
            <a:r>
              <a:rPr lang="it-IT" dirty="0"/>
              <a:t> </a:t>
            </a:r>
            <a:r>
              <a:rPr lang="it-IT" dirty="0" err="1"/>
              <a:t>técnica</a:t>
            </a:r>
            <a:r>
              <a:rPr lang="it-IT" dirty="0"/>
              <a:t> o </a:t>
            </a:r>
            <a:r>
              <a:rPr lang="it-IT" dirty="0" err="1"/>
              <a:t>servicio</a:t>
            </a:r>
            <a:r>
              <a:rPr lang="it-IT" dirty="0"/>
              <a:t> social, en </a:t>
            </a:r>
            <a:r>
              <a:rPr lang="it-IT" dirty="0" err="1"/>
              <a:t>las</a:t>
            </a:r>
            <a:r>
              <a:rPr lang="it-IT" dirty="0"/>
              <a:t> </a:t>
            </a:r>
            <a:r>
              <a:rPr lang="it-IT" dirty="0" err="1"/>
              <a:t>altas</a:t>
            </a:r>
            <a:r>
              <a:rPr lang="it-IT" dirty="0"/>
              <a:t> </a:t>
            </a:r>
            <a:r>
              <a:rPr lang="it-IT" dirty="0" err="1"/>
              <a:t>tierras</a:t>
            </a:r>
            <a:r>
              <a:rPr lang="it-IT" dirty="0"/>
              <a:t> </a:t>
            </a:r>
            <a:r>
              <a:rPr lang="it-IT" dirty="0" err="1"/>
              <a:t>inhóspitas</a:t>
            </a:r>
            <a:r>
              <a:rPr lang="it-IT" dirty="0"/>
              <a:t> de la </a:t>
            </a:r>
            <a:r>
              <a:rPr lang="it-IT" dirty="0" err="1"/>
              <a:t>cordillera</a:t>
            </a:r>
            <a:r>
              <a:rPr lang="it-IT" dirty="0"/>
              <a:t> donde han vivido </a:t>
            </a:r>
            <a:r>
              <a:rPr lang="it-IT" dirty="0" err="1"/>
              <a:t>aislados</a:t>
            </a:r>
            <a:r>
              <a:rPr lang="it-IT" dirty="0"/>
              <a:t> y </a:t>
            </a:r>
            <a:r>
              <a:rPr lang="it-IT" dirty="0" err="1"/>
              <a:t>olvidados</a:t>
            </a:r>
            <a:r>
              <a:rPr lang="it-IT" dirty="0"/>
              <a:t> </a:t>
            </a:r>
            <a:r>
              <a:rPr lang="it-IT" dirty="0" err="1"/>
              <a:t>desde</a:t>
            </a:r>
            <a:r>
              <a:rPr lang="it-IT" dirty="0"/>
              <a:t> </a:t>
            </a:r>
            <a:r>
              <a:rPr lang="it-IT" dirty="0" err="1"/>
              <a:t>los</a:t>
            </a:r>
            <a:r>
              <a:rPr lang="it-IT" dirty="0"/>
              <a:t> </a:t>
            </a:r>
            <a:r>
              <a:rPr lang="it-IT" dirty="0" err="1"/>
              <a:t>tiempos</a:t>
            </a:r>
            <a:r>
              <a:rPr lang="it-IT" dirty="0"/>
              <a:t> </a:t>
            </a:r>
            <a:r>
              <a:rPr lang="it-IT" dirty="0" err="1"/>
              <a:t>prehispánicos</a:t>
            </a:r>
            <a:r>
              <a:rPr lang="it-IT" dirty="0"/>
              <a:t>, </a:t>
            </a:r>
            <a:r>
              <a:rPr lang="it-IT" dirty="0" err="1"/>
              <a:t>los</a:t>
            </a:r>
            <a:r>
              <a:rPr lang="it-IT" dirty="0"/>
              <a:t> </a:t>
            </a:r>
            <a:r>
              <a:rPr lang="it-IT" dirty="0" err="1"/>
              <a:t>iquichanos</a:t>
            </a:r>
            <a:r>
              <a:rPr lang="it-IT" dirty="0"/>
              <a:t> han </a:t>
            </a:r>
            <a:r>
              <a:rPr lang="it-IT" dirty="0" err="1"/>
              <a:t>conocido</a:t>
            </a:r>
            <a:r>
              <a:rPr lang="it-IT" dirty="0"/>
              <a:t> de la cultura </a:t>
            </a:r>
            <a:r>
              <a:rPr lang="it-IT" dirty="0" err="1"/>
              <a:t>occidental</a:t>
            </a:r>
            <a:r>
              <a:rPr lang="it-IT" dirty="0"/>
              <a:t>, </a:t>
            </a:r>
            <a:r>
              <a:rPr lang="it-IT" dirty="0" err="1"/>
              <a:t>desde</a:t>
            </a:r>
            <a:r>
              <a:rPr lang="it-IT" dirty="0"/>
              <a:t> </a:t>
            </a:r>
            <a:r>
              <a:rPr lang="it-IT" dirty="0" err="1"/>
              <a:t>que</a:t>
            </a:r>
            <a:r>
              <a:rPr lang="it-IT" dirty="0"/>
              <a:t> se </a:t>
            </a:r>
            <a:r>
              <a:rPr lang="it-IT" dirty="0" err="1"/>
              <a:t>instaló</a:t>
            </a:r>
            <a:r>
              <a:rPr lang="it-IT" dirty="0"/>
              <a:t> la </a:t>
            </a:r>
            <a:r>
              <a:rPr lang="it-IT" dirty="0" err="1"/>
              <a:t>república</a:t>
            </a:r>
            <a:r>
              <a:rPr lang="it-IT" dirty="0"/>
              <a:t>, </a:t>
            </a:r>
            <a:r>
              <a:rPr lang="it-IT" dirty="0" err="1"/>
              <a:t>sólo</a:t>
            </a:r>
            <a:r>
              <a:rPr lang="it-IT" dirty="0"/>
              <a:t> </a:t>
            </a:r>
            <a:r>
              <a:rPr lang="it-IT" dirty="0" err="1"/>
              <a:t>las</a:t>
            </a:r>
            <a:r>
              <a:rPr lang="it-IT" dirty="0"/>
              <a:t> </a:t>
            </a:r>
            <a:r>
              <a:rPr lang="it-IT" dirty="0" err="1"/>
              <a:t>expresiones</a:t>
            </a:r>
            <a:r>
              <a:rPr lang="it-IT" dirty="0"/>
              <a:t> </a:t>
            </a:r>
            <a:r>
              <a:rPr lang="it-IT" dirty="0" err="1"/>
              <a:t>más</a:t>
            </a:r>
            <a:r>
              <a:rPr lang="it-IT" dirty="0"/>
              <a:t> </a:t>
            </a:r>
            <a:r>
              <a:rPr lang="it-IT" dirty="0" err="1"/>
              <a:t>odiosas</a:t>
            </a:r>
            <a:r>
              <a:rPr lang="it-IT" dirty="0"/>
              <a:t>: la </a:t>
            </a:r>
            <a:r>
              <a:rPr lang="it-IT" dirty="0" err="1"/>
              <a:t>explotación</a:t>
            </a:r>
            <a:r>
              <a:rPr lang="it-IT" dirty="0"/>
              <a:t> del </a:t>
            </a:r>
            <a:r>
              <a:rPr lang="it-IT" dirty="0" err="1"/>
              <a:t>gamonal</a:t>
            </a:r>
            <a:r>
              <a:rPr lang="it-IT" dirty="0"/>
              <a:t>, </a:t>
            </a:r>
            <a:r>
              <a:rPr lang="it-IT" dirty="0" err="1"/>
              <a:t>las</a:t>
            </a:r>
            <a:r>
              <a:rPr lang="it-IT" dirty="0"/>
              <a:t> </a:t>
            </a:r>
            <a:r>
              <a:rPr lang="it-IT" dirty="0" err="1"/>
              <a:t>exacciones</a:t>
            </a:r>
            <a:r>
              <a:rPr lang="it-IT" dirty="0"/>
              <a:t> y </a:t>
            </a:r>
            <a:r>
              <a:rPr lang="it-IT" dirty="0" err="1"/>
              <a:t>engaños</a:t>
            </a:r>
            <a:r>
              <a:rPr lang="it-IT" dirty="0"/>
              <a:t> del </a:t>
            </a:r>
            <a:r>
              <a:rPr lang="it-IT" dirty="0" err="1"/>
              <a:t>recaudador</a:t>
            </a:r>
            <a:r>
              <a:rPr lang="it-IT" dirty="0"/>
              <a:t> del tributo o </a:t>
            </a:r>
            <a:r>
              <a:rPr lang="it-IT" dirty="0" err="1"/>
              <a:t>los</a:t>
            </a:r>
            <a:r>
              <a:rPr lang="it-IT" dirty="0"/>
              <a:t> </a:t>
            </a:r>
            <a:r>
              <a:rPr lang="it-IT" dirty="0" err="1"/>
              <a:t>ramalazos</a:t>
            </a:r>
            <a:r>
              <a:rPr lang="it-IT" dirty="0"/>
              <a:t> de </a:t>
            </a:r>
            <a:r>
              <a:rPr lang="it-IT" dirty="0" err="1"/>
              <a:t>los</a:t>
            </a:r>
            <a:r>
              <a:rPr lang="it-IT" dirty="0"/>
              <a:t> </a:t>
            </a:r>
            <a:r>
              <a:rPr lang="it-IT" dirty="0" err="1"/>
              <a:t>motines</a:t>
            </a:r>
            <a:r>
              <a:rPr lang="it-IT" dirty="0"/>
              <a:t> y </a:t>
            </a:r>
            <a:r>
              <a:rPr lang="it-IT" dirty="0" err="1"/>
              <a:t>las</a:t>
            </a:r>
            <a:r>
              <a:rPr lang="it-IT" dirty="0"/>
              <a:t> </a:t>
            </a:r>
            <a:r>
              <a:rPr lang="it-IT" dirty="0" err="1"/>
              <a:t>guerras</a:t>
            </a:r>
            <a:r>
              <a:rPr lang="it-IT" dirty="0"/>
              <a:t> </a:t>
            </a:r>
            <a:r>
              <a:rPr lang="it-IT" dirty="0" err="1"/>
              <a:t>civiles</a:t>
            </a:r>
            <a:r>
              <a:rPr lang="it-IT" dirty="0"/>
              <a:t>. </a:t>
            </a:r>
            <a:r>
              <a:rPr lang="it-IT" dirty="0" err="1"/>
              <a:t>También</a:t>
            </a:r>
            <a:r>
              <a:rPr lang="it-IT" dirty="0"/>
              <a:t>, es </a:t>
            </a:r>
            <a:r>
              <a:rPr lang="it-IT" dirty="0" err="1"/>
              <a:t>verdad</a:t>
            </a:r>
            <a:r>
              <a:rPr lang="it-IT" dirty="0"/>
              <a:t>, una </a:t>
            </a:r>
            <a:r>
              <a:rPr lang="it-IT" dirty="0" err="1"/>
              <a:t>fe</a:t>
            </a:r>
            <a:r>
              <a:rPr lang="it-IT" dirty="0"/>
              <a:t> </a:t>
            </a:r>
            <a:r>
              <a:rPr lang="it-IT" dirty="0" err="1"/>
              <a:t>católica</a:t>
            </a:r>
            <a:r>
              <a:rPr lang="it-IT" dirty="0"/>
              <a:t> </a:t>
            </a:r>
            <a:r>
              <a:rPr lang="it-IT" dirty="0" err="1"/>
              <a:t>que</a:t>
            </a:r>
            <a:r>
              <a:rPr lang="it-IT" dirty="0"/>
              <a:t>, </a:t>
            </a:r>
            <a:r>
              <a:rPr lang="it-IT" dirty="0" err="1"/>
              <a:t>aunque</a:t>
            </a:r>
            <a:r>
              <a:rPr lang="it-IT" dirty="0"/>
              <a:t> ha </a:t>
            </a:r>
            <a:r>
              <a:rPr lang="it-IT" dirty="0" err="1"/>
              <a:t>calado</a:t>
            </a:r>
            <a:r>
              <a:rPr lang="it-IT" dirty="0"/>
              <a:t> </a:t>
            </a:r>
            <a:r>
              <a:rPr lang="it-IT" dirty="0" err="1"/>
              <a:t>hondamente</a:t>
            </a:r>
            <a:r>
              <a:rPr lang="it-IT" dirty="0"/>
              <a:t> en </a:t>
            </a:r>
            <a:r>
              <a:rPr lang="it-IT" dirty="0" err="1"/>
              <a:t>los</a:t>
            </a:r>
            <a:r>
              <a:rPr lang="it-IT" dirty="0"/>
              <a:t> </a:t>
            </a:r>
            <a:r>
              <a:rPr lang="it-IT" dirty="0" err="1"/>
              <a:t>comuneros</a:t>
            </a:r>
            <a:r>
              <a:rPr lang="it-IT" dirty="0"/>
              <a:t>, no ha </a:t>
            </a:r>
            <a:r>
              <a:rPr lang="it-IT" dirty="0" err="1"/>
              <a:t>desplazado</a:t>
            </a:r>
            <a:r>
              <a:rPr lang="it-IT" dirty="0"/>
              <a:t> del </a:t>
            </a:r>
            <a:r>
              <a:rPr lang="it-IT" dirty="0" err="1"/>
              <a:t>todo</a:t>
            </a:r>
            <a:r>
              <a:rPr lang="it-IT" dirty="0"/>
              <a:t> a </a:t>
            </a:r>
            <a:r>
              <a:rPr lang="it-IT" dirty="0" err="1"/>
              <a:t>las</a:t>
            </a:r>
            <a:r>
              <a:rPr lang="it-IT" dirty="0"/>
              <a:t> </a:t>
            </a:r>
            <a:r>
              <a:rPr lang="it-IT" dirty="0" err="1"/>
              <a:t>antiguas</a:t>
            </a:r>
            <a:r>
              <a:rPr lang="it-IT" dirty="0"/>
              <a:t> </a:t>
            </a:r>
            <a:r>
              <a:rPr lang="it-IT" dirty="0" err="1"/>
              <a:t>creencias</a:t>
            </a:r>
            <a:r>
              <a:rPr lang="it-IT" dirty="0"/>
              <a:t> </a:t>
            </a:r>
            <a:r>
              <a:rPr lang="it-IT" dirty="0" err="1"/>
              <a:t>como</a:t>
            </a:r>
            <a:r>
              <a:rPr lang="it-IT" dirty="0"/>
              <a:t> </a:t>
            </a:r>
            <a:r>
              <a:rPr lang="it-IT" dirty="0" err="1"/>
              <a:t>el</a:t>
            </a:r>
            <a:r>
              <a:rPr lang="it-IT" dirty="0"/>
              <a:t> culto a </a:t>
            </a:r>
            <a:r>
              <a:rPr lang="it-IT" dirty="0" err="1"/>
              <a:t>los</a:t>
            </a:r>
            <a:r>
              <a:rPr lang="it-IT" dirty="0"/>
              <a:t> </a:t>
            </a:r>
            <a:r>
              <a:rPr lang="it-IT" dirty="0" err="1"/>
              <a:t>apus</a:t>
            </a:r>
            <a:r>
              <a:rPr lang="it-IT" dirty="0"/>
              <a:t> (</a:t>
            </a:r>
            <a:r>
              <a:rPr lang="it-IT" dirty="0" err="1"/>
              <a:t>cerros</a:t>
            </a:r>
            <a:r>
              <a:rPr lang="it-IT" dirty="0"/>
              <a:t> </a:t>
            </a:r>
            <a:r>
              <a:rPr lang="it-IT" dirty="0" err="1"/>
              <a:t>tutelares</a:t>
            </a:r>
            <a:r>
              <a:rPr lang="it-IT" dirty="0"/>
              <a:t>), </a:t>
            </a:r>
            <a:r>
              <a:rPr lang="it-IT" dirty="0" err="1"/>
              <a:t>el</a:t>
            </a:r>
            <a:r>
              <a:rPr lang="it-IT" dirty="0"/>
              <a:t> </a:t>
            </a:r>
            <a:r>
              <a:rPr lang="it-IT" dirty="0" err="1"/>
              <a:t>más</a:t>
            </a:r>
            <a:r>
              <a:rPr lang="it-IT" dirty="0"/>
              <a:t> </a:t>
            </a:r>
            <a:r>
              <a:rPr lang="it-IT" dirty="0" err="1"/>
              <a:t>ilustre</a:t>
            </a:r>
            <a:r>
              <a:rPr lang="it-IT" dirty="0"/>
              <a:t> de </a:t>
            </a:r>
            <a:r>
              <a:rPr lang="it-IT" dirty="0" err="1"/>
              <a:t>los</a:t>
            </a:r>
            <a:r>
              <a:rPr lang="it-IT" dirty="0"/>
              <a:t> </a:t>
            </a:r>
            <a:r>
              <a:rPr lang="it-IT" dirty="0" err="1"/>
              <a:t>cuales</a:t>
            </a:r>
            <a:r>
              <a:rPr lang="it-IT" dirty="0"/>
              <a:t> es </a:t>
            </a:r>
            <a:r>
              <a:rPr lang="it-IT" dirty="0" err="1"/>
              <a:t>el</a:t>
            </a:r>
            <a:r>
              <a:rPr lang="it-IT" dirty="0"/>
              <a:t> </a:t>
            </a:r>
            <a:r>
              <a:rPr lang="it-IT" dirty="0" err="1"/>
              <a:t>apu</a:t>
            </a:r>
            <a:r>
              <a:rPr lang="it-IT" dirty="0"/>
              <a:t> </a:t>
            </a:r>
            <a:r>
              <a:rPr lang="it-IT" dirty="0" err="1"/>
              <a:t>Rasuwilca</a:t>
            </a:r>
            <a:r>
              <a:rPr lang="it-IT" dirty="0"/>
              <a:t>, </a:t>
            </a:r>
            <a:r>
              <a:rPr lang="it-IT" dirty="0" err="1"/>
              <a:t>deidad</a:t>
            </a:r>
            <a:r>
              <a:rPr lang="it-IT" dirty="0"/>
              <a:t> </a:t>
            </a:r>
            <a:r>
              <a:rPr lang="it-IT" dirty="0" err="1"/>
              <a:t>cuyo</a:t>
            </a:r>
            <a:r>
              <a:rPr lang="it-IT" dirty="0"/>
              <a:t> prestigio </a:t>
            </a:r>
            <a:r>
              <a:rPr lang="it-IT" dirty="0" err="1"/>
              <a:t>desborda</a:t>
            </a:r>
            <a:r>
              <a:rPr lang="it-IT" dirty="0"/>
              <a:t> </a:t>
            </a:r>
            <a:r>
              <a:rPr lang="it-IT" dirty="0" err="1"/>
              <a:t>el</a:t>
            </a:r>
            <a:r>
              <a:rPr lang="it-IT" dirty="0"/>
              <a:t> </a:t>
            </a:r>
            <a:r>
              <a:rPr lang="it-IT" dirty="0" err="1"/>
              <a:t>área</a:t>
            </a:r>
            <a:r>
              <a:rPr lang="it-IT" dirty="0"/>
              <a:t> </a:t>
            </a:r>
            <a:r>
              <a:rPr lang="it-IT" dirty="0" err="1"/>
              <a:t>iquichana</a:t>
            </a:r>
            <a:r>
              <a:rPr lang="it-IT" dirty="0"/>
              <a:t>. Para </a:t>
            </a:r>
            <a:r>
              <a:rPr lang="it-IT" dirty="0" err="1"/>
              <a:t>estos</a:t>
            </a:r>
            <a:r>
              <a:rPr lang="it-IT" dirty="0"/>
              <a:t> </a:t>
            </a:r>
            <a:r>
              <a:rPr lang="it-IT" dirty="0" err="1"/>
              <a:t>hombres</a:t>
            </a:r>
            <a:r>
              <a:rPr lang="it-IT" dirty="0"/>
              <a:t> y </a:t>
            </a:r>
            <a:r>
              <a:rPr lang="it-IT" dirty="0" err="1"/>
              <a:t>mujeres</a:t>
            </a:r>
            <a:r>
              <a:rPr lang="it-IT" dirty="0"/>
              <a:t>, </a:t>
            </a:r>
            <a:r>
              <a:rPr lang="it-IT" dirty="0" err="1"/>
              <a:t>anal-fabetos</a:t>
            </a:r>
            <a:r>
              <a:rPr lang="it-IT" dirty="0"/>
              <a:t> en su </a:t>
            </a:r>
            <a:r>
              <a:rPr lang="it-IT" dirty="0" err="1"/>
              <a:t>mayoría</a:t>
            </a:r>
            <a:r>
              <a:rPr lang="it-IT" dirty="0"/>
              <a:t>, </a:t>
            </a:r>
            <a:r>
              <a:rPr lang="it-IT" dirty="0" err="1"/>
              <a:t>condenados</a:t>
            </a:r>
            <a:r>
              <a:rPr lang="it-IT" dirty="0"/>
              <a:t> a </a:t>
            </a:r>
            <a:r>
              <a:rPr lang="it-IT" dirty="0" err="1"/>
              <a:t>sobrevivir</a:t>
            </a:r>
            <a:r>
              <a:rPr lang="it-IT" dirty="0"/>
              <a:t> con una dieta </a:t>
            </a:r>
            <a:r>
              <a:rPr lang="it-IT" dirty="0" err="1"/>
              <a:t>exigua</a:t>
            </a:r>
            <a:r>
              <a:rPr lang="it-IT" dirty="0"/>
              <a:t> de </a:t>
            </a:r>
            <a:r>
              <a:rPr lang="it-IT" dirty="0" err="1"/>
              <a:t>habas</a:t>
            </a:r>
            <a:r>
              <a:rPr lang="it-IT" dirty="0"/>
              <a:t> y papas, la </a:t>
            </a:r>
            <a:r>
              <a:rPr lang="it-IT" dirty="0" err="1"/>
              <a:t>lucha</a:t>
            </a:r>
            <a:r>
              <a:rPr lang="it-IT" dirty="0"/>
              <a:t> por la </a:t>
            </a:r>
            <a:r>
              <a:rPr lang="it-IT" dirty="0" err="1"/>
              <a:t>existencia</a:t>
            </a:r>
            <a:r>
              <a:rPr lang="it-IT" dirty="0"/>
              <a:t> ha </a:t>
            </a:r>
            <a:r>
              <a:rPr lang="it-IT" dirty="0" err="1"/>
              <a:t>sido</a:t>
            </a:r>
            <a:r>
              <a:rPr lang="it-IT" dirty="0"/>
              <a:t> </a:t>
            </a:r>
            <a:r>
              <a:rPr lang="it-IT" dirty="0" err="1"/>
              <a:t>tradicionalmente</a:t>
            </a:r>
            <a:r>
              <a:rPr lang="it-IT" dirty="0"/>
              <a:t> </a:t>
            </a:r>
            <a:r>
              <a:rPr lang="it-IT" dirty="0" err="1"/>
              <a:t>algo</a:t>
            </a:r>
            <a:r>
              <a:rPr lang="it-IT" dirty="0"/>
              <a:t> </a:t>
            </a:r>
            <a:r>
              <a:rPr lang="it-IT" dirty="0" err="1"/>
              <a:t>muy</a:t>
            </a:r>
            <a:r>
              <a:rPr lang="it-IT" dirty="0"/>
              <a:t> duro, un </a:t>
            </a:r>
            <a:r>
              <a:rPr lang="it-IT" dirty="0" err="1"/>
              <a:t>cotidiano</a:t>
            </a:r>
            <a:r>
              <a:rPr lang="it-IT" dirty="0"/>
              <a:t> </a:t>
            </a:r>
            <a:r>
              <a:rPr lang="it-IT" dirty="0" err="1"/>
              <a:t>desafío</a:t>
            </a:r>
            <a:r>
              <a:rPr lang="it-IT" dirty="0"/>
              <a:t> en </a:t>
            </a:r>
            <a:r>
              <a:rPr lang="it-IT" dirty="0" err="1"/>
              <a:t>el</a:t>
            </a:r>
            <a:r>
              <a:rPr lang="it-IT" dirty="0"/>
              <a:t> </a:t>
            </a:r>
            <a:r>
              <a:rPr lang="it-IT" dirty="0" err="1"/>
              <a:t>que</a:t>
            </a:r>
            <a:r>
              <a:rPr lang="it-IT" dirty="0"/>
              <a:t> la </a:t>
            </a:r>
            <a:r>
              <a:rPr lang="it-IT" dirty="0" err="1"/>
              <a:t>muerte</a:t>
            </a:r>
            <a:r>
              <a:rPr lang="it-IT" dirty="0"/>
              <a:t> por </a:t>
            </a:r>
            <a:r>
              <a:rPr lang="it-IT" dirty="0" err="1"/>
              <a:t>hambre</a:t>
            </a:r>
            <a:r>
              <a:rPr lang="it-IT" dirty="0"/>
              <a:t>, </a:t>
            </a:r>
            <a:r>
              <a:rPr lang="it-IT" dirty="0" err="1"/>
              <a:t>enfermedad</a:t>
            </a:r>
            <a:r>
              <a:rPr lang="it-IT" dirty="0"/>
              <a:t>, </a:t>
            </a:r>
            <a:r>
              <a:rPr lang="it-IT" dirty="0" err="1"/>
              <a:t>inanición</a:t>
            </a:r>
            <a:r>
              <a:rPr lang="it-IT" dirty="0"/>
              <a:t> o </a:t>
            </a:r>
            <a:r>
              <a:rPr lang="it-IT" dirty="0" err="1"/>
              <a:t>catástrofe</a:t>
            </a:r>
            <a:r>
              <a:rPr lang="it-IT" dirty="0"/>
              <a:t> </a:t>
            </a:r>
            <a:r>
              <a:rPr lang="it-IT" dirty="0" err="1"/>
              <a:t>natural</a:t>
            </a:r>
            <a:r>
              <a:rPr lang="it-IT" dirty="0"/>
              <a:t> </a:t>
            </a:r>
            <a:r>
              <a:rPr lang="it-IT" dirty="0" err="1"/>
              <a:t>acechaba</a:t>
            </a:r>
            <a:r>
              <a:rPr lang="it-IT" dirty="0"/>
              <a:t> a cada paso. La </a:t>
            </a:r>
            <a:r>
              <a:rPr lang="it-IT" dirty="0" err="1"/>
              <a:t>noción</a:t>
            </a:r>
            <a:r>
              <a:rPr lang="it-IT" dirty="0"/>
              <a:t> </a:t>
            </a:r>
            <a:r>
              <a:rPr lang="it-IT" dirty="0" err="1"/>
              <a:t>misma</a:t>
            </a:r>
            <a:r>
              <a:rPr lang="it-IT" dirty="0"/>
              <a:t> te </a:t>
            </a:r>
            <a:r>
              <a:rPr lang="it-IT" dirty="0" err="1"/>
              <a:t>superación</a:t>
            </a:r>
            <a:r>
              <a:rPr lang="it-IT" dirty="0"/>
              <a:t> o </a:t>
            </a:r>
            <a:r>
              <a:rPr lang="it-IT" dirty="0" err="1"/>
              <a:t>progreso</a:t>
            </a:r>
            <a:r>
              <a:rPr lang="it-IT" dirty="0"/>
              <a:t> </a:t>
            </a:r>
            <a:r>
              <a:rPr lang="it-IT" dirty="0" err="1"/>
              <a:t>debe</a:t>
            </a:r>
            <a:r>
              <a:rPr lang="it-IT" dirty="0"/>
              <a:t> ser </a:t>
            </a:r>
            <a:r>
              <a:rPr lang="it-IT" dirty="0" err="1"/>
              <a:t>difícil</a:t>
            </a:r>
            <a:r>
              <a:rPr lang="it-IT" dirty="0"/>
              <a:t> de </a:t>
            </a:r>
            <a:r>
              <a:rPr lang="it-IT" dirty="0" err="1"/>
              <a:t>concebir</a:t>
            </a:r>
            <a:r>
              <a:rPr lang="it-IT" dirty="0"/>
              <a:t> ―o </a:t>
            </a:r>
            <a:r>
              <a:rPr lang="it-IT" dirty="0" err="1"/>
              <a:t>adoptar</a:t>
            </a:r>
            <a:r>
              <a:rPr lang="it-IT" dirty="0"/>
              <a:t> un </a:t>
            </a:r>
            <a:r>
              <a:rPr lang="it-IT" dirty="0" err="1"/>
              <a:t>contenido</a:t>
            </a:r>
            <a:r>
              <a:rPr lang="it-IT" dirty="0"/>
              <a:t> </a:t>
            </a:r>
            <a:r>
              <a:rPr lang="it-IT" dirty="0" err="1"/>
              <a:t>patético</a:t>
            </a:r>
            <a:r>
              <a:rPr lang="it-IT" dirty="0"/>
              <a:t>― para </a:t>
            </a:r>
            <a:r>
              <a:rPr lang="it-IT" dirty="0" err="1"/>
              <a:t>comunidades</a:t>
            </a:r>
            <a:r>
              <a:rPr lang="it-IT" dirty="0"/>
              <a:t> </a:t>
            </a:r>
            <a:r>
              <a:rPr lang="it-IT" dirty="0" err="1"/>
              <a:t>que</a:t>
            </a:r>
            <a:r>
              <a:rPr lang="it-IT" dirty="0"/>
              <a:t>, </a:t>
            </a:r>
            <a:r>
              <a:rPr lang="it-IT" dirty="0" err="1"/>
              <a:t>desde</a:t>
            </a:r>
            <a:r>
              <a:rPr lang="it-IT" dirty="0"/>
              <a:t> </a:t>
            </a:r>
            <a:r>
              <a:rPr lang="it-IT" dirty="0" err="1"/>
              <a:t>que</a:t>
            </a:r>
            <a:r>
              <a:rPr lang="it-IT" dirty="0"/>
              <a:t> </a:t>
            </a:r>
            <a:r>
              <a:rPr lang="it-IT" dirty="0" err="1"/>
              <a:t>sus</a:t>
            </a:r>
            <a:r>
              <a:rPr lang="it-IT" dirty="0"/>
              <a:t> </a:t>
            </a:r>
            <a:r>
              <a:rPr lang="it-IT" dirty="0" err="1"/>
              <a:t>miembros</a:t>
            </a:r>
            <a:r>
              <a:rPr lang="it-IT" dirty="0"/>
              <a:t> </a:t>
            </a:r>
            <a:r>
              <a:rPr lang="it-IT" dirty="0" err="1"/>
              <a:t>tienen</a:t>
            </a:r>
            <a:r>
              <a:rPr lang="it-IT" dirty="0"/>
              <a:t> memoria, no han </a:t>
            </a:r>
            <a:r>
              <a:rPr lang="it-IT" dirty="0" err="1"/>
              <a:t>experimentado</a:t>
            </a:r>
            <a:r>
              <a:rPr lang="it-IT" dirty="0"/>
              <a:t> </a:t>
            </a:r>
            <a:r>
              <a:rPr lang="it-IT" dirty="0" err="1"/>
              <a:t>mejora</a:t>
            </a:r>
            <a:r>
              <a:rPr lang="it-IT" dirty="0"/>
              <a:t> </a:t>
            </a:r>
            <a:r>
              <a:rPr lang="it-IT" dirty="0" err="1"/>
              <a:t>alguna</a:t>
            </a:r>
            <a:r>
              <a:rPr lang="it-IT" dirty="0"/>
              <a:t> en </a:t>
            </a:r>
            <a:r>
              <a:rPr lang="it-IT" dirty="0" err="1"/>
              <a:t>sus</a:t>
            </a:r>
            <a:r>
              <a:rPr lang="it-IT" dirty="0"/>
              <a:t> </a:t>
            </a:r>
            <a:r>
              <a:rPr lang="it-IT" dirty="0" err="1"/>
              <a:t>condiciones</a:t>
            </a:r>
            <a:r>
              <a:rPr lang="it-IT" dirty="0"/>
              <a:t> de </a:t>
            </a:r>
            <a:r>
              <a:rPr lang="it-IT" dirty="0" err="1"/>
              <a:t>vida</a:t>
            </a:r>
            <a:r>
              <a:rPr lang="it-IT" dirty="0"/>
              <a:t> sino, </a:t>
            </a:r>
            <a:r>
              <a:rPr lang="it-IT" dirty="0" err="1"/>
              <a:t>más</a:t>
            </a:r>
            <a:r>
              <a:rPr lang="it-IT" dirty="0"/>
              <a:t> </a:t>
            </a:r>
            <a:r>
              <a:rPr lang="it-IT" dirty="0" err="1"/>
              <a:t>bien</a:t>
            </a:r>
            <a:r>
              <a:rPr lang="it-IT" dirty="0"/>
              <a:t>, un </a:t>
            </a:r>
            <a:r>
              <a:rPr lang="it-IT" dirty="0" err="1"/>
              <a:t>prolongado</a:t>
            </a:r>
            <a:r>
              <a:rPr lang="it-IT" dirty="0"/>
              <a:t> </a:t>
            </a:r>
            <a:r>
              <a:rPr lang="it-IT" dirty="0" err="1"/>
              <a:t>estancamiento</a:t>
            </a:r>
            <a:r>
              <a:rPr lang="it-IT" dirty="0"/>
              <a:t> con </a:t>
            </a:r>
            <a:r>
              <a:rPr lang="it-IT" dirty="0" err="1"/>
              <a:t>periódicos</a:t>
            </a:r>
            <a:r>
              <a:rPr lang="it-IT" dirty="0"/>
              <a:t> </a:t>
            </a:r>
            <a:r>
              <a:rPr lang="it-IT" dirty="0" err="1"/>
              <a:t>retrocesos</a:t>
            </a:r>
            <a:r>
              <a:rPr lang="it-IT" dirty="0"/>
              <a:t>. </a:t>
            </a:r>
            <a:endParaRPr lang="en-US" dirty="0"/>
          </a:p>
          <a:p>
            <a:pPr marL="0" indent="0">
              <a:buClr>
                <a:schemeClr val="tx1">
                  <a:lumMod val="65000"/>
                  <a:lumOff val="35000"/>
                </a:schemeClr>
              </a:buClr>
              <a:buNone/>
            </a:pPr>
            <a:endParaRPr lang="it-IT" noProof="1">
              <a:solidFill>
                <a:schemeClr val="tx1"/>
              </a:solidFill>
              <a:latin typeface="Calibri" panose="020F0502020204030204" pitchFamily="34" charset="0"/>
              <a:cs typeface="Calibri" panose="020F0502020204030204" pitchFamily="34" charset="0"/>
            </a:endParaRPr>
          </a:p>
        </p:txBody>
      </p:sp>
      <p:sp>
        <p:nvSpPr>
          <p:cNvPr id="2" name="Titolo 1">
            <a:extLst>
              <a:ext uri="{FF2B5EF4-FFF2-40B4-BE49-F238E27FC236}">
                <a16:creationId xmlns:a16="http://schemas.microsoft.com/office/drawing/2014/main" id="{AFD1131B-F824-4126-9DEA-F7B95935FFD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5" name="Sottotitolo 2">
            <a:extLst>
              <a:ext uri="{FF2B5EF4-FFF2-40B4-BE49-F238E27FC236}">
                <a16:creationId xmlns:a16="http://schemas.microsoft.com/office/drawing/2014/main" id="{76A9BDC1-6D03-48A5-BC50-7ABD7DE9C5F8}"/>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8" descr="CC-BY-SA_icon.svg.png">
            <a:extLst>
              <a:ext uri="{FF2B5EF4-FFF2-40B4-BE49-F238E27FC236}">
                <a16:creationId xmlns:a16="http://schemas.microsoft.com/office/drawing/2014/main" id="{9550E148-4153-460F-BD03-A6CF44DE2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7" name="CasellaDiTesto 2">
            <a:extLst>
              <a:ext uri="{FF2B5EF4-FFF2-40B4-BE49-F238E27FC236}">
                <a16:creationId xmlns:a16="http://schemas.microsoft.com/office/drawing/2014/main" id="{A60C4681-A789-4EED-8A80-2C8EA7B5690F}"/>
              </a:ext>
            </a:extLst>
          </p:cNvPr>
          <p:cNvSpPr txBox="1"/>
          <p:nvPr/>
        </p:nvSpPr>
        <p:spPr>
          <a:xfrm>
            <a:off x="0" y="7819"/>
            <a:ext cx="5466781" cy="769441"/>
          </a:xfrm>
          <a:prstGeom prst="rect">
            <a:avLst/>
          </a:prstGeom>
          <a:noFill/>
        </p:spPr>
        <p:txBody>
          <a:bodyPr wrap="square" rtlCol="0">
            <a:spAutoFit/>
          </a:bodyPr>
          <a:lstStyle/>
          <a:p>
            <a:r>
              <a:rPr lang="it-IT" sz="44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Informe </a:t>
            </a:r>
            <a:r>
              <a:rPr lang="it-IT" sz="44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Uchuraccay</a:t>
            </a:r>
            <a:endParaRPr lang="it-IT" sz="44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9433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155750" y="108080"/>
            <a:ext cx="8314701" cy="584775"/>
          </a:xfrm>
          <a:prstGeom prst="rect">
            <a:avLst/>
          </a:prstGeom>
          <a:noFill/>
        </p:spPr>
        <p:txBody>
          <a:bodyPr wrap="square" rtlCol="0">
            <a:spAutoFit/>
          </a:bodyPr>
          <a:lstStyle/>
          <a:p>
            <a:r>
              <a:rPr lang="it-IT" sz="3200" b="1" noProof="0" dirty="0" err="1">
                <a:solidFill>
                  <a:srgbClr val="C00000"/>
                </a:solidFill>
              </a:rPr>
              <a:t>Missing</a:t>
            </a:r>
            <a:r>
              <a:rPr lang="it-IT" sz="3200" b="1" noProof="0" dirty="0">
                <a:solidFill>
                  <a:srgbClr val="C00000"/>
                </a:solidFill>
              </a:rPr>
              <a:t> the </a:t>
            </a:r>
            <a:r>
              <a:rPr lang="it-IT" sz="3200" b="1" noProof="0" dirty="0" err="1">
                <a:solidFill>
                  <a:srgbClr val="C00000"/>
                </a:solidFill>
              </a:rPr>
              <a:t>Revolution</a:t>
            </a:r>
            <a:r>
              <a:rPr lang="it-IT" sz="3200" b="1" noProof="0" dirty="0">
                <a:solidFill>
                  <a:srgbClr val="C00000"/>
                </a:solidFill>
              </a:rPr>
              <a:t>??  </a:t>
            </a:r>
            <a:endParaRPr lang="it-IT"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Text Placeholder 3">
            <a:extLst>
              <a:ext uri="{FF2B5EF4-FFF2-40B4-BE49-F238E27FC236}">
                <a16:creationId xmlns:a16="http://schemas.microsoft.com/office/drawing/2014/main" id="{9DEDF597-5B69-4A45-8933-A3784D507ACA}"/>
              </a:ext>
            </a:extLst>
          </p:cNvPr>
          <p:cNvSpPr txBox="1">
            <a:spLocks/>
          </p:cNvSpPr>
          <p:nvPr/>
        </p:nvSpPr>
        <p:spPr>
          <a:xfrm>
            <a:off x="4064000" y="1062478"/>
            <a:ext cx="7465391" cy="46757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dirty="0"/>
              <a:t>«For </a:t>
            </a:r>
            <a:r>
              <a:rPr lang="it-IT" sz="2000" dirty="0" err="1"/>
              <a:t>hundreds</a:t>
            </a:r>
            <a:r>
              <a:rPr lang="it-IT" sz="2000" dirty="0"/>
              <a:t> of </a:t>
            </a:r>
            <a:r>
              <a:rPr lang="it-IT" sz="2000" dirty="0" err="1"/>
              <a:t>anthropologists</a:t>
            </a:r>
            <a:r>
              <a:rPr lang="it-IT" sz="2000" dirty="0"/>
              <a:t> in the </a:t>
            </a:r>
            <a:r>
              <a:rPr lang="it-IT" sz="2000" dirty="0" err="1"/>
              <a:t>thriving</a:t>
            </a:r>
            <a:r>
              <a:rPr lang="it-IT" sz="2000" dirty="0"/>
              <a:t> </a:t>
            </a:r>
            <a:r>
              <a:rPr lang="it-IT" sz="2000" dirty="0" err="1"/>
              <a:t>regional</a:t>
            </a:r>
            <a:r>
              <a:rPr lang="it-IT" sz="2000" dirty="0"/>
              <a:t> </a:t>
            </a:r>
            <a:r>
              <a:rPr lang="it-IT" sz="2000" dirty="0" err="1"/>
              <a:t>subspecialty</a:t>
            </a:r>
            <a:r>
              <a:rPr lang="it-IT" sz="2000" dirty="0"/>
              <a:t> of </a:t>
            </a:r>
            <a:r>
              <a:rPr lang="it-IT" sz="2000" dirty="0" err="1"/>
              <a:t>Andean</a:t>
            </a:r>
            <a:r>
              <a:rPr lang="it-IT" sz="2000" dirty="0"/>
              <a:t> studies, the rise of the </a:t>
            </a:r>
            <a:r>
              <a:rPr lang="it-IT" sz="2000" dirty="0" err="1"/>
              <a:t>Shining</a:t>
            </a:r>
            <a:r>
              <a:rPr lang="it-IT" sz="2000" dirty="0"/>
              <a:t> </a:t>
            </a:r>
            <a:r>
              <a:rPr lang="it-IT" sz="2000" dirty="0" err="1"/>
              <a:t>Path</a:t>
            </a:r>
            <a:r>
              <a:rPr lang="it-IT" sz="2000" dirty="0"/>
              <a:t> </a:t>
            </a:r>
            <a:r>
              <a:rPr lang="it-IT" sz="2000" dirty="0" err="1"/>
              <a:t>came</a:t>
            </a:r>
            <a:r>
              <a:rPr lang="it-IT" sz="2000" dirty="0"/>
              <a:t> </a:t>
            </a:r>
            <a:r>
              <a:rPr lang="it-IT" sz="2000" dirty="0" err="1"/>
              <a:t>as</a:t>
            </a:r>
            <a:r>
              <a:rPr lang="it-IT" sz="2000" dirty="0"/>
              <a:t> a complete </a:t>
            </a:r>
            <a:r>
              <a:rPr lang="it-IT" sz="2000" dirty="0" err="1"/>
              <a:t>surprise</a:t>
            </a:r>
            <a:r>
              <a:rPr lang="it-IT" sz="2000" dirty="0"/>
              <a:t>. </a:t>
            </a:r>
            <a:r>
              <a:rPr lang="it-IT" sz="2000" dirty="0" err="1"/>
              <a:t>Dozens</a:t>
            </a:r>
            <a:r>
              <a:rPr lang="it-IT" sz="2000" dirty="0"/>
              <a:t> of </a:t>
            </a:r>
            <a:r>
              <a:rPr lang="it-IT" sz="2000" dirty="0" err="1"/>
              <a:t>ethnographers</a:t>
            </a:r>
            <a:r>
              <a:rPr lang="it-IT" sz="2000" dirty="0"/>
              <a:t> </a:t>
            </a:r>
            <a:r>
              <a:rPr lang="it-IT" sz="2000" dirty="0" err="1"/>
              <a:t>worked</a:t>
            </a:r>
            <a:r>
              <a:rPr lang="it-IT" sz="2000" dirty="0"/>
              <a:t> in </a:t>
            </a:r>
            <a:r>
              <a:rPr lang="it-IT" sz="2000" dirty="0" err="1"/>
              <a:t>Peru's</a:t>
            </a:r>
            <a:r>
              <a:rPr lang="it-IT" sz="2000" dirty="0"/>
              <a:t> </a:t>
            </a:r>
            <a:r>
              <a:rPr lang="it-IT" sz="2000" dirty="0" err="1"/>
              <a:t>southern</a:t>
            </a:r>
            <a:r>
              <a:rPr lang="it-IT" sz="2000" dirty="0"/>
              <a:t> </a:t>
            </a:r>
            <a:r>
              <a:rPr lang="it-IT" sz="2000" dirty="0" err="1"/>
              <a:t>highlands</a:t>
            </a:r>
            <a:r>
              <a:rPr lang="it-IT" sz="2000" dirty="0"/>
              <a:t> </a:t>
            </a:r>
            <a:r>
              <a:rPr lang="it-IT" sz="2000" dirty="0" err="1"/>
              <a:t>during</a:t>
            </a:r>
            <a:r>
              <a:rPr lang="it-IT" sz="2000" dirty="0"/>
              <a:t> the 1970s. One of the best-</a:t>
            </a:r>
            <a:r>
              <a:rPr lang="it-IT" sz="2000" dirty="0" err="1"/>
              <a:t>known</a:t>
            </a:r>
            <a:r>
              <a:rPr lang="it-IT" sz="2000" dirty="0"/>
              <a:t> </a:t>
            </a:r>
            <a:r>
              <a:rPr lang="it-IT" sz="2000" dirty="0" err="1"/>
              <a:t>Andeanists</a:t>
            </a:r>
            <a:r>
              <a:rPr lang="it-IT" sz="2000" dirty="0"/>
              <a:t>, </a:t>
            </a:r>
            <a:r>
              <a:rPr lang="it-IT" sz="2000" dirty="0" err="1"/>
              <a:t>R</a:t>
            </a:r>
            <a:r>
              <a:rPr lang="it-IT" sz="2000" dirty="0"/>
              <a:t>. T. </a:t>
            </a:r>
            <a:r>
              <a:rPr lang="it-IT" sz="2000" dirty="0" err="1"/>
              <a:t>Zuidema</a:t>
            </a:r>
            <a:r>
              <a:rPr lang="it-IT" sz="2000" dirty="0"/>
              <a:t>, </a:t>
            </a:r>
            <a:r>
              <a:rPr lang="it-IT" sz="2000" dirty="0" err="1"/>
              <a:t>was</a:t>
            </a:r>
            <a:r>
              <a:rPr lang="it-IT" sz="2000" dirty="0"/>
              <a:t> </a:t>
            </a:r>
            <a:r>
              <a:rPr lang="it-IT" sz="2000" dirty="0" err="1"/>
              <a:t>directing</a:t>
            </a:r>
            <a:r>
              <a:rPr lang="it-IT" sz="2000" dirty="0"/>
              <a:t> a </a:t>
            </a:r>
            <a:r>
              <a:rPr lang="it-IT" sz="2000" dirty="0" err="1"/>
              <a:t>research</a:t>
            </a:r>
            <a:r>
              <a:rPr lang="it-IT" sz="2000" dirty="0"/>
              <a:t> project in the </a:t>
            </a:r>
            <a:r>
              <a:rPr lang="it-IT" sz="2000" dirty="0" err="1"/>
              <a:t>Río</a:t>
            </a:r>
            <a:r>
              <a:rPr lang="it-IT" sz="2000" dirty="0"/>
              <a:t> Pampas </a:t>
            </a:r>
            <a:r>
              <a:rPr lang="it-IT" sz="2000" dirty="0" err="1"/>
              <a:t>region</a:t>
            </a:r>
            <a:r>
              <a:rPr lang="it-IT" sz="2000" dirty="0"/>
              <a:t> </a:t>
            </a:r>
            <a:r>
              <a:rPr lang="it-IT" sz="2000" dirty="0" err="1"/>
              <a:t>that</a:t>
            </a:r>
            <a:r>
              <a:rPr lang="it-IT" sz="2000" dirty="0"/>
              <a:t> </a:t>
            </a:r>
            <a:r>
              <a:rPr lang="it-IT" sz="2000" dirty="0" err="1"/>
              <a:t>became</a:t>
            </a:r>
            <a:r>
              <a:rPr lang="it-IT" sz="2000" dirty="0"/>
              <a:t> a center of the </a:t>
            </a:r>
            <a:r>
              <a:rPr lang="it-IT" sz="2000" dirty="0" err="1"/>
              <a:t>rebellion</a:t>
            </a:r>
            <a:r>
              <a:rPr lang="it-IT" sz="2000" dirty="0"/>
              <a:t>. </a:t>
            </a:r>
            <a:r>
              <a:rPr lang="it-IT" sz="2000" dirty="0" err="1"/>
              <a:t>Yet</a:t>
            </a:r>
            <a:r>
              <a:rPr lang="it-IT" sz="2000" dirty="0"/>
              <a:t> no </a:t>
            </a:r>
            <a:r>
              <a:rPr lang="it-IT" sz="2000" dirty="0" err="1"/>
              <a:t>anthropologist</a:t>
            </a:r>
            <a:r>
              <a:rPr lang="it-IT" sz="2000" dirty="0"/>
              <a:t> </a:t>
            </a:r>
            <a:r>
              <a:rPr lang="it-IT" sz="2000" dirty="0" err="1"/>
              <a:t>realized</a:t>
            </a:r>
            <a:r>
              <a:rPr lang="it-IT" sz="2000" dirty="0"/>
              <a:t> a major </a:t>
            </a:r>
            <a:r>
              <a:rPr lang="it-IT" sz="2000" dirty="0" err="1"/>
              <a:t>insurgency</a:t>
            </a:r>
            <a:r>
              <a:rPr lang="it-IT" sz="2000" dirty="0"/>
              <a:t> </a:t>
            </a:r>
            <a:r>
              <a:rPr lang="it-IT" sz="2000" dirty="0" err="1"/>
              <a:t>was</a:t>
            </a:r>
            <a:r>
              <a:rPr lang="it-IT" sz="2000" dirty="0"/>
              <a:t> </a:t>
            </a:r>
            <a:r>
              <a:rPr lang="it-IT" sz="2000" dirty="0" err="1"/>
              <a:t>about</a:t>
            </a:r>
            <a:r>
              <a:rPr lang="it-IT" sz="2000" dirty="0"/>
              <a:t> to detonate, a </a:t>
            </a:r>
            <a:r>
              <a:rPr lang="it-IT" sz="2000" dirty="0" err="1"/>
              <a:t>revolt</a:t>
            </a:r>
            <a:r>
              <a:rPr lang="it-IT" sz="2000" dirty="0"/>
              <a:t> so </a:t>
            </a:r>
            <a:r>
              <a:rPr lang="it-IT" sz="2000" dirty="0" err="1"/>
              <a:t>powerful</a:t>
            </a:r>
            <a:r>
              <a:rPr lang="it-IT" sz="2000" dirty="0"/>
              <a:t> </a:t>
            </a:r>
            <a:r>
              <a:rPr lang="it-IT" sz="2000" dirty="0" err="1"/>
              <a:t>that</a:t>
            </a:r>
            <a:r>
              <a:rPr lang="it-IT" sz="2000" dirty="0"/>
              <a:t> by 1990 </a:t>
            </a:r>
            <a:r>
              <a:rPr lang="it-IT" sz="2000" dirty="0" err="1"/>
              <a:t>Peru's</a:t>
            </a:r>
            <a:r>
              <a:rPr lang="it-IT" sz="2000" dirty="0"/>
              <a:t> </a:t>
            </a:r>
            <a:r>
              <a:rPr lang="it-IT" sz="2000" dirty="0" err="1"/>
              <a:t>civilian</a:t>
            </a:r>
            <a:r>
              <a:rPr lang="it-IT" sz="2000" dirty="0"/>
              <a:t> government </a:t>
            </a:r>
            <a:r>
              <a:rPr lang="it-IT" sz="2000" dirty="0" err="1"/>
              <a:t>had</a:t>
            </a:r>
            <a:r>
              <a:rPr lang="it-IT" sz="2000" dirty="0"/>
              <a:t> </a:t>
            </a:r>
            <a:r>
              <a:rPr lang="it-IT" sz="2000" dirty="0" err="1"/>
              <a:t>ceded</a:t>
            </a:r>
            <a:r>
              <a:rPr lang="it-IT" sz="2000" dirty="0"/>
              <a:t> more </a:t>
            </a:r>
            <a:r>
              <a:rPr lang="it-IT" sz="2000" dirty="0" err="1"/>
              <a:t>than</a:t>
            </a:r>
            <a:r>
              <a:rPr lang="it-IT" sz="2000" dirty="0"/>
              <a:t> </a:t>
            </a:r>
            <a:r>
              <a:rPr lang="it-IT" sz="2000" dirty="0" err="1"/>
              <a:t>half</a:t>
            </a:r>
            <a:r>
              <a:rPr lang="it-IT" sz="2000" dirty="0"/>
              <a:t> the country to </a:t>
            </a:r>
            <a:r>
              <a:rPr lang="it-IT" sz="2000" dirty="0" err="1"/>
              <a:t>military</a:t>
            </a:r>
            <a:r>
              <a:rPr lang="it-IT" sz="2000" dirty="0"/>
              <a:t> </a:t>
            </a:r>
            <a:r>
              <a:rPr lang="it-IT" sz="2000" dirty="0" err="1"/>
              <a:t>command</a:t>
            </a:r>
            <a:r>
              <a:rPr lang="it-IT" sz="2000" dirty="0"/>
              <a:t>. … I </a:t>
            </a:r>
            <a:r>
              <a:rPr lang="it-IT" sz="2000" dirty="0" err="1"/>
              <a:t>argue</a:t>
            </a:r>
            <a:r>
              <a:rPr lang="it-IT" sz="2000" dirty="0"/>
              <a:t> </a:t>
            </a:r>
            <a:r>
              <a:rPr lang="it-IT" sz="2000" dirty="0" err="1"/>
              <a:t>that</a:t>
            </a:r>
            <a:r>
              <a:rPr lang="it-IT" sz="2000" dirty="0"/>
              <a:t> the strong impact of </a:t>
            </a:r>
            <a:r>
              <a:rPr lang="it-IT" sz="2000" dirty="0" err="1"/>
              <a:t>these</a:t>
            </a:r>
            <a:r>
              <a:rPr lang="it-IT" sz="2000" dirty="0"/>
              <a:t> </a:t>
            </a:r>
            <a:r>
              <a:rPr lang="it-IT" sz="2000" dirty="0" err="1"/>
              <a:t>two</a:t>
            </a:r>
            <a:r>
              <a:rPr lang="it-IT" sz="2000" dirty="0"/>
              <a:t> </a:t>
            </a:r>
            <a:r>
              <a:rPr lang="it-IT" sz="2000" dirty="0" err="1"/>
              <a:t>theoretical</a:t>
            </a:r>
            <a:r>
              <a:rPr lang="it-IT" sz="2000" dirty="0"/>
              <a:t> </a:t>
            </a:r>
            <a:r>
              <a:rPr lang="it-IT" sz="2000" dirty="0" err="1"/>
              <a:t>currents</a:t>
            </a:r>
            <a:r>
              <a:rPr lang="it-IT" sz="2000" dirty="0"/>
              <a:t> </a:t>
            </a:r>
            <a:r>
              <a:rPr lang="it-IT" sz="2000" dirty="0" err="1"/>
              <a:t>produced</a:t>
            </a:r>
            <a:r>
              <a:rPr lang="it-IT" sz="2000" dirty="0"/>
              <a:t> an intense </a:t>
            </a:r>
            <a:r>
              <a:rPr lang="it-IT" sz="2000" dirty="0" err="1"/>
              <a:t>preoccupation</a:t>
            </a:r>
            <a:r>
              <a:rPr lang="it-IT" sz="2000" dirty="0"/>
              <a:t> with </a:t>
            </a:r>
            <a:r>
              <a:rPr lang="it-IT" sz="2000" dirty="0" err="1"/>
              <a:t>issues</a:t>
            </a:r>
            <a:r>
              <a:rPr lang="it-IT" sz="2000" dirty="0"/>
              <a:t> of </a:t>
            </a:r>
            <a:r>
              <a:rPr lang="it-IT" sz="2000" dirty="0" err="1"/>
              <a:t>adaptation</a:t>
            </a:r>
            <a:r>
              <a:rPr lang="it-IT" sz="2000" dirty="0"/>
              <a:t>, </a:t>
            </a:r>
            <a:r>
              <a:rPr lang="it-IT" sz="2000" dirty="0" err="1"/>
              <a:t>ritual</a:t>
            </a:r>
            <a:r>
              <a:rPr lang="it-IT" sz="2000" dirty="0"/>
              <a:t>, and </a:t>
            </a:r>
            <a:r>
              <a:rPr lang="it-IT" sz="2000" dirty="0" err="1"/>
              <a:t>cosmology</a:t>
            </a:r>
            <a:r>
              <a:rPr lang="it-IT" sz="2000" dirty="0"/>
              <a:t>. </a:t>
            </a:r>
            <a:r>
              <a:rPr lang="it-IT" sz="2000" dirty="0" err="1"/>
              <a:t>This</a:t>
            </a:r>
            <a:r>
              <a:rPr lang="it-IT" sz="2000" dirty="0"/>
              <a:t> limited focus, in turn, </a:t>
            </a:r>
            <a:r>
              <a:rPr lang="it-IT" sz="2000" dirty="0" err="1"/>
              <a:t>assistsin</a:t>
            </a:r>
            <a:r>
              <a:rPr lang="it-IT" sz="2000" dirty="0"/>
              <a:t> accounting for </a:t>
            </a:r>
            <a:r>
              <a:rPr lang="it-IT" sz="2000" dirty="0" err="1"/>
              <a:t>why</a:t>
            </a:r>
            <a:r>
              <a:rPr lang="it-IT" sz="2000" dirty="0"/>
              <a:t> </a:t>
            </a:r>
            <a:r>
              <a:rPr lang="it-IT" sz="2000" dirty="0" err="1"/>
              <a:t>most</a:t>
            </a:r>
            <a:r>
              <a:rPr lang="it-IT" sz="2000" dirty="0"/>
              <a:t> </a:t>
            </a:r>
            <a:r>
              <a:rPr lang="it-IT" sz="2000" dirty="0" err="1"/>
              <a:t>anthropologists</a:t>
            </a:r>
            <a:r>
              <a:rPr lang="it-IT" sz="2000" dirty="0"/>
              <a:t> </a:t>
            </a:r>
            <a:r>
              <a:rPr lang="it-IT" sz="2000" dirty="0" err="1"/>
              <a:t>passed</a:t>
            </a:r>
            <a:r>
              <a:rPr lang="it-IT" sz="2000" dirty="0"/>
              <a:t> over the </a:t>
            </a:r>
            <a:r>
              <a:rPr lang="it-IT" sz="2000" dirty="0" err="1"/>
              <a:t>profound</a:t>
            </a:r>
            <a:r>
              <a:rPr lang="it-IT" sz="2000" dirty="0"/>
              <a:t> rural </a:t>
            </a:r>
            <a:r>
              <a:rPr lang="it-IT" sz="2000" dirty="0" err="1"/>
              <a:t>dissatisfaction</a:t>
            </a:r>
            <a:r>
              <a:rPr lang="it-IT" sz="2000" dirty="0"/>
              <a:t> with the status quo </a:t>
            </a:r>
            <a:r>
              <a:rPr lang="it-IT" sz="2000" dirty="0" err="1"/>
              <a:t>that</a:t>
            </a:r>
            <a:r>
              <a:rPr lang="it-IT" sz="2000" dirty="0"/>
              <a:t> </a:t>
            </a:r>
            <a:r>
              <a:rPr lang="it-IT" sz="2000" dirty="0" err="1"/>
              <a:t>was</a:t>
            </a:r>
            <a:r>
              <a:rPr lang="it-IT" sz="2000" dirty="0"/>
              <a:t> to </a:t>
            </a:r>
            <a:r>
              <a:rPr lang="it-IT" sz="2000" dirty="0" err="1"/>
              <a:t>become</a:t>
            </a:r>
            <a:r>
              <a:rPr lang="it-IT" sz="2000" dirty="0"/>
              <a:t> a second </a:t>
            </a:r>
            <a:r>
              <a:rPr lang="it-IT" sz="2000" dirty="0" err="1"/>
              <a:t>enabling</a:t>
            </a:r>
            <a:r>
              <a:rPr lang="it-IT" sz="2000" dirty="0"/>
              <a:t> </a:t>
            </a:r>
            <a:r>
              <a:rPr lang="it-IT" sz="2000" dirty="0" err="1"/>
              <a:t>factor</a:t>
            </a:r>
            <a:r>
              <a:rPr lang="it-IT" sz="2000" dirty="0"/>
              <a:t> in </a:t>
            </a:r>
            <a:r>
              <a:rPr lang="it-IT" sz="2000" dirty="0" err="1"/>
              <a:t>Sendero's</a:t>
            </a:r>
            <a:r>
              <a:rPr lang="it-IT" sz="2000" dirty="0"/>
              <a:t> </a:t>
            </a:r>
            <a:r>
              <a:rPr lang="it-IT" sz="2000" dirty="0" err="1"/>
              <a:t>rapid</a:t>
            </a:r>
            <a:r>
              <a:rPr lang="it-IT" sz="2000" dirty="0"/>
              <a:t> rise. … </a:t>
            </a:r>
            <a:r>
              <a:rPr lang="it-IT" sz="2000" dirty="0" err="1"/>
              <a:t>While</a:t>
            </a:r>
            <a:r>
              <a:rPr lang="it-IT" sz="2000" dirty="0"/>
              <a:t> </a:t>
            </a:r>
            <a:r>
              <a:rPr lang="it-IT" sz="2000" dirty="0" err="1"/>
              <a:t>Isbell</a:t>
            </a:r>
            <a:r>
              <a:rPr lang="it-IT" sz="2000" dirty="0"/>
              <a:t> and </a:t>
            </a:r>
            <a:r>
              <a:rPr lang="it-IT" sz="2000" dirty="0" err="1"/>
              <a:t>other</a:t>
            </a:r>
            <a:r>
              <a:rPr lang="it-IT" sz="2000" dirty="0"/>
              <a:t> </a:t>
            </a:r>
            <a:r>
              <a:rPr lang="it-IT" sz="2000" dirty="0" err="1"/>
              <a:t>ethnographers</a:t>
            </a:r>
            <a:r>
              <a:rPr lang="it-IT" sz="2000" dirty="0"/>
              <a:t> </a:t>
            </a:r>
            <a:r>
              <a:rPr lang="it-IT" sz="2000" dirty="0" err="1"/>
              <a:t>depicted</a:t>
            </a:r>
            <a:r>
              <a:rPr lang="it-IT" sz="2000" dirty="0"/>
              <a:t> discrete </a:t>
            </a:r>
            <a:r>
              <a:rPr lang="it-IT" sz="2000" dirty="0" err="1"/>
              <a:t>villages</a:t>
            </a:r>
            <a:r>
              <a:rPr lang="it-IT" sz="2000" dirty="0"/>
              <a:t> with </a:t>
            </a:r>
            <a:r>
              <a:rPr lang="it-IT" sz="2000" dirty="0" err="1"/>
              <a:t>fixed</a:t>
            </a:r>
            <a:r>
              <a:rPr lang="it-IT" sz="2000" dirty="0"/>
              <a:t> </a:t>
            </a:r>
            <a:r>
              <a:rPr lang="it-IT" sz="2000" dirty="0" err="1"/>
              <a:t>traditions</a:t>
            </a:r>
            <a:r>
              <a:rPr lang="it-IT" sz="2000" dirty="0"/>
              <a:t>, </a:t>
            </a:r>
            <a:r>
              <a:rPr lang="it-IT" sz="2000" dirty="0" err="1"/>
              <a:t>Díaz</a:t>
            </a:r>
            <a:r>
              <a:rPr lang="it-IT" sz="2000" dirty="0"/>
              <a:t> </a:t>
            </a:r>
            <a:r>
              <a:rPr lang="it-IT" sz="2000" dirty="0" err="1"/>
              <a:t>saw</a:t>
            </a:r>
            <a:r>
              <a:rPr lang="it-IT" sz="2000" dirty="0"/>
              <a:t> </a:t>
            </a:r>
            <a:r>
              <a:rPr lang="it-IT" sz="2000" dirty="0" err="1"/>
              <a:t>syncretism</a:t>
            </a:r>
            <a:r>
              <a:rPr lang="it-IT" sz="2000" dirty="0"/>
              <a:t> and </a:t>
            </a:r>
            <a:r>
              <a:rPr lang="it-IT" sz="2000" dirty="0" err="1"/>
              <a:t>shifting</a:t>
            </a:r>
            <a:r>
              <a:rPr lang="it-IT" sz="2000" dirty="0"/>
              <a:t> </a:t>
            </a:r>
            <a:r>
              <a:rPr lang="it-IT" sz="2000" dirty="0" err="1"/>
              <a:t>identities</a:t>
            </a:r>
            <a:r>
              <a:rPr lang="it-IT" sz="2000" dirty="0"/>
              <a:t>. </a:t>
            </a:r>
            <a:r>
              <a:rPr lang="it-IT" sz="2000" dirty="0" err="1"/>
              <a:t>Most</a:t>
            </a:r>
            <a:r>
              <a:rPr lang="it-IT" sz="2000" dirty="0"/>
              <a:t> </a:t>
            </a:r>
            <a:r>
              <a:rPr lang="it-IT" sz="2000" dirty="0" err="1"/>
              <a:t>anthropologists</a:t>
            </a:r>
            <a:r>
              <a:rPr lang="it-IT" sz="2000" dirty="0"/>
              <a:t> </a:t>
            </a:r>
            <a:r>
              <a:rPr lang="it-IT" sz="2000" dirty="0" err="1"/>
              <a:t>found</a:t>
            </a:r>
            <a:r>
              <a:rPr lang="it-IT" sz="2000" dirty="0"/>
              <a:t> a conservative </a:t>
            </a:r>
            <a:r>
              <a:rPr lang="it-IT" sz="2000" dirty="0" err="1"/>
              <a:t>peasantry</a:t>
            </a:r>
            <a:r>
              <a:rPr lang="it-IT" sz="2000" dirty="0"/>
              <a:t>. </a:t>
            </a:r>
            <a:r>
              <a:rPr lang="it-IT" sz="2000" dirty="0" err="1"/>
              <a:t>Díaz</a:t>
            </a:r>
            <a:r>
              <a:rPr lang="it-IT" sz="2000" dirty="0"/>
              <a:t>, by </a:t>
            </a:r>
            <a:r>
              <a:rPr lang="it-IT" sz="2000" dirty="0" err="1"/>
              <a:t>contrast</a:t>
            </a:r>
            <a:r>
              <a:rPr lang="it-IT" sz="2000" dirty="0"/>
              <a:t>, </a:t>
            </a:r>
            <a:r>
              <a:rPr lang="it-IT" sz="2000" dirty="0" err="1"/>
              <a:t>perceived</a:t>
            </a:r>
            <a:r>
              <a:rPr lang="it-IT" sz="2000" dirty="0"/>
              <a:t> small farmers </a:t>
            </a:r>
            <a:r>
              <a:rPr lang="it-IT" sz="2000" dirty="0" err="1"/>
              <a:t>as</a:t>
            </a:r>
            <a:r>
              <a:rPr lang="it-IT" sz="2000" dirty="0"/>
              <a:t> on the </a:t>
            </a:r>
            <a:r>
              <a:rPr lang="it-IT" sz="2000" dirty="0" err="1"/>
              <a:t>brink</a:t>
            </a:r>
            <a:r>
              <a:rPr lang="it-IT" sz="2000" dirty="0"/>
              <a:t> of </a:t>
            </a:r>
            <a:r>
              <a:rPr lang="it-IT" sz="2000" dirty="0" err="1"/>
              <a:t>revolt</a:t>
            </a:r>
            <a:r>
              <a:rPr lang="it-IT" sz="2000" dirty="0"/>
              <a:t>.» (</a:t>
            </a:r>
            <a:r>
              <a:rPr lang="it-IT" sz="2000" dirty="0" err="1"/>
              <a:t>Starn</a:t>
            </a:r>
            <a:r>
              <a:rPr lang="it-IT" sz="2000" dirty="0"/>
              <a:t> 1991)</a:t>
            </a:r>
          </a:p>
        </p:txBody>
      </p:sp>
      <p:pic>
        <p:nvPicPr>
          <p:cNvPr id="3" name="Immagine 2">
            <a:extLst>
              <a:ext uri="{FF2B5EF4-FFF2-40B4-BE49-F238E27FC236}">
                <a16:creationId xmlns:a16="http://schemas.microsoft.com/office/drawing/2014/main" id="{068C8799-323C-19EA-3D91-15A0D6876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03" y="807158"/>
            <a:ext cx="3325244" cy="4992859"/>
          </a:xfrm>
          <a:prstGeom prst="rect">
            <a:avLst/>
          </a:prstGeom>
        </p:spPr>
      </p:pic>
    </p:spTree>
    <p:extLst>
      <p:ext uri="{BB962C8B-B14F-4D97-AF65-F5344CB8AC3E}">
        <p14:creationId xmlns:p14="http://schemas.microsoft.com/office/powerpoint/2010/main" val="245630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88633" y="538272"/>
            <a:ext cx="9674406" cy="646331"/>
          </a:xfrm>
          <a:prstGeom prst="rect">
            <a:avLst/>
          </a:prstGeom>
          <a:noFill/>
        </p:spPr>
        <p:txBody>
          <a:bodyPr wrap="square" rtlCol="0">
            <a:spAutoFit/>
          </a:bodyPr>
          <a:lstStyle/>
          <a:p>
            <a:r>
              <a:rPr lang="en-US" sz="3600" b="1" dirty="0">
                <a:solidFill>
                  <a:srgbClr val="C00000"/>
                </a:solidFill>
              </a:rPr>
              <a:t>Gonzales Prada (1844-1918)</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hermata 2021-10-22 alle 14.0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pic>
        <p:nvPicPr>
          <p:cNvPr id="6" name="Picture Placeholder 4">
            <a:hlinkClick r:id="rId3"/>
            <a:extLst>
              <a:ext uri="{FF2B5EF4-FFF2-40B4-BE49-F238E27FC236}">
                <a16:creationId xmlns:a16="http://schemas.microsoft.com/office/drawing/2014/main" id="{E829BFFE-5D78-EB4D-A980-1B32247052DD}"/>
              </a:ext>
            </a:extLst>
          </p:cNvPr>
          <p:cNvPicPr>
            <a:picLocks noChangeAspect="1"/>
          </p:cNvPicPr>
          <p:nvPr/>
        </p:nvPicPr>
        <p:blipFill>
          <a:blip r:embed="rId4"/>
          <a:srcRect l="11653" r="11653"/>
          <a:stretch>
            <a:fillRect/>
          </a:stretch>
        </p:blipFill>
        <p:spPr>
          <a:xfrm>
            <a:off x="0" y="1789763"/>
            <a:ext cx="4665579" cy="4311231"/>
          </a:xfrm>
          <a:prstGeom prst="rect">
            <a:avLst/>
          </a:prstGeom>
        </p:spPr>
      </p:pic>
      <p:sp>
        <p:nvSpPr>
          <p:cNvPr id="7" name="Text Placeholder 3">
            <a:extLst>
              <a:ext uri="{FF2B5EF4-FFF2-40B4-BE49-F238E27FC236}">
                <a16:creationId xmlns:a16="http://schemas.microsoft.com/office/drawing/2014/main" id="{F8C87237-8A00-BE40-A184-F928D52FAF29}"/>
              </a:ext>
            </a:extLst>
          </p:cNvPr>
          <p:cNvSpPr txBox="1">
            <a:spLocks/>
          </p:cNvSpPr>
          <p:nvPr/>
        </p:nvSpPr>
        <p:spPr>
          <a:xfrm>
            <a:off x="5851092" y="1694206"/>
            <a:ext cx="5373967" cy="43112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err="1"/>
              <a:t>Nuestros</a:t>
            </a:r>
            <a:r>
              <a:rPr lang="pt-BR" dirty="0"/>
              <a:t> </a:t>
            </a:r>
            <a:r>
              <a:rPr lang="pt-BR" dirty="0" err="1"/>
              <a:t>Indios</a:t>
            </a:r>
            <a:r>
              <a:rPr lang="pt-BR" dirty="0"/>
              <a:t>: </a:t>
            </a:r>
            <a:r>
              <a:rPr lang="pt-BR" dirty="0" err="1"/>
              <a:t>assimilazione</a:t>
            </a:r>
            <a:r>
              <a:rPr lang="pt-BR" dirty="0"/>
              <a:t> </a:t>
            </a:r>
            <a:r>
              <a:rPr lang="pt-BR" dirty="0" err="1"/>
              <a:t>attraverso</a:t>
            </a:r>
            <a:r>
              <a:rPr lang="pt-BR" dirty="0"/>
              <a:t> </a:t>
            </a:r>
            <a:r>
              <a:rPr lang="pt-BR" dirty="0" err="1"/>
              <a:t>l’educazione</a:t>
            </a:r>
            <a:r>
              <a:rPr lang="pt-BR" dirty="0"/>
              <a:t> </a:t>
            </a:r>
            <a:r>
              <a:rPr lang="pt-BR" dirty="0" err="1"/>
              <a:t>rurale</a:t>
            </a:r>
            <a:r>
              <a:rPr lang="pt-BR" dirty="0"/>
              <a:t> massiva </a:t>
            </a:r>
          </a:p>
          <a:p>
            <a:r>
              <a:rPr lang="pt-BR" dirty="0"/>
              <a:t>Il </a:t>
            </a:r>
            <a:r>
              <a:rPr lang="pt-BR" dirty="0" err="1"/>
              <a:t>programma</a:t>
            </a:r>
            <a:r>
              <a:rPr lang="pt-BR" dirty="0"/>
              <a:t> </a:t>
            </a:r>
            <a:r>
              <a:rPr lang="pt-BR" dirty="0" err="1"/>
              <a:t>di</a:t>
            </a:r>
            <a:r>
              <a:rPr lang="pt-BR" dirty="0"/>
              <a:t> </a:t>
            </a:r>
            <a:r>
              <a:rPr lang="pt-BR" dirty="0" err="1"/>
              <a:t>civilizzazione</a:t>
            </a:r>
            <a:r>
              <a:rPr lang="pt-BR" dirty="0"/>
              <a:t> </a:t>
            </a:r>
            <a:r>
              <a:rPr lang="pt-BR" dirty="0" err="1"/>
              <a:t>dell’indio</a:t>
            </a:r>
            <a:endParaRPr lang="pt-BR" dirty="0"/>
          </a:p>
          <a:p>
            <a:endParaRPr lang="pt-BR" dirty="0"/>
          </a:p>
          <a:p>
            <a:endParaRPr lang="pt-BR" dirty="0"/>
          </a:p>
        </p:txBody>
      </p:sp>
      <p:sp>
        <p:nvSpPr>
          <p:cNvPr id="8" name="Content Placeholder 1">
            <a:extLst>
              <a:ext uri="{FF2B5EF4-FFF2-40B4-BE49-F238E27FC236}">
                <a16:creationId xmlns:a16="http://schemas.microsoft.com/office/drawing/2014/main" id="{634EEF03-0834-A049-8328-1990C54E53E9}"/>
              </a:ext>
            </a:extLst>
          </p:cNvPr>
          <p:cNvSpPr txBox="1">
            <a:spLocks/>
          </p:cNvSpPr>
          <p:nvPr/>
        </p:nvSpPr>
        <p:spPr>
          <a:xfrm>
            <a:off x="4792713" y="4227104"/>
            <a:ext cx="7307847" cy="1925053"/>
          </a:xfrm>
          <a:prstGeom prst="rect">
            <a:avLst/>
          </a:prstGeom>
          <a:solidFill>
            <a:schemeClr val="tx2">
              <a:tint val="40000"/>
            </a:schemeClr>
          </a:solidFill>
          <a:effectLst>
            <a:outerShdw blurRad="88900" sx="103000" sy="103000" algn="ctr" rotWithShape="0">
              <a:prstClr val="black">
                <a:alpha val="32000"/>
              </a:prstClr>
            </a:outerShdw>
            <a:softEdge rad="127000"/>
          </a:effectLst>
        </p:spPr>
        <p:txBody>
          <a:bodyPr vert="horz">
            <a:normAutofit/>
          </a:bodyPr>
          <a:lstStyle>
            <a:lvl1pPr marL="0" indent="0" algn="l" rtl="0" eaLnBrk="1" latinLnBrk="0" hangingPunct="1">
              <a:spcBef>
                <a:spcPts val="600"/>
              </a:spcBef>
              <a:buClr>
                <a:schemeClr val="accent2"/>
              </a:buClr>
              <a:buSzPct val="85000"/>
              <a:buFont typeface="Wingdings 2"/>
              <a:buNone/>
              <a:defRPr kumimoji="0" sz="32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just"/>
            <a:r>
              <a:rPr lang="es-ES_tradnl" sz="2000" i="1" dirty="0"/>
              <a:t>“Alguien dijo que el Perú no es una nación sino un territorio habitado. Si el Perú blasona de constituir nación, debe manifestar donde se hallan los ciudadanos, los elementos esenciales de la nacionalidad. Ciudadano quiere decir hombre libre, y aquí vegetan rebaños de siervos” (González Prada 1888).</a:t>
            </a:r>
            <a:r>
              <a:rPr lang="es-ES" sz="2000" i="1" dirty="0"/>
              <a:t> </a:t>
            </a:r>
            <a:endParaRPr lang="en-US" sz="2000" i="1" dirty="0"/>
          </a:p>
        </p:txBody>
      </p:sp>
    </p:spTree>
    <p:extLst>
      <p:ext uri="{BB962C8B-B14F-4D97-AF65-F5344CB8AC3E}">
        <p14:creationId xmlns:p14="http://schemas.microsoft.com/office/powerpoint/2010/main" val="1648802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155750" y="108080"/>
            <a:ext cx="8314701" cy="584775"/>
          </a:xfrm>
          <a:prstGeom prst="rect">
            <a:avLst/>
          </a:prstGeom>
          <a:noFill/>
        </p:spPr>
        <p:txBody>
          <a:bodyPr wrap="square" rtlCol="0">
            <a:spAutoFit/>
          </a:bodyPr>
          <a:lstStyle/>
          <a:p>
            <a:r>
              <a:rPr lang="it-IT" sz="3200" b="1" noProof="0" dirty="0" err="1">
                <a:solidFill>
                  <a:srgbClr val="C00000"/>
                </a:solidFill>
              </a:rPr>
              <a:t>Missing</a:t>
            </a:r>
            <a:r>
              <a:rPr lang="it-IT" sz="3200" b="1" noProof="0" dirty="0">
                <a:solidFill>
                  <a:srgbClr val="C00000"/>
                </a:solidFill>
              </a:rPr>
              <a:t> the </a:t>
            </a:r>
            <a:r>
              <a:rPr lang="it-IT" sz="3200" b="1" noProof="0" dirty="0" err="1">
                <a:solidFill>
                  <a:srgbClr val="C00000"/>
                </a:solidFill>
              </a:rPr>
              <a:t>Revolution</a:t>
            </a:r>
            <a:r>
              <a:rPr lang="it-IT" sz="3200" b="1" noProof="0" dirty="0">
                <a:solidFill>
                  <a:srgbClr val="C00000"/>
                </a:solidFill>
              </a:rPr>
              <a:t> </a:t>
            </a:r>
            <a:r>
              <a:rPr lang="it-IT" sz="3200" b="1" noProof="0" dirty="0" err="1">
                <a:solidFill>
                  <a:srgbClr val="C00000"/>
                </a:solidFill>
              </a:rPr>
              <a:t>today</a:t>
            </a:r>
            <a:r>
              <a:rPr lang="it-IT" sz="3200" b="1" noProof="0" dirty="0">
                <a:solidFill>
                  <a:srgbClr val="C00000"/>
                </a:solidFill>
              </a:rPr>
              <a:t> </a:t>
            </a:r>
            <a:endParaRPr lang="it-IT"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Text Placeholder 3">
            <a:extLst>
              <a:ext uri="{FF2B5EF4-FFF2-40B4-BE49-F238E27FC236}">
                <a16:creationId xmlns:a16="http://schemas.microsoft.com/office/drawing/2014/main" id="{9DEDF597-5B69-4A45-8933-A3784D507ACA}"/>
              </a:ext>
            </a:extLst>
          </p:cNvPr>
          <p:cNvSpPr txBox="1">
            <a:spLocks/>
          </p:cNvSpPr>
          <p:nvPr/>
        </p:nvSpPr>
        <p:spPr>
          <a:xfrm>
            <a:off x="4313100" y="1153675"/>
            <a:ext cx="7719807" cy="46794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700" dirty="0">
                <a:effectLst/>
                <a:latin typeface="AGaramondPro"/>
              </a:rPr>
              <a:t>«I </a:t>
            </a:r>
            <a:r>
              <a:rPr lang="it-IT" sz="1700" dirty="0" err="1">
                <a:effectLst/>
                <a:latin typeface="AGaramondPro"/>
              </a:rPr>
              <a:t>wrote</a:t>
            </a:r>
            <a:r>
              <a:rPr lang="it-IT" sz="1700" dirty="0">
                <a:effectLst/>
                <a:latin typeface="AGaramondPro"/>
              </a:rPr>
              <a:t> the </a:t>
            </a:r>
            <a:r>
              <a:rPr lang="it-IT" sz="1700" dirty="0" err="1">
                <a:effectLst/>
                <a:latin typeface="AGaramondPro"/>
              </a:rPr>
              <a:t>original</a:t>
            </a:r>
            <a:r>
              <a:rPr lang="it-IT" sz="1700" dirty="0">
                <a:effectLst/>
                <a:latin typeface="AGaramondPro"/>
              </a:rPr>
              <a:t> ‘</a:t>
            </a:r>
            <a:r>
              <a:rPr lang="it-IT" sz="1700" dirty="0" err="1">
                <a:effectLst/>
                <a:latin typeface="AGaramondPro"/>
              </a:rPr>
              <a:t>Missing</a:t>
            </a:r>
            <a:r>
              <a:rPr lang="it-IT" sz="1700" dirty="0">
                <a:effectLst/>
                <a:latin typeface="AGaramondPro"/>
              </a:rPr>
              <a:t> the </a:t>
            </a:r>
            <a:r>
              <a:rPr lang="it-IT" sz="1700" dirty="0" err="1">
                <a:effectLst/>
                <a:latin typeface="AGaramondPro"/>
              </a:rPr>
              <a:t>Revolution</a:t>
            </a:r>
            <a:r>
              <a:rPr lang="it-IT" sz="1700" dirty="0">
                <a:effectLst/>
                <a:latin typeface="AGaramondPro"/>
              </a:rPr>
              <a:t>’ </a:t>
            </a:r>
            <a:r>
              <a:rPr lang="it-IT" sz="1700" dirty="0" err="1">
                <a:effectLst/>
                <a:latin typeface="AGaramondPro"/>
              </a:rPr>
              <a:t>essay</a:t>
            </a:r>
            <a:r>
              <a:rPr lang="it-IT" sz="1700" dirty="0">
                <a:effectLst/>
                <a:latin typeface="AGaramondPro"/>
              </a:rPr>
              <a:t> in 1989. I </a:t>
            </a:r>
            <a:r>
              <a:rPr lang="it-IT" sz="1700" dirty="0" err="1">
                <a:effectLst/>
                <a:latin typeface="AGaramondPro"/>
              </a:rPr>
              <a:t>was</a:t>
            </a:r>
            <a:r>
              <a:rPr lang="it-IT" sz="1700" dirty="0">
                <a:effectLst/>
                <a:latin typeface="AGaramondPro"/>
              </a:rPr>
              <a:t> 29, in </a:t>
            </a:r>
            <a:r>
              <a:rPr lang="it-IT" sz="1700" dirty="0" err="1">
                <a:effectLst/>
                <a:latin typeface="AGaramondPro"/>
              </a:rPr>
              <a:t>another</a:t>
            </a:r>
            <a:r>
              <a:rPr lang="it-IT" sz="1700" dirty="0">
                <a:effectLst/>
                <a:latin typeface="AGaramondPro"/>
              </a:rPr>
              <a:t> life. </a:t>
            </a:r>
            <a:r>
              <a:rPr lang="it-IT" sz="1700" dirty="0" err="1">
                <a:effectLst/>
                <a:latin typeface="AGaramondPro"/>
              </a:rPr>
              <a:t>There</a:t>
            </a:r>
            <a:r>
              <a:rPr lang="it-IT" sz="1700" dirty="0">
                <a:effectLst/>
                <a:latin typeface="AGaramondPro"/>
              </a:rPr>
              <a:t> </a:t>
            </a:r>
            <a:r>
              <a:rPr lang="it-IT" sz="1700" dirty="0" err="1">
                <a:effectLst/>
                <a:latin typeface="AGaramondPro"/>
              </a:rPr>
              <a:t>was</a:t>
            </a:r>
            <a:r>
              <a:rPr lang="it-IT" sz="1700" dirty="0">
                <a:effectLst/>
                <a:latin typeface="AGaramondPro"/>
              </a:rPr>
              <a:t> </a:t>
            </a:r>
            <a:r>
              <a:rPr lang="it-IT" sz="1700" dirty="0" err="1">
                <a:effectLst/>
                <a:latin typeface="AGaramondPro"/>
              </a:rPr>
              <a:t>certainly</a:t>
            </a:r>
            <a:r>
              <a:rPr lang="it-IT" sz="1700" dirty="0">
                <a:effectLst/>
                <a:latin typeface="AGaramondPro"/>
              </a:rPr>
              <a:t> an </a:t>
            </a:r>
            <a:r>
              <a:rPr lang="it-IT" sz="1700" dirty="0" err="1">
                <a:effectLst/>
                <a:latin typeface="AGaramondPro"/>
              </a:rPr>
              <a:t>Oedipal</a:t>
            </a:r>
            <a:r>
              <a:rPr lang="it-IT" sz="1700" dirty="0">
                <a:effectLst/>
                <a:latin typeface="AGaramondPro"/>
              </a:rPr>
              <a:t> </a:t>
            </a:r>
            <a:r>
              <a:rPr lang="it-IT" sz="1700" dirty="0" err="1">
                <a:effectLst/>
                <a:latin typeface="AGaramondPro"/>
              </a:rPr>
              <a:t>dimension</a:t>
            </a:r>
            <a:r>
              <a:rPr lang="it-IT" sz="1700" dirty="0">
                <a:effectLst/>
                <a:latin typeface="AGaramondPro"/>
              </a:rPr>
              <a:t> to </a:t>
            </a:r>
            <a:r>
              <a:rPr lang="it-IT" sz="1700" dirty="0" err="1">
                <a:effectLst/>
                <a:latin typeface="AGaramondPro"/>
              </a:rPr>
              <a:t>it</a:t>
            </a:r>
            <a:r>
              <a:rPr lang="it-IT" sz="1700" dirty="0">
                <a:effectLst/>
                <a:latin typeface="AGaramondPro"/>
              </a:rPr>
              <a:t> </a:t>
            </a:r>
            <a:r>
              <a:rPr lang="it-IT" sz="1700" dirty="0" err="1">
                <a:effectLst/>
                <a:latin typeface="AGaramondPro"/>
              </a:rPr>
              <a:t>all</a:t>
            </a:r>
            <a:r>
              <a:rPr lang="it-IT" sz="1700" dirty="0">
                <a:effectLst/>
                <a:latin typeface="AGaramondPro"/>
              </a:rPr>
              <a:t>, the </a:t>
            </a:r>
            <a:r>
              <a:rPr lang="it-IT" sz="1700" dirty="0" err="1">
                <a:effectLst/>
                <a:latin typeface="AGaramondPro"/>
              </a:rPr>
              <a:t>angry</a:t>
            </a:r>
            <a:r>
              <a:rPr lang="it-IT" sz="1700" dirty="0">
                <a:effectLst/>
                <a:latin typeface="AGaramondPro"/>
              </a:rPr>
              <a:t> </a:t>
            </a:r>
            <a:r>
              <a:rPr lang="it-IT" sz="1700" dirty="0" err="1">
                <a:effectLst/>
                <a:latin typeface="AGaramondPro"/>
              </a:rPr>
              <a:t>young</a:t>
            </a:r>
            <a:r>
              <a:rPr lang="it-IT" sz="1700" dirty="0">
                <a:effectLst/>
                <a:latin typeface="AGaramondPro"/>
              </a:rPr>
              <a:t> </a:t>
            </a:r>
            <a:r>
              <a:rPr lang="it-IT" sz="1700" dirty="0" err="1">
                <a:effectLst/>
                <a:latin typeface="AGaramondPro"/>
              </a:rPr>
              <a:t>anthropologist</a:t>
            </a:r>
            <a:r>
              <a:rPr lang="it-IT" sz="1700" dirty="0">
                <a:effectLst/>
                <a:latin typeface="AGaramondPro"/>
              </a:rPr>
              <a:t> </a:t>
            </a:r>
            <a:r>
              <a:rPr lang="it-IT" sz="1700" dirty="0" err="1">
                <a:effectLst/>
                <a:latin typeface="AGaramondPro"/>
              </a:rPr>
              <a:t>raging</a:t>
            </a:r>
            <a:r>
              <a:rPr lang="it-IT" sz="1700" dirty="0">
                <a:effectLst/>
                <a:latin typeface="AGaramondPro"/>
              </a:rPr>
              <a:t> </a:t>
            </a:r>
            <a:r>
              <a:rPr lang="it-IT" sz="1700" dirty="0" err="1">
                <a:effectLst/>
                <a:latin typeface="AGaramondPro"/>
              </a:rPr>
              <a:t>against</a:t>
            </a:r>
            <a:r>
              <a:rPr lang="it-IT" sz="1700" dirty="0">
                <a:effectLst/>
                <a:latin typeface="AGaramondPro"/>
              </a:rPr>
              <a:t> </a:t>
            </a:r>
            <a:r>
              <a:rPr lang="it-IT" sz="1700" dirty="0" err="1">
                <a:effectLst/>
                <a:latin typeface="AGaramondPro"/>
              </a:rPr>
              <a:t>his</a:t>
            </a:r>
            <a:r>
              <a:rPr lang="it-IT" sz="1700" dirty="0">
                <a:effectLst/>
                <a:latin typeface="AGaramondPro"/>
              </a:rPr>
              <a:t> </a:t>
            </a:r>
            <a:r>
              <a:rPr lang="it-IT" sz="1700" dirty="0" err="1">
                <a:effectLst/>
                <a:latin typeface="AGaramondPro"/>
              </a:rPr>
              <a:t>disciplinary</a:t>
            </a:r>
            <a:r>
              <a:rPr lang="it-IT" sz="1700" dirty="0">
                <a:effectLst/>
                <a:latin typeface="AGaramondPro"/>
              </a:rPr>
              <a:t> </a:t>
            </a:r>
            <a:r>
              <a:rPr lang="it-IT" sz="1700" dirty="0" err="1">
                <a:effectLst/>
                <a:latin typeface="AGaramondPro"/>
              </a:rPr>
              <a:t>fathers</a:t>
            </a:r>
            <a:r>
              <a:rPr lang="it-IT" sz="1700" dirty="0">
                <a:effectLst/>
                <a:latin typeface="AGaramondPro"/>
              </a:rPr>
              <a:t> (and </a:t>
            </a:r>
            <a:r>
              <a:rPr lang="it-IT" sz="1700" dirty="0" err="1">
                <a:effectLst/>
                <a:latin typeface="AGaramondPro"/>
              </a:rPr>
              <a:t>mothers</a:t>
            </a:r>
            <a:r>
              <a:rPr lang="it-IT" sz="1700" dirty="0">
                <a:effectLst/>
                <a:latin typeface="AGaramondPro"/>
              </a:rPr>
              <a:t>). And, of </a:t>
            </a:r>
            <a:r>
              <a:rPr lang="it-IT" sz="1700" dirty="0" err="1">
                <a:effectLst/>
                <a:latin typeface="AGaramondPro"/>
              </a:rPr>
              <a:t>course</a:t>
            </a:r>
            <a:r>
              <a:rPr lang="it-IT" sz="1700" dirty="0">
                <a:effectLst/>
                <a:latin typeface="AGaramondPro"/>
              </a:rPr>
              <a:t>, I </a:t>
            </a:r>
            <a:r>
              <a:rPr lang="it-IT" sz="1700" dirty="0" err="1">
                <a:effectLst/>
                <a:latin typeface="AGaramondPro"/>
              </a:rPr>
              <a:t>was</a:t>
            </a:r>
            <a:r>
              <a:rPr lang="it-IT" sz="1700" dirty="0">
                <a:effectLst/>
                <a:latin typeface="AGaramondPro"/>
              </a:rPr>
              <a:t> </a:t>
            </a:r>
            <a:r>
              <a:rPr lang="it-IT" sz="1700" dirty="0" err="1">
                <a:effectLst/>
                <a:latin typeface="AGaramondPro"/>
              </a:rPr>
              <a:t>influenced</a:t>
            </a:r>
            <a:r>
              <a:rPr lang="it-IT" sz="1700" dirty="0">
                <a:effectLst/>
                <a:latin typeface="AGaramondPro"/>
              </a:rPr>
              <a:t> by the moment in </a:t>
            </a:r>
            <a:r>
              <a:rPr lang="it-IT" sz="1700" dirty="0" err="1">
                <a:effectLst/>
                <a:latin typeface="AGaramondPro"/>
              </a:rPr>
              <a:t>anthropology</a:t>
            </a:r>
            <a:r>
              <a:rPr lang="it-IT" sz="1700" dirty="0">
                <a:effectLst/>
                <a:latin typeface="AGaramondPro"/>
              </a:rPr>
              <a:t> and the </a:t>
            </a:r>
            <a:r>
              <a:rPr lang="it-IT" sz="1700" dirty="0" err="1">
                <a:effectLst/>
                <a:latin typeface="AGaramondPro"/>
              </a:rPr>
              <a:t>academy</a:t>
            </a:r>
            <a:r>
              <a:rPr lang="it-IT" sz="1700" dirty="0">
                <a:effectLst/>
                <a:latin typeface="AGaramondPro"/>
              </a:rPr>
              <a:t>. </a:t>
            </a:r>
            <a:r>
              <a:rPr lang="it-IT" sz="1700" dirty="0" err="1">
                <a:effectLst/>
                <a:latin typeface="AGaramondPro"/>
              </a:rPr>
              <a:t>That</a:t>
            </a:r>
            <a:r>
              <a:rPr lang="it-IT" sz="1700" dirty="0">
                <a:effectLst/>
                <a:latin typeface="AGaramondPro"/>
              </a:rPr>
              <a:t> </a:t>
            </a:r>
            <a:r>
              <a:rPr lang="it-IT" sz="1700" dirty="0" err="1">
                <a:effectLst/>
                <a:latin typeface="AGaramondPro"/>
              </a:rPr>
              <a:t>was</a:t>
            </a:r>
            <a:r>
              <a:rPr lang="it-IT" sz="1700" dirty="0">
                <a:effectLst/>
                <a:latin typeface="AGaramondPro"/>
              </a:rPr>
              <a:t> the era of the so-</a:t>
            </a:r>
            <a:r>
              <a:rPr lang="it-IT" sz="1700" dirty="0" err="1">
                <a:effectLst/>
                <a:latin typeface="AGaramondPro"/>
              </a:rPr>
              <a:t>called</a:t>
            </a:r>
            <a:r>
              <a:rPr lang="it-IT" sz="1700" dirty="0">
                <a:effectLst/>
                <a:latin typeface="AGaramondPro"/>
              </a:rPr>
              <a:t> ‘</a:t>
            </a:r>
            <a:r>
              <a:rPr lang="it-IT" sz="1700" dirty="0" err="1">
                <a:effectLst/>
                <a:latin typeface="AGaramondPro"/>
              </a:rPr>
              <a:t>postmodern</a:t>
            </a:r>
            <a:r>
              <a:rPr lang="it-IT" sz="1700" dirty="0">
                <a:effectLst/>
                <a:latin typeface="AGaramondPro"/>
              </a:rPr>
              <a:t> turn’ in </a:t>
            </a:r>
            <a:r>
              <a:rPr lang="it-IT" sz="1700" dirty="0" err="1">
                <a:effectLst/>
                <a:latin typeface="AGaramondPro"/>
              </a:rPr>
              <a:t>anthropology</a:t>
            </a:r>
            <a:r>
              <a:rPr lang="it-IT" sz="1700" dirty="0">
                <a:effectLst/>
                <a:latin typeface="AGaramondPro"/>
              </a:rPr>
              <a:t> and the </a:t>
            </a:r>
            <a:r>
              <a:rPr lang="it-IT" sz="1700" dirty="0" err="1">
                <a:effectLst/>
                <a:latin typeface="AGaramondPro"/>
              </a:rPr>
              <a:t>rising</a:t>
            </a:r>
            <a:r>
              <a:rPr lang="it-IT" sz="1700" dirty="0">
                <a:effectLst/>
                <a:latin typeface="AGaramondPro"/>
              </a:rPr>
              <a:t> </a:t>
            </a:r>
            <a:r>
              <a:rPr lang="it-IT" sz="1700" dirty="0" err="1">
                <a:effectLst/>
                <a:latin typeface="AGaramondPro"/>
              </a:rPr>
              <a:t>influence</a:t>
            </a:r>
            <a:r>
              <a:rPr lang="it-IT" sz="1700" dirty="0">
                <a:effectLst/>
                <a:latin typeface="AGaramondPro"/>
              </a:rPr>
              <a:t> of </a:t>
            </a:r>
            <a:r>
              <a:rPr lang="it-IT" sz="1700" dirty="0" err="1">
                <a:effectLst/>
                <a:latin typeface="AGaramondPro"/>
              </a:rPr>
              <a:t>poststructuralist</a:t>
            </a:r>
            <a:r>
              <a:rPr lang="it-IT" sz="1700" dirty="0">
                <a:effectLst/>
                <a:latin typeface="AGaramondPro"/>
              </a:rPr>
              <a:t> and </a:t>
            </a:r>
            <a:r>
              <a:rPr lang="it-IT" sz="1700" dirty="0" err="1">
                <a:effectLst/>
                <a:latin typeface="AGaramondPro"/>
              </a:rPr>
              <a:t>postcolonial</a:t>
            </a:r>
            <a:r>
              <a:rPr lang="it-IT" sz="1700" dirty="0">
                <a:effectLst/>
                <a:latin typeface="AGaramondPro"/>
              </a:rPr>
              <a:t> theory. … I </a:t>
            </a:r>
            <a:r>
              <a:rPr lang="it-IT" sz="1700" dirty="0" err="1">
                <a:effectLst/>
                <a:latin typeface="AGaramondPro"/>
              </a:rPr>
              <a:t>worry</a:t>
            </a:r>
            <a:r>
              <a:rPr lang="it-IT" sz="1700" dirty="0">
                <a:effectLst/>
                <a:latin typeface="AGaramondPro"/>
              </a:rPr>
              <a:t>, in </a:t>
            </a:r>
            <a:r>
              <a:rPr lang="it-IT" sz="1700" dirty="0" err="1">
                <a:effectLst/>
                <a:latin typeface="AGaramondPro"/>
              </a:rPr>
              <a:t>fact</a:t>
            </a:r>
            <a:r>
              <a:rPr lang="it-IT" sz="1700" dirty="0">
                <a:effectLst/>
                <a:latin typeface="AGaramondPro"/>
              </a:rPr>
              <a:t>, </a:t>
            </a:r>
            <a:r>
              <a:rPr lang="it-IT" sz="1700" dirty="0" err="1">
                <a:effectLst/>
                <a:latin typeface="AGaramondPro"/>
              </a:rPr>
              <a:t>that</a:t>
            </a:r>
            <a:r>
              <a:rPr lang="it-IT" sz="1700" dirty="0">
                <a:effectLst/>
                <a:latin typeface="AGaramondPro"/>
              </a:rPr>
              <a:t> some new </a:t>
            </a:r>
            <a:r>
              <a:rPr lang="it-IT" sz="1700" dirty="0" err="1">
                <a:effectLst/>
                <a:latin typeface="AGaramondPro"/>
              </a:rPr>
              <a:t>scholarship</a:t>
            </a:r>
            <a:r>
              <a:rPr lang="it-IT" sz="1700" dirty="0">
                <a:effectLst/>
                <a:latin typeface="AGaramondPro"/>
              </a:rPr>
              <a:t> </a:t>
            </a:r>
            <a:r>
              <a:rPr lang="it-IT" sz="1700" dirty="0" err="1">
                <a:effectLst/>
                <a:latin typeface="AGaramondPro"/>
              </a:rPr>
              <a:t>around</a:t>
            </a:r>
            <a:r>
              <a:rPr lang="it-IT" sz="1700" dirty="0">
                <a:effectLst/>
                <a:latin typeface="AGaramondPro"/>
              </a:rPr>
              <a:t> ‘alternative </a:t>
            </a:r>
            <a:r>
              <a:rPr lang="it-IT" sz="1700" dirty="0" err="1">
                <a:effectLst/>
                <a:latin typeface="AGaramondPro"/>
              </a:rPr>
              <a:t>ontologies</a:t>
            </a:r>
            <a:r>
              <a:rPr lang="it-IT" sz="1700" dirty="0">
                <a:effectLst/>
                <a:latin typeface="AGaramondPro"/>
              </a:rPr>
              <a:t>’ and ‘</a:t>
            </a:r>
            <a:r>
              <a:rPr lang="it-IT" sz="1700" dirty="0" err="1">
                <a:effectLst/>
                <a:latin typeface="AGaramondPro"/>
              </a:rPr>
              <a:t>Andean</a:t>
            </a:r>
            <a:r>
              <a:rPr lang="it-IT" sz="1700" dirty="0">
                <a:effectLst/>
                <a:latin typeface="AGaramondPro"/>
              </a:rPr>
              <a:t> </a:t>
            </a:r>
            <a:r>
              <a:rPr lang="it-IT" sz="1700" dirty="0" err="1">
                <a:effectLst/>
                <a:latin typeface="AGaramondPro"/>
              </a:rPr>
              <a:t>cosmovision</a:t>
            </a:r>
            <a:r>
              <a:rPr lang="it-IT" sz="1700" dirty="0">
                <a:effectLst/>
                <a:latin typeface="AGaramondPro"/>
              </a:rPr>
              <a:t>’ </a:t>
            </a:r>
            <a:r>
              <a:rPr lang="it-IT" sz="1700" dirty="0" err="1">
                <a:effectLst/>
                <a:latin typeface="AGaramondPro"/>
              </a:rPr>
              <a:t>recycles</a:t>
            </a:r>
            <a:r>
              <a:rPr lang="it-IT" sz="1700" dirty="0">
                <a:effectLst/>
                <a:latin typeface="AGaramondPro"/>
              </a:rPr>
              <a:t> the </a:t>
            </a:r>
            <a:r>
              <a:rPr lang="it-IT" sz="1700" dirty="0" err="1">
                <a:effectLst/>
                <a:latin typeface="AGaramondPro"/>
              </a:rPr>
              <a:t>same</a:t>
            </a:r>
            <a:r>
              <a:rPr lang="it-IT" sz="1700" dirty="0">
                <a:effectLst/>
                <a:latin typeface="AGaramondPro"/>
              </a:rPr>
              <a:t> </a:t>
            </a:r>
            <a:r>
              <a:rPr lang="it-IT" sz="1700" dirty="0" err="1">
                <a:effectLst/>
                <a:latin typeface="AGaramondPro"/>
              </a:rPr>
              <a:t>old</a:t>
            </a:r>
            <a:r>
              <a:rPr lang="it-IT" sz="1700" dirty="0">
                <a:effectLst/>
                <a:latin typeface="AGaramondPro"/>
              </a:rPr>
              <a:t> </a:t>
            </a:r>
            <a:r>
              <a:rPr lang="it-IT" sz="1700" dirty="0" err="1">
                <a:effectLst/>
                <a:latin typeface="AGaramondPro"/>
              </a:rPr>
              <a:t>tired</a:t>
            </a:r>
            <a:r>
              <a:rPr lang="it-IT" sz="1700" dirty="0">
                <a:effectLst/>
                <a:latin typeface="AGaramondPro"/>
              </a:rPr>
              <a:t> </a:t>
            </a:r>
            <a:r>
              <a:rPr lang="it-IT" sz="1700" dirty="0" err="1">
                <a:effectLst/>
                <a:latin typeface="AGaramondPro"/>
              </a:rPr>
              <a:t>tropes</a:t>
            </a:r>
            <a:r>
              <a:rPr lang="it-IT" sz="1700" dirty="0">
                <a:effectLst/>
                <a:latin typeface="AGaramondPro"/>
              </a:rPr>
              <a:t> of a </a:t>
            </a:r>
            <a:r>
              <a:rPr lang="it-IT" sz="1700" dirty="0" err="1">
                <a:effectLst/>
                <a:latin typeface="AGaramondPro"/>
              </a:rPr>
              <a:t>timeless</a:t>
            </a:r>
            <a:r>
              <a:rPr lang="it-IT" sz="1700" dirty="0">
                <a:effectLst/>
                <a:latin typeface="AGaramondPro"/>
              </a:rPr>
              <a:t> </a:t>
            </a:r>
            <a:r>
              <a:rPr lang="it-IT" sz="1700" dirty="0" err="1">
                <a:effectLst/>
                <a:latin typeface="AGaramondPro"/>
              </a:rPr>
              <a:t>indigenous</a:t>
            </a:r>
            <a:r>
              <a:rPr lang="it-IT" sz="1700" dirty="0">
                <a:effectLst/>
                <a:latin typeface="AGaramondPro"/>
              </a:rPr>
              <a:t> </a:t>
            </a:r>
            <a:r>
              <a:rPr lang="it-IT" sz="1700" dirty="0" err="1">
                <a:effectLst/>
                <a:latin typeface="AGaramondPro"/>
              </a:rPr>
              <a:t>other</a:t>
            </a:r>
            <a:r>
              <a:rPr lang="it-IT" sz="1700" dirty="0">
                <a:effectLst/>
                <a:latin typeface="AGaramondPro"/>
              </a:rPr>
              <a:t> </a:t>
            </a:r>
            <a:r>
              <a:rPr lang="it-IT" sz="1700" dirty="0" err="1">
                <a:effectLst/>
                <a:latin typeface="AGaramondPro"/>
              </a:rPr>
              <a:t>imagined</a:t>
            </a:r>
            <a:r>
              <a:rPr lang="it-IT" sz="1700" dirty="0">
                <a:effectLst/>
                <a:latin typeface="AGaramondPro"/>
              </a:rPr>
              <a:t> in </a:t>
            </a:r>
            <a:r>
              <a:rPr lang="it-IT" sz="1700" dirty="0" err="1">
                <a:effectLst/>
                <a:latin typeface="AGaramondPro"/>
              </a:rPr>
              <a:t>opposition</a:t>
            </a:r>
            <a:r>
              <a:rPr lang="it-IT" sz="1700" dirty="0">
                <a:effectLst/>
                <a:latin typeface="AGaramondPro"/>
              </a:rPr>
              <a:t> to the </a:t>
            </a:r>
            <a:r>
              <a:rPr lang="it-IT" sz="1700" dirty="0" err="1">
                <a:effectLst/>
                <a:latin typeface="AGaramondPro"/>
              </a:rPr>
              <a:t>modern</a:t>
            </a:r>
            <a:r>
              <a:rPr lang="it-IT" sz="1700" dirty="0">
                <a:effectLst/>
                <a:latin typeface="AGaramondPro"/>
              </a:rPr>
              <a:t> west. </a:t>
            </a:r>
            <a:r>
              <a:rPr lang="it-IT" sz="1700" dirty="0" err="1">
                <a:effectLst/>
                <a:latin typeface="AGaramondPro"/>
              </a:rPr>
              <a:t>Anyone</a:t>
            </a:r>
            <a:r>
              <a:rPr lang="it-IT" sz="1700" dirty="0">
                <a:effectLst/>
                <a:latin typeface="AGaramondPro"/>
              </a:rPr>
              <a:t> </a:t>
            </a:r>
            <a:r>
              <a:rPr lang="it-IT" sz="1700" dirty="0" err="1">
                <a:effectLst/>
                <a:latin typeface="AGaramondPro"/>
              </a:rPr>
              <a:t>who</a:t>
            </a:r>
            <a:r>
              <a:rPr lang="it-IT" sz="1700" dirty="0">
                <a:effectLst/>
                <a:latin typeface="AGaramondPro"/>
              </a:rPr>
              <a:t> travels </a:t>
            </a:r>
            <a:r>
              <a:rPr lang="it-IT" sz="1700" dirty="0" err="1">
                <a:effectLst/>
                <a:latin typeface="AGaramondPro"/>
              </a:rPr>
              <a:t>across</a:t>
            </a:r>
            <a:r>
              <a:rPr lang="it-IT" sz="1700" dirty="0">
                <a:effectLst/>
                <a:latin typeface="AGaramondPro"/>
              </a:rPr>
              <a:t> the Andes </a:t>
            </a:r>
            <a:r>
              <a:rPr lang="it-IT" sz="1700" dirty="0" err="1">
                <a:effectLst/>
                <a:latin typeface="AGaramondPro"/>
              </a:rPr>
              <a:t>knows</a:t>
            </a:r>
            <a:r>
              <a:rPr lang="it-IT" sz="1700" dirty="0">
                <a:effectLst/>
                <a:latin typeface="AGaramondPro"/>
              </a:rPr>
              <a:t> </a:t>
            </a:r>
            <a:r>
              <a:rPr lang="it-IT" sz="1700" dirty="0" err="1">
                <a:effectLst/>
                <a:latin typeface="AGaramondPro"/>
              </a:rPr>
              <a:t>it</a:t>
            </a:r>
            <a:r>
              <a:rPr lang="it-IT" sz="1700" dirty="0">
                <a:effectLst/>
                <a:latin typeface="AGaramondPro"/>
              </a:rPr>
              <a:t> </a:t>
            </a:r>
            <a:r>
              <a:rPr lang="it-IT" sz="1700" dirty="0" err="1">
                <a:effectLst/>
                <a:latin typeface="AGaramondPro"/>
              </a:rPr>
              <a:t>is</a:t>
            </a:r>
            <a:r>
              <a:rPr lang="it-IT" sz="1700" dirty="0">
                <a:effectLst/>
                <a:latin typeface="AGaramondPro"/>
              </a:rPr>
              <a:t> an area </a:t>
            </a:r>
            <a:r>
              <a:rPr lang="it-IT" sz="1700" dirty="0" err="1">
                <a:effectLst/>
                <a:latin typeface="AGaramondPro"/>
              </a:rPr>
              <a:t>unlike</a:t>
            </a:r>
            <a:r>
              <a:rPr lang="it-IT" sz="1700" dirty="0">
                <a:effectLst/>
                <a:latin typeface="AGaramondPro"/>
              </a:rPr>
              <a:t> </a:t>
            </a:r>
            <a:r>
              <a:rPr lang="it-IT" sz="1700" dirty="0" err="1">
                <a:effectLst/>
                <a:latin typeface="AGaramondPro"/>
              </a:rPr>
              <a:t>any</a:t>
            </a:r>
            <a:r>
              <a:rPr lang="it-IT" sz="1700" dirty="0">
                <a:effectLst/>
                <a:latin typeface="AGaramondPro"/>
              </a:rPr>
              <a:t> </a:t>
            </a:r>
            <a:r>
              <a:rPr lang="it-IT" sz="1700" dirty="0" err="1">
                <a:effectLst/>
                <a:latin typeface="AGaramondPro"/>
              </a:rPr>
              <a:t>other</a:t>
            </a:r>
            <a:r>
              <a:rPr lang="it-IT" sz="1700" dirty="0">
                <a:effectLst/>
                <a:latin typeface="AGaramondPro"/>
              </a:rPr>
              <a:t> in the world. </a:t>
            </a:r>
            <a:r>
              <a:rPr lang="it-IT" sz="1700" dirty="0" err="1">
                <a:effectLst/>
                <a:latin typeface="AGaramondPro"/>
              </a:rPr>
              <a:t>It</a:t>
            </a:r>
            <a:r>
              <a:rPr lang="it-IT" sz="1700" dirty="0">
                <a:effectLst/>
                <a:latin typeface="AGaramondPro"/>
              </a:rPr>
              <a:t> </a:t>
            </a:r>
            <a:r>
              <a:rPr lang="it-IT" sz="1700" dirty="0" err="1">
                <a:effectLst/>
                <a:latin typeface="AGaramondPro"/>
              </a:rPr>
              <a:t>has</a:t>
            </a:r>
            <a:r>
              <a:rPr lang="it-IT" sz="1700" dirty="0">
                <a:effectLst/>
                <a:latin typeface="AGaramondPro"/>
              </a:rPr>
              <a:t> </a:t>
            </a:r>
            <a:r>
              <a:rPr lang="it-IT" sz="1700" dirty="0" err="1">
                <a:effectLst/>
                <a:latin typeface="AGaramondPro"/>
              </a:rPr>
              <a:t>never</a:t>
            </a:r>
            <a:r>
              <a:rPr lang="it-IT" sz="1700" dirty="0">
                <a:effectLst/>
                <a:latin typeface="AGaramondPro"/>
              </a:rPr>
              <a:t> </a:t>
            </a:r>
            <a:r>
              <a:rPr lang="it-IT" sz="1700" dirty="0" err="1">
                <a:effectLst/>
                <a:latin typeface="AGaramondPro"/>
              </a:rPr>
              <a:t>been</a:t>
            </a:r>
            <a:r>
              <a:rPr lang="it-IT" sz="1700" dirty="0">
                <a:effectLst/>
                <a:latin typeface="AGaramondPro"/>
              </a:rPr>
              <a:t>, </a:t>
            </a:r>
            <a:r>
              <a:rPr lang="it-IT" sz="1700" dirty="0" err="1">
                <a:effectLst/>
                <a:latin typeface="AGaramondPro"/>
              </a:rPr>
              <a:t>however</a:t>
            </a:r>
            <a:r>
              <a:rPr lang="it-IT" sz="1700" dirty="0">
                <a:effectLst/>
                <a:latin typeface="AGaramondPro"/>
              </a:rPr>
              <a:t>, ... [an] </a:t>
            </a:r>
            <a:r>
              <a:rPr lang="it-IT" sz="1700" dirty="0" err="1">
                <a:effectLst/>
                <a:latin typeface="AGaramondPro"/>
              </a:rPr>
              <a:t>island</a:t>
            </a:r>
            <a:r>
              <a:rPr lang="it-IT" sz="1700" dirty="0">
                <a:effectLst/>
                <a:latin typeface="AGaramondPro"/>
              </a:rPr>
              <a:t> ... [</a:t>
            </a:r>
            <a:r>
              <a:rPr lang="it-IT" sz="1700" dirty="0" err="1">
                <a:effectLst/>
                <a:latin typeface="AGaramondPro"/>
              </a:rPr>
              <a:t>unscathed</a:t>
            </a:r>
            <a:r>
              <a:rPr lang="it-IT" sz="1700" dirty="0">
                <a:effectLst/>
                <a:latin typeface="AGaramondPro"/>
              </a:rPr>
              <a:t> by] history and </a:t>
            </a:r>
            <a:r>
              <a:rPr lang="it-IT" sz="1700" dirty="0" err="1">
                <a:effectLst/>
                <a:latin typeface="AGaramondPro"/>
              </a:rPr>
              <a:t>modernity</a:t>
            </a:r>
            <a:r>
              <a:rPr lang="it-IT" sz="1700" b="1" i="1" dirty="0">
                <a:effectLst/>
                <a:latin typeface="AGaramondPro"/>
              </a:rPr>
              <a:t>. I do </a:t>
            </a:r>
            <a:r>
              <a:rPr lang="it-IT" sz="1700" b="1" i="1" dirty="0" err="1">
                <a:effectLst/>
                <a:latin typeface="AGaramondPro"/>
              </a:rPr>
              <a:t>not</a:t>
            </a:r>
            <a:r>
              <a:rPr lang="it-IT" sz="1700" b="1" i="1" dirty="0">
                <a:effectLst/>
                <a:latin typeface="AGaramondPro"/>
              </a:rPr>
              <a:t> </a:t>
            </a:r>
            <a:r>
              <a:rPr lang="it-IT" sz="1700" b="1" i="1" dirty="0" err="1">
                <a:effectLst/>
                <a:latin typeface="AGaramondPro"/>
              </a:rPr>
              <a:t>quite</a:t>
            </a:r>
            <a:r>
              <a:rPr lang="it-IT" sz="1700" b="1" i="1" dirty="0">
                <a:effectLst/>
                <a:latin typeface="AGaramondPro"/>
              </a:rPr>
              <a:t> </a:t>
            </a:r>
            <a:r>
              <a:rPr lang="it-IT" sz="1700" b="1" i="1" dirty="0" err="1">
                <a:effectLst/>
                <a:latin typeface="AGaramondPro"/>
              </a:rPr>
              <a:t>understand</a:t>
            </a:r>
            <a:r>
              <a:rPr lang="it-IT" sz="1700" b="1" i="1" dirty="0">
                <a:effectLst/>
                <a:latin typeface="AGaramondPro"/>
              </a:rPr>
              <a:t> </a:t>
            </a:r>
            <a:r>
              <a:rPr lang="it-IT" sz="1700" b="1" i="1" dirty="0" err="1">
                <a:effectLst/>
                <a:latin typeface="AGaramondPro"/>
              </a:rPr>
              <a:t>why</a:t>
            </a:r>
            <a:r>
              <a:rPr lang="it-IT" sz="1700" b="1" i="1" dirty="0">
                <a:effectLst/>
                <a:latin typeface="AGaramondPro"/>
              </a:rPr>
              <a:t> </a:t>
            </a:r>
            <a:r>
              <a:rPr lang="it-IT" sz="1700" b="1" i="1" dirty="0" err="1">
                <a:effectLst/>
                <a:latin typeface="AGaramondPro"/>
              </a:rPr>
              <a:t>we</a:t>
            </a:r>
            <a:r>
              <a:rPr lang="it-IT" sz="1700" b="1" i="1" dirty="0">
                <a:effectLst/>
                <a:latin typeface="AGaramondPro"/>
              </a:rPr>
              <a:t> can </a:t>
            </a:r>
            <a:r>
              <a:rPr lang="it-IT" sz="1700" b="1" i="1" dirty="0" err="1">
                <a:effectLst/>
                <a:latin typeface="AGaramondPro"/>
              </a:rPr>
              <a:t>still</a:t>
            </a:r>
            <a:r>
              <a:rPr lang="it-IT" sz="1700" b="1" i="1" dirty="0">
                <a:effectLst/>
                <a:latin typeface="AGaramondPro"/>
              </a:rPr>
              <a:t> be so </a:t>
            </a:r>
            <a:r>
              <a:rPr lang="it-IT" sz="1700" b="1" i="1" dirty="0" err="1">
                <a:effectLst/>
                <a:latin typeface="AGaramondPro"/>
              </a:rPr>
              <a:t>stubborn</a:t>
            </a:r>
            <a:r>
              <a:rPr lang="it-IT" sz="1700" b="1" i="1" dirty="0">
                <a:effectLst/>
                <a:latin typeface="AGaramondPro"/>
              </a:rPr>
              <a:t> </a:t>
            </a:r>
            <a:r>
              <a:rPr lang="it-IT" sz="1700" b="1" i="1" dirty="0" err="1">
                <a:effectLst/>
                <a:latin typeface="AGaramondPro"/>
              </a:rPr>
              <a:t>sometimes</a:t>
            </a:r>
            <a:r>
              <a:rPr lang="it-IT" sz="1700" b="1" i="1" dirty="0">
                <a:effectLst/>
                <a:latin typeface="AGaramondPro"/>
              </a:rPr>
              <a:t> </a:t>
            </a:r>
            <a:r>
              <a:rPr lang="it-IT" sz="1700" b="1" i="1" dirty="0" err="1">
                <a:effectLst/>
                <a:latin typeface="AGaramondPro"/>
              </a:rPr>
              <a:t>about</a:t>
            </a:r>
            <a:r>
              <a:rPr lang="it-IT" sz="1700" b="1" i="1" dirty="0">
                <a:effectLst/>
                <a:latin typeface="AGaramondPro"/>
              </a:rPr>
              <a:t> </a:t>
            </a:r>
            <a:r>
              <a:rPr lang="it-IT" sz="1700" b="1" i="1" dirty="0" err="1">
                <a:effectLst/>
                <a:latin typeface="AGaramondPro"/>
              </a:rPr>
              <a:t>projecting</a:t>
            </a:r>
            <a:r>
              <a:rPr lang="it-IT" sz="1700" b="1" i="1" dirty="0">
                <a:effectLst/>
                <a:latin typeface="AGaramondPro"/>
              </a:rPr>
              <a:t> </a:t>
            </a:r>
            <a:r>
              <a:rPr lang="it-IT" sz="1700" b="1" i="1" dirty="0" err="1">
                <a:effectLst/>
                <a:latin typeface="AGaramondPro"/>
              </a:rPr>
              <a:t>our</a:t>
            </a:r>
            <a:r>
              <a:rPr lang="it-IT" sz="1700" b="1" i="1" dirty="0">
                <a:effectLst/>
                <a:latin typeface="AGaramondPro"/>
              </a:rPr>
              <a:t> </a:t>
            </a:r>
            <a:r>
              <a:rPr lang="it-IT" sz="1700" b="1" i="1" dirty="0" err="1">
                <a:effectLst/>
                <a:latin typeface="AGaramondPro"/>
              </a:rPr>
              <a:t>own</a:t>
            </a:r>
            <a:r>
              <a:rPr lang="it-IT" sz="1700" b="1" i="1" dirty="0">
                <a:effectLst/>
                <a:latin typeface="AGaramondPro"/>
              </a:rPr>
              <a:t> wishful fantasies of a </a:t>
            </a:r>
            <a:r>
              <a:rPr lang="it-IT" sz="1700" b="1" i="1" dirty="0" err="1">
                <a:effectLst/>
                <a:latin typeface="AGaramondPro"/>
              </a:rPr>
              <a:t>noble</a:t>
            </a:r>
            <a:r>
              <a:rPr lang="it-IT" sz="1700" b="1" i="1" dirty="0">
                <a:effectLst/>
                <a:latin typeface="AGaramondPro"/>
              </a:rPr>
              <a:t>, </a:t>
            </a:r>
            <a:r>
              <a:rPr lang="it-IT" sz="1700" b="1" i="1" dirty="0" err="1">
                <a:effectLst/>
                <a:latin typeface="AGaramondPro"/>
              </a:rPr>
              <a:t>untouched</a:t>
            </a:r>
            <a:r>
              <a:rPr lang="it-IT" sz="1700" b="1" i="1" dirty="0">
                <a:effectLst/>
                <a:latin typeface="AGaramondPro"/>
              </a:rPr>
              <a:t>, </a:t>
            </a:r>
            <a:r>
              <a:rPr lang="it-IT" sz="1700" b="1" i="1" dirty="0" err="1">
                <a:effectLst/>
                <a:latin typeface="AGaramondPro"/>
              </a:rPr>
              <a:t>ancient</a:t>
            </a:r>
            <a:r>
              <a:rPr lang="it-IT" sz="1700" b="1" i="1" dirty="0">
                <a:effectLst/>
                <a:latin typeface="AGaramondPro"/>
              </a:rPr>
              <a:t> way of life on to the mixed-up, </a:t>
            </a:r>
            <a:r>
              <a:rPr lang="it-IT" sz="1700" b="1" i="1" dirty="0" err="1">
                <a:effectLst/>
                <a:latin typeface="AGaramondPro"/>
              </a:rPr>
              <a:t>often</a:t>
            </a:r>
            <a:r>
              <a:rPr lang="it-IT" sz="1700" b="1" i="1" dirty="0">
                <a:effectLst/>
                <a:latin typeface="AGaramondPro"/>
              </a:rPr>
              <a:t> </a:t>
            </a:r>
            <a:r>
              <a:rPr lang="it-IT" sz="1700" b="1" i="1" dirty="0" err="1">
                <a:effectLst/>
                <a:latin typeface="AGaramondPro"/>
              </a:rPr>
              <a:t>very</a:t>
            </a:r>
            <a:r>
              <a:rPr lang="it-IT" sz="1700" b="1" i="1" dirty="0">
                <a:effectLst/>
                <a:latin typeface="AGaramondPro"/>
              </a:rPr>
              <a:t> </a:t>
            </a:r>
            <a:r>
              <a:rPr lang="it-IT" sz="1700" b="1" i="1" dirty="0" err="1">
                <a:effectLst/>
                <a:latin typeface="AGaramondPro"/>
              </a:rPr>
              <a:t>difficult</a:t>
            </a:r>
            <a:r>
              <a:rPr lang="it-IT" sz="1700" b="1" i="1" dirty="0">
                <a:effectLst/>
                <a:latin typeface="AGaramondPro"/>
              </a:rPr>
              <a:t> 21st- </a:t>
            </a:r>
            <a:r>
              <a:rPr lang="it-IT" sz="1700" b="1" i="1" dirty="0" err="1">
                <a:effectLst/>
                <a:latin typeface="AGaramondPro"/>
              </a:rPr>
              <a:t>century</a:t>
            </a:r>
            <a:r>
              <a:rPr lang="it-IT" sz="1700" b="1" i="1" dirty="0">
                <a:effectLst/>
                <a:latin typeface="AGaramondPro"/>
              </a:rPr>
              <a:t> realities of </a:t>
            </a:r>
            <a:r>
              <a:rPr lang="it-IT" sz="1700" b="1" i="1" dirty="0" err="1">
                <a:effectLst/>
                <a:latin typeface="AGaramondPro"/>
              </a:rPr>
              <a:t>Andean</a:t>
            </a:r>
            <a:r>
              <a:rPr lang="it-IT" sz="1700" b="1" i="1" dirty="0">
                <a:effectLst/>
                <a:latin typeface="AGaramondPro"/>
              </a:rPr>
              <a:t> peoples </a:t>
            </a:r>
            <a:r>
              <a:rPr lang="it-IT" sz="1700" dirty="0">
                <a:effectLst/>
                <a:latin typeface="AGaramondPro"/>
              </a:rPr>
              <a:t>… </a:t>
            </a:r>
            <a:r>
              <a:rPr lang="it-IT" sz="1700" dirty="0" err="1">
                <a:effectLst/>
                <a:latin typeface="AGaramondPro"/>
              </a:rPr>
              <a:t>As</a:t>
            </a:r>
            <a:r>
              <a:rPr lang="it-IT" sz="1700" dirty="0">
                <a:effectLst/>
                <a:latin typeface="AGaramondPro"/>
              </a:rPr>
              <a:t> </a:t>
            </a:r>
            <a:r>
              <a:rPr lang="it-IT" sz="1700" dirty="0" err="1">
                <a:effectLst/>
                <a:latin typeface="AGaramondPro"/>
              </a:rPr>
              <a:t>anthropology</a:t>
            </a:r>
            <a:r>
              <a:rPr lang="it-IT" sz="1700" dirty="0">
                <a:effectLst/>
                <a:latin typeface="AGaramondPro"/>
              </a:rPr>
              <a:t> </a:t>
            </a:r>
            <a:r>
              <a:rPr lang="it-IT" sz="1700" dirty="0" err="1">
                <a:effectLst/>
                <a:latin typeface="AGaramondPro"/>
              </a:rPr>
              <a:t>has</a:t>
            </a:r>
            <a:r>
              <a:rPr lang="it-IT" sz="1700" dirty="0">
                <a:effectLst/>
                <a:latin typeface="AGaramondPro"/>
              </a:rPr>
              <a:t> </a:t>
            </a:r>
            <a:r>
              <a:rPr lang="it-IT" sz="1700" dirty="0" err="1">
                <a:effectLst/>
                <a:latin typeface="AGaramondPro"/>
              </a:rPr>
              <a:t>metamorphosed</a:t>
            </a:r>
            <a:r>
              <a:rPr lang="it-IT" sz="1700" dirty="0">
                <a:effectLst/>
                <a:latin typeface="AGaramondPro"/>
              </a:rPr>
              <a:t> from </a:t>
            </a:r>
            <a:r>
              <a:rPr lang="it-IT" sz="1700" dirty="0" err="1">
                <a:effectLst/>
                <a:latin typeface="AGaramondPro"/>
              </a:rPr>
              <a:t>studying</a:t>
            </a:r>
            <a:r>
              <a:rPr lang="it-IT" sz="1700" dirty="0">
                <a:effectLst/>
                <a:latin typeface="AGaramondPro"/>
              </a:rPr>
              <a:t> the primitive to </a:t>
            </a:r>
            <a:r>
              <a:rPr lang="it-IT" sz="1700" dirty="0" err="1">
                <a:effectLst/>
                <a:latin typeface="AGaramondPro"/>
              </a:rPr>
              <a:t>studying</a:t>
            </a:r>
            <a:r>
              <a:rPr lang="it-IT" sz="1700" dirty="0">
                <a:effectLst/>
                <a:latin typeface="AGaramondPro"/>
              </a:rPr>
              <a:t> just </a:t>
            </a:r>
            <a:r>
              <a:rPr lang="it-IT" sz="1700" dirty="0" err="1">
                <a:effectLst/>
                <a:latin typeface="AGaramondPro"/>
              </a:rPr>
              <a:t>about</a:t>
            </a:r>
            <a:r>
              <a:rPr lang="it-IT" sz="1700" dirty="0">
                <a:effectLst/>
                <a:latin typeface="AGaramondPro"/>
              </a:rPr>
              <a:t> </a:t>
            </a:r>
            <a:r>
              <a:rPr lang="it-IT" sz="1700" dirty="0" err="1">
                <a:effectLst/>
                <a:latin typeface="AGaramondPro"/>
              </a:rPr>
              <a:t>everything</a:t>
            </a:r>
            <a:r>
              <a:rPr lang="it-IT" sz="1700" dirty="0">
                <a:effectLst/>
                <a:latin typeface="AGaramondPro"/>
              </a:rPr>
              <a:t>, </a:t>
            </a:r>
            <a:r>
              <a:rPr lang="it-IT" sz="1700" dirty="0" err="1">
                <a:effectLst/>
                <a:latin typeface="AGaramondPro"/>
              </a:rPr>
              <a:t>that</a:t>
            </a:r>
            <a:r>
              <a:rPr lang="it-IT" sz="1700" dirty="0">
                <a:effectLst/>
                <a:latin typeface="AGaramondPro"/>
              </a:rPr>
              <a:t> </a:t>
            </a:r>
            <a:r>
              <a:rPr lang="it-IT" sz="1700" dirty="0" err="1">
                <a:effectLst/>
                <a:latin typeface="AGaramondPro"/>
              </a:rPr>
              <a:t>has</a:t>
            </a:r>
            <a:r>
              <a:rPr lang="it-IT" sz="1700" dirty="0">
                <a:effectLst/>
                <a:latin typeface="AGaramondPro"/>
              </a:rPr>
              <a:t> </a:t>
            </a:r>
            <a:r>
              <a:rPr lang="it-IT" sz="1700" dirty="0" err="1">
                <a:effectLst/>
                <a:latin typeface="AGaramondPro"/>
              </a:rPr>
              <a:t>been</a:t>
            </a:r>
            <a:r>
              <a:rPr lang="it-IT" sz="1700" dirty="0">
                <a:effectLst/>
                <a:latin typeface="AGaramondPro"/>
              </a:rPr>
              <a:t> </a:t>
            </a:r>
            <a:r>
              <a:rPr lang="it-IT" sz="1700" dirty="0" err="1">
                <a:effectLst/>
                <a:latin typeface="AGaramondPro"/>
              </a:rPr>
              <a:t>reflected</a:t>
            </a:r>
            <a:r>
              <a:rPr lang="it-IT" sz="1700" dirty="0">
                <a:effectLst/>
                <a:latin typeface="AGaramondPro"/>
              </a:rPr>
              <a:t> in the Andes. </a:t>
            </a:r>
            <a:r>
              <a:rPr lang="it-IT" sz="1700" i="1" dirty="0">
                <a:effectLst/>
                <a:latin typeface="AGaramondPro"/>
              </a:rPr>
              <a:t>So </a:t>
            </a:r>
            <a:r>
              <a:rPr lang="it-IT" sz="1700" i="1" dirty="0" err="1">
                <a:effectLst/>
                <a:latin typeface="AGaramondPro"/>
              </a:rPr>
              <a:t>now</a:t>
            </a:r>
            <a:r>
              <a:rPr lang="it-IT" sz="1700" i="1" dirty="0">
                <a:effectLst/>
                <a:latin typeface="AGaramondPro"/>
              </a:rPr>
              <a:t> </a:t>
            </a:r>
            <a:r>
              <a:rPr lang="it-IT" sz="1700" i="1" dirty="0" err="1">
                <a:effectLst/>
                <a:latin typeface="AGaramondPro"/>
              </a:rPr>
              <a:t>we</a:t>
            </a:r>
            <a:r>
              <a:rPr lang="it-IT" sz="1700" i="1" dirty="0">
                <a:effectLst/>
                <a:latin typeface="AGaramondPro"/>
              </a:rPr>
              <a:t> </a:t>
            </a:r>
            <a:r>
              <a:rPr lang="it-IT" sz="1700" i="1" dirty="0" err="1">
                <a:effectLst/>
                <a:latin typeface="AGaramondPro"/>
              </a:rPr>
              <a:t>have</a:t>
            </a:r>
            <a:r>
              <a:rPr lang="it-IT" sz="1700" i="1" dirty="0">
                <a:effectLst/>
                <a:latin typeface="AGaramondPro"/>
              </a:rPr>
              <a:t> the </a:t>
            </a:r>
            <a:r>
              <a:rPr lang="it-IT" sz="1700" i="1" dirty="0" err="1">
                <a:effectLst/>
                <a:latin typeface="AGaramondPro"/>
              </a:rPr>
              <a:t>ethnography</a:t>
            </a:r>
            <a:r>
              <a:rPr lang="it-IT" sz="1700" i="1" dirty="0">
                <a:effectLst/>
                <a:latin typeface="AGaramondPro"/>
              </a:rPr>
              <a:t> of punk rockers, soap </a:t>
            </a:r>
            <a:r>
              <a:rPr lang="it-IT" sz="1700" i="1" dirty="0" err="1">
                <a:effectLst/>
                <a:latin typeface="AGaramondPro"/>
              </a:rPr>
              <a:t>operas</a:t>
            </a:r>
            <a:r>
              <a:rPr lang="it-IT" sz="1700" i="1" dirty="0">
                <a:effectLst/>
                <a:latin typeface="AGaramondPro"/>
              </a:rPr>
              <a:t>, </a:t>
            </a:r>
            <a:r>
              <a:rPr lang="it-IT" sz="1700" i="1" dirty="0" err="1">
                <a:effectLst/>
                <a:latin typeface="AGaramondPro"/>
              </a:rPr>
              <a:t>elite</a:t>
            </a:r>
            <a:r>
              <a:rPr lang="it-IT" sz="1700" i="1" dirty="0">
                <a:effectLst/>
                <a:latin typeface="AGaramondPro"/>
              </a:rPr>
              <a:t> enclave </a:t>
            </a:r>
            <a:r>
              <a:rPr lang="it-IT" sz="1700" i="1" dirty="0" err="1">
                <a:effectLst/>
                <a:latin typeface="AGaramondPro"/>
              </a:rPr>
              <a:t>neighbourhoods</a:t>
            </a:r>
            <a:r>
              <a:rPr lang="it-IT" sz="1700" i="1" dirty="0">
                <a:effectLst/>
                <a:latin typeface="AGaramondPro"/>
              </a:rPr>
              <a:t>, the cocaine trade, </a:t>
            </a:r>
            <a:r>
              <a:rPr lang="it-IT" sz="1700" i="1" dirty="0" err="1">
                <a:effectLst/>
                <a:latin typeface="AGaramondPro"/>
              </a:rPr>
              <a:t>shantytowns</a:t>
            </a:r>
            <a:r>
              <a:rPr lang="it-IT" sz="1700" i="1" dirty="0">
                <a:effectLst/>
                <a:latin typeface="AGaramondPro"/>
              </a:rPr>
              <a:t>, street </a:t>
            </a:r>
            <a:r>
              <a:rPr lang="it-IT" sz="1700" i="1" dirty="0" err="1">
                <a:effectLst/>
                <a:latin typeface="AGaramondPro"/>
              </a:rPr>
              <a:t>kids</a:t>
            </a:r>
            <a:r>
              <a:rPr lang="it-IT" sz="1700" i="1" dirty="0">
                <a:effectLst/>
                <a:latin typeface="AGaramondPro"/>
              </a:rPr>
              <a:t>, the </a:t>
            </a:r>
            <a:r>
              <a:rPr lang="it-IT" sz="1700" i="1" dirty="0" err="1">
                <a:effectLst/>
                <a:latin typeface="AGaramondPro"/>
              </a:rPr>
              <a:t>police</a:t>
            </a:r>
            <a:r>
              <a:rPr lang="it-IT" sz="1700" i="1" dirty="0">
                <a:effectLst/>
                <a:latin typeface="AGaramondPro"/>
              </a:rPr>
              <a:t>, mining and </a:t>
            </a:r>
            <a:r>
              <a:rPr lang="it-IT" sz="1700" i="1" dirty="0" err="1">
                <a:effectLst/>
                <a:latin typeface="AGaramondPro"/>
              </a:rPr>
              <a:t>much</a:t>
            </a:r>
            <a:r>
              <a:rPr lang="it-IT" sz="1700" i="1" dirty="0">
                <a:effectLst/>
                <a:latin typeface="AGaramondPro"/>
              </a:rPr>
              <a:t> more. </a:t>
            </a:r>
            <a:r>
              <a:rPr lang="it-IT" sz="1700" i="1" dirty="0" err="1">
                <a:effectLst/>
                <a:latin typeface="AGaramondPro"/>
              </a:rPr>
              <a:t>There’s</a:t>
            </a:r>
            <a:r>
              <a:rPr lang="it-IT" sz="1700" i="1" dirty="0">
                <a:effectLst/>
                <a:latin typeface="AGaramondPro"/>
              </a:rPr>
              <a:t> no </a:t>
            </a:r>
            <a:r>
              <a:rPr lang="it-IT" sz="1700" i="1" dirty="0" err="1">
                <a:effectLst/>
                <a:latin typeface="AGaramondPro"/>
              </a:rPr>
              <a:t>returning</a:t>
            </a:r>
            <a:r>
              <a:rPr lang="it-IT" sz="1700" i="1" dirty="0">
                <a:effectLst/>
                <a:latin typeface="AGaramondPro"/>
              </a:rPr>
              <a:t> to the </a:t>
            </a:r>
            <a:r>
              <a:rPr lang="it-IT" sz="1700" i="1" dirty="0" err="1">
                <a:effectLst/>
                <a:latin typeface="AGaramondPro"/>
              </a:rPr>
              <a:t>old</a:t>
            </a:r>
            <a:r>
              <a:rPr lang="it-IT" sz="1700" i="1" dirty="0">
                <a:effectLst/>
                <a:latin typeface="AGaramondPro"/>
              </a:rPr>
              <a:t> </a:t>
            </a:r>
            <a:r>
              <a:rPr lang="it-IT" sz="1700" i="1" dirty="0" err="1">
                <a:effectLst/>
                <a:latin typeface="AGaramondPro"/>
              </a:rPr>
              <a:t>anthropology</a:t>
            </a:r>
            <a:r>
              <a:rPr lang="it-IT" sz="1700" i="1" dirty="0">
                <a:effectLst/>
                <a:latin typeface="AGaramondPro"/>
              </a:rPr>
              <a:t> </a:t>
            </a:r>
            <a:r>
              <a:rPr lang="it-IT" sz="1700" i="1" dirty="0" err="1">
                <a:effectLst/>
                <a:latin typeface="AGaramondPro"/>
              </a:rPr>
              <a:t>that</a:t>
            </a:r>
            <a:r>
              <a:rPr lang="it-IT" sz="1700" i="1" dirty="0">
                <a:effectLst/>
                <a:latin typeface="AGaramondPro"/>
              </a:rPr>
              <a:t> limited </a:t>
            </a:r>
            <a:r>
              <a:rPr lang="it-IT" sz="1700" i="1" dirty="0" err="1">
                <a:effectLst/>
                <a:latin typeface="AGaramondPro"/>
              </a:rPr>
              <a:t>itself</a:t>
            </a:r>
            <a:r>
              <a:rPr lang="it-IT" sz="1700" i="1" dirty="0">
                <a:effectLst/>
                <a:latin typeface="AGaramondPro"/>
              </a:rPr>
              <a:t> just to the </a:t>
            </a:r>
            <a:r>
              <a:rPr lang="it-IT" sz="1700" i="1" dirty="0" err="1">
                <a:effectLst/>
                <a:latin typeface="AGaramondPro"/>
              </a:rPr>
              <a:t>village</a:t>
            </a:r>
            <a:r>
              <a:rPr lang="it-IT" sz="1700" i="1" dirty="0">
                <a:effectLst/>
                <a:latin typeface="AGaramondPro"/>
              </a:rPr>
              <a:t> or the </a:t>
            </a:r>
            <a:r>
              <a:rPr lang="it-IT" sz="1700" i="1" dirty="0" err="1">
                <a:effectLst/>
                <a:latin typeface="AGaramondPro"/>
              </a:rPr>
              <a:t>tribe</a:t>
            </a:r>
            <a:r>
              <a:rPr lang="it-IT" sz="1700" i="1" dirty="0">
                <a:effectLst/>
                <a:latin typeface="AGaramondPro"/>
              </a:rPr>
              <a:t>. And I </a:t>
            </a:r>
            <a:r>
              <a:rPr lang="it-IT" sz="1700" i="1" dirty="0" err="1">
                <a:effectLst/>
                <a:latin typeface="AGaramondPro"/>
              </a:rPr>
              <a:t>think</a:t>
            </a:r>
            <a:r>
              <a:rPr lang="it-IT" sz="1700" i="1" dirty="0">
                <a:effectLst/>
                <a:latin typeface="AGaramondPro"/>
              </a:rPr>
              <a:t> </a:t>
            </a:r>
            <a:r>
              <a:rPr lang="it-IT" sz="1700" i="1" dirty="0" err="1">
                <a:effectLst/>
                <a:latin typeface="AGaramondPro"/>
              </a:rPr>
              <a:t>this</a:t>
            </a:r>
            <a:r>
              <a:rPr lang="it-IT" sz="1700" i="1" dirty="0">
                <a:effectLst/>
                <a:latin typeface="AGaramondPro"/>
              </a:rPr>
              <a:t> </a:t>
            </a:r>
            <a:r>
              <a:rPr lang="it-IT" sz="1700" i="1" dirty="0" err="1">
                <a:effectLst/>
                <a:latin typeface="AGaramondPro"/>
              </a:rPr>
              <a:t>pluralisation</a:t>
            </a:r>
            <a:r>
              <a:rPr lang="it-IT" sz="1700" i="1" dirty="0">
                <a:effectLst/>
                <a:latin typeface="AGaramondPro"/>
              </a:rPr>
              <a:t> of the </a:t>
            </a:r>
            <a:r>
              <a:rPr lang="it-IT" sz="1700" i="1" dirty="0" err="1">
                <a:effectLst/>
                <a:latin typeface="AGaramondPro"/>
              </a:rPr>
              <a:t>topics</a:t>
            </a:r>
            <a:r>
              <a:rPr lang="it-IT" sz="1700" i="1" dirty="0">
                <a:effectLst/>
                <a:latin typeface="AGaramondPro"/>
              </a:rPr>
              <a:t> of </a:t>
            </a:r>
            <a:r>
              <a:rPr lang="it-IT" sz="1700" i="1" dirty="0" err="1">
                <a:effectLst/>
                <a:latin typeface="AGaramondPro"/>
              </a:rPr>
              <a:t>investigation</a:t>
            </a:r>
            <a:r>
              <a:rPr lang="it-IT" sz="1700" i="1" dirty="0">
                <a:effectLst/>
                <a:latin typeface="AGaramondPro"/>
              </a:rPr>
              <a:t> in </a:t>
            </a:r>
            <a:r>
              <a:rPr lang="it-IT" sz="1700" i="1" dirty="0" err="1">
                <a:effectLst/>
                <a:latin typeface="AGaramondPro"/>
              </a:rPr>
              <a:t>Andeanist</a:t>
            </a:r>
            <a:r>
              <a:rPr lang="it-IT" sz="1700" i="1" dirty="0">
                <a:effectLst/>
                <a:latin typeface="AGaramondPro"/>
              </a:rPr>
              <a:t> </a:t>
            </a:r>
            <a:r>
              <a:rPr lang="it-IT" sz="1700" i="1" dirty="0" err="1">
                <a:effectLst/>
                <a:latin typeface="AGaramondPro"/>
              </a:rPr>
              <a:t>anthropology</a:t>
            </a:r>
            <a:r>
              <a:rPr lang="it-IT" sz="1700" i="1" dirty="0">
                <a:effectLst/>
                <a:latin typeface="AGaramondPro"/>
              </a:rPr>
              <a:t>, </a:t>
            </a:r>
            <a:r>
              <a:rPr lang="it-IT" sz="1700" i="1" dirty="0" err="1">
                <a:effectLst/>
                <a:latin typeface="AGaramondPro"/>
              </a:rPr>
              <a:t>if</a:t>
            </a:r>
            <a:r>
              <a:rPr lang="it-IT" sz="1700" i="1" dirty="0">
                <a:effectLst/>
                <a:latin typeface="AGaramondPro"/>
              </a:rPr>
              <a:t> </a:t>
            </a:r>
            <a:r>
              <a:rPr lang="it-IT" sz="1700" i="1" dirty="0" err="1">
                <a:effectLst/>
                <a:latin typeface="AGaramondPro"/>
              </a:rPr>
              <a:t>we</a:t>
            </a:r>
            <a:r>
              <a:rPr lang="it-IT" sz="1700" i="1" dirty="0">
                <a:effectLst/>
                <a:latin typeface="AGaramondPro"/>
              </a:rPr>
              <a:t> can </a:t>
            </a:r>
            <a:r>
              <a:rPr lang="it-IT" sz="1700" i="1" dirty="0" err="1">
                <a:effectLst/>
                <a:latin typeface="AGaramondPro"/>
              </a:rPr>
              <a:t>still</a:t>
            </a:r>
            <a:r>
              <a:rPr lang="it-IT" sz="1700" i="1" dirty="0">
                <a:effectLst/>
                <a:latin typeface="AGaramondPro"/>
              </a:rPr>
              <a:t> </a:t>
            </a:r>
            <a:r>
              <a:rPr lang="it-IT" sz="1700" i="1" dirty="0" err="1">
                <a:effectLst/>
                <a:latin typeface="AGaramondPro"/>
              </a:rPr>
              <a:t>even</a:t>
            </a:r>
            <a:r>
              <a:rPr lang="it-IT" sz="1700" i="1" dirty="0">
                <a:effectLst/>
                <a:latin typeface="AGaramondPro"/>
              </a:rPr>
              <a:t> call </a:t>
            </a:r>
            <a:r>
              <a:rPr lang="it-IT" sz="1700" i="1" dirty="0" err="1">
                <a:effectLst/>
                <a:latin typeface="AGaramondPro"/>
              </a:rPr>
              <a:t>it</a:t>
            </a:r>
            <a:r>
              <a:rPr lang="it-IT" sz="1700" i="1" dirty="0">
                <a:effectLst/>
                <a:latin typeface="AGaramondPro"/>
              </a:rPr>
              <a:t> </a:t>
            </a:r>
            <a:r>
              <a:rPr lang="it-IT" sz="1700" i="1" dirty="0" err="1">
                <a:effectLst/>
                <a:latin typeface="AGaramondPro"/>
              </a:rPr>
              <a:t>that</a:t>
            </a:r>
            <a:r>
              <a:rPr lang="it-IT" sz="1700" i="1" dirty="0">
                <a:effectLst/>
                <a:latin typeface="AGaramondPro"/>
              </a:rPr>
              <a:t>, </a:t>
            </a:r>
            <a:r>
              <a:rPr lang="it-IT" sz="1700" i="1" dirty="0" err="1">
                <a:effectLst/>
                <a:latin typeface="AGaramondPro"/>
              </a:rPr>
              <a:t>is</a:t>
            </a:r>
            <a:r>
              <a:rPr lang="it-IT" sz="1700" i="1" dirty="0">
                <a:effectLst/>
                <a:latin typeface="AGaramondPro"/>
              </a:rPr>
              <a:t> </a:t>
            </a:r>
            <a:r>
              <a:rPr lang="it-IT" sz="1700" i="1" dirty="0" err="1">
                <a:effectLst/>
                <a:latin typeface="AGaramondPro"/>
              </a:rPr>
              <a:t>very</a:t>
            </a:r>
            <a:r>
              <a:rPr lang="it-IT" sz="1700" i="1" dirty="0">
                <a:effectLst/>
                <a:latin typeface="AGaramondPro"/>
              </a:rPr>
              <a:t> </a:t>
            </a:r>
            <a:r>
              <a:rPr lang="it-IT" sz="1700" i="1" dirty="0" err="1">
                <a:effectLst/>
                <a:latin typeface="AGaramondPro"/>
              </a:rPr>
              <a:t>much</a:t>
            </a:r>
            <a:r>
              <a:rPr lang="it-IT" sz="1700" i="1" dirty="0">
                <a:effectLst/>
                <a:latin typeface="AGaramondPro"/>
              </a:rPr>
              <a:t> a good </a:t>
            </a:r>
            <a:r>
              <a:rPr lang="it-IT" sz="1700" i="1" dirty="0" err="1">
                <a:effectLst/>
                <a:latin typeface="AGaramondPro"/>
              </a:rPr>
              <a:t>thing</a:t>
            </a:r>
            <a:r>
              <a:rPr lang="it-IT" sz="1700" dirty="0">
                <a:effectLst/>
                <a:latin typeface="AGaramondPro"/>
              </a:rPr>
              <a:t>» (</a:t>
            </a:r>
            <a:r>
              <a:rPr lang="it-IT" sz="1700" dirty="0" err="1">
                <a:effectLst/>
                <a:latin typeface="AGaramondPro"/>
              </a:rPr>
              <a:t>Starn</a:t>
            </a:r>
            <a:r>
              <a:rPr lang="it-IT" sz="1700" dirty="0">
                <a:effectLst/>
                <a:latin typeface="AGaramondPro"/>
              </a:rPr>
              <a:t> in Return to Village)</a:t>
            </a:r>
            <a:endParaRPr lang="it-IT" sz="1700" dirty="0"/>
          </a:p>
        </p:txBody>
      </p:sp>
      <p:pic>
        <p:nvPicPr>
          <p:cNvPr id="4" name="Immagine 3">
            <a:extLst>
              <a:ext uri="{FF2B5EF4-FFF2-40B4-BE49-F238E27FC236}">
                <a16:creationId xmlns:a16="http://schemas.microsoft.com/office/drawing/2014/main" id="{08DDC4F4-7D9A-A166-4485-C6D139646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0" y="1382092"/>
            <a:ext cx="4356100" cy="4356100"/>
          </a:xfrm>
          <a:prstGeom prst="rect">
            <a:avLst/>
          </a:prstGeom>
        </p:spPr>
      </p:pic>
    </p:spTree>
    <p:extLst>
      <p:ext uri="{BB962C8B-B14F-4D97-AF65-F5344CB8AC3E}">
        <p14:creationId xmlns:p14="http://schemas.microsoft.com/office/powerpoint/2010/main" val="1719802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D166C79-F6CE-4301-9BCC-1A2994215E41}"/>
              </a:ext>
            </a:extLst>
          </p:cNvPr>
          <p:cNvSpPr txBox="1">
            <a:spLocks/>
          </p:cNvSpPr>
          <p:nvPr/>
        </p:nvSpPr>
        <p:spPr>
          <a:xfrm>
            <a:off x="0" y="1648590"/>
            <a:ext cx="5011592" cy="4409690"/>
          </a:xfrm>
          <a:prstGeom prst="rect">
            <a:avLst/>
          </a:prstGeom>
        </p:spPr>
        <p:txBody>
          <a:bodyP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Clr>
                <a:schemeClr val="tx1">
                  <a:lumMod val="65000"/>
                  <a:lumOff val="35000"/>
                </a:schemeClr>
              </a:buClr>
              <a:buFont typeface="Arial" panose="020B0604020202020204" pitchFamily="34" charset="0"/>
              <a:buChar char="•"/>
            </a:pPr>
            <a:endParaRPr lang="it-IT" sz="2400" noProof="1">
              <a:solidFill>
                <a:schemeClr val="tx1"/>
              </a:solidFill>
              <a:latin typeface="Calibri" panose="020F0502020204030204" pitchFamily="34" charset="0"/>
              <a:cs typeface="Calibri" panose="020F0502020204030204" pitchFamily="34" charset="0"/>
            </a:endParaRPr>
          </a:p>
        </p:txBody>
      </p:sp>
      <p:sp>
        <p:nvSpPr>
          <p:cNvPr id="2" name="Titolo 1">
            <a:extLst>
              <a:ext uri="{FF2B5EF4-FFF2-40B4-BE49-F238E27FC236}">
                <a16:creationId xmlns:a16="http://schemas.microsoft.com/office/drawing/2014/main" id="{AFD1131B-F824-4126-9DEA-F7B95935FFD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5" name="Sottotitolo 2">
            <a:extLst>
              <a:ext uri="{FF2B5EF4-FFF2-40B4-BE49-F238E27FC236}">
                <a16:creationId xmlns:a16="http://schemas.microsoft.com/office/drawing/2014/main" id="{76A9BDC1-6D03-48A5-BC50-7ABD7DE9C5F8}"/>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8" descr="CC-BY-SA_icon.svg.png">
            <a:extLst>
              <a:ext uri="{FF2B5EF4-FFF2-40B4-BE49-F238E27FC236}">
                <a16:creationId xmlns:a16="http://schemas.microsoft.com/office/drawing/2014/main" id="{9550E148-4153-460F-BD03-A6CF44DE2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7" name="CasellaDiTesto 2">
            <a:extLst>
              <a:ext uri="{FF2B5EF4-FFF2-40B4-BE49-F238E27FC236}">
                <a16:creationId xmlns:a16="http://schemas.microsoft.com/office/drawing/2014/main" id="{A60C4681-A789-4EED-8A80-2C8EA7B5690F}"/>
              </a:ext>
            </a:extLst>
          </p:cNvPr>
          <p:cNvSpPr txBox="1"/>
          <p:nvPr/>
        </p:nvSpPr>
        <p:spPr>
          <a:xfrm>
            <a:off x="235519" y="392540"/>
            <a:ext cx="2431481" cy="2123658"/>
          </a:xfrm>
          <a:prstGeom prst="rect">
            <a:avLst/>
          </a:prstGeom>
          <a:noFill/>
        </p:spPr>
        <p:txBody>
          <a:bodyPr wrap="square" rtlCol="0">
            <a:spAutoFit/>
          </a:bodyPr>
          <a:lstStyle/>
          <a:p>
            <a:r>
              <a:rPr lang="it-IT" sz="44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Anni ‘90-2000</a:t>
            </a:r>
            <a:br>
              <a:rPr lang="it-IT" sz="44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it-IT" sz="44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 svolta</a:t>
            </a:r>
          </a:p>
        </p:txBody>
      </p:sp>
      <p:pic>
        <p:nvPicPr>
          <p:cNvPr id="9" name="Picture Placeholder 4"/>
          <p:cNvPicPr>
            <a:picLocks noChangeAspect="1"/>
          </p:cNvPicPr>
          <p:nvPr/>
        </p:nvPicPr>
        <p:blipFill>
          <a:blip r:embed="rId3"/>
          <a:srcRect l="9890" r="9890"/>
          <a:stretch>
            <a:fillRect/>
          </a:stretch>
        </p:blipFill>
        <p:spPr>
          <a:xfrm>
            <a:off x="7775526" y="1968501"/>
            <a:ext cx="4416474" cy="4089780"/>
          </a:xfrm>
          <a:prstGeom prst="rect">
            <a:avLst/>
          </a:prstGeom>
        </p:spPr>
      </p:pic>
      <p:sp>
        <p:nvSpPr>
          <p:cNvPr id="10" name="Text Placeholder 3"/>
          <p:cNvSpPr txBox="1">
            <a:spLocks/>
          </p:cNvSpPr>
          <p:nvPr/>
        </p:nvSpPr>
        <p:spPr>
          <a:xfrm>
            <a:off x="2857500" y="127000"/>
            <a:ext cx="4762500" cy="59312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sz="2400" dirty="0">
              <a:solidFill>
                <a:schemeClr val="tx1">
                  <a:lumMod val="65000"/>
                  <a:lumOff val="35000"/>
                </a:schemeClr>
              </a:solidFill>
            </a:endParaRPr>
          </a:p>
          <a:p>
            <a:r>
              <a:rPr lang="it-IT" sz="2400" dirty="0">
                <a:solidFill>
                  <a:schemeClr val="tx1">
                    <a:lumMod val="65000"/>
                    <a:lumOff val="35000"/>
                  </a:schemeClr>
                </a:solidFill>
              </a:rPr>
              <a:t>la fine delle visioni essenzialistiche ed </a:t>
            </a:r>
            <a:r>
              <a:rPr lang="it-IT" sz="2400" dirty="0" err="1">
                <a:solidFill>
                  <a:schemeClr val="tx1">
                    <a:lumMod val="65000"/>
                    <a:lumOff val="35000"/>
                  </a:schemeClr>
                </a:solidFill>
              </a:rPr>
              <a:t>esotiche</a:t>
            </a:r>
            <a:endParaRPr lang="it-IT" sz="2400" dirty="0">
              <a:solidFill>
                <a:schemeClr val="tx1">
                  <a:lumMod val="65000"/>
                  <a:lumOff val="35000"/>
                </a:schemeClr>
              </a:solidFill>
            </a:endParaRPr>
          </a:p>
          <a:p>
            <a:r>
              <a:rPr lang="it-IT" sz="2400" dirty="0">
                <a:solidFill>
                  <a:schemeClr val="tx1">
                    <a:lumMod val="65000"/>
                    <a:lumOff val="35000"/>
                  </a:schemeClr>
                </a:solidFill>
              </a:rPr>
              <a:t>Le </a:t>
            </a:r>
            <a:r>
              <a:rPr lang="it-IT" sz="2400" b="1" dirty="0">
                <a:solidFill>
                  <a:schemeClr val="tx1">
                    <a:lumMod val="65000"/>
                    <a:lumOff val="35000"/>
                  </a:schemeClr>
                </a:solidFill>
              </a:rPr>
              <a:t>grandi migrazioni</a:t>
            </a:r>
          </a:p>
          <a:p>
            <a:r>
              <a:rPr lang="it-IT" sz="2400" dirty="0">
                <a:solidFill>
                  <a:schemeClr val="tx1">
                    <a:lumMod val="65000"/>
                    <a:lumOff val="35000"/>
                  </a:schemeClr>
                </a:solidFill>
              </a:rPr>
              <a:t>Urbanizzazione: da un’identità etnica a un’identità nazionale</a:t>
            </a:r>
          </a:p>
          <a:p>
            <a:r>
              <a:rPr lang="it-IT" sz="2400" dirty="0">
                <a:solidFill>
                  <a:schemeClr val="tx1">
                    <a:lumMod val="65000"/>
                    <a:lumOff val="35000"/>
                  </a:schemeClr>
                </a:solidFill>
              </a:rPr>
              <a:t>La diacronia</a:t>
            </a:r>
          </a:p>
          <a:p>
            <a:r>
              <a:rPr lang="it-IT" sz="2400" i="1" dirty="0" err="1">
                <a:solidFill>
                  <a:schemeClr val="tx1">
                    <a:lumMod val="65000"/>
                    <a:lumOff val="35000"/>
                  </a:schemeClr>
                </a:solidFill>
              </a:rPr>
              <a:t>Actor</a:t>
            </a:r>
            <a:r>
              <a:rPr lang="it-IT" sz="2400" i="1" dirty="0">
                <a:solidFill>
                  <a:schemeClr val="tx1">
                    <a:lumMod val="65000"/>
                    <a:lumOff val="35000"/>
                  </a:schemeClr>
                </a:solidFill>
              </a:rPr>
              <a:t> </a:t>
            </a:r>
            <a:r>
              <a:rPr lang="it-IT" sz="2400" i="1" dirty="0" err="1">
                <a:solidFill>
                  <a:schemeClr val="tx1">
                    <a:lumMod val="65000"/>
                    <a:lumOff val="35000"/>
                  </a:schemeClr>
                </a:solidFill>
              </a:rPr>
              <a:t>oriented</a:t>
            </a:r>
            <a:r>
              <a:rPr lang="it-IT" sz="2400" i="1" dirty="0">
                <a:solidFill>
                  <a:schemeClr val="tx1">
                    <a:lumMod val="65000"/>
                    <a:lumOff val="35000"/>
                  </a:schemeClr>
                </a:solidFill>
              </a:rPr>
              <a:t> </a:t>
            </a:r>
            <a:r>
              <a:rPr lang="it-IT" sz="2400" dirty="0">
                <a:solidFill>
                  <a:schemeClr val="tx1">
                    <a:lumMod val="65000"/>
                    <a:lumOff val="35000"/>
                  </a:schemeClr>
                </a:solidFill>
              </a:rPr>
              <a:t>analisi: “protagonismo </a:t>
            </a:r>
            <a:r>
              <a:rPr lang="it-IT" sz="2400" dirty="0" err="1">
                <a:solidFill>
                  <a:schemeClr val="tx1">
                    <a:lumMod val="65000"/>
                    <a:lumOff val="35000"/>
                  </a:schemeClr>
                </a:solidFill>
              </a:rPr>
              <a:t>popular</a:t>
            </a:r>
            <a:r>
              <a:rPr lang="it-IT" sz="2400" dirty="0">
                <a:solidFill>
                  <a:schemeClr val="tx1">
                    <a:lumMod val="65000"/>
                    <a:lumOff val="35000"/>
                  </a:schemeClr>
                </a:solidFill>
              </a:rPr>
              <a:t>” </a:t>
            </a:r>
          </a:p>
          <a:p>
            <a:r>
              <a:rPr lang="it-IT" sz="2400" dirty="0">
                <a:solidFill>
                  <a:schemeClr val="tx1">
                    <a:lumMod val="65000"/>
                    <a:lumOff val="35000"/>
                  </a:schemeClr>
                </a:solidFill>
              </a:rPr>
              <a:t>Gli studi di genere</a:t>
            </a:r>
          </a:p>
          <a:p>
            <a:r>
              <a:rPr lang="it-IT" sz="2400" dirty="0">
                <a:solidFill>
                  <a:schemeClr val="tx1">
                    <a:lumMod val="65000"/>
                    <a:lumOff val="35000"/>
                  </a:schemeClr>
                </a:solidFill>
              </a:rPr>
              <a:t>L’attenzione al cambiamento e le relazioni interetniche</a:t>
            </a:r>
          </a:p>
          <a:p>
            <a:r>
              <a:rPr lang="it-IT" sz="2400" b="1" dirty="0" err="1">
                <a:solidFill>
                  <a:schemeClr val="tx1">
                    <a:lumMod val="65000"/>
                    <a:lumOff val="35000"/>
                  </a:schemeClr>
                </a:solidFill>
              </a:rPr>
              <a:t>Riarticolazioni</a:t>
            </a:r>
            <a:r>
              <a:rPr lang="it-IT" sz="2400" b="1" dirty="0">
                <a:solidFill>
                  <a:schemeClr val="tx1">
                    <a:lumMod val="65000"/>
                    <a:lumOff val="35000"/>
                  </a:schemeClr>
                </a:solidFill>
              </a:rPr>
              <a:t> identitarie</a:t>
            </a:r>
          </a:p>
          <a:p>
            <a:endParaRPr lang="it-IT" sz="2400" dirty="0">
              <a:solidFill>
                <a:schemeClr val="tx1">
                  <a:lumMod val="65000"/>
                  <a:lumOff val="35000"/>
                </a:schemeClr>
              </a:solidFill>
            </a:endParaRPr>
          </a:p>
        </p:txBody>
      </p:sp>
    </p:spTree>
    <p:extLst>
      <p:ext uri="{BB962C8B-B14F-4D97-AF65-F5344CB8AC3E}">
        <p14:creationId xmlns:p14="http://schemas.microsoft.com/office/powerpoint/2010/main" val="1252074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5633099" y="137277"/>
            <a:ext cx="4277375" cy="2308324"/>
          </a:xfrm>
          <a:prstGeom prst="rect">
            <a:avLst/>
          </a:prstGeom>
          <a:noFill/>
        </p:spPr>
        <p:txBody>
          <a:bodyPr wrap="square" rtlCol="0">
            <a:spAutoFit/>
          </a:bodyPr>
          <a:lstStyle/>
          <a:p>
            <a:pPr defTabSz="914400"/>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Josè</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M.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Arguedas</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l’uomo quechua </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contemporaneo</a:t>
            </a:r>
          </a:p>
        </p:txBody>
      </p:sp>
      <p:sp>
        <p:nvSpPr>
          <p:cNvPr id="3" name="Text Placeholder 3"/>
          <p:cNvSpPr txBox="1">
            <a:spLocks/>
          </p:cNvSpPr>
          <p:nvPr/>
        </p:nvSpPr>
        <p:spPr>
          <a:xfrm>
            <a:off x="5764511" y="2577586"/>
            <a:ext cx="5988614" cy="34243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spcBef>
                <a:spcPts val="0"/>
              </a:spcBef>
              <a:spcAft>
                <a:spcPts val="600"/>
              </a:spcAft>
              <a:buFont typeface="Arial"/>
              <a:buChar char="•"/>
            </a:pPr>
            <a:r>
              <a:rPr lang="en-US" sz="2000" i="1" dirty="0">
                <a:solidFill>
                  <a:prstClr val="black"/>
                </a:solidFill>
                <a:latin typeface="Calibri"/>
              </a:rPr>
              <a:t>"</a:t>
            </a:r>
            <a:r>
              <a:rPr lang="en-US" sz="2000" b="1" dirty="0" err="1">
                <a:solidFill>
                  <a:prstClr val="black"/>
                </a:solidFill>
                <a:latin typeface="Calibri"/>
              </a:rPr>
              <a:t>Yo</a:t>
            </a:r>
            <a:r>
              <a:rPr lang="en-US" sz="2000" b="1" dirty="0">
                <a:solidFill>
                  <a:prstClr val="black"/>
                </a:solidFill>
                <a:latin typeface="Calibri"/>
              </a:rPr>
              <a:t> no soy un </a:t>
            </a:r>
            <a:r>
              <a:rPr lang="en-US" sz="2000" b="1" dirty="0" err="1">
                <a:solidFill>
                  <a:prstClr val="black"/>
                </a:solidFill>
                <a:latin typeface="Calibri"/>
              </a:rPr>
              <a:t>aculturado</a:t>
            </a:r>
            <a:r>
              <a:rPr lang="en-US" sz="2000" dirty="0">
                <a:solidFill>
                  <a:prstClr val="black"/>
                </a:solidFill>
                <a:latin typeface="Calibri"/>
              </a:rPr>
              <a:t>; </a:t>
            </a:r>
            <a:r>
              <a:rPr lang="en-US" sz="2000" dirty="0" err="1">
                <a:solidFill>
                  <a:prstClr val="black"/>
                </a:solidFill>
                <a:latin typeface="Calibri"/>
              </a:rPr>
              <a:t>yo</a:t>
            </a:r>
            <a:r>
              <a:rPr lang="en-US" sz="2000" dirty="0">
                <a:solidFill>
                  <a:prstClr val="black"/>
                </a:solidFill>
                <a:latin typeface="Calibri"/>
              </a:rPr>
              <a:t> soy un </a:t>
            </a:r>
            <a:r>
              <a:rPr lang="en-US" sz="2000" dirty="0" err="1">
                <a:solidFill>
                  <a:prstClr val="black"/>
                </a:solidFill>
                <a:latin typeface="Calibri"/>
              </a:rPr>
              <a:t>peruano</a:t>
            </a:r>
            <a:r>
              <a:rPr lang="en-US" sz="2000" dirty="0">
                <a:solidFill>
                  <a:prstClr val="black"/>
                </a:solidFill>
                <a:latin typeface="Calibri"/>
              </a:rPr>
              <a:t> </a:t>
            </a:r>
            <a:r>
              <a:rPr lang="en-US" sz="2000" dirty="0" err="1">
                <a:solidFill>
                  <a:prstClr val="black"/>
                </a:solidFill>
                <a:latin typeface="Calibri"/>
              </a:rPr>
              <a:t>que</a:t>
            </a:r>
            <a:r>
              <a:rPr lang="en-US" sz="2000" dirty="0">
                <a:solidFill>
                  <a:prstClr val="black"/>
                </a:solidFill>
                <a:latin typeface="Calibri"/>
              </a:rPr>
              <a:t> </a:t>
            </a:r>
            <a:r>
              <a:rPr lang="en-US" sz="2000" dirty="0" err="1">
                <a:solidFill>
                  <a:prstClr val="black"/>
                </a:solidFill>
                <a:latin typeface="Calibri"/>
              </a:rPr>
              <a:t>orgullosamente</a:t>
            </a:r>
            <a:r>
              <a:rPr lang="en-US" sz="2000" dirty="0">
                <a:solidFill>
                  <a:prstClr val="black"/>
                </a:solidFill>
                <a:latin typeface="Calibri"/>
              </a:rPr>
              <a:t>, </a:t>
            </a:r>
            <a:r>
              <a:rPr lang="en-US" sz="2000" dirty="0" err="1">
                <a:solidFill>
                  <a:prstClr val="black"/>
                </a:solidFill>
                <a:latin typeface="Calibri"/>
              </a:rPr>
              <a:t>como</a:t>
            </a:r>
            <a:r>
              <a:rPr lang="en-US" sz="2000" dirty="0">
                <a:solidFill>
                  <a:prstClr val="black"/>
                </a:solidFill>
                <a:latin typeface="Calibri"/>
              </a:rPr>
              <a:t> un </a:t>
            </a:r>
            <a:r>
              <a:rPr lang="en-US" sz="2000" dirty="0" err="1">
                <a:solidFill>
                  <a:prstClr val="black"/>
                </a:solidFill>
                <a:latin typeface="Calibri"/>
              </a:rPr>
              <a:t>demonio</a:t>
            </a:r>
            <a:r>
              <a:rPr lang="en-US" sz="2000" dirty="0">
                <a:solidFill>
                  <a:prstClr val="black"/>
                </a:solidFill>
                <a:latin typeface="Calibri"/>
              </a:rPr>
              <a:t> </a:t>
            </a:r>
            <a:r>
              <a:rPr lang="en-US" sz="2000" dirty="0" err="1">
                <a:solidFill>
                  <a:prstClr val="black"/>
                </a:solidFill>
                <a:latin typeface="Calibri"/>
              </a:rPr>
              <a:t>feliz</a:t>
            </a:r>
            <a:r>
              <a:rPr lang="en-US" sz="2000" dirty="0">
                <a:solidFill>
                  <a:prstClr val="black"/>
                </a:solidFill>
                <a:latin typeface="Calibri"/>
              </a:rPr>
              <a:t>, </a:t>
            </a:r>
            <a:r>
              <a:rPr lang="en-US" sz="2000" dirty="0" err="1">
                <a:solidFill>
                  <a:prstClr val="black"/>
                </a:solidFill>
                <a:latin typeface="Calibri"/>
              </a:rPr>
              <a:t>habla</a:t>
            </a:r>
            <a:r>
              <a:rPr lang="en-US" sz="2000" dirty="0">
                <a:solidFill>
                  <a:prstClr val="black"/>
                </a:solidFill>
                <a:latin typeface="Calibri"/>
              </a:rPr>
              <a:t> en </a:t>
            </a:r>
            <a:r>
              <a:rPr lang="en-US" sz="2000" dirty="0" err="1">
                <a:solidFill>
                  <a:prstClr val="black"/>
                </a:solidFill>
                <a:latin typeface="Calibri"/>
              </a:rPr>
              <a:t>cristiano</a:t>
            </a:r>
            <a:r>
              <a:rPr lang="en-US" sz="2000" dirty="0">
                <a:solidFill>
                  <a:prstClr val="black"/>
                </a:solidFill>
                <a:latin typeface="Calibri"/>
              </a:rPr>
              <a:t> y en </a:t>
            </a:r>
            <a:r>
              <a:rPr lang="en-US" sz="2000" dirty="0" err="1">
                <a:solidFill>
                  <a:prstClr val="black"/>
                </a:solidFill>
                <a:latin typeface="Calibri"/>
              </a:rPr>
              <a:t>indio</a:t>
            </a:r>
            <a:r>
              <a:rPr lang="en-US" sz="2000" dirty="0">
                <a:solidFill>
                  <a:prstClr val="black"/>
                </a:solidFill>
                <a:latin typeface="Calibri"/>
              </a:rPr>
              <a:t>, en </a:t>
            </a:r>
            <a:r>
              <a:rPr lang="en-US" sz="2000" dirty="0" err="1">
                <a:solidFill>
                  <a:prstClr val="black"/>
                </a:solidFill>
                <a:latin typeface="Calibri"/>
              </a:rPr>
              <a:t>español</a:t>
            </a:r>
            <a:r>
              <a:rPr lang="en-US" sz="2000" dirty="0">
                <a:solidFill>
                  <a:prstClr val="black"/>
                </a:solidFill>
                <a:latin typeface="Calibri"/>
              </a:rPr>
              <a:t> y en </a:t>
            </a:r>
            <a:r>
              <a:rPr lang="en-US" sz="2000" dirty="0" err="1">
                <a:solidFill>
                  <a:prstClr val="black"/>
                </a:solidFill>
                <a:latin typeface="Calibri"/>
              </a:rPr>
              <a:t>quechua</a:t>
            </a:r>
            <a:r>
              <a:rPr lang="en-US" sz="2000" i="1" dirty="0">
                <a:solidFill>
                  <a:prstClr val="black"/>
                </a:solidFill>
                <a:latin typeface="Calibri"/>
              </a:rPr>
              <a:t>” </a:t>
            </a:r>
          </a:p>
          <a:p>
            <a:pPr marL="285750" indent="-285750">
              <a:lnSpc>
                <a:spcPct val="80000"/>
              </a:lnSpc>
              <a:buFont typeface="Arial"/>
              <a:buChar char="•"/>
            </a:pPr>
            <a:r>
              <a:rPr lang="it-IT" sz="2000" i="1" dirty="0" err="1">
                <a:solidFill>
                  <a:prstClr val="black"/>
                </a:solidFill>
              </a:rPr>
              <a:t>Todas</a:t>
            </a:r>
            <a:r>
              <a:rPr lang="it-IT" sz="2000" i="1" dirty="0">
                <a:solidFill>
                  <a:prstClr val="black"/>
                </a:solidFill>
              </a:rPr>
              <a:t> </a:t>
            </a:r>
            <a:r>
              <a:rPr lang="it-IT" sz="2000" i="1" dirty="0" err="1">
                <a:solidFill>
                  <a:prstClr val="black"/>
                </a:solidFill>
              </a:rPr>
              <a:t>las</a:t>
            </a:r>
            <a:r>
              <a:rPr lang="it-IT" sz="2000" i="1" dirty="0">
                <a:solidFill>
                  <a:prstClr val="black"/>
                </a:solidFill>
              </a:rPr>
              <a:t> </a:t>
            </a:r>
            <a:r>
              <a:rPr lang="it-IT" sz="2000" i="1" dirty="0" err="1">
                <a:solidFill>
                  <a:prstClr val="black"/>
                </a:solidFill>
              </a:rPr>
              <a:t>Sangres</a:t>
            </a:r>
            <a:endParaRPr lang="it-IT" sz="2000" i="1" dirty="0">
              <a:solidFill>
                <a:prstClr val="black"/>
              </a:solidFill>
            </a:endParaRPr>
          </a:p>
          <a:p>
            <a:pPr marL="285750" indent="-285750">
              <a:lnSpc>
                <a:spcPct val="80000"/>
              </a:lnSpc>
              <a:buFont typeface="Arial"/>
              <a:buChar char="•"/>
            </a:pPr>
            <a:r>
              <a:rPr lang="it-IT" sz="2000" dirty="0">
                <a:solidFill>
                  <a:prstClr val="black"/>
                </a:solidFill>
              </a:rPr>
              <a:t>Le molteplici voci dello spazio peruviano</a:t>
            </a:r>
          </a:p>
          <a:p>
            <a:pPr marL="285750" indent="-285750">
              <a:lnSpc>
                <a:spcPct val="80000"/>
              </a:lnSpc>
              <a:buFont typeface="Arial"/>
              <a:buChar char="•"/>
            </a:pPr>
            <a:r>
              <a:rPr lang="en-US" sz="2000" dirty="0">
                <a:solidFill>
                  <a:prstClr val="black"/>
                </a:solidFill>
                <a:latin typeface="Calibri"/>
              </a:rPr>
              <a:t>L</a:t>
            </a:r>
            <a:r>
              <a:rPr lang="it-IT" sz="2000" dirty="0">
                <a:solidFill>
                  <a:prstClr val="black"/>
                </a:solidFill>
                <a:latin typeface="Calibri"/>
              </a:rPr>
              <a:t>a possibilità di un mondo indigeno politicizzato</a:t>
            </a:r>
          </a:p>
          <a:p>
            <a:r>
              <a:rPr lang="en-US" sz="2000" dirty="0"/>
              <a:t>¿Hasta </a:t>
            </a:r>
            <a:r>
              <a:rPr lang="en-US" sz="2000" dirty="0" err="1"/>
              <a:t>dónde</a:t>
            </a:r>
            <a:r>
              <a:rPr lang="en-US" sz="2000" dirty="0"/>
              <a:t> </a:t>
            </a:r>
            <a:r>
              <a:rPr lang="en-US" sz="2000" dirty="0" err="1"/>
              <a:t>entendí</a:t>
            </a:r>
            <a:r>
              <a:rPr lang="en-US" sz="2000" dirty="0"/>
              <a:t> el </a:t>
            </a:r>
            <a:r>
              <a:rPr lang="en-US" sz="2000" dirty="0" err="1"/>
              <a:t>socialismo</a:t>
            </a:r>
            <a:r>
              <a:rPr lang="en-US" sz="2000" dirty="0"/>
              <a:t>? No lo </a:t>
            </a:r>
            <a:r>
              <a:rPr lang="en-US" sz="2000" dirty="0" err="1"/>
              <a:t>sé</a:t>
            </a:r>
            <a:r>
              <a:rPr lang="en-US" sz="2000" dirty="0"/>
              <a:t> </a:t>
            </a:r>
            <a:r>
              <a:rPr lang="en-US" sz="2000" dirty="0" err="1"/>
              <a:t>bien</a:t>
            </a:r>
            <a:r>
              <a:rPr lang="en-US" sz="2000" dirty="0"/>
              <a:t>. </a:t>
            </a:r>
            <a:r>
              <a:rPr lang="en-US" sz="2000" dirty="0" err="1"/>
              <a:t>Pero</a:t>
            </a:r>
            <a:r>
              <a:rPr lang="en-US" sz="2000" dirty="0"/>
              <a:t> no </a:t>
            </a:r>
            <a:r>
              <a:rPr lang="en-US" sz="2000" dirty="0" err="1"/>
              <a:t>mató</a:t>
            </a:r>
            <a:r>
              <a:rPr lang="en-US" sz="2000" dirty="0"/>
              <a:t> en </a:t>
            </a:r>
            <a:r>
              <a:rPr lang="en-US" sz="2000" dirty="0" err="1"/>
              <a:t>mí</a:t>
            </a:r>
            <a:r>
              <a:rPr lang="en-US" sz="2000" dirty="0"/>
              <a:t> lo </a:t>
            </a:r>
            <a:r>
              <a:rPr lang="en-US" sz="2000" dirty="0" err="1"/>
              <a:t>mágico</a:t>
            </a:r>
            <a:r>
              <a:rPr lang="en-US" sz="2000" dirty="0"/>
              <a:t>…” (</a:t>
            </a:r>
            <a:r>
              <a:rPr lang="en-US" sz="2000" dirty="0" err="1"/>
              <a:t>Arguedas</a:t>
            </a:r>
            <a:r>
              <a:rPr lang="en-US" sz="2000" dirty="0"/>
              <a:t>, </a:t>
            </a:r>
            <a:r>
              <a:rPr lang="en-US" sz="2000" i="1" dirty="0"/>
              <a:t>El </a:t>
            </a:r>
            <a:r>
              <a:rPr lang="en-US" sz="2000" i="1" dirty="0" err="1"/>
              <a:t>zorro</a:t>
            </a:r>
            <a:r>
              <a:rPr lang="en-US" sz="2000" i="1" dirty="0"/>
              <a:t> de </a:t>
            </a:r>
            <a:r>
              <a:rPr lang="en-US" sz="2000" i="1" dirty="0" err="1"/>
              <a:t>arriba</a:t>
            </a:r>
            <a:r>
              <a:rPr lang="en-US" sz="2000" i="1" dirty="0"/>
              <a:t> y el </a:t>
            </a:r>
            <a:r>
              <a:rPr lang="en-US" sz="2000" i="1" dirty="0" err="1"/>
              <a:t>zorro</a:t>
            </a:r>
            <a:r>
              <a:rPr lang="en-US" sz="2000" i="1" dirty="0"/>
              <a:t> de </a:t>
            </a:r>
            <a:r>
              <a:rPr lang="en-US" sz="2000" i="1" dirty="0" err="1"/>
              <a:t>abajo</a:t>
            </a:r>
            <a:r>
              <a:rPr lang="en-US" sz="2000" i="1" dirty="0"/>
              <a:t>, </a:t>
            </a:r>
            <a:r>
              <a:rPr lang="en-US" sz="2000" dirty="0"/>
              <a:t>1971) </a:t>
            </a:r>
          </a:p>
          <a:p>
            <a:endParaRPr lang="en-US" sz="2000" dirty="0"/>
          </a:p>
        </p:txBody>
      </p:sp>
      <p:pic>
        <p:nvPicPr>
          <p:cNvPr id="4" name="Picture 3" descr="argued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9601"/>
            <a:ext cx="5525613" cy="6177619"/>
          </a:xfrm>
          <a:prstGeom prst="rect">
            <a:avLst/>
          </a:prstGeom>
        </p:spPr>
      </p:pic>
      <p:pic>
        <p:nvPicPr>
          <p:cNvPr id="5" name="Picture 4"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prstClr val="white"/>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20" y="6506123"/>
            <a:ext cx="12182819"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1200" b="1" dirty="0">
                <a:solidFill>
                  <a:prstClr val="white"/>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931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88633" y="538272"/>
            <a:ext cx="9674406" cy="646331"/>
          </a:xfrm>
          <a:prstGeom prst="rect">
            <a:avLst/>
          </a:prstGeom>
          <a:noFill/>
        </p:spPr>
        <p:txBody>
          <a:bodyPr wrap="square" rtlCol="0">
            <a:spAutoFit/>
          </a:bodyPr>
          <a:lstStyle/>
          <a:p>
            <a:r>
              <a:rPr lang="en-US" sz="3600" b="1" dirty="0">
                <a:solidFill>
                  <a:srgbClr val="C00000"/>
                </a:solidFill>
              </a:rPr>
              <a:t>Augusto  </a:t>
            </a:r>
            <a:r>
              <a:rPr lang="en-US" sz="3600" b="1" dirty="0" err="1">
                <a:solidFill>
                  <a:srgbClr val="C00000"/>
                </a:solidFill>
              </a:rPr>
              <a:t>Leguìa</a:t>
            </a:r>
            <a:r>
              <a:rPr lang="en-US" sz="3600" b="1" dirty="0">
                <a:solidFill>
                  <a:srgbClr val="C00000"/>
                </a:solidFill>
              </a:rPr>
              <a:t>: 1908-1912 e 1919-1930</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hermata 2021-10-22 alle 14.0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pic>
        <p:nvPicPr>
          <p:cNvPr id="9" name="Picture Placeholder 4" descr="Sabogal.jpg">
            <a:extLst>
              <a:ext uri="{FF2B5EF4-FFF2-40B4-BE49-F238E27FC236}">
                <a16:creationId xmlns:a16="http://schemas.microsoft.com/office/drawing/2014/main" id="{E7DFE52B-428E-EC45-9047-CFB95136D5B7}"/>
              </a:ext>
            </a:extLst>
          </p:cNvPr>
          <p:cNvPicPr>
            <a:picLocks noChangeAspect="1"/>
          </p:cNvPicPr>
          <p:nvPr/>
        </p:nvPicPr>
        <p:blipFill>
          <a:blip r:embed="rId3">
            <a:extLst>
              <a:ext uri="{28A0092B-C50C-407E-A947-70E740481C1C}">
                <a14:useLocalDpi xmlns:a14="http://schemas.microsoft.com/office/drawing/2010/main" val="0"/>
              </a:ext>
            </a:extLst>
          </a:blip>
          <a:srcRect l="19563" r="19563"/>
          <a:stretch>
            <a:fillRect/>
          </a:stretch>
        </p:blipFill>
        <p:spPr>
          <a:xfrm>
            <a:off x="0" y="1479883"/>
            <a:ext cx="3883615" cy="4586514"/>
          </a:xfrm>
          <a:prstGeom prst="rect">
            <a:avLst/>
          </a:prstGeom>
        </p:spPr>
      </p:pic>
      <p:sp>
        <p:nvSpPr>
          <p:cNvPr id="10" name="Text Placeholder 3">
            <a:extLst>
              <a:ext uri="{FF2B5EF4-FFF2-40B4-BE49-F238E27FC236}">
                <a16:creationId xmlns:a16="http://schemas.microsoft.com/office/drawing/2014/main" id="{9C4841F8-AC24-F443-B7D5-E4C6DD436D0C}"/>
              </a:ext>
            </a:extLst>
          </p:cNvPr>
          <p:cNvSpPr txBox="1">
            <a:spLocks/>
          </p:cNvSpPr>
          <p:nvPr/>
        </p:nvSpPr>
        <p:spPr>
          <a:xfrm>
            <a:off x="4876800" y="1864772"/>
            <a:ext cx="5872236" cy="41702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La</a:t>
            </a:r>
            <a:r>
              <a:rPr lang="pt-BR" sz="2400" i="1" dirty="0"/>
              <a:t> </a:t>
            </a:r>
            <a:r>
              <a:rPr lang="pt-BR" sz="2400" i="1" dirty="0" err="1"/>
              <a:t>Patria</a:t>
            </a:r>
            <a:r>
              <a:rPr lang="pt-BR" sz="2400" i="1" dirty="0"/>
              <a:t> Nueva</a:t>
            </a:r>
            <a:r>
              <a:rPr lang="pt-BR" sz="2400" dirty="0"/>
              <a:t>: </a:t>
            </a:r>
            <a:r>
              <a:rPr lang="pt-BR" sz="2400" dirty="0" err="1"/>
              <a:t>l’indigenismo</a:t>
            </a:r>
            <a:r>
              <a:rPr lang="pt-BR" sz="2400" dirty="0"/>
              <a:t> </a:t>
            </a:r>
            <a:r>
              <a:rPr lang="pt-BR" sz="2400" dirty="0" err="1"/>
              <a:t>di</a:t>
            </a:r>
            <a:r>
              <a:rPr lang="pt-BR" sz="2400" dirty="0"/>
              <a:t> </a:t>
            </a:r>
            <a:r>
              <a:rPr lang="pt-BR" sz="2400" dirty="0" err="1"/>
              <a:t>stato</a:t>
            </a:r>
            <a:r>
              <a:rPr lang="pt-BR" sz="2400" dirty="0"/>
              <a:t>: </a:t>
            </a:r>
            <a:r>
              <a:rPr lang="it-IT" sz="2400" i="1" dirty="0"/>
              <a:t>Dia del Indio</a:t>
            </a:r>
            <a:r>
              <a:rPr lang="it-IT" sz="2400" dirty="0"/>
              <a:t>, </a:t>
            </a:r>
            <a:r>
              <a:rPr lang="it-IT" sz="2400" i="1" dirty="0"/>
              <a:t>Patronato de la </a:t>
            </a:r>
            <a:r>
              <a:rPr lang="it-IT" sz="2400" i="1" dirty="0" err="1"/>
              <a:t>Raza</a:t>
            </a:r>
            <a:r>
              <a:rPr lang="it-IT" sz="2400" i="1" dirty="0"/>
              <a:t> Indigena. </a:t>
            </a:r>
            <a:endParaRPr lang="pt-BR" sz="2400" dirty="0"/>
          </a:p>
          <a:p>
            <a:r>
              <a:rPr lang="pt-BR" sz="2400" dirty="0"/>
              <a:t>Le </a:t>
            </a:r>
            <a:r>
              <a:rPr lang="pt-BR" sz="2400" dirty="0" err="1"/>
              <a:t>leggi</a:t>
            </a:r>
            <a:r>
              <a:rPr lang="pt-BR" sz="2400" dirty="0"/>
              <a:t> </a:t>
            </a:r>
            <a:r>
              <a:rPr lang="pt-BR" sz="2400" dirty="0" err="1"/>
              <a:t>sulle</a:t>
            </a:r>
            <a:r>
              <a:rPr lang="pt-BR" sz="2400" dirty="0"/>
              <a:t> </a:t>
            </a:r>
            <a:r>
              <a:rPr lang="pt-BR" sz="2400" dirty="0" err="1"/>
              <a:t>comunità</a:t>
            </a:r>
            <a:r>
              <a:rPr lang="pt-BR" sz="2400" dirty="0"/>
              <a:t> </a:t>
            </a:r>
            <a:r>
              <a:rPr lang="pt-BR" sz="2400" dirty="0" err="1"/>
              <a:t>indigene</a:t>
            </a:r>
            <a:endParaRPr lang="pt-BR" sz="2400" dirty="0"/>
          </a:p>
          <a:p>
            <a:r>
              <a:rPr lang="pt-BR" sz="2400" dirty="0"/>
              <a:t>La moda “</a:t>
            </a:r>
            <a:r>
              <a:rPr lang="pt-BR" sz="2400" dirty="0" err="1"/>
              <a:t>neo-inca</a:t>
            </a:r>
            <a:r>
              <a:rPr lang="pt-BR" sz="2400" dirty="0"/>
              <a:t>” e </a:t>
            </a:r>
            <a:r>
              <a:rPr lang="pt-BR" sz="2400" dirty="0" err="1"/>
              <a:t>il</a:t>
            </a:r>
            <a:r>
              <a:rPr lang="pt-BR" sz="2400" dirty="0"/>
              <a:t> problema agrário </a:t>
            </a:r>
            <a:r>
              <a:rPr lang="pt-BR" sz="2400" dirty="0" err="1"/>
              <a:t>tra</a:t>
            </a:r>
            <a:r>
              <a:rPr lang="pt-BR" sz="2400" dirty="0"/>
              <a:t> </a:t>
            </a:r>
            <a:r>
              <a:rPr lang="pt-BR" sz="2400" dirty="0" err="1"/>
              <a:t>gli</a:t>
            </a:r>
            <a:r>
              <a:rPr lang="pt-BR" sz="2400" dirty="0"/>
              <a:t> </a:t>
            </a:r>
            <a:r>
              <a:rPr lang="pt-BR" sz="2400" dirty="0" err="1"/>
              <a:t>intellettuali</a:t>
            </a:r>
            <a:r>
              <a:rPr lang="pt-BR" sz="2400" dirty="0"/>
              <a:t> </a:t>
            </a:r>
            <a:r>
              <a:rPr lang="pt-BR" sz="2400" i="1" dirty="0" err="1"/>
              <a:t>cuzquenos</a:t>
            </a:r>
            <a:endParaRPr lang="pt-BR" sz="2400" i="1" dirty="0"/>
          </a:p>
        </p:txBody>
      </p:sp>
    </p:spTree>
    <p:extLst>
      <p:ext uri="{BB962C8B-B14F-4D97-AF65-F5344CB8AC3E}">
        <p14:creationId xmlns:p14="http://schemas.microsoft.com/office/powerpoint/2010/main" val="328525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88633" y="267336"/>
            <a:ext cx="9674406" cy="1200329"/>
          </a:xfrm>
          <a:prstGeom prst="rect">
            <a:avLst/>
          </a:prstGeom>
          <a:noFill/>
        </p:spPr>
        <p:txBody>
          <a:bodyPr wrap="square" rtlCol="0">
            <a:spAutoFit/>
          </a:bodyPr>
          <a:lstStyle/>
          <a:p>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Dos</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focos</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opuestos</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de la </a:t>
            </a:r>
            <a:r>
              <a:rPr lang="it-IT"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nacionalidad</a:t>
            </a:r>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b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br>
            <a:endPar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pic>
        <p:nvPicPr>
          <p:cNvPr id="3" name="Content Placeholder 6"/>
          <p:cNvPicPr>
            <a:picLocks noChangeAspect="1"/>
          </p:cNvPicPr>
          <p:nvPr/>
        </p:nvPicPr>
        <p:blipFill>
          <a:blip r:embed="rId2"/>
          <a:srcRect l="14209" r="14209"/>
          <a:stretch>
            <a:fillRect/>
          </a:stretch>
        </p:blipFill>
        <p:spPr>
          <a:xfrm>
            <a:off x="0" y="1314918"/>
            <a:ext cx="5159022" cy="4767197"/>
          </a:xfrm>
          <a:prstGeom prst="rect">
            <a:avLst/>
          </a:prstGeom>
        </p:spPr>
      </p:pic>
      <p:sp>
        <p:nvSpPr>
          <p:cNvPr id="4" name="Rectangle 3"/>
          <p:cNvSpPr/>
          <p:nvPr/>
        </p:nvSpPr>
        <p:spPr>
          <a:xfrm>
            <a:off x="5581199" y="2175022"/>
            <a:ext cx="5651245" cy="3046988"/>
          </a:xfrm>
          <a:prstGeom prst="rect">
            <a:avLst/>
          </a:prstGeom>
        </p:spPr>
        <p:txBody>
          <a:bodyPr wrap="square">
            <a:spAutoFit/>
          </a:bodyPr>
          <a:lstStyle/>
          <a:p>
            <a:pPr marL="457200" indent="-457200">
              <a:buFont typeface="Arial"/>
              <a:buChar char="•"/>
            </a:pPr>
            <a:r>
              <a:rPr lang="pt-BR" sz="3200" dirty="0"/>
              <a:t>Indigenismo </a:t>
            </a:r>
            <a:r>
              <a:rPr lang="pt-BR" sz="3200" dirty="0" err="1"/>
              <a:t>politico-sociale</a:t>
            </a:r>
            <a:r>
              <a:rPr lang="pt-BR" sz="3200" dirty="0"/>
              <a:t> </a:t>
            </a:r>
            <a:r>
              <a:rPr lang="pt-BR" sz="3200" b="1" dirty="0"/>
              <a:t>VS</a:t>
            </a:r>
            <a:r>
              <a:rPr lang="pt-BR" sz="3200" dirty="0"/>
              <a:t> Indigenismo </a:t>
            </a:r>
            <a:r>
              <a:rPr lang="pt-BR" sz="3200" dirty="0" err="1"/>
              <a:t>culturale</a:t>
            </a:r>
            <a:r>
              <a:rPr lang="pt-BR" sz="3200" dirty="0"/>
              <a:t> </a:t>
            </a:r>
          </a:p>
          <a:p>
            <a:pPr marL="457200" indent="-457200">
              <a:buFont typeface="Arial"/>
              <a:buChar char="•"/>
            </a:pPr>
            <a:r>
              <a:rPr lang="pt-BR" sz="3200" dirty="0" err="1"/>
              <a:t>Assimilazionista</a:t>
            </a:r>
            <a:r>
              <a:rPr lang="pt-BR" sz="3200" dirty="0"/>
              <a:t> </a:t>
            </a:r>
            <a:r>
              <a:rPr lang="pt-BR" sz="3200" b="1" dirty="0"/>
              <a:t>VS</a:t>
            </a:r>
            <a:r>
              <a:rPr lang="pt-BR" sz="3200" dirty="0"/>
              <a:t> </a:t>
            </a:r>
            <a:r>
              <a:rPr lang="pt-BR" sz="3200" dirty="0" err="1"/>
              <a:t>conservatore</a:t>
            </a:r>
            <a:endParaRPr lang="pt-BR" sz="3200" dirty="0"/>
          </a:p>
          <a:p>
            <a:pPr marL="457200" indent="-457200">
              <a:buFont typeface="Arial"/>
              <a:buChar char="•"/>
            </a:pPr>
            <a:r>
              <a:rPr lang="pt-BR" sz="3200" dirty="0"/>
              <a:t>Il Problema </a:t>
            </a:r>
            <a:r>
              <a:rPr lang="pt-BR" sz="3200" dirty="0" err="1"/>
              <a:t>dell’indio</a:t>
            </a:r>
            <a:r>
              <a:rPr lang="pt-BR" sz="3200" dirty="0"/>
              <a:t> </a:t>
            </a:r>
            <a:r>
              <a:rPr lang="pt-BR" sz="3200" b="1" dirty="0"/>
              <a:t>VS</a:t>
            </a:r>
            <a:r>
              <a:rPr lang="pt-BR" sz="3200" dirty="0"/>
              <a:t> </a:t>
            </a:r>
            <a:r>
              <a:rPr lang="pt-BR" sz="3200" dirty="0" err="1"/>
              <a:t>l’esempio</a:t>
            </a:r>
            <a:r>
              <a:rPr lang="pt-BR" sz="3200" dirty="0"/>
              <a:t> </a:t>
            </a:r>
            <a:r>
              <a:rPr lang="pt-BR" sz="3200" dirty="0" err="1"/>
              <a:t>dell’indio</a:t>
            </a:r>
            <a:endParaRPr lang="pt-BR" sz="3200" dirty="0"/>
          </a:p>
        </p:txBody>
      </p:sp>
      <p:pic>
        <p:nvPicPr>
          <p:cNvPr id="5" name="Picture 4" descr="Schermata 2021-10-22 alle 14.0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spTree>
    <p:extLst>
      <p:ext uri="{BB962C8B-B14F-4D97-AF65-F5344CB8AC3E}">
        <p14:creationId xmlns:p14="http://schemas.microsoft.com/office/powerpoint/2010/main" val="118315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952999" y="112889"/>
            <a:ext cx="4727223" cy="1200329"/>
          </a:xfrm>
          <a:prstGeom prst="rect">
            <a:avLst/>
          </a:prstGeom>
          <a:noFill/>
        </p:spPr>
        <p:txBody>
          <a:bodyPr wrap="square" rtlCol="0">
            <a:spAutoFit/>
          </a:bodyPr>
          <a:lstStyle/>
          <a:p>
            <a:r>
              <a:rPr lang="pt-BR" sz="3600" b="1" dirty="0">
                <a:solidFill>
                  <a:srgbClr val="BB1717"/>
                </a:solidFill>
                <a:latin typeface="Tahoma" panose="020B0604030504040204" pitchFamily="34" charset="0"/>
                <a:ea typeface="Tahoma" panose="020B0604030504040204" pitchFamily="34" charset="0"/>
                <a:cs typeface="Tahoma" panose="020B0604030504040204" pitchFamily="34" charset="0"/>
              </a:rPr>
              <a:t>José C. </a:t>
            </a:r>
            <a:r>
              <a:rPr lang="pt-BR"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Mariategui</a:t>
            </a:r>
            <a:endParaRPr lang="pt-BR" sz="3600" b="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pt-BR" sz="3600" b="1" dirty="0">
                <a:solidFill>
                  <a:srgbClr val="BB1717"/>
                </a:solidFill>
                <a:latin typeface="Tahoma" panose="020B0604030504040204" pitchFamily="34" charset="0"/>
                <a:ea typeface="Tahoma" panose="020B0604030504040204" pitchFamily="34" charset="0"/>
                <a:cs typeface="Tahoma" panose="020B0604030504040204" pitchFamily="34" charset="0"/>
              </a:rPr>
              <a:t>(1894-1930)</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2" name="CasellaDiTesto 6">
            <a:extLst>
              <a:ext uri="{FF2B5EF4-FFF2-40B4-BE49-F238E27FC236}">
                <a16:creationId xmlns:a16="http://schemas.microsoft.com/office/drawing/2014/main" id="{4A1BC144-F9D3-4C42-96B8-114CC271BCF0}"/>
              </a:ext>
            </a:extLst>
          </p:cNvPr>
          <p:cNvSpPr txBox="1"/>
          <p:nvPr/>
        </p:nvSpPr>
        <p:spPr>
          <a:xfrm>
            <a:off x="4851890" y="1560333"/>
            <a:ext cx="7071999" cy="3970318"/>
          </a:xfrm>
          <a:prstGeom prst="rect">
            <a:avLst/>
          </a:prstGeom>
          <a:noFill/>
        </p:spPr>
        <p:txBody>
          <a:bodyPr wrap="square" rtlCol="0">
            <a:spAutoFit/>
          </a:bodyPr>
          <a:lstStyle/>
          <a:p>
            <a:r>
              <a:rPr lang="it-IT" sz="2800" dirty="0"/>
              <a:t>“</a:t>
            </a:r>
            <a:r>
              <a:rPr lang="it-IT" sz="2800" dirty="0" err="1"/>
              <a:t>el</a:t>
            </a:r>
            <a:r>
              <a:rPr lang="it-IT" sz="2800" dirty="0"/>
              <a:t> alfabeto no redime </a:t>
            </a:r>
            <a:r>
              <a:rPr lang="it-IT" sz="2800" dirty="0" err="1"/>
              <a:t>el</a:t>
            </a:r>
            <a:r>
              <a:rPr lang="it-IT" sz="2800" dirty="0"/>
              <a:t> indio”</a:t>
            </a:r>
          </a:p>
          <a:p>
            <a:endParaRPr lang="it-IT" sz="2800" dirty="0"/>
          </a:p>
          <a:p>
            <a:pPr marL="457200" indent="-457200">
              <a:buFont typeface="Arial"/>
              <a:buChar char="•"/>
            </a:pPr>
            <a:r>
              <a:rPr lang="it-IT" sz="2800" dirty="0"/>
              <a:t>Fondazione del PSP 1928</a:t>
            </a:r>
          </a:p>
          <a:p>
            <a:pPr marL="457200" indent="-457200">
              <a:buFont typeface="Arial"/>
              <a:buChar char="•"/>
            </a:pPr>
            <a:r>
              <a:rPr lang="it-IT" sz="2800" dirty="0"/>
              <a:t>Il problema indigeno e il problema della terra, indigenismo e socialismo</a:t>
            </a:r>
          </a:p>
          <a:p>
            <a:pPr marL="457200" indent="-457200">
              <a:buFont typeface="Arial"/>
              <a:buChar char="•"/>
            </a:pPr>
            <a:r>
              <a:rPr lang="it-IT" sz="2800" dirty="0"/>
              <a:t>Il problema economico: </a:t>
            </a:r>
            <a:r>
              <a:rPr lang="it-IT" sz="2800" i="1" dirty="0"/>
              <a:t>indios</a:t>
            </a:r>
            <a:r>
              <a:rPr lang="it-IT" sz="2800" dirty="0"/>
              <a:t> e contadini, l’</a:t>
            </a:r>
            <a:r>
              <a:rPr lang="it-IT" sz="2800" i="1" dirty="0"/>
              <a:t>indio</a:t>
            </a:r>
            <a:r>
              <a:rPr lang="it-IT" sz="2800" dirty="0"/>
              <a:t> come incarnazione della nazione</a:t>
            </a:r>
          </a:p>
          <a:p>
            <a:pPr marL="457200" indent="-457200">
              <a:buFont typeface="Arial"/>
              <a:buChar char="•"/>
            </a:pPr>
            <a:r>
              <a:rPr lang="it-IT" sz="2800" dirty="0"/>
              <a:t>Il paradigma escludente dell’oligarchia</a:t>
            </a:r>
          </a:p>
          <a:p>
            <a:pPr marL="457200" indent="-457200">
              <a:buFont typeface="Arial"/>
              <a:buChar char="•"/>
            </a:pPr>
            <a:r>
              <a:rPr lang="it-IT" sz="2800" dirty="0" err="1"/>
              <a:t>Amauta</a:t>
            </a:r>
            <a:r>
              <a:rPr lang="it-IT" sz="2800" dirty="0"/>
              <a:t> e il </a:t>
            </a:r>
            <a:r>
              <a:rPr lang="it-IT" sz="2800" dirty="0" err="1"/>
              <a:t>Grupo</a:t>
            </a:r>
            <a:r>
              <a:rPr lang="it-IT" sz="2800" dirty="0"/>
              <a:t> </a:t>
            </a:r>
            <a:r>
              <a:rPr lang="it-IT" sz="2800" dirty="0" err="1"/>
              <a:t>Resurgimiento</a:t>
            </a:r>
            <a:endParaRPr lang="it-IT" sz="28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8198" cy="6081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79781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24401" y="381533"/>
            <a:ext cx="5836921" cy="707886"/>
          </a:xfrm>
          <a:prstGeom prst="rect">
            <a:avLst/>
          </a:prstGeom>
          <a:noFill/>
        </p:spPr>
        <p:txBody>
          <a:bodyPr wrap="square" rtlCol="0">
            <a:spAutoFit/>
          </a:bodyPr>
          <a:lstStyle/>
          <a:p>
            <a:r>
              <a:rPr lang="en-US" sz="4000" b="1" dirty="0">
                <a:solidFill>
                  <a:srgbClr val="C00000"/>
                </a:solidFill>
              </a:rPr>
              <a:t>Grupo </a:t>
            </a:r>
            <a:r>
              <a:rPr lang="en-US" sz="4000" b="1" dirty="0" err="1">
                <a:solidFill>
                  <a:srgbClr val="C00000"/>
                </a:solidFill>
              </a:rPr>
              <a:t>Resurgimiento</a:t>
            </a:r>
            <a:endParaRPr lang="pt-BR" sz="4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11" name="Content Placeholder 3" descr="Revista amauta7eea.jpg">
            <a:extLst>
              <a:ext uri="{FF2B5EF4-FFF2-40B4-BE49-F238E27FC236}">
                <a16:creationId xmlns:a16="http://schemas.microsoft.com/office/drawing/2014/main" id="{12053B82-013D-1E4A-9B29-65F17563541C}"/>
              </a:ext>
            </a:extLst>
          </p:cNvPr>
          <p:cNvPicPr>
            <a:picLocks noChangeAspect="1"/>
          </p:cNvPicPr>
          <p:nvPr/>
        </p:nvPicPr>
        <p:blipFill rotWithShape="1">
          <a:blip r:embed="rId4">
            <a:extLst>
              <a:ext uri="{28A0092B-C50C-407E-A947-70E740481C1C}">
                <a14:useLocalDpi xmlns:a14="http://schemas.microsoft.com/office/drawing/2010/main" val="0"/>
              </a:ext>
            </a:extLst>
          </a:blip>
          <a:srcRect l="-281" r="-799"/>
          <a:stretch/>
        </p:blipFill>
        <p:spPr>
          <a:xfrm>
            <a:off x="-45721" y="-98124"/>
            <a:ext cx="4451696" cy="6173534"/>
          </a:xfrm>
          <a:prstGeom prst="rect">
            <a:avLst/>
          </a:prstGeom>
        </p:spPr>
      </p:pic>
      <p:sp>
        <p:nvSpPr>
          <p:cNvPr id="13" name="Content Placeholder 1">
            <a:extLst>
              <a:ext uri="{FF2B5EF4-FFF2-40B4-BE49-F238E27FC236}">
                <a16:creationId xmlns:a16="http://schemas.microsoft.com/office/drawing/2014/main" id="{3A9259A9-56A1-BA45-9B47-9B9E41E1D637}"/>
              </a:ext>
            </a:extLst>
          </p:cNvPr>
          <p:cNvSpPr txBox="1">
            <a:spLocks/>
          </p:cNvSpPr>
          <p:nvPr/>
        </p:nvSpPr>
        <p:spPr>
          <a:xfrm>
            <a:off x="4724401" y="1639934"/>
            <a:ext cx="7467599" cy="41320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defender al </a:t>
            </a:r>
            <a:r>
              <a:rPr lang="en-US" sz="2200" dirty="0" err="1"/>
              <a:t>indio</a:t>
            </a:r>
            <a:r>
              <a:rPr lang="en-US" sz="2200" dirty="0"/>
              <a:t> ante los </a:t>
            </a:r>
            <a:r>
              <a:rPr lang="en-US" sz="2200" dirty="0" err="1"/>
              <a:t>tribunales</a:t>
            </a:r>
            <a:r>
              <a:rPr lang="en-US" sz="2200" dirty="0"/>
              <a:t> y la </a:t>
            </a:r>
            <a:r>
              <a:rPr lang="en-US" sz="2200" dirty="0" err="1"/>
              <a:t>administración</a:t>
            </a:r>
            <a:r>
              <a:rPr lang="en-US" sz="2200" dirty="0"/>
              <a:t> </a:t>
            </a:r>
            <a:r>
              <a:rPr lang="en-US" sz="2200" dirty="0" err="1"/>
              <a:t>pública</a:t>
            </a:r>
            <a:r>
              <a:rPr lang="en-US" sz="2200" dirty="0"/>
              <a:t>, </a:t>
            </a:r>
          </a:p>
          <a:p>
            <a:r>
              <a:rPr lang="en-US" sz="2200" dirty="0" err="1"/>
              <a:t>fundar</a:t>
            </a:r>
            <a:r>
              <a:rPr lang="en-US" sz="2200" dirty="0"/>
              <a:t> </a:t>
            </a:r>
            <a:r>
              <a:rPr lang="en-US" sz="2200" dirty="0" err="1"/>
              <a:t>en</a:t>
            </a:r>
            <a:r>
              <a:rPr lang="en-US" sz="2200" dirty="0"/>
              <a:t> Cusco una Casa del Indio, </a:t>
            </a:r>
          </a:p>
          <a:p>
            <a:r>
              <a:rPr lang="en-US" sz="2200" dirty="0" err="1"/>
              <a:t>impulsar</a:t>
            </a:r>
            <a:r>
              <a:rPr lang="en-US" sz="2200" dirty="0"/>
              <a:t> una </a:t>
            </a:r>
            <a:r>
              <a:rPr lang="en-US" sz="2200" dirty="0" err="1"/>
              <a:t>cruzada</a:t>
            </a:r>
            <a:r>
              <a:rPr lang="en-US" sz="2200" dirty="0"/>
              <a:t> contra el </a:t>
            </a:r>
            <a:r>
              <a:rPr lang="en-US" sz="2200" dirty="0" err="1"/>
              <a:t>alcoholismo</a:t>
            </a:r>
            <a:r>
              <a:rPr lang="en-US" sz="2200" dirty="0"/>
              <a:t>, </a:t>
            </a:r>
          </a:p>
          <a:p>
            <a:r>
              <a:rPr lang="en-US" sz="2200" dirty="0" err="1"/>
              <a:t>movilizar</a:t>
            </a:r>
            <a:r>
              <a:rPr lang="en-US" sz="2200" dirty="0"/>
              <a:t> maestros </a:t>
            </a:r>
            <a:r>
              <a:rPr lang="en-US" sz="2200" dirty="0" err="1"/>
              <a:t>misioneros</a:t>
            </a:r>
            <a:r>
              <a:rPr lang="en-US" sz="2200" dirty="0"/>
              <a:t> para </a:t>
            </a:r>
            <a:r>
              <a:rPr lang="en-US" sz="2200" dirty="0" err="1"/>
              <a:t>alfabetizar</a:t>
            </a:r>
            <a:r>
              <a:rPr lang="en-US" sz="2200" dirty="0"/>
              <a:t> a los </a:t>
            </a:r>
            <a:r>
              <a:rPr lang="en-US" sz="2200" dirty="0" err="1"/>
              <a:t>indios</a:t>
            </a:r>
            <a:r>
              <a:rPr lang="en-US" sz="2200" dirty="0"/>
              <a:t>, </a:t>
            </a:r>
            <a:r>
              <a:rPr lang="en-US" sz="2200" dirty="0" err="1"/>
              <a:t>favorecer</a:t>
            </a:r>
            <a:r>
              <a:rPr lang="en-US" sz="2200" dirty="0"/>
              <a:t> la </a:t>
            </a:r>
            <a:r>
              <a:rPr lang="en-US" sz="2200" dirty="0" err="1"/>
              <a:t>fundación</a:t>
            </a:r>
            <a:r>
              <a:rPr lang="en-US" sz="2200" dirty="0"/>
              <a:t> de </a:t>
            </a:r>
            <a:r>
              <a:rPr lang="en-US" sz="2200" dirty="0" err="1"/>
              <a:t>escuelas</a:t>
            </a:r>
            <a:r>
              <a:rPr lang="en-US" sz="2200" dirty="0"/>
              <a:t> rurales, de un </a:t>
            </a:r>
            <a:r>
              <a:rPr lang="en-US" sz="2200" dirty="0" err="1"/>
              <a:t>internado</a:t>
            </a:r>
            <a:r>
              <a:rPr lang="en-US" sz="2200" dirty="0"/>
              <a:t> </a:t>
            </a:r>
            <a:r>
              <a:rPr lang="en-US" sz="2200" dirty="0" err="1"/>
              <a:t>indígena</a:t>
            </a:r>
            <a:r>
              <a:rPr lang="en-US" sz="2200" dirty="0"/>
              <a:t> y de una </a:t>
            </a:r>
            <a:r>
              <a:rPr lang="en-US" sz="2200" dirty="0" err="1"/>
              <a:t>escuela</a:t>
            </a:r>
            <a:r>
              <a:rPr lang="en-US" sz="2200" dirty="0"/>
              <a:t> para maestros </a:t>
            </a:r>
            <a:r>
              <a:rPr lang="en-US" sz="2200" dirty="0" err="1"/>
              <a:t>indígenas</a:t>
            </a:r>
            <a:r>
              <a:rPr lang="en-US" sz="2200" dirty="0"/>
              <a:t>,</a:t>
            </a:r>
          </a:p>
          <a:p>
            <a:r>
              <a:rPr lang="en-US" sz="2200" dirty="0" err="1"/>
              <a:t>organizar</a:t>
            </a:r>
            <a:r>
              <a:rPr lang="en-US" sz="2200" dirty="0"/>
              <a:t> </a:t>
            </a:r>
            <a:r>
              <a:rPr lang="en-US" sz="2200" dirty="0" err="1"/>
              <a:t>competencias</a:t>
            </a:r>
            <a:r>
              <a:rPr lang="en-US" sz="2200" dirty="0"/>
              <a:t> para el </a:t>
            </a:r>
            <a:r>
              <a:rPr lang="en-US" sz="2200" dirty="0" err="1"/>
              <a:t>renacimiento</a:t>
            </a:r>
            <a:r>
              <a:rPr lang="en-US" sz="2200" dirty="0"/>
              <a:t> de las </a:t>
            </a:r>
            <a:r>
              <a:rPr lang="en-US" sz="2200" dirty="0" err="1"/>
              <a:t>artes</a:t>
            </a:r>
            <a:r>
              <a:rPr lang="en-US" sz="2200" dirty="0"/>
              <a:t> </a:t>
            </a:r>
            <a:r>
              <a:rPr lang="en-US" sz="2200" dirty="0" err="1"/>
              <a:t>populares</a:t>
            </a:r>
            <a:r>
              <a:rPr lang="en-US" sz="2200" dirty="0"/>
              <a:t>, </a:t>
            </a:r>
          </a:p>
          <a:p>
            <a:r>
              <a:rPr lang="en-US" sz="2200" dirty="0" err="1"/>
              <a:t>publicar</a:t>
            </a:r>
            <a:r>
              <a:rPr lang="en-US" sz="2200" dirty="0"/>
              <a:t> un </a:t>
            </a:r>
            <a:r>
              <a:rPr lang="en-US" sz="2200" dirty="0" err="1"/>
              <a:t>periódico</a:t>
            </a:r>
            <a:r>
              <a:rPr lang="en-US" sz="2200" dirty="0"/>
              <a:t> con dos </a:t>
            </a:r>
            <a:r>
              <a:rPr lang="en-US" sz="2200" dirty="0" err="1"/>
              <a:t>ediciones</a:t>
            </a:r>
            <a:r>
              <a:rPr lang="en-US" sz="2200" dirty="0"/>
              <a:t>: una para </a:t>
            </a:r>
            <a:r>
              <a:rPr lang="en-US" sz="2200" dirty="0" err="1"/>
              <a:t>crear</a:t>
            </a:r>
            <a:r>
              <a:rPr lang="en-US" sz="2200" dirty="0"/>
              <a:t> la </a:t>
            </a:r>
            <a:r>
              <a:rPr lang="en-US" sz="2200" dirty="0" err="1"/>
              <a:t>nueva</a:t>
            </a:r>
            <a:r>
              <a:rPr lang="en-US" sz="2200" dirty="0"/>
              <a:t> </a:t>
            </a:r>
            <a:r>
              <a:rPr lang="en-US" sz="2200" dirty="0" err="1"/>
              <a:t>conciencia</a:t>
            </a:r>
            <a:r>
              <a:rPr lang="en-US" sz="2200" dirty="0"/>
              <a:t> </a:t>
            </a:r>
            <a:r>
              <a:rPr lang="en-US" sz="2200" dirty="0" err="1"/>
              <a:t>frente</a:t>
            </a:r>
            <a:r>
              <a:rPr lang="en-US" sz="2200" dirty="0"/>
              <a:t> al </a:t>
            </a:r>
            <a:r>
              <a:rPr lang="en-US" sz="2200" dirty="0" err="1"/>
              <a:t>problema</a:t>
            </a:r>
            <a:r>
              <a:rPr lang="en-US" sz="2200" dirty="0"/>
              <a:t> </a:t>
            </a:r>
            <a:r>
              <a:rPr lang="en-US" sz="2200" dirty="0" err="1"/>
              <a:t>indígena</a:t>
            </a:r>
            <a:r>
              <a:rPr lang="en-US" sz="2200" dirty="0"/>
              <a:t> y </a:t>
            </a:r>
            <a:r>
              <a:rPr lang="en-US" sz="2200" dirty="0" err="1"/>
              <a:t>otra</a:t>
            </a:r>
            <a:r>
              <a:rPr lang="en-US" sz="2200" dirty="0"/>
              <a:t> para los </a:t>
            </a:r>
            <a:r>
              <a:rPr lang="en-US" sz="2200" dirty="0" err="1"/>
              <a:t>indios</a:t>
            </a:r>
            <a:r>
              <a:rPr lang="en-US" sz="2200" dirty="0"/>
              <a:t> </a:t>
            </a:r>
            <a:r>
              <a:rPr lang="en-US" sz="2200" dirty="0" err="1"/>
              <a:t>mismos</a:t>
            </a:r>
            <a:endParaRPr lang="en-US" sz="2200" dirty="0"/>
          </a:p>
        </p:txBody>
      </p:sp>
    </p:spTree>
    <p:extLst>
      <p:ext uri="{BB962C8B-B14F-4D97-AF65-F5344CB8AC3E}">
        <p14:creationId xmlns:p14="http://schemas.microsoft.com/office/powerpoint/2010/main" val="103506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3332" y="0"/>
            <a:ext cx="9341557" cy="2308324"/>
          </a:xfrm>
          <a:prstGeom prst="rect">
            <a:avLst/>
          </a:prstGeom>
          <a:noFill/>
        </p:spPr>
        <p:txBody>
          <a:bodyPr wrap="square" rtlCol="0">
            <a:spAutoFit/>
          </a:bodyPr>
          <a:lstStyle/>
          <a:p>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Luis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Valcarcél</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(1891-1987) </a:t>
            </a:r>
            <a:r>
              <a:rPr lang="nl-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Tempestad en los Andes:  ”</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el mal de la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raza</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es el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olvido</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b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br>
            <a:endPar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2" name="CasellaDiTesto 6">
            <a:extLst>
              <a:ext uri="{FF2B5EF4-FFF2-40B4-BE49-F238E27FC236}">
                <a16:creationId xmlns:a16="http://schemas.microsoft.com/office/drawing/2014/main" id="{4A1BC144-F9D3-4C42-96B8-114CC271BCF0}"/>
              </a:ext>
            </a:extLst>
          </p:cNvPr>
          <p:cNvSpPr txBox="1"/>
          <p:nvPr/>
        </p:nvSpPr>
        <p:spPr>
          <a:xfrm>
            <a:off x="5374001" y="3281889"/>
            <a:ext cx="6535777" cy="2062103"/>
          </a:xfrm>
          <a:prstGeom prst="rect">
            <a:avLst/>
          </a:prstGeom>
          <a:noFill/>
        </p:spPr>
        <p:txBody>
          <a:bodyPr wrap="square" rtlCol="0">
            <a:spAutoFit/>
          </a:bodyPr>
          <a:lstStyle/>
          <a:p>
            <a:r>
              <a:rPr lang="it-IT" sz="3200" dirty="0"/>
              <a:t>La concezione mistica e il popolo eletto</a:t>
            </a:r>
          </a:p>
          <a:p>
            <a:r>
              <a:rPr lang="it-IT" sz="3200" dirty="0"/>
              <a:t>Attacco al </a:t>
            </a:r>
            <a:r>
              <a:rPr lang="it-IT" sz="3200" i="1" dirty="0"/>
              <a:t>mestizaje</a:t>
            </a:r>
          </a:p>
          <a:p>
            <a:r>
              <a:rPr lang="it-IT" sz="3200" dirty="0"/>
              <a:t>L’etnostoria del Perù antico</a:t>
            </a:r>
            <a:endParaRPr lang="en-US" sz="3200" dirty="0"/>
          </a:p>
        </p:txBody>
      </p:sp>
      <p:pic>
        <p:nvPicPr>
          <p:cNvPr id="11" name="Picture 4" descr="sechura"/>
          <p:cNvPicPr>
            <a:picLocks noChangeAspect="1" noChangeArrowheads="1"/>
          </p:cNvPicPr>
          <p:nvPr/>
        </p:nvPicPr>
        <p:blipFill rotWithShape="1">
          <a:blip r:embed="rId4">
            <a:extLst>
              <a:ext uri="{28A0092B-C50C-407E-A947-70E740481C1C}">
                <a14:useLocalDpi xmlns:a14="http://schemas.microsoft.com/office/drawing/2010/main" val="0"/>
              </a:ext>
            </a:extLst>
          </a:blip>
          <a:srcRect l="2758" t="4811" b="4811"/>
          <a:stretch/>
        </p:blipFill>
        <p:spPr bwMode="auto">
          <a:xfrm>
            <a:off x="0" y="1824190"/>
            <a:ext cx="4529667" cy="4260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50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109" y="635000"/>
            <a:ext cx="9341557" cy="646331"/>
          </a:xfrm>
          <a:prstGeom prst="rect">
            <a:avLst/>
          </a:prstGeom>
          <a:noFill/>
        </p:spPr>
        <p:txBody>
          <a:bodyPr wrap="square" rtlCol="0">
            <a:spAutoFit/>
          </a:bodyPr>
          <a:lstStyle/>
          <a:p>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Il</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mito</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dell’</a:t>
            </a:r>
            <a:r>
              <a:rPr lang="nl-NL"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Andinidad</a:t>
            </a:r>
            <a:endPar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2" name="CasellaDiTesto 6">
            <a:extLst>
              <a:ext uri="{FF2B5EF4-FFF2-40B4-BE49-F238E27FC236}">
                <a16:creationId xmlns:a16="http://schemas.microsoft.com/office/drawing/2014/main" id="{4A1BC144-F9D3-4C42-96B8-114CC271BCF0}"/>
              </a:ext>
            </a:extLst>
          </p:cNvPr>
          <p:cNvSpPr txBox="1"/>
          <p:nvPr/>
        </p:nvSpPr>
        <p:spPr>
          <a:xfrm>
            <a:off x="886667" y="1475668"/>
            <a:ext cx="10162333" cy="4493537"/>
          </a:xfrm>
          <a:prstGeom prst="rect">
            <a:avLst/>
          </a:prstGeom>
          <a:noFill/>
        </p:spPr>
        <p:txBody>
          <a:bodyPr wrap="square" rtlCol="0">
            <a:spAutoFit/>
          </a:bodyPr>
          <a:lstStyle/>
          <a:p>
            <a:r>
              <a:rPr lang="en-US" sz="2200" i="1" dirty="0"/>
              <a:t>La </a:t>
            </a:r>
            <a:r>
              <a:rPr lang="en-US" sz="2200" i="1" dirty="0" err="1"/>
              <a:t>cultura</a:t>
            </a:r>
            <a:r>
              <a:rPr lang="en-US" sz="2200" i="1" dirty="0"/>
              <a:t> </a:t>
            </a:r>
            <a:r>
              <a:rPr lang="en-US" sz="2200" i="1" dirty="0" err="1"/>
              <a:t>bajará</a:t>
            </a:r>
            <a:r>
              <a:rPr lang="en-US" sz="2200" i="1" dirty="0"/>
              <a:t> </a:t>
            </a:r>
            <a:r>
              <a:rPr lang="en-US" sz="2200" i="1" dirty="0" err="1"/>
              <a:t>otra</a:t>
            </a:r>
            <a:r>
              <a:rPr lang="en-US" sz="2200" i="1" dirty="0"/>
              <a:t> </a:t>
            </a:r>
            <a:r>
              <a:rPr lang="en-US" sz="2200" i="1" dirty="0" err="1"/>
              <a:t>vez</a:t>
            </a:r>
            <a:r>
              <a:rPr lang="en-US" sz="2200" i="1" dirty="0"/>
              <a:t> de los Andes. De </a:t>
            </a:r>
            <a:r>
              <a:rPr lang="en-US" sz="2200" i="1" dirty="0" err="1"/>
              <a:t>las</a:t>
            </a:r>
            <a:r>
              <a:rPr lang="en-US" sz="2200" i="1" dirty="0"/>
              <a:t> </a:t>
            </a:r>
            <a:r>
              <a:rPr lang="en-US" sz="2200" i="1" dirty="0" err="1"/>
              <a:t>altas</a:t>
            </a:r>
            <a:r>
              <a:rPr lang="en-US" sz="2200" i="1" dirty="0"/>
              <a:t> </a:t>
            </a:r>
            <a:r>
              <a:rPr lang="en-US" sz="2200" i="1" dirty="0" err="1"/>
              <a:t>mesetas</a:t>
            </a:r>
            <a:r>
              <a:rPr lang="en-US" sz="2200" i="1" dirty="0"/>
              <a:t> </a:t>
            </a:r>
            <a:r>
              <a:rPr lang="en-US" sz="2200" i="1" dirty="0" err="1"/>
              <a:t>descendió</a:t>
            </a:r>
            <a:r>
              <a:rPr lang="en-US" sz="2200" i="1" dirty="0"/>
              <a:t> la </a:t>
            </a:r>
            <a:r>
              <a:rPr lang="en-US" sz="2200" i="1" dirty="0" err="1"/>
              <a:t>tribu</a:t>
            </a:r>
            <a:r>
              <a:rPr lang="en-US" sz="2200" i="1" dirty="0"/>
              <a:t> </a:t>
            </a:r>
            <a:r>
              <a:rPr lang="en-US" sz="2200" i="1" dirty="0" err="1"/>
              <a:t>primigenia</a:t>
            </a:r>
            <a:r>
              <a:rPr lang="en-US" sz="2200" i="1" dirty="0"/>
              <a:t> a </a:t>
            </a:r>
            <a:r>
              <a:rPr lang="en-US" sz="2200" i="1" dirty="0" err="1"/>
              <a:t>poblar</a:t>
            </a:r>
            <a:r>
              <a:rPr lang="en-US" sz="2200" i="1" dirty="0"/>
              <a:t> </a:t>
            </a:r>
            <a:r>
              <a:rPr lang="en-US" sz="2200" i="1" dirty="0" err="1"/>
              <a:t>planicies</a:t>
            </a:r>
            <a:r>
              <a:rPr lang="en-US" sz="2200" i="1" dirty="0"/>
              <a:t> y </a:t>
            </a:r>
            <a:r>
              <a:rPr lang="en-US" sz="2200" i="1" dirty="0" err="1"/>
              <a:t>valles</a:t>
            </a:r>
            <a:r>
              <a:rPr lang="en-US" sz="2200" i="1" dirty="0"/>
              <a:t> (...). De la </a:t>
            </a:r>
            <a:r>
              <a:rPr lang="en-US" sz="2200" i="1" dirty="0" err="1"/>
              <a:t>humana</a:t>
            </a:r>
            <a:r>
              <a:rPr lang="en-US" sz="2200" i="1" dirty="0"/>
              <a:t> </a:t>
            </a:r>
            <a:r>
              <a:rPr lang="en-US" sz="2200" i="1" dirty="0" err="1"/>
              <a:t>nebulosa</a:t>
            </a:r>
            <a:r>
              <a:rPr lang="en-US" sz="2200" i="1" dirty="0"/>
              <a:t>, </a:t>
            </a:r>
            <a:r>
              <a:rPr lang="en-US" sz="2200" i="1" dirty="0" err="1"/>
              <a:t>casi</a:t>
            </a:r>
            <a:r>
              <a:rPr lang="en-US" sz="2200" i="1" dirty="0"/>
              <a:t> </a:t>
            </a:r>
            <a:r>
              <a:rPr lang="en-US" sz="2200" i="1" dirty="0" err="1"/>
              <a:t>antropopiteca</a:t>
            </a:r>
            <a:r>
              <a:rPr lang="en-US" sz="2200" i="1" dirty="0"/>
              <a:t>, </a:t>
            </a:r>
            <a:r>
              <a:rPr lang="en-US" sz="2200" i="1" dirty="0" err="1"/>
              <a:t>surgió</a:t>
            </a:r>
            <a:r>
              <a:rPr lang="en-US" sz="2200" i="1" dirty="0"/>
              <a:t> el </a:t>
            </a:r>
            <a:r>
              <a:rPr lang="en-US" sz="2200" i="1" dirty="0" err="1"/>
              <a:t>Inkario</a:t>
            </a:r>
            <a:r>
              <a:rPr lang="en-US" sz="2200" i="1" dirty="0"/>
              <a:t>, </a:t>
            </a:r>
            <a:r>
              <a:rPr lang="en-US" sz="2200" i="1" dirty="0" err="1"/>
              <a:t>otro</a:t>
            </a:r>
            <a:r>
              <a:rPr lang="en-US" sz="2200" i="1" dirty="0"/>
              <a:t> </a:t>
            </a:r>
            <a:r>
              <a:rPr lang="en-US" sz="2200" i="1" dirty="0" err="1"/>
              <a:t>luminar</a:t>
            </a:r>
            <a:r>
              <a:rPr lang="en-US" sz="2200" i="1" dirty="0"/>
              <a:t> </a:t>
            </a:r>
            <a:r>
              <a:rPr lang="en-US" sz="2200" i="1" dirty="0" err="1"/>
              <a:t>que</a:t>
            </a:r>
            <a:r>
              <a:rPr lang="en-US" sz="2200" i="1" dirty="0"/>
              <a:t> </a:t>
            </a:r>
            <a:r>
              <a:rPr lang="en-US" sz="2200" i="1" dirty="0" err="1"/>
              <a:t>duró</a:t>
            </a:r>
            <a:r>
              <a:rPr lang="en-US" sz="2200" i="1" dirty="0"/>
              <a:t> </a:t>
            </a:r>
            <a:r>
              <a:rPr lang="en-US" sz="2200" i="1" dirty="0" err="1"/>
              <a:t>cinco</a:t>
            </a:r>
            <a:r>
              <a:rPr lang="en-US" sz="2200" i="1" dirty="0"/>
              <a:t> </a:t>
            </a:r>
            <a:r>
              <a:rPr lang="en-US" sz="2200" i="1" dirty="0" err="1"/>
              <a:t>siglos</a:t>
            </a:r>
            <a:r>
              <a:rPr lang="en-US" sz="2200" i="1" dirty="0"/>
              <a:t>, y </a:t>
            </a:r>
            <a:r>
              <a:rPr lang="en-US" sz="2200" i="1" dirty="0" err="1"/>
              <a:t>habíaalumbrado</a:t>
            </a:r>
            <a:r>
              <a:rPr lang="en-US" sz="2200" i="1" dirty="0"/>
              <a:t> </a:t>
            </a:r>
            <a:r>
              <a:rPr lang="en-US" sz="2200" i="1" dirty="0" err="1"/>
              <a:t>cinco</a:t>
            </a:r>
            <a:r>
              <a:rPr lang="en-US" sz="2200" i="1" dirty="0"/>
              <a:t> </a:t>
            </a:r>
            <a:r>
              <a:rPr lang="en-US" sz="2200" i="1" dirty="0" err="1"/>
              <a:t>más</a:t>
            </a:r>
            <a:r>
              <a:rPr lang="en-US" sz="2200" i="1" dirty="0"/>
              <a:t> sin la </a:t>
            </a:r>
            <a:r>
              <a:rPr lang="en-US" sz="2200" i="1" dirty="0" err="1"/>
              <a:t>atilana</a:t>
            </a:r>
            <a:r>
              <a:rPr lang="en-US" sz="2200" i="1" dirty="0"/>
              <a:t> </a:t>
            </a:r>
            <a:r>
              <a:rPr lang="en-US" sz="2200" i="1" dirty="0" err="1"/>
              <a:t>invasión</a:t>
            </a:r>
            <a:r>
              <a:rPr lang="en-US" sz="2200" i="1" dirty="0"/>
              <a:t> de Pizarro. De </a:t>
            </a:r>
            <a:r>
              <a:rPr lang="en-US" sz="2200" i="1" dirty="0" err="1"/>
              <a:t>ese</a:t>
            </a:r>
            <a:r>
              <a:rPr lang="en-US" sz="2200" i="1" dirty="0"/>
              <a:t> </a:t>
            </a:r>
            <a:r>
              <a:rPr lang="en-US" sz="2200" i="1" dirty="0" err="1"/>
              <a:t>rescoldo</a:t>
            </a:r>
            <a:r>
              <a:rPr lang="en-US" sz="2200" i="1" dirty="0"/>
              <a:t> cultural </a:t>
            </a:r>
            <a:r>
              <a:rPr lang="en-US" sz="2200" i="1" dirty="0" err="1"/>
              <a:t>todavía</a:t>
            </a:r>
            <a:r>
              <a:rPr lang="en-US" sz="2200" i="1" dirty="0"/>
              <a:t> </a:t>
            </a:r>
            <a:r>
              <a:rPr lang="en-US" sz="2200" i="1" dirty="0" err="1"/>
              <a:t>viven</a:t>
            </a:r>
            <a:r>
              <a:rPr lang="en-US" sz="2200" i="1" dirty="0"/>
              <a:t> (...) </a:t>
            </a:r>
            <a:r>
              <a:rPr lang="en-US" sz="2200" i="1" dirty="0" err="1"/>
              <a:t>diez</a:t>
            </a:r>
            <a:r>
              <a:rPr lang="en-US" sz="2200" i="1" dirty="0"/>
              <a:t> </a:t>
            </a:r>
            <a:r>
              <a:rPr lang="en-US" sz="2200" i="1" dirty="0" err="1"/>
              <a:t>millones</a:t>
            </a:r>
            <a:r>
              <a:rPr lang="en-US" sz="2200" i="1" dirty="0"/>
              <a:t> de </a:t>
            </a:r>
            <a:r>
              <a:rPr lang="en-US" sz="2200" i="1" dirty="0" err="1"/>
              <a:t>indios</a:t>
            </a:r>
            <a:r>
              <a:rPr lang="en-US" sz="2200" i="1" dirty="0"/>
              <a:t>, </a:t>
            </a:r>
            <a:r>
              <a:rPr lang="en-US" sz="2200" i="1" dirty="0" err="1"/>
              <a:t>caídos</a:t>
            </a:r>
            <a:r>
              <a:rPr lang="en-US" sz="2200" i="1" dirty="0"/>
              <a:t> en la penumbra de </a:t>
            </a:r>
            <a:r>
              <a:rPr lang="en-US" sz="2200" i="1" dirty="0" err="1"/>
              <a:t>las</a:t>
            </a:r>
            <a:r>
              <a:rPr lang="en-US" sz="2200" i="1" dirty="0"/>
              <a:t> </a:t>
            </a:r>
            <a:r>
              <a:rPr lang="en-US" sz="2200" i="1" dirty="0" err="1"/>
              <a:t>culturas</a:t>
            </a:r>
            <a:r>
              <a:rPr lang="en-US" sz="2200" i="1" dirty="0"/>
              <a:t> </a:t>
            </a:r>
            <a:r>
              <a:rPr lang="en-US" sz="2200" i="1" dirty="0" err="1"/>
              <a:t>muertas</a:t>
            </a:r>
            <a:r>
              <a:rPr lang="en-US" sz="2200" i="1" dirty="0"/>
              <a:t>. De </a:t>
            </a:r>
            <a:r>
              <a:rPr lang="en-US" sz="2200" i="1" dirty="0" err="1"/>
              <a:t>las</a:t>
            </a:r>
            <a:r>
              <a:rPr lang="en-US" sz="2200" i="1" dirty="0"/>
              <a:t> </a:t>
            </a:r>
            <a:r>
              <a:rPr lang="en-US" sz="2200" i="1" dirty="0" err="1"/>
              <a:t>tumbas</a:t>
            </a:r>
            <a:r>
              <a:rPr lang="en-US" sz="2200" i="1" dirty="0"/>
              <a:t> </a:t>
            </a:r>
            <a:r>
              <a:rPr lang="en-US" sz="2200" i="1" dirty="0" err="1"/>
              <a:t>saldrán</a:t>
            </a:r>
            <a:r>
              <a:rPr lang="en-US" sz="2200" i="1" dirty="0"/>
              <a:t> los </a:t>
            </a:r>
            <a:r>
              <a:rPr lang="en-US" sz="2200" i="1" dirty="0" err="1"/>
              <a:t>gérmenes</a:t>
            </a:r>
            <a:r>
              <a:rPr lang="en-US" sz="2200" i="1" dirty="0"/>
              <a:t> de la Nueva </a:t>
            </a:r>
            <a:r>
              <a:rPr lang="en-US" sz="2200" i="1" dirty="0" err="1"/>
              <a:t>Edad</a:t>
            </a:r>
            <a:r>
              <a:rPr lang="en-US" sz="2200" i="1" dirty="0"/>
              <a:t>. </a:t>
            </a:r>
            <a:r>
              <a:rPr lang="en-US" sz="2200" i="1" dirty="0" err="1"/>
              <a:t>Es</a:t>
            </a:r>
            <a:r>
              <a:rPr lang="en-US" sz="2200" i="1" dirty="0"/>
              <a:t> el avatar de la </a:t>
            </a:r>
            <a:r>
              <a:rPr lang="en-US" sz="2200" i="1" dirty="0" err="1"/>
              <a:t>Raza</a:t>
            </a:r>
            <a:r>
              <a:rPr lang="en-US" sz="2200" i="1" dirty="0"/>
              <a:t>.</a:t>
            </a:r>
          </a:p>
          <a:p>
            <a:r>
              <a:rPr lang="en-US" sz="2200" i="1" dirty="0"/>
              <a:t>La </a:t>
            </a:r>
            <a:r>
              <a:rPr lang="en-US" sz="2200" i="1" dirty="0" err="1"/>
              <a:t>raza</a:t>
            </a:r>
            <a:r>
              <a:rPr lang="en-US" sz="2200" i="1" dirty="0"/>
              <a:t>, en el </a:t>
            </a:r>
            <a:r>
              <a:rPr lang="en-US" sz="2200" i="1" dirty="0" err="1"/>
              <a:t>nuevo</a:t>
            </a:r>
            <a:r>
              <a:rPr lang="en-US" sz="2200" i="1" dirty="0"/>
              <a:t> </a:t>
            </a:r>
            <a:r>
              <a:rPr lang="en-US" sz="2200" i="1" dirty="0" err="1"/>
              <a:t>ciclo</a:t>
            </a:r>
            <a:r>
              <a:rPr lang="en-US" sz="2200" i="1" dirty="0"/>
              <a:t> </a:t>
            </a:r>
            <a:r>
              <a:rPr lang="en-US" sz="2200" i="1" dirty="0" err="1"/>
              <a:t>que</a:t>
            </a:r>
            <a:r>
              <a:rPr lang="en-US" sz="2200" i="1" dirty="0"/>
              <a:t> se </a:t>
            </a:r>
            <a:r>
              <a:rPr lang="en-US" sz="2200" i="1" dirty="0" err="1"/>
              <a:t>avecina</a:t>
            </a:r>
            <a:r>
              <a:rPr lang="en-US" sz="2200" i="1" dirty="0"/>
              <a:t>, </a:t>
            </a:r>
            <a:r>
              <a:rPr lang="en-US" sz="2200" i="1" dirty="0" err="1"/>
              <a:t>reaparecerá</a:t>
            </a:r>
            <a:r>
              <a:rPr lang="en-US" sz="2200" i="1" dirty="0"/>
              <a:t> </a:t>
            </a:r>
            <a:r>
              <a:rPr lang="en-US" sz="2200" i="1" dirty="0" err="1"/>
              <a:t>esplendente</a:t>
            </a:r>
            <a:r>
              <a:rPr lang="en-US" sz="2200" i="1" dirty="0"/>
              <a:t>, </a:t>
            </a:r>
            <a:r>
              <a:rPr lang="en-US" sz="2200" i="1" dirty="0" err="1"/>
              <a:t>nimbada</a:t>
            </a:r>
            <a:r>
              <a:rPr lang="en-US" sz="2200" i="1" dirty="0"/>
              <a:t> </a:t>
            </a:r>
            <a:r>
              <a:rPr lang="en-US" sz="2200" i="1" dirty="0" err="1"/>
              <a:t>por</a:t>
            </a:r>
            <a:r>
              <a:rPr lang="en-US" sz="2200" i="1" dirty="0"/>
              <a:t> </a:t>
            </a:r>
            <a:r>
              <a:rPr lang="en-US" sz="2200" i="1" dirty="0" err="1"/>
              <a:t>sus</a:t>
            </a:r>
            <a:r>
              <a:rPr lang="en-US" sz="2200" i="1" dirty="0"/>
              <a:t> </a:t>
            </a:r>
            <a:r>
              <a:rPr lang="en-US" sz="2200" i="1" dirty="0" err="1"/>
              <a:t>eternos</a:t>
            </a:r>
            <a:r>
              <a:rPr lang="en-US" sz="2200" i="1" dirty="0"/>
              <a:t> </a:t>
            </a:r>
            <a:r>
              <a:rPr lang="en-US" sz="2200" i="1" dirty="0" err="1"/>
              <a:t>valores</a:t>
            </a:r>
            <a:r>
              <a:rPr lang="en-US" sz="2200" i="1" dirty="0"/>
              <a:t> (...); </a:t>
            </a:r>
            <a:r>
              <a:rPr lang="en-US" sz="2200" i="1" dirty="0" err="1"/>
              <a:t>es</a:t>
            </a:r>
            <a:r>
              <a:rPr lang="en-US" sz="2200" i="1" dirty="0"/>
              <a:t> el avatar </a:t>
            </a:r>
            <a:r>
              <a:rPr lang="en-US" sz="2200" i="1" dirty="0" err="1"/>
              <a:t>que</a:t>
            </a:r>
            <a:r>
              <a:rPr lang="en-US" sz="2200" i="1" dirty="0"/>
              <a:t> </a:t>
            </a:r>
            <a:r>
              <a:rPr lang="en-US" sz="2200" i="1" dirty="0" err="1"/>
              <a:t>marca</a:t>
            </a:r>
            <a:r>
              <a:rPr lang="en-US" sz="2200" i="1" dirty="0"/>
              <a:t> la </a:t>
            </a:r>
            <a:r>
              <a:rPr lang="en-US" sz="2200" i="1" dirty="0" err="1"/>
              <a:t>reaparición</a:t>
            </a:r>
            <a:r>
              <a:rPr lang="en-US" sz="2200" i="1" dirty="0"/>
              <a:t> de los pueblos </a:t>
            </a:r>
            <a:r>
              <a:rPr lang="en-US" sz="2200" i="1" dirty="0" err="1"/>
              <a:t>andinos</a:t>
            </a:r>
            <a:r>
              <a:rPr lang="en-US" sz="2200" i="1" dirty="0"/>
              <a:t> en el </a:t>
            </a:r>
            <a:r>
              <a:rPr lang="en-US" sz="2200" i="1" dirty="0" err="1"/>
              <a:t>escenario</a:t>
            </a:r>
            <a:r>
              <a:rPr lang="en-US" sz="2200" i="1" dirty="0"/>
              <a:t> de </a:t>
            </a:r>
            <a:r>
              <a:rPr lang="en-US" sz="2200" i="1" dirty="0" err="1"/>
              <a:t>las</a:t>
            </a:r>
            <a:r>
              <a:rPr lang="en-US" sz="2200" i="1" dirty="0"/>
              <a:t> </a:t>
            </a:r>
            <a:r>
              <a:rPr lang="en-US" sz="2200" i="1" dirty="0" err="1"/>
              <a:t>culturas</a:t>
            </a:r>
            <a:r>
              <a:rPr lang="en-US" sz="2200" i="1" dirty="0"/>
              <a:t>. Los hombres de la Nueva </a:t>
            </a:r>
            <a:r>
              <a:rPr lang="en-US" sz="2200" i="1" dirty="0" err="1"/>
              <a:t>Edad</a:t>
            </a:r>
            <a:r>
              <a:rPr lang="en-US" sz="2200" i="1" dirty="0"/>
              <a:t> </a:t>
            </a:r>
            <a:r>
              <a:rPr lang="en-US" sz="2200" i="1" dirty="0" err="1"/>
              <a:t>habrán</a:t>
            </a:r>
            <a:r>
              <a:rPr lang="en-US" sz="2200" i="1" dirty="0"/>
              <a:t> </a:t>
            </a:r>
            <a:r>
              <a:rPr lang="en-US" sz="2200" i="1" dirty="0" err="1"/>
              <a:t>enriquecido</a:t>
            </a:r>
            <a:r>
              <a:rPr lang="en-US" sz="2200" i="1" dirty="0"/>
              <a:t> </a:t>
            </a:r>
            <a:r>
              <a:rPr lang="en-US" sz="2200" i="1" dirty="0" err="1"/>
              <a:t>su</a:t>
            </a:r>
            <a:r>
              <a:rPr lang="en-US" sz="2200" i="1" dirty="0"/>
              <a:t> </a:t>
            </a:r>
            <a:r>
              <a:rPr lang="en-US" sz="2200" i="1" dirty="0" err="1"/>
              <a:t>acervo</a:t>
            </a:r>
            <a:r>
              <a:rPr lang="en-US" sz="2200" i="1" dirty="0"/>
              <a:t> con </a:t>
            </a:r>
            <a:r>
              <a:rPr lang="en-US" sz="2200" i="1" dirty="0" err="1"/>
              <a:t>las</a:t>
            </a:r>
            <a:r>
              <a:rPr lang="en-US" sz="2200" i="1" dirty="0"/>
              <a:t> </a:t>
            </a:r>
            <a:r>
              <a:rPr lang="en-US" sz="2200" i="1" dirty="0" err="1"/>
              <a:t>conquistas</a:t>
            </a:r>
            <a:r>
              <a:rPr lang="en-US" sz="2200" i="1" dirty="0"/>
              <a:t> de la </a:t>
            </a:r>
            <a:r>
              <a:rPr lang="en-US" sz="2200" i="1" dirty="0" err="1"/>
              <a:t>ciencia</a:t>
            </a:r>
            <a:r>
              <a:rPr lang="en-US" sz="2200" i="1" dirty="0"/>
              <a:t> occidental y la </a:t>
            </a:r>
            <a:r>
              <a:rPr lang="en-US" sz="2200" i="1" dirty="0" err="1"/>
              <a:t>sabiduría</a:t>
            </a:r>
            <a:r>
              <a:rPr lang="en-US" sz="2200" i="1" dirty="0"/>
              <a:t> de los maestros de </a:t>
            </a:r>
            <a:r>
              <a:rPr lang="en-US" sz="2200" i="1" dirty="0" err="1"/>
              <a:t>Oriente</a:t>
            </a:r>
            <a:r>
              <a:rPr lang="en-US" sz="2200" i="1" dirty="0"/>
              <a:t>. El </a:t>
            </a:r>
            <a:r>
              <a:rPr lang="en-US" sz="2200" i="1" dirty="0" err="1"/>
              <a:t>instrumento</a:t>
            </a:r>
            <a:r>
              <a:rPr lang="en-US" sz="2200" i="1" dirty="0"/>
              <a:t> y la </a:t>
            </a:r>
            <a:r>
              <a:rPr lang="en-US" sz="2200" i="1" dirty="0" err="1"/>
              <a:t>herramienta</a:t>
            </a:r>
            <a:r>
              <a:rPr lang="en-US" sz="2200" i="1" dirty="0"/>
              <a:t>, la </a:t>
            </a:r>
            <a:r>
              <a:rPr lang="en-US" sz="2200" i="1" dirty="0" err="1"/>
              <a:t>maquina</a:t>
            </a:r>
            <a:r>
              <a:rPr lang="en-US" sz="2200" i="1" dirty="0"/>
              <a:t>, el </a:t>
            </a:r>
            <a:r>
              <a:rPr lang="en-US" sz="2200" i="1" dirty="0" err="1"/>
              <a:t>libro</a:t>
            </a:r>
            <a:r>
              <a:rPr lang="en-US" sz="2200" i="1" dirty="0"/>
              <a:t> y el </a:t>
            </a:r>
            <a:r>
              <a:rPr lang="en-US" sz="2200" i="1" dirty="0" err="1"/>
              <a:t>arma</a:t>
            </a:r>
            <a:r>
              <a:rPr lang="en-US" sz="2200" i="1" dirty="0"/>
              <a:t> </a:t>
            </a:r>
            <a:r>
              <a:rPr lang="en-US" sz="2200" i="1" dirty="0" err="1"/>
              <a:t>nos</a:t>
            </a:r>
            <a:r>
              <a:rPr lang="en-US" sz="2200" i="1" dirty="0"/>
              <a:t> </a:t>
            </a:r>
            <a:r>
              <a:rPr lang="en-US" sz="2200" i="1" dirty="0" err="1"/>
              <a:t>darán</a:t>
            </a:r>
            <a:r>
              <a:rPr lang="en-US" sz="2200" i="1" dirty="0"/>
              <a:t> el </a:t>
            </a:r>
            <a:r>
              <a:rPr lang="en-US" sz="2200" i="1" dirty="0" err="1"/>
              <a:t>dominio</a:t>
            </a:r>
            <a:r>
              <a:rPr lang="en-US" sz="2200" i="1" dirty="0"/>
              <a:t> de la </a:t>
            </a:r>
            <a:r>
              <a:rPr lang="en-US" sz="2200" i="1" dirty="0" err="1"/>
              <a:t>naturaleza</a:t>
            </a:r>
            <a:r>
              <a:rPr lang="en-US" sz="2200" i="1" dirty="0"/>
              <a:t>; la </a:t>
            </a:r>
            <a:r>
              <a:rPr lang="en-US" sz="2200" i="1" dirty="0" err="1"/>
              <a:t>filosofía</a:t>
            </a:r>
            <a:r>
              <a:rPr lang="en-US" sz="2200" i="1" dirty="0"/>
              <a:t> (...) </a:t>
            </a:r>
            <a:r>
              <a:rPr lang="en-US" sz="2200" i="1" dirty="0" err="1"/>
              <a:t>hará</a:t>
            </a:r>
            <a:r>
              <a:rPr lang="en-US" sz="2200" i="1" dirty="0"/>
              <a:t> </a:t>
            </a:r>
            <a:r>
              <a:rPr lang="en-US" sz="2200" i="1" dirty="0" err="1"/>
              <a:t>penetrante</a:t>
            </a:r>
            <a:r>
              <a:rPr lang="en-US" sz="2200" i="1" dirty="0"/>
              <a:t> </a:t>
            </a:r>
            <a:r>
              <a:rPr lang="en-US" sz="2200" i="1" dirty="0" err="1"/>
              <a:t>nuestra</a:t>
            </a:r>
            <a:r>
              <a:rPr lang="en-US" sz="2200" i="1" dirty="0"/>
              <a:t> </a:t>
            </a:r>
            <a:r>
              <a:rPr lang="en-US" sz="2200" i="1" dirty="0" err="1"/>
              <a:t>mirada</a:t>
            </a:r>
            <a:r>
              <a:rPr lang="en-US" sz="2200" i="1" dirty="0"/>
              <a:t> en el </a:t>
            </a:r>
            <a:r>
              <a:rPr lang="en-US" sz="2200" i="1" dirty="0" err="1"/>
              <a:t>mundo</a:t>
            </a:r>
            <a:r>
              <a:rPr lang="en-US" sz="2200" i="1" dirty="0"/>
              <a:t> del </a:t>
            </a:r>
            <a:r>
              <a:rPr lang="en-US" sz="2200" i="1" dirty="0" err="1"/>
              <a:t>espíritu</a:t>
            </a:r>
            <a:r>
              <a:rPr lang="en-US" sz="2200" i="1" dirty="0"/>
              <a:t> (</a:t>
            </a:r>
            <a:r>
              <a:rPr lang="en-US" sz="2200" i="1" dirty="0" err="1"/>
              <a:t>Valcarcel</a:t>
            </a:r>
            <a:r>
              <a:rPr lang="en-US" sz="2200" i="1" dirty="0"/>
              <a:t>, </a:t>
            </a:r>
            <a:r>
              <a:rPr lang="en-US" sz="2200" i="1" dirty="0" err="1"/>
              <a:t>Tempestad</a:t>
            </a:r>
            <a:r>
              <a:rPr lang="en-US" sz="2200" i="1" dirty="0"/>
              <a:t> en los Andes).</a:t>
            </a:r>
          </a:p>
        </p:txBody>
      </p:sp>
    </p:spTree>
    <p:extLst>
      <p:ext uri="{BB962C8B-B14F-4D97-AF65-F5344CB8AC3E}">
        <p14:creationId xmlns:p14="http://schemas.microsoft.com/office/powerpoint/2010/main" val="3033857482"/>
      </p:ext>
    </p:extLst>
  </p:cSld>
  <p:clrMapOvr>
    <a:masterClrMapping/>
  </p:clrMapOvr>
</p:sld>
</file>

<file path=ppt/theme/theme1.xml><?xml version="1.0" encoding="utf-8"?>
<a:theme xmlns:a="http://schemas.openxmlformats.org/drawingml/2006/main" name="20200910_rep_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20200910_rep_Template2.potx</Template>
  <TotalTime>22182</TotalTime>
  <Words>3155</Words>
  <Application>Microsoft Macintosh PowerPoint</Application>
  <PresentationFormat>Widescreen</PresentationFormat>
  <Paragraphs>247</Paragraphs>
  <Slides>32</Slides>
  <Notes>17</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32</vt:i4>
      </vt:variant>
    </vt:vector>
  </HeadingPairs>
  <TitlesOfParts>
    <vt:vector size="43" baseType="lpstr">
      <vt:lpstr>AGaramondPro</vt:lpstr>
      <vt:lpstr>Arial</vt:lpstr>
      <vt:lpstr>Calibri</vt:lpstr>
      <vt:lpstr>Calibri Light</vt:lpstr>
      <vt:lpstr>Cambria</vt:lpstr>
      <vt:lpstr>Constantia</vt:lpstr>
      <vt:lpstr>DejaVuSerif</vt:lpstr>
      <vt:lpstr>MinionPro</vt:lpstr>
      <vt:lpstr>Roboto</vt:lpstr>
      <vt:lpstr>Tahoma</vt:lpstr>
      <vt:lpstr>20200910_rep_Template2</vt:lpstr>
      <vt:lpstr>Dall’indigenismo all’Antropologia in Perù</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O Projeito Peru-Cornell: Vicos 1952-1966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217</cp:revision>
  <dcterms:created xsi:type="dcterms:W3CDTF">2019-05-28T15:53:33Z</dcterms:created>
  <dcterms:modified xsi:type="dcterms:W3CDTF">2025-10-06T09:28:02Z</dcterms:modified>
</cp:coreProperties>
</file>