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9" r:id="rId3"/>
    <p:sldId id="301" r:id="rId4"/>
    <p:sldId id="291" r:id="rId5"/>
    <p:sldId id="292" r:id="rId6"/>
    <p:sldId id="293" r:id="rId7"/>
    <p:sldId id="296" r:id="rId8"/>
    <p:sldId id="300" r:id="rId9"/>
    <p:sldId id="265" r:id="rId10"/>
    <p:sldId id="285" r:id="rId11"/>
    <p:sldId id="266" r:id="rId12"/>
    <p:sldId id="267" r:id="rId13"/>
    <p:sldId id="279" r:id="rId14"/>
    <p:sldId id="280" r:id="rId15"/>
    <p:sldId id="281" r:id="rId16"/>
    <p:sldId id="282" r:id="rId17"/>
    <p:sldId id="288" r:id="rId18"/>
    <p:sldId id="297" r:id="rId19"/>
    <p:sldId id="295" r:id="rId20"/>
    <p:sldId id="294" r:id="rId21"/>
    <p:sldId id="264"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57" autoAdjust="0"/>
    <p:restoredTop sz="95353" autoAdjust="0"/>
  </p:normalViewPr>
  <p:slideViewPr>
    <p:cSldViewPr snapToGrid="0">
      <p:cViewPr varScale="1">
        <p:scale>
          <a:sx n="93" d="100"/>
          <a:sy n="93" d="100"/>
        </p:scale>
        <p:origin x="240" y="7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09/11/23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130996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DBBE3CD8-DB2D-BF48-979B-813F75F70AC1}" type="slidenum">
              <a:rPr lang="it-IT">
                <a:solidFill>
                  <a:prstClr val="black"/>
                </a:solidFill>
                <a:latin typeface="Calibri"/>
              </a:rPr>
              <a:pPr/>
              <a:t>13</a:t>
            </a:fld>
            <a:endParaRPr lang="it-IT">
              <a:solidFill>
                <a:prstClr val="black"/>
              </a:solidFill>
              <a:latin typeface="Calibri"/>
            </a:endParaRPr>
          </a:p>
        </p:txBody>
      </p:sp>
      <p:sp>
        <p:nvSpPr>
          <p:cNvPr id="56321" name="Text Box 1"/>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a:fld id="{B8684013-884E-4749-930E-EC3573ED73BC}" type="slidenum">
              <a:rPr lang="it-IT" sz="1200">
                <a:solidFill>
                  <a:srgbClr val="000000"/>
                </a:solidFill>
              </a:rPr>
              <a:pPr algn="r"/>
              <a:t>13</a:t>
            </a:fld>
            <a:endParaRPr lang="it-IT" sz="1200">
              <a:solidFill>
                <a:srgbClr val="000000"/>
              </a:solidFill>
            </a:endParaRPr>
          </a:p>
        </p:txBody>
      </p:sp>
      <p:sp>
        <p:nvSpPr>
          <p:cNvPr id="56322"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a:fld id="{869C093D-9A10-A04E-B9FA-76B17A4A096F}" type="slidenum">
              <a:rPr lang="it-IT" sz="1200">
                <a:solidFill>
                  <a:srgbClr val="000000"/>
                </a:solidFill>
              </a:rPr>
              <a:pPr algn="r"/>
              <a:t>13</a:t>
            </a:fld>
            <a:endParaRPr lang="it-IT" sz="1200">
              <a:solidFill>
                <a:srgbClr val="000000"/>
              </a:solidFill>
            </a:endParaRPr>
          </a:p>
        </p:txBody>
      </p:sp>
      <p:sp>
        <p:nvSpPr>
          <p:cNvPr id="5632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56324" name="Text Box 4"/>
          <p:cNvSpPr txBox="1">
            <a:spLocks noGrp="1" noChangeArrowheads="1"/>
          </p:cNvSpPr>
          <p:nvPr>
            <p:ph type="body"/>
          </p:nvPr>
        </p:nvSpPr>
        <p:spPr bwMode="auto">
          <a:xfrm>
            <a:off x="914400" y="4343400"/>
            <a:ext cx="5027613" cy="42084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17</a:t>
            </a:fld>
            <a:endParaRPr lang="it-IT"/>
          </a:p>
        </p:txBody>
      </p:sp>
    </p:spTree>
    <p:extLst>
      <p:ext uri="{BB962C8B-B14F-4D97-AF65-F5344CB8AC3E}">
        <p14:creationId xmlns:p14="http://schemas.microsoft.com/office/powerpoint/2010/main" val="334780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3AF38B4-4956-0F4D-8D3A-D3E9DB7EC2CB}" type="slidenum">
              <a:rPr lang="it-IT"/>
              <a:pPr/>
              <a:t>19</a:t>
            </a:fld>
            <a:endParaRPr lang="it-IT"/>
          </a:p>
        </p:txBody>
      </p:sp>
      <p:sp>
        <p:nvSpPr>
          <p:cNvPr id="83969" name="Text Box 1"/>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a:fld id="{E4D9F26C-7E16-274D-83DA-D8C677BE452C}" type="slidenum">
              <a:rPr lang="it-IT" sz="1200">
                <a:solidFill>
                  <a:srgbClr val="000000"/>
                </a:solidFill>
              </a:rPr>
              <a:pPr algn="r"/>
              <a:t>19</a:t>
            </a:fld>
            <a:endParaRPr lang="it-IT" sz="1200">
              <a:solidFill>
                <a:srgbClr val="000000"/>
              </a:solidFill>
            </a:endParaRPr>
          </a:p>
        </p:txBody>
      </p:sp>
      <p:sp>
        <p:nvSpPr>
          <p:cNvPr id="8397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971" name="Text Box 3"/>
          <p:cNvSpPr txBox="1">
            <a:spLocks noGrp="1" noChangeArrowheads="1"/>
          </p:cNvSpPr>
          <p:nvPr>
            <p:ph type="body"/>
          </p:nvPr>
        </p:nvSpPr>
        <p:spPr bwMode="auto">
          <a:xfrm>
            <a:off x="914400" y="4343400"/>
            <a:ext cx="5027613" cy="42084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725967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20</a:t>
            </a:fld>
            <a:endParaRPr lang="it-IT"/>
          </a:p>
        </p:txBody>
      </p:sp>
    </p:spTree>
    <p:extLst>
      <p:ext uri="{BB962C8B-B14F-4D97-AF65-F5344CB8AC3E}">
        <p14:creationId xmlns:p14="http://schemas.microsoft.com/office/powerpoint/2010/main" val="226914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21</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53359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320516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218460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1050322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28884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102064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264579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09/11/23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09/11/23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09/11/23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fontScale="90000"/>
          </a:bodyPr>
          <a:lstStyle/>
          <a:p>
            <a:r>
              <a:rPr lang="en-GB" b="1" i="1" u="sng" dirty="0">
                <a:solidFill>
                  <a:srgbClr val="BB1717"/>
                </a:solidFill>
                <a:latin typeface="Tahoma" panose="020B0604030504040204" pitchFamily="34" charset="0"/>
                <a:ea typeface="Tahoma" panose="020B0604030504040204" pitchFamily="34" charset="0"/>
                <a:cs typeface="Tahoma" panose="020B0604030504040204" pitchFamily="34" charset="0"/>
              </a:rPr>
              <a:t>Encounters and creation of</a:t>
            </a:r>
            <a:br>
              <a:rPr lang="en-GB" b="1" i="1" u="sng" dirty="0">
                <a:solidFill>
                  <a:srgbClr val="BB1717"/>
                </a:solidFill>
                <a:latin typeface="Tahoma" panose="020B0604030504040204" pitchFamily="34" charset="0"/>
                <a:ea typeface="Tahoma" panose="020B0604030504040204" pitchFamily="34" charset="0"/>
                <a:cs typeface="Tahoma" panose="020B0604030504040204" pitchFamily="34" charset="0"/>
              </a:rPr>
            </a:br>
            <a:r>
              <a:rPr lang="en-GB" b="1" i="1" u="sng" dirty="0">
                <a:solidFill>
                  <a:srgbClr val="BB1717"/>
                </a:solidFill>
                <a:latin typeface="Tahoma" panose="020B0604030504040204" pitchFamily="34" charset="0"/>
                <a:ea typeface="Tahoma" panose="020B0604030504040204" pitchFamily="34" charset="0"/>
                <a:cs typeface="Tahoma" panose="020B0604030504040204" pitchFamily="34" charset="0"/>
              </a:rPr>
              <a:t>the Other</a:t>
            </a: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2023/24</a:t>
            </a:r>
          </a:p>
          <a:p>
            <a:r>
              <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20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5789410" y="1917626"/>
            <a:ext cx="5826761" cy="3785652"/>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Evangelization</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the supreme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good</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and 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only</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justification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for 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conquest</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a:p>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Placeholder 6" descr="Inti_Raimi.jpg"/>
          <p:cNvPicPr>
            <a:picLocks noChangeAspect="1"/>
          </p:cNvPicPr>
          <p:nvPr/>
        </p:nvPicPr>
        <p:blipFill rotWithShape="1">
          <a:blip r:embed="rId2">
            <a:extLst>
              <a:ext uri="{28A0092B-C50C-407E-A947-70E740481C1C}">
                <a14:useLocalDpi xmlns:a14="http://schemas.microsoft.com/office/drawing/2010/main" val="0"/>
              </a:ext>
            </a:extLst>
          </a:blip>
          <a:srcRect l="-763" r="623"/>
          <a:stretch/>
        </p:blipFill>
        <p:spPr>
          <a:xfrm>
            <a:off x="-1" y="-1"/>
            <a:ext cx="4173687" cy="6051727"/>
          </a:xfrm>
          <a:prstGeom prst="rect">
            <a:avLst/>
          </a:prstGeom>
        </p:spPr>
      </p:pic>
    </p:spTree>
    <p:extLst>
      <p:ext uri="{BB962C8B-B14F-4D97-AF65-F5344CB8AC3E}">
        <p14:creationId xmlns:p14="http://schemas.microsoft.com/office/powerpoint/2010/main" val="402620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80934" y="174329"/>
            <a:ext cx="5191792" cy="1938992"/>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The Church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as</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Westernizing</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actor</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780934" y="2364401"/>
            <a:ext cx="6872590" cy="3323987"/>
          </a:xfrm>
          <a:prstGeom prst="rect">
            <a:avLst/>
          </a:prstGeom>
          <a:noFill/>
        </p:spPr>
        <p:txBody>
          <a:bodyPr wrap="square" rtlCol="0">
            <a:spAutoFit/>
          </a:bodyPr>
          <a:lstStyle/>
          <a:p>
            <a:r>
              <a:rPr lang="en-GB" sz="3000" dirty="0"/>
              <a:t>Among the lower classes the religion, with its periodic rites, the proliferation of the cults of Saints and various manifestations of the Virgin Mary, and with its innumerable organizations and fraternities, becomes a vehicle of social inclusion and integration among different races. </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424"/>
            <a:ext cx="4581727" cy="610143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2084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129542" y="1108238"/>
            <a:ext cx="6909942" cy="1963897"/>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Reducciones</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and </a:t>
            </a:r>
          </a:p>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reconstruction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of 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space</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730588" y="2826629"/>
            <a:ext cx="7486639" cy="2892587"/>
          </a:xfrm>
          <a:prstGeom prst="rect">
            <a:avLst/>
          </a:prstGeom>
          <a:noFill/>
        </p:spPr>
        <p:txBody>
          <a:bodyPr wrap="square" rtlCol="0">
            <a:spAutoFit/>
          </a:bodyPr>
          <a:lstStyle/>
          <a:p>
            <a:endParaRPr lang="it-IT" dirty="0"/>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09" y="0"/>
            <a:ext cx="4203047" cy="600191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2084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rosIn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04"/>
            <a:ext cx="12192000" cy="6051726"/>
          </a:xfrm>
          <a:prstGeom prst="rect">
            <a:avLst/>
          </a:prstGeom>
        </p:spPr>
      </p:pic>
      <p:sp>
        <p:nvSpPr>
          <p:cNvPr id="3"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32075267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orikanch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42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tedralMexi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31968"/>
          </a:xfrm>
          <a:prstGeom prst="rect">
            <a:avLst/>
          </a:prstGeom>
        </p:spPr>
      </p:pic>
    </p:spTree>
    <p:extLst>
      <p:ext uri="{BB962C8B-B14F-4D97-AF65-F5344CB8AC3E}">
        <p14:creationId xmlns:p14="http://schemas.microsoft.com/office/powerpoint/2010/main" val="84948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152" y="435824"/>
            <a:ext cx="6250073" cy="5711933"/>
          </a:xfrm>
          <a:prstGeom prst="rect">
            <a:avLst/>
          </a:prstGeom>
        </p:spPr>
      </p:pic>
      <p:pic>
        <p:nvPicPr>
          <p:cNvPr id="3" name="Picture 2" descr="Templo-mayor-ciudad-de-mexico-940x6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128" y="1942529"/>
            <a:ext cx="6277871" cy="4180795"/>
          </a:xfrm>
          <a:prstGeom prst="rect">
            <a:avLst/>
          </a:prstGeom>
        </p:spPr>
      </p:pic>
      <p:sp>
        <p:nvSpPr>
          <p:cNvPr id="4" name="TextBox 3"/>
          <p:cNvSpPr txBox="1"/>
          <p:nvPr/>
        </p:nvSpPr>
        <p:spPr>
          <a:xfrm>
            <a:off x="6274974" y="1070881"/>
            <a:ext cx="3738411" cy="707886"/>
          </a:xfrm>
          <a:prstGeom prst="rect">
            <a:avLst/>
          </a:prstGeom>
          <a:noFill/>
        </p:spPr>
        <p:txBody>
          <a:bodyPr wrap="none" rtlCol="0">
            <a:spAutoFit/>
          </a:bodyPr>
          <a:lstStyle/>
          <a:p>
            <a:r>
              <a:rPr lang="en-US"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Templo</a:t>
            </a:r>
            <a:r>
              <a:rPr lang="en-US" dirty="0"/>
              <a:t> </a:t>
            </a:r>
            <a:r>
              <a:rPr lang="en-US" sz="4000" b="1" dirty="0">
                <a:solidFill>
                  <a:srgbClr val="BB1717"/>
                </a:solidFill>
                <a:latin typeface="Tahoma" panose="020B0604030504040204" pitchFamily="34" charset="0"/>
                <a:ea typeface="Tahoma" panose="020B0604030504040204" pitchFamily="34" charset="0"/>
                <a:cs typeface="Tahoma" panose="020B0604030504040204" pitchFamily="34" charset="0"/>
              </a:rPr>
              <a:t>Mayor</a:t>
            </a:r>
          </a:p>
        </p:txBody>
      </p:sp>
      <p:sp>
        <p:nvSpPr>
          <p:cNvPr id="5"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7"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895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E1F7DFF9-F82D-43A9-8D0E-1CDE93A86640}"/>
              </a:ext>
            </a:extLst>
          </p:cNvPr>
          <p:cNvSpPr txBox="1">
            <a:spLocks/>
          </p:cNvSpPr>
          <p:nvPr/>
        </p:nvSpPr>
        <p:spPr>
          <a:xfrm>
            <a:off x="8471420" y="2290462"/>
            <a:ext cx="3478676" cy="2559728"/>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i="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endParaRPr lang="en-US"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Documents and Settings\Sofia Venturoli\Documenti\Immagini\Perù02\Huari2004\Lavoro\IMGP0167.JPG">
            <a:extLst>
              <a:ext uri="{FF2B5EF4-FFF2-40B4-BE49-F238E27FC236}">
                <a16:creationId xmlns:a16="http://schemas.microsoft.com/office/drawing/2014/main" id="{52070795-BD44-4E7A-8E90-325EE3DBE3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106113" cy="607958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olo 1">
            <a:extLst>
              <a:ext uri="{FF2B5EF4-FFF2-40B4-BE49-F238E27FC236}">
                <a16:creationId xmlns:a16="http://schemas.microsoft.com/office/drawing/2014/main" id="{EA8299C6-F978-4BFF-874F-5F46B4CEBF7D}"/>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1C727AD0-D539-47C2-B571-9A56F61BBAB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40C03C53-2FD7-4B24-B05F-DDCEA1CCB7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12741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D841BA9-ABE4-624A-8610-30FEEDCAB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813" y="0"/>
            <a:ext cx="4548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DCF2FD7-4FE8-A540-A0F8-404E7A132916}"/>
              </a:ext>
            </a:extLst>
          </p:cNvPr>
          <p:cNvSpPr txBox="1"/>
          <p:nvPr/>
        </p:nvSpPr>
        <p:spPr>
          <a:xfrm>
            <a:off x="549312" y="1855695"/>
            <a:ext cx="6575387" cy="3416320"/>
          </a:xfrm>
          <a:prstGeom prst="rect">
            <a:avLst/>
          </a:prstGeom>
          <a:noFill/>
        </p:spPr>
        <p:txBody>
          <a:bodyPr wrap="square" rtlCol="0">
            <a:spAutoFit/>
          </a:bodyPr>
          <a:lstStyle/>
          <a:p>
            <a:pPr>
              <a:buFontTx/>
              <a:buChar char="•"/>
            </a:pPr>
            <a:r>
              <a:rPr lang="it-IT" altLang="it-IT" sz="2400" i="1" dirty="0"/>
              <a:t> </a:t>
            </a:r>
            <a:r>
              <a:rPr lang="it-IT" altLang="it-IT" sz="2400" i="1" dirty="0" err="1"/>
              <a:t>pachacuti</a:t>
            </a:r>
            <a:r>
              <a:rPr lang="it-IT" altLang="it-IT" sz="2400" dirty="0"/>
              <a:t> - </a:t>
            </a:r>
            <a:r>
              <a:rPr lang="it-IT" altLang="it-IT" sz="2400" dirty="0" err="1"/>
              <a:t>messianism</a:t>
            </a:r>
            <a:endParaRPr lang="it-IT" altLang="it-IT" sz="2400" dirty="0"/>
          </a:p>
          <a:p>
            <a:pPr>
              <a:buFontTx/>
              <a:buChar char="•"/>
            </a:pPr>
            <a:r>
              <a:rPr lang="it-IT" altLang="it-IT" sz="2400" dirty="0"/>
              <a:t> the </a:t>
            </a:r>
            <a:r>
              <a:rPr lang="it-IT" altLang="it-IT" sz="2400" dirty="0" err="1"/>
              <a:t>rearticulationg</a:t>
            </a:r>
            <a:r>
              <a:rPr lang="it-IT" altLang="it-IT" sz="2400" dirty="0"/>
              <a:t> of </a:t>
            </a:r>
            <a:r>
              <a:rPr lang="it-IT" altLang="it-IT" sz="2400" i="1" dirty="0" err="1"/>
              <a:t>huacas</a:t>
            </a:r>
            <a:r>
              <a:rPr lang="it-IT" altLang="it-IT" sz="2400" i="1" dirty="0"/>
              <a:t> </a:t>
            </a:r>
            <a:r>
              <a:rPr lang="it-IT" altLang="it-IT" sz="2400" i="1" dirty="0" err="1"/>
              <a:t>power</a:t>
            </a:r>
            <a:endParaRPr lang="it-IT" altLang="it-IT" sz="2400" i="1" dirty="0"/>
          </a:p>
          <a:p>
            <a:pPr>
              <a:buFontTx/>
              <a:buChar char="•"/>
            </a:pPr>
            <a:r>
              <a:rPr lang="it-IT" altLang="it-IT" sz="2400" dirty="0" err="1"/>
              <a:t>Albornoz</a:t>
            </a:r>
            <a:r>
              <a:rPr lang="it-IT" altLang="it-IT" sz="2400" dirty="0"/>
              <a:t> </a:t>
            </a:r>
            <a:r>
              <a:rPr lang="it-IT" altLang="it-IT" sz="2400" dirty="0" err="1"/>
              <a:t>idolatry</a:t>
            </a:r>
            <a:r>
              <a:rPr lang="it-IT" altLang="it-IT" sz="2400" dirty="0"/>
              <a:t> </a:t>
            </a:r>
            <a:r>
              <a:rPr lang="it-IT" altLang="it-IT" sz="2400" dirty="0" err="1"/>
              <a:t>extirpation</a:t>
            </a:r>
            <a:endParaRPr lang="it-IT" altLang="it-IT" sz="2400" dirty="0"/>
          </a:p>
          <a:p>
            <a:pPr>
              <a:buFontTx/>
              <a:buChar char="•"/>
            </a:pPr>
            <a:r>
              <a:rPr lang="it-IT" altLang="it-IT" sz="2400" dirty="0"/>
              <a:t>Integration of Spanish cultural concepts and </a:t>
            </a:r>
            <a:r>
              <a:rPr lang="it-IT" altLang="it-IT" sz="2400" dirty="0" err="1"/>
              <a:t>structures</a:t>
            </a:r>
            <a:r>
              <a:rPr lang="it-IT" altLang="it-IT" sz="2400" dirty="0"/>
              <a:t> in a </a:t>
            </a:r>
            <a:r>
              <a:rPr lang="it-IT" altLang="it-IT" sz="2400" dirty="0" err="1"/>
              <a:t>process</a:t>
            </a:r>
            <a:r>
              <a:rPr lang="it-IT" altLang="it-IT" sz="2400" dirty="0"/>
              <a:t> of </a:t>
            </a:r>
            <a:r>
              <a:rPr lang="it-IT" altLang="it-IT" sz="2400" dirty="0" err="1"/>
              <a:t>appropriation</a:t>
            </a:r>
            <a:r>
              <a:rPr lang="it-IT" altLang="it-IT" sz="2400" dirty="0"/>
              <a:t>.</a:t>
            </a:r>
          </a:p>
          <a:p>
            <a:pPr>
              <a:buFontTx/>
              <a:buChar char="•"/>
            </a:pPr>
            <a:r>
              <a:rPr lang="it-IT" altLang="it-IT" sz="2400" dirty="0" err="1"/>
              <a:t>These</a:t>
            </a:r>
            <a:r>
              <a:rPr lang="it-IT" altLang="it-IT" sz="2400" dirty="0"/>
              <a:t> </a:t>
            </a:r>
            <a:r>
              <a:rPr lang="it-IT" altLang="it-IT" sz="2400" dirty="0" err="1"/>
              <a:t>same</a:t>
            </a:r>
            <a:r>
              <a:rPr lang="it-IT" altLang="it-IT" sz="2400" dirty="0"/>
              <a:t> </a:t>
            </a:r>
            <a:r>
              <a:rPr lang="it-IT" altLang="it-IT" sz="2400" dirty="0" err="1"/>
              <a:t>concepts</a:t>
            </a:r>
            <a:r>
              <a:rPr lang="it-IT" altLang="it-IT" sz="2400" dirty="0"/>
              <a:t> </a:t>
            </a:r>
            <a:r>
              <a:rPr lang="it-IT" altLang="it-IT" sz="2400" dirty="0" err="1"/>
              <a:t>become</a:t>
            </a:r>
            <a:r>
              <a:rPr lang="it-IT" altLang="it-IT" sz="2400" dirty="0"/>
              <a:t> </a:t>
            </a:r>
            <a:r>
              <a:rPr lang="it-IT" altLang="it-IT" sz="2400" dirty="0" err="1"/>
              <a:t>tools</a:t>
            </a:r>
            <a:r>
              <a:rPr lang="it-IT" altLang="it-IT" sz="2400" dirty="0"/>
              <a:t> for the </a:t>
            </a:r>
            <a:r>
              <a:rPr lang="it-IT" altLang="it-IT" sz="2400" dirty="0" err="1"/>
              <a:t>reaffirmation</a:t>
            </a:r>
            <a:r>
              <a:rPr lang="it-IT" altLang="it-IT" sz="2400" dirty="0"/>
              <a:t> of an </a:t>
            </a:r>
            <a:r>
              <a:rPr lang="it-IT" altLang="it-IT" sz="2400" dirty="0" err="1"/>
              <a:t>identity</a:t>
            </a:r>
            <a:r>
              <a:rPr lang="it-IT" altLang="it-IT" sz="2400" dirty="0"/>
              <a:t> and the </a:t>
            </a:r>
            <a:r>
              <a:rPr lang="it-IT" altLang="it-IT" sz="2400" dirty="0" err="1"/>
              <a:t>assertion</a:t>
            </a:r>
            <a:r>
              <a:rPr lang="it-IT" altLang="it-IT" sz="2400" dirty="0"/>
              <a:t> of </a:t>
            </a:r>
            <a:r>
              <a:rPr lang="it-IT" altLang="it-IT" sz="2400" dirty="0" err="1"/>
              <a:t>socio-economic</a:t>
            </a:r>
            <a:r>
              <a:rPr lang="it-IT" altLang="it-IT" sz="2400" dirty="0"/>
              <a:t> </a:t>
            </a:r>
            <a:r>
              <a:rPr lang="it-IT" altLang="it-IT" sz="2400" dirty="0" err="1"/>
              <a:t>rights</a:t>
            </a:r>
            <a:r>
              <a:rPr lang="it-IT" altLang="it-IT" sz="2400" dirty="0"/>
              <a:t>.</a:t>
            </a:r>
          </a:p>
          <a:p>
            <a:endParaRPr lang="it-IT" sz="2400" dirty="0"/>
          </a:p>
        </p:txBody>
      </p:sp>
      <p:sp>
        <p:nvSpPr>
          <p:cNvPr id="5" name="CasellaDiTesto 4">
            <a:extLst>
              <a:ext uri="{FF2B5EF4-FFF2-40B4-BE49-F238E27FC236}">
                <a16:creationId xmlns:a16="http://schemas.microsoft.com/office/drawing/2014/main" id="{519E48AD-F779-7444-9054-D3EC98D764C3}"/>
              </a:ext>
            </a:extLst>
          </p:cNvPr>
          <p:cNvSpPr txBox="1"/>
          <p:nvPr/>
        </p:nvSpPr>
        <p:spPr>
          <a:xfrm>
            <a:off x="416858" y="230858"/>
            <a:ext cx="6104964" cy="1323439"/>
          </a:xfrm>
          <a:prstGeom prst="rect">
            <a:avLst/>
          </a:prstGeom>
          <a:noFill/>
        </p:spPr>
        <p:txBody>
          <a:bodyPr wrap="square">
            <a:spAutoFit/>
          </a:bodyPr>
          <a:lstStyle/>
          <a:p>
            <a:r>
              <a:rPr lang="it-IT" alt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Taqui</a:t>
            </a:r>
            <a:r>
              <a:rPr lang="it-IT" alt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alt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Onqoy</a:t>
            </a:r>
            <a:endParaRPr lang="it-IT" alt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it-IT" alt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1564 </a:t>
            </a:r>
            <a:r>
              <a:rPr lang="it-IT" alt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Huamanga</a:t>
            </a:r>
            <a:endParaRPr lang="it-IT" alt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127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033" y="506342"/>
            <a:ext cx="8181788" cy="707886"/>
          </a:xfrm>
          <a:prstGeom prst="rect">
            <a:avLst/>
          </a:prstGeom>
          <a:noFill/>
        </p:spPr>
        <p:txBody>
          <a:bodyPr wrap="square" rtlCol="0">
            <a:spAutoFit/>
          </a:bodyPr>
          <a:lstStyle/>
          <a:p>
            <a:r>
              <a:rPr lang="es-ES_tradnl" sz="4000" b="1" i="1" dirty="0">
                <a:solidFill>
                  <a:srgbClr val="BB1717"/>
                </a:solidFill>
                <a:latin typeface="Tahoma" panose="020B0604030504040204" pitchFamily="34" charset="0"/>
                <a:ea typeface="Tahoma" panose="020B0604030504040204" pitchFamily="34" charset="0"/>
                <a:cs typeface="Tahoma" panose="020B0604030504040204" pitchFamily="34" charset="0"/>
              </a:rPr>
              <a:t>Civilización y barbarie</a:t>
            </a:r>
          </a:p>
        </p:txBody>
      </p:sp>
      <p:pic>
        <p:nvPicPr>
          <p:cNvPr id="5" name="Picture 4"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 y="6169610"/>
            <a:ext cx="1546160" cy="544780"/>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8184451E-0B8C-C645-8C3D-5A7456B92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4083" y="-30995"/>
            <a:ext cx="3327918" cy="6091782"/>
          </a:xfrm>
          <a:prstGeom prst="rect">
            <a:avLst/>
          </a:prstGeom>
        </p:spPr>
      </p:pic>
      <p:sp>
        <p:nvSpPr>
          <p:cNvPr id="8" name="CasellaDiTesto 7">
            <a:extLst>
              <a:ext uri="{FF2B5EF4-FFF2-40B4-BE49-F238E27FC236}">
                <a16:creationId xmlns:a16="http://schemas.microsoft.com/office/drawing/2014/main" id="{4259F712-A30B-D34F-BE6B-354D9D7DF01C}"/>
              </a:ext>
            </a:extLst>
          </p:cNvPr>
          <p:cNvSpPr txBox="1"/>
          <p:nvPr/>
        </p:nvSpPr>
        <p:spPr>
          <a:xfrm>
            <a:off x="415033" y="1690372"/>
            <a:ext cx="8038502" cy="4622163"/>
          </a:xfrm>
          <a:prstGeom prst="rect">
            <a:avLst/>
          </a:prstGeom>
          <a:noFill/>
        </p:spPr>
        <p:txBody>
          <a:bodyPr wrap="square" rtlCol="0">
            <a:spAutoFit/>
          </a:bodyPr>
          <a:lstStyle/>
          <a:p>
            <a:pPr>
              <a:lnSpc>
                <a:spcPct val="80000"/>
              </a:lnSpc>
              <a:spcBef>
                <a:spcPts val="500"/>
              </a:spcBef>
              <a:buClr>
                <a:srgbClr val="FFFFFF"/>
              </a:buClr>
            </a:pPr>
            <a:r>
              <a:rPr lang="en-US" sz="2800" dirty="0">
                <a:solidFill>
                  <a:srgbClr val="000000"/>
                </a:solidFill>
              </a:rPr>
              <a:t>The process to independence as a new privilege </a:t>
            </a:r>
            <a:r>
              <a:rPr lang="en-US" sz="2800" i="1" dirty="0">
                <a:solidFill>
                  <a:srgbClr val="000000"/>
                </a:solidFill>
              </a:rPr>
              <a:t>criollo</a:t>
            </a:r>
            <a:r>
              <a:rPr lang="en-US" sz="2800" dirty="0">
                <a:solidFill>
                  <a:srgbClr val="000000"/>
                </a:solidFill>
              </a:rPr>
              <a:t> era </a:t>
            </a:r>
          </a:p>
          <a:p>
            <a:pPr>
              <a:lnSpc>
                <a:spcPct val="80000"/>
              </a:lnSpc>
              <a:spcBef>
                <a:spcPts val="500"/>
              </a:spcBef>
              <a:buClr>
                <a:srgbClr val="FFFFFF"/>
              </a:buClr>
            </a:pPr>
            <a:r>
              <a:rPr lang="en-US" sz="2800" dirty="0">
                <a:solidFill>
                  <a:srgbClr val="000000"/>
                </a:solidFill>
              </a:rPr>
              <a:t>National Identity as a “quest of order”: progress and modernity</a:t>
            </a:r>
          </a:p>
          <a:p>
            <a:pPr>
              <a:lnSpc>
                <a:spcPct val="80000"/>
              </a:lnSpc>
              <a:spcBef>
                <a:spcPts val="500"/>
              </a:spcBef>
              <a:buClr>
                <a:srgbClr val="FFFFFF"/>
              </a:buClr>
            </a:pPr>
            <a:r>
              <a:rPr lang="en-US" sz="2800" dirty="0">
                <a:solidFill>
                  <a:srgbClr val="000000"/>
                </a:solidFill>
              </a:rPr>
              <a:t>Inca </a:t>
            </a:r>
            <a:r>
              <a:rPr lang="en-US" sz="2800" dirty="0" err="1">
                <a:solidFill>
                  <a:srgbClr val="000000"/>
                </a:solidFill>
              </a:rPr>
              <a:t>si</a:t>
            </a:r>
            <a:r>
              <a:rPr lang="en-US" sz="2800" dirty="0">
                <a:solidFill>
                  <a:srgbClr val="000000"/>
                </a:solidFill>
              </a:rPr>
              <a:t>, </a:t>
            </a:r>
            <a:r>
              <a:rPr lang="en-US" sz="2800" dirty="0" err="1">
                <a:solidFill>
                  <a:srgbClr val="000000"/>
                </a:solidFill>
              </a:rPr>
              <a:t>Indios</a:t>
            </a:r>
            <a:r>
              <a:rPr lang="en-US" sz="2800" dirty="0">
                <a:solidFill>
                  <a:srgbClr val="000000"/>
                </a:solidFill>
              </a:rPr>
              <a:t> no: ambivalence in the </a:t>
            </a:r>
            <a:r>
              <a:rPr lang="en-US" sz="2800" i="1" dirty="0" err="1">
                <a:solidFill>
                  <a:srgbClr val="000000"/>
                </a:solidFill>
              </a:rPr>
              <a:t>barbarie</a:t>
            </a:r>
            <a:r>
              <a:rPr lang="en-US" sz="2800" dirty="0">
                <a:solidFill>
                  <a:srgbClr val="000000"/>
                </a:solidFill>
              </a:rPr>
              <a:t> vision, dichotomy of the cannibal/good savage </a:t>
            </a:r>
          </a:p>
          <a:p>
            <a:pPr>
              <a:lnSpc>
                <a:spcPct val="80000"/>
              </a:lnSpc>
              <a:spcBef>
                <a:spcPts val="500"/>
              </a:spcBef>
              <a:buClr>
                <a:srgbClr val="FFFFFF"/>
              </a:buClr>
            </a:pPr>
            <a:r>
              <a:rPr lang="en-US" sz="2800" dirty="0">
                <a:solidFill>
                  <a:srgbClr val="000000"/>
                </a:solidFill>
              </a:rPr>
              <a:t>A small educated elite could build the path to progress against the backward masses</a:t>
            </a:r>
          </a:p>
          <a:p>
            <a:pPr>
              <a:lnSpc>
                <a:spcPct val="80000"/>
              </a:lnSpc>
              <a:spcBef>
                <a:spcPts val="500"/>
              </a:spcBef>
              <a:buClr>
                <a:srgbClr val="FFFFFF"/>
              </a:buClr>
            </a:pPr>
            <a:r>
              <a:rPr lang="en-US" sz="2800" dirty="0">
                <a:solidFill>
                  <a:srgbClr val="000000"/>
                </a:solidFill>
              </a:rPr>
              <a:t>Continuity of the civilization-barbarism dualism into XX century</a:t>
            </a:r>
          </a:p>
          <a:p>
            <a:pPr marL="0" indent="0">
              <a:lnSpc>
                <a:spcPct val="80000"/>
              </a:lnSpc>
              <a:spcBef>
                <a:spcPts val="500"/>
              </a:spcBef>
              <a:buClr>
                <a:srgbClr val="FFFFFF"/>
              </a:buClr>
            </a:pPr>
            <a:endParaRPr lang="en-US" sz="2800" dirty="0">
              <a:solidFill>
                <a:srgbClr val="000000"/>
              </a:solidFill>
            </a:endParaRPr>
          </a:p>
          <a:p>
            <a:pPr marL="0" indent="0">
              <a:lnSpc>
                <a:spcPct val="80000"/>
              </a:lnSpc>
              <a:spcBef>
                <a:spcPts val="500"/>
              </a:spcBef>
              <a:buClr>
                <a:srgbClr val="FFFFFF"/>
              </a:buClr>
            </a:pPr>
            <a:endParaRPr lang="en-US" sz="2800" dirty="0">
              <a:solidFill>
                <a:srgbClr val="000000"/>
              </a:solidFill>
            </a:endParaRPr>
          </a:p>
        </p:txBody>
      </p:sp>
    </p:spTree>
    <p:extLst>
      <p:ext uri="{BB962C8B-B14F-4D97-AF65-F5344CB8AC3E}">
        <p14:creationId xmlns:p14="http://schemas.microsoft.com/office/powerpoint/2010/main" val="2770241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0" y="959976"/>
            <a:ext cx="10193300" cy="5355312"/>
          </a:xfrm>
          <a:prstGeom prst="rect">
            <a:avLst/>
          </a:prstGeom>
          <a:noFill/>
        </p:spPr>
        <p:txBody>
          <a:bodyPr wrap="square" rtlCol="0">
            <a:spAutoFit/>
          </a:bodyPr>
          <a:lstStyle/>
          <a:p>
            <a:pPr marL="449580" algn="just">
              <a:lnSpc>
                <a:spcPct val="115000"/>
              </a:lnSpc>
            </a:pPr>
            <a:r>
              <a:rPr lang="it-IT" sz="2000" dirty="0">
                <a:solidFill>
                  <a:srgbClr val="000000"/>
                </a:solidFill>
                <a:effectLst/>
                <a:ea typeface="Calibri" panose="020F0502020204030204" pitchFamily="34" charset="0"/>
                <a:cs typeface="Times New Roman" panose="02020603050405020304" pitchFamily="18" charset="0"/>
              </a:rPr>
              <a:t>«Son gente </a:t>
            </a:r>
            <a:r>
              <a:rPr lang="it-IT" sz="2000" dirty="0" err="1">
                <a:solidFill>
                  <a:srgbClr val="000000"/>
                </a:solidFill>
                <a:effectLst/>
                <a:ea typeface="Calibri" panose="020F0502020204030204" pitchFamily="34" charset="0"/>
                <a:cs typeface="Times New Roman" panose="02020603050405020304" pitchFamily="18" charset="0"/>
              </a:rPr>
              <a:t>belicosa</a:t>
            </a:r>
            <a:r>
              <a:rPr lang="it-IT" sz="2000" dirty="0">
                <a:solidFill>
                  <a:srgbClr val="000000"/>
                </a:solidFill>
                <a:effectLst/>
                <a:ea typeface="Calibri" panose="020F0502020204030204" pitchFamily="34" charset="0"/>
                <a:cs typeface="Times New Roman" panose="02020603050405020304" pitchFamily="18" charset="0"/>
              </a:rPr>
              <a:t>, e infra loro </a:t>
            </a:r>
            <a:r>
              <a:rPr lang="it-IT" sz="2000" b="1" i="1" dirty="0">
                <a:solidFill>
                  <a:srgbClr val="000000"/>
                </a:solidFill>
                <a:effectLst/>
                <a:ea typeface="Calibri" panose="020F0502020204030204" pitchFamily="34" charset="0"/>
                <a:cs typeface="Times New Roman" panose="02020603050405020304" pitchFamily="18" charset="0"/>
              </a:rPr>
              <a:t>molti crudeli</a:t>
            </a:r>
            <a:r>
              <a:rPr lang="it-IT" sz="2000" dirty="0">
                <a:solidFill>
                  <a:srgbClr val="000000"/>
                </a:solidFill>
                <a:effectLst/>
                <a:ea typeface="Calibri" panose="020F0502020204030204" pitchFamily="34" charset="0"/>
                <a:cs typeface="Times New Roman" panose="02020603050405020304" pitchFamily="18" charset="0"/>
              </a:rPr>
              <a:t>, e tute le loro armi e colpi son, come dice </a:t>
            </a:r>
            <a:r>
              <a:rPr lang="it-IT" sz="2000" dirty="0" err="1">
                <a:solidFill>
                  <a:srgbClr val="000000"/>
                </a:solidFill>
                <a:effectLst/>
                <a:ea typeface="Calibri" panose="020F0502020204030204" pitchFamily="34" charset="0"/>
                <a:cs typeface="Times New Roman" panose="02020603050405020304" pitchFamily="18" charset="0"/>
              </a:rPr>
              <a:t>el</a:t>
            </a:r>
            <a:r>
              <a:rPr lang="it-IT" sz="2000" dirty="0">
                <a:solidFill>
                  <a:srgbClr val="000000"/>
                </a:solidFill>
                <a:effectLst/>
                <a:ea typeface="Calibri" panose="020F0502020204030204" pitchFamily="34" charset="0"/>
                <a:cs typeface="Times New Roman" panose="02020603050405020304" pitchFamily="18" charset="0"/>
              </a:rPr>
              <a:t> Petrarca, </a:t>
            </a:r>
            <a:r>
              <a:rPr lang="it-IT" sz="2000" dirty="0" err="1">
                <a:solidFill>
                  <a:srgbClr val="000000"/>
                </a:solidFill>
                <a:effectLst/>
                <a:ea typeface="Calibri" panose="020F0502020204030204" pitchFamily="34" charset="0"/>
                <a:cs typeface="Times New Roman" panose="02020603050405020304" pitchFamily="18" charset="0"/>
              </a:rPr>
              <a:t>comessi</a:t>
            </a:r>
            <a:r>
              <a:rPr lang="it-IT" sz="2000" dirty="0">
                <a:solidFill>
                  <a:srgbClr val="000000"/>
                </a:solidFill>
                <a:effectLst/>
                <a:ea typeface="Calibri" panose="020F0502020204030204" pitchFamily="34" charset="0"/>
                <a:cs typeface="Times New Roman" panose="02020603050405020304" pitchFamily="18" charset="0"/>
              </a:rPr>
              <a:t> al vento, che son archi, saette e dardi e pietre; […] e quando </a:t>
            </a:r>
            <a:r>
              <a:rPr lang="it-IT" sz="2000" dirty="0" err="1">
                <a:solidFill>
                  <a:srgbClr val="000000"/>
                </a:solidFill>
                <a:effectLst/>
                <a:ea typeface="Calibri" panose="020F0502020204030204" pitchFamily="34" charset="0"/>
                <a:cs typeface="Times New Roman" panose="02020603050405020304" pitchFamily="18" charset="0"/>
              </a:rPr>
              <a:t>combatono</a:t>
            </a:r>
            <a:r>
              <a:rPr lang="it-IT" sz="2000" dirty="0">
                <a:solidFill>
                  <a:srgbClr val="000000"/>
                </a:solidFill>
                <a:effectLst/>
                <a:ea typeface="Calibri" panose="020F0502020204030204" pitchFamily="34" charset="0"/>
                <a:cs typeface="Times New Roman" panose="02020603050405020304" pitchFamily="18" charset="0"/>
              </a:rPr>
              <a:t>, s’</a:t>
            </a:r>
            <a:r>
              <a:rPr lang="it-IT" sz="2000" dirty="0" err="1">
                <a:solidFill>
                  <a:srgbClr val="000000"/>
                </a:solidFill>
                <a:effectLst/>
                <a:ea typeface="Calibri" panose="020F0502020204030204" pitchFamily="34" charset="0"/>
                <a:cs typeface="Times New Roman" panose="02020603050405020304" pitchFamily="18" charset="0"/>
              </a:rPr>
              <a:t>amazano</a:t>
            </a:r>
            <a:r>
              <a:rPr lang="it-IT" sz="2000" dirty="0">
                <a:solidFill>
                  <a:srgbClr val="000000"/>
                </a:solidFill>
                <a:effectLst/>
                <a:ea typeface="Calibri" panose="020F0502020204030204" pitchFamily="34" charset="0"/>
                <a:cs typeface="Times New Roman" panose="02020603050405020304" pitchFamily="18" charset="0"/>
              </a:rPr>
              <a:t> molto crudelmente e </a:t>
            </a:r>
            <a:r>
              <a:rPr lang="it-IT" sz="2000" dirty="0" err="1">
                <a:solidFill>
                  <a:srgbClr val="000000"/>
                </a:solidFill>
                <a:effectLst/>
                <a:ea typeface="Calibri" panose="020F0502020204030204" pitchFamily="34" charset="0"/>
                <a:cs typeface="Times New Roman" panose="02020603050405020304" pitchFamily="18" charset="0"/>
              </a:rPr>
              <a:t>quela</a:t>
            </a:r>
            <a:r>
              <a:rPr lang="it-IT" sz="2000" dirty="0">
                <a:solidFill>
                  <a:srgbClr val="000000"/>
                </a:solidFill>
                <a:effectLst/>
                <a:ea typeface="Calibri" panose="020F0502020204030204" pitchFamily="34" charset="0"/>
                <a:cs typeface="Times New Roman" panose="02020603050405020304" pitchFamily="18" charset="0"/>
              </a:rPr>
              <a:t> parte che resta signor del campo tutti e morti di loro bande li </a:t>
            </a:r>
            <a:r>
              <a:rPr lang="it-IT" sz="2000" dirty="0" err="1">
                <a:solidFill>
                  <a:srgbClr val="000000"/>
                </a:solidFill>
                <a:effectLst/>
                <a:ea typeface="Calibri" panose="020F0502020204030204" pitchFamily="34" charset="0"/>
                <a:cs typeface="Times New Roman" panose="02020603050405020304" pitchFamily="18" charset="0"/>
              </a:rPr>
              <a:t>soterano</a:t>
            </a:r>
            <a:r>
              <a:rPr lang="it-IT" sz="2000" dirty="0">
                <a:solidFill>
                  <a:srgbClr val="000000"/>
                </a:solidFill>
                <a:effectLst/>
                <a:ea typeface="Calibri" panose="020F0502020204030204" pitchFamily="34" charset="0"/>
                <a:cs typeface="Times New Roman" panose="02020603050405020304" pitchFamily="18" charset="0"/>
              </a:rPr>
              <a:t> e li </a:t>
            </a:r>
            <a:r>
              <a:rPr lang="it-IT" sz="2000" dirty="0" err="1">
                <a:solidFill>
                  <a:srgbClr val="000000"/>
                </a:solidFill>
                <a:effectLst/>
                <a:ea typeface="Calibri" panose="020F0502020204030204" pitchFamily="34" charset="0"/>
                <a:cs typeface="Times New Roman" panose="02020603050405020304" pitchFamily="18" charset="0"/>
              </a:rPr>
              <a:t>nimici</a:t>
            </a:r>
            <a:r>
              <a:rPr lang="it-IT" sz="2000" dirty="0">
                <a:solidFill>
                  <a:srgbClr val="000000"/>
                </a:solidFill>
                <a:effectLst/>
                <a:ea typeface="Calibri" panose="020F0502020204030204" pitchFamily="34" charset="0"/>
                <a:cs typeface="Times New Roman" panose="02020603050405020304" pitchFamily="18" charset="0"/>
              </a:rPr>
              <a:t> li speziano e </a:t>
            </a:r>
            <a:r>
              <a:rPr lang="it-IT" sz="2000" b="1" i="1" dirty="0">
                <a:solidFill>
                  <a:srgbClr val="000000"/>
                </a:solidFill>
                <a:effectLst/>
                <a:ea typeface="Calibri" panose="020F0502020204030204" pitchFamily="34" charset="0"/>
                <a:cs typeface="Times New Roman" panose="02020603050405020304" pitchFamily="18" charset="0"/>
              </a:rPr>
              <a:t>se li mangiano</a:t>
            </a:r>
            <a:r>
              <a:rPr lang="it-IT" sz="2000" dirty="0">
                <a:solidFill>
                  <a:srgbClr val="000000"/>
                </a:solidFill>
                <a:effectLst/>
                <a:ea typeface="Calibri" panose="020F0502020204030204" pitchFamily="34" charset="0"/>
                <a:cs typeface="Times New Roman" panose="02020603050405020304" pitchFamily="18" charset="0"/>
              </a:rPr>
              <a:t>». (Vespucci, 1984 [1502]: 81) </a:t>
            </a:r>
          </a:p>
          <a:p>
            <a:pPr marL="449580" algn="just">
              <a:lnSpc>
                <a:spcPct val="115000"/>
              </a:lnSpc>
            </a:pPr>
            <a:endParaRPr lang="it-IT" sz="2000" dirty="0">
              <a:effectLst/>
              <a:ea typeface="Calibri" panose="020F0502020204030204" pitchFamily="34" charset="0"/>
              <a:cs typeface="Times New Roman" panose="02020603050405020304" pitchFamily="18" charset="0"/>
            </a:endParaRPr>
          </a:p>
          <a:p>
            <a:pPr marL="449580" algn="just">
              <a:lnSpc>
                <a:spcPct val="115000"/>
              </a:lnSpc>
            </a:pPr>
            <a:r>
              <a:rPr lang="it-IT" sz="2000" dirty="0">
                <a:solidFill>
                  <a:srgbClr val="000000"/>
                </a:solidFill>
                <a:effectLst/>
                <a:ea typeface="Calibri" panose="020F0502020204030204" pitchFamily="34" charset="0"/>
                <a:cs typeface="Times New Roman" panose="02020603050405020304" pitchFamily="18" charset="0"/>
              </a:rPr>
              <a:t>«[…] </a:t>
            </a:r>
            <a:r>
              <a:rPr lang="it-IT" sz="2000" dirty="0" err="1">
                <a:solidFill>
                  <a:srgbClr val="000000"/>
                </a:solidFill>
                <a:effectLst/>
                <a:ea typeface="Calibri" panose="020F0502020204030204" pitchFamily="34" charset="0"/>
                <a:cs typeface="Times New Roman" panose="02020603050405020304" pitchFamily="18" charset="0"/>
              </a:rPr>
              <a:t>Viddi</a:t>
            </a:r>
            <a:r>
              <a:rPr lang="it-IT" sz="2000" dirty="0">
                <a:solidFill>
                  <a:srgbClr val="000000"/>
                </a:solidFill>
                <a:effectLst/>
                <a:ea typeface="Calibri" panose="020F0502020204030204" pitchFamily="34" charset="0"/>
                <a:cs typeface="Times New Roman" panose="02020603050405020304" pitchFamily="18" charset="0"/>
              </a:rPr>
              <a:t> una certa città […] dove </a:t>
            </a:r>
            <a:r>
              <a:rPr lang="it-IT" sz="2000" b="1" i="1" dirty="0">
                <a:solidFill>
                  <a:srgbClr val="000000"/>
                </a:solidFill>
                <a:effectLst/>
                <a:ea typeface="Calibri" panose="020F0502020204030204" pitchFamily="34" charset="0"/>
                <a:cs typeface="Times New Roman" panose="02020603050405020304" pitchFamily="18" charset="0"/>
              </a:rPr>
              <a:t>le carni umane</a:t>
            </a:r>
            <a:r>
              <a:rPr lang="it-IT" sz="2000" dirty="0">
                <a:solidFill>
                  <a:srgbClr val="000000"/>
                </a:solidFill>
                <a:effectLst/>
                <a:ea typeface="Calibri" panose="020F0502020204030204" pitchFamily="34" charset="0"/>
                <a:cs typeface="Times New Roman" panose="02020603050405020304" pitchFamily="18" charset="0"/>
              </a:rPr>
              <a:t>, avendole salate, </a:t>
            </a:r>
            <a:r>
              <a:rPr lang="it-IT" sz="2000" b="1" i="1" dirty="0">
                <a:solidFill>
                  <a:srgbClr val="000000"/>
                </a:solidFill>
                <a:effectLst/>
                <a:ea typeface="Calibri" panose="020F0502020204030204" pitchFamily="34" charset="0"/>
                <a:cs typeface="Times New Roman" panose="02020603050405020304" pitchFamily="18" charset="0"/>
              </a:rPr>
              <a:t>erano appiccate alle travi</a:t>
            </a:r>
            <a:r>
              <a:rPr lang="it-IT" sz="2000" dirty="0">
                <a:solidFill>
                  <a:srgbClr val="000000"/>
                </a:solidFill>
                <a:effectLst/>
                <a:ea typeface="Calibri" panose="020F0502020204030204" pitchFamily="34" charset="0"/>
                <a:cs typeface="Times New Roman" panose="02020603050405020304" pitchFamily="18" charset="0"/>
              </a:rPr>
              <a:t>, sì come noi alle travi di cucina appicchiamo le carni di cinghiale […] e salsiccia e altri </a:t>
            </a:r>
            <a:r>
              <a:rPr lang="it-IT" sz="2000" dirty="0" err="1">
                <a:solidFill>
                  <a:srgbClr val="000000"/>
                </a:solidFill>
                <a:effectLst/>
                <a:ea typeface="Calibri" panose="020F0502020204030204" pitchFamily="34" charset="0"/>
                <a:cs typeface="Times New Roman" panose="02020603050405020304" pitchFamily="18" charset="0"/>
              </a:rPr>
              <a:t>simil</a:t>
            </a:r>
            <a:r>
              <a:rPr lang="it-IT" sz="2000" dirty="0">
                <a:solidFill>
                  <a:srgbClr val="000000"/>
                </a:solidFill>
                <a:effectLst/>
                <a:ea typeface="Calibri" panose="020F0502020204030204" pitchFamily="34" charset="0"/>
                <a:cs typeface="Times New Roman" panose="02020603050405020304" pitchFamily="18" charset="0"/>
              </a:rPr>
              <a:t> cose. </a:t>
            </a:r>
            <a:r>
              <a:rPr lang="en-US" sz="2000" dirty="0">
                <a:solidFill>
                  <a:srgbClr val="000000"/>
                </a:solidFill>
                <a:effectLst/>
                <a:ea typeface="Calibri" panose="020F0502020204030204" pitchFamily="34" charset="0"/>
                <a:cs typeface="Times New Roman" panose="02020603050405020304" pitchFamily="18" charset="0"/>
              </a:rPr>
              <a:t>(Vespucci, 1984 [1503]: 103).</a:t>
            </a:r>
          </a:p>
          <a:p>
            <a:pPr marL="449580" algn="just">
              <a:lnSpc>
                <a:spcPct val="115000"/>
              </a:lnSpc>
            </a:pPr>
            <a:endParaRPr lang="en-US" sz="2000" dirty="0">
              <a:solidFill>
                <a:srgbClr val="000000"/>
              </a:solidFill>
              <a:effectLst/>
              <a:ea typeface="Calibri" panose="020F0502020204030204" pitchFamily="34" charset="0"/>
              <a:cs typeface="Times New Roman" panose="02020603050405020304" pitchFamily="18" charset="0"/>
            </a:endParaRPr>
          </a:p>
          <a:p>
            <a:pPr marL="449580" algn="just">
              <a:lnSpc>
                <a:spcPct val="115000"/>
              </a:lnSpc>
            </a:pPr>
            <a:r>
              <a:rPr lang="it-IT" sz="2000" dirty="0">
                <a:ea typeface="Calibri" panose="020F0502020204030204" pitchFamily="34" charset="0"/>
                <a:cs typeface="Times New Roman" panose="02020603050405020304" pitchFamily="18" charset="0"/>
              </a:rPr>
              <a:t>«… </a:t>
            </a:r>
            <a:r>
              <a:rPr lang="it-IT" sz="2000" b="1" i="1" dirty="0">
                <a:effectLst/>
                <a:ea typeface="Calibri" panose="020F0502020204030204" pitchFamily="34" charset="0"/>
                <a:cs typeface="Times New Roman" panose="02020603050405020304" pitchFamily="18" charset="0"/>
              </a:rPr>
              <a:t>non tengono né legge né fede nessuna</a:t>
            </a:r>
            <a:r>
              <a:rPr lang="it-IT" sz="2000" dirty="0">
                <a:effectLst/>
                <a:ea typeface="Calibri" panose="020F0502020204030204" pitchFamily="34" charset="0"/>
                <a:cs typeface="Times New Roman" panose="02020603050405020304" pitchFamily="18" charset="0"/>
              </a:rPr>
              <a:t>. Vivono secondo natura. Non conoscono immortalità d’anima. Non tengono infra loro beni propri, </a:t>
            </a:r>
            <a:r>
              <a:rPr lang="it-IT" sz="2000" dirty="0" err="1">
                <a:effectLst/>
                <a:ea typeface="Calibri" panose="020F0502020204030204" pitchFamily="34" charset="0"/>
                <a:cs typeface="Times New Roman" panose="02020603050405020304" pitchFamily="18" charset="0"/>
              </a:rPr>
              <a:t>perchè</a:t>
            </a:r>
            <a:r>
              <a:rPr lang="it-IT" sz="2000" dirty="0">
                <a:effectLst/>
                <a:ea typeface="Calibri" panose="020F0502020204030204" pitchFamily="34" charset="0"/>
                <a:cs typeface="Times New Roman" panose="02020603050405020304" pitchFamily="18" charset="0"/>
              </a:rPr>
              <a:t> tutto è comune. Non tengono termini di regni o di provincia; non hanno re, né </a:t>
            </a:r>
            <a:r>
              <a:rPr lang="it-IT" sz="2000" dirty="0" err="1">
                <a:effectLst/>
                <a:ea typeface="Calibri" panose="020F0502020204030204" pitchFamily="34" charset="0"/>
                <a:cs typeface="Times New Roman" panose="02020603050405020304" pitchFamily="18" charset="0"/>
              </a:rPr>
              <a:t>ubidiscono</a:t>
            </a:r>
            <a:r>
              <a:rPr lang="it-IT" sz="2000" dirty="0">
                <a:effectLst/>
                <a:ea typeface="Calibri" panose="020F0502020204030204" pitchFamily="34" charset="0"/>
                <a:cs typeface="Times New Roman" panose="02020603050405020304" pitchFamily="18" charset="0"/>
              </a:rPr>
              <a:t> a </a:t>
            </a:r>
            <a:r>
              <a:rPr lang="it-IT" sz="2000" dirty="0" err="1">
                <a:effectLst/>
                <a:ea typeface="Calibri" panose="020F0502020204030204" pitchFamily="34" charset="0"/>
                <a:cs typeface="Times New Roman" panose="02020603050405020304" pitchFamily="18" charset="0"/>
              </a:rPr>
              <a:t>nesuno</a:t>
            </a:r>
            <a:r>
              <a:rPr lang="it-IT" sz="2000" dirty="0">
                <a:effectLst/>
                <a:ea typeface="Calibri" panose="020F0502020204030204" pitchFamily="34" charset="0"/>
                <a:cs typeface="Times New Roman" panose="02020603050405020304" pitchFamily="18" charset="0"/>
              </a:rPr>
              <a:t>: ognuno è signore di sé. </a:t>
            </a:r>
            <a:r>
              <a:rPr lang="it-IT" sz="2000" b="1" i="1" dirty="0">
                <a:effectLst/>
                <a:ea typeface="Calibri" panose="020F0502020204030204" pitchFamily="34" charset="0"/>
                <a:cs typeface="Times New Roman" panose="02020603050405020304" pitchFamily="18" charset="0"/>
              </a:rPr>
              <a:t>Non amministrano giustizia</a:t>
            </a:r>
            <a:r>
              <a:rPr lang="it-IT" sz="2000" dirty="0">
                <a:effectLst/>
                <a:ea typeface="Calibri" panose="020F0502020204030204" pitchFamily="34" charset="0"/>
                <a:cs typeface="Times New Roman" panose="02020603050405020304" pitchFamily="18" charset="0"/>
              </a:rPr>
              <a:t>, la quale non è loro </a:t>
            </a:r>
            <a:r>
              <a:rPr lang="it-IT" sz="2000" dirty="0" err="1">
                <a:effectLst/>
                <a:ea typeface="Calibri" panose="020F0502020204030204" pitchFamily="34" charset="0"/>
                <a:cs typeface="Times New Roman" panose="02020603050405020304" pitchFamily="18" charset="0"/>
              </a:rPr>
              <a:t>necesario</a:t>
            </a:r>
            <a:r>
              <a:rPr lang="it-IT" sz="2000" dirty="0">
                <a:effectLst/>
                <a:ea typeface="Calibri" panose="020F0502020204030204" pitchFamily="34" charset="0"/>
                <a:cs typeface="Times New Roman" panose="02020603050405020304" pitchFamily="18" charset="0"/>
              </a:rPr>
              <a:t>, </a:t>
            </a:r>
            <a:r>
              <a:rPr lang="it-IT" sz="2000" dirty="0" err="1">
                <a:effectLst/>
                <a:ea typeface="Calibri" panose="020F0502020204030204" pitchFamily="34" charset="0"/>
                <a:cs typeface="Times New Roman" panose="02020603050405020304" pitchFamily="18" charset="0"/>
              </a:rPr>
              <a:t>perchè</a:t>
            </a:r>
            <a:r>
              <a:rPr lang="it-IT" sz="2000" dirty="0">
                <a:effectLst/>
                <a:ea typeface="Calibri" panose="020F0502020204030204" pitchFamily="34" charset="0"/>
                <a:cs typeface="Times New Roman" panose="02020603050405020304" pitchFamily="18" charset="0"/>
              </a:rPr>
              <a:t> non regna in loro </a:t>
            </a:r>
            <a:r>
              <a:rPr lang="it-IT" sz="2000" dirty="0" err="1">
                <a:effectLst/>
                <a:ea typeface="Calibri" panose="020F0502020204030204" pitchFamily="34" charset="0"/>
                <a:cs typeface="Times New Roman" panose="02020603050405020304" pitchFamily="18" charset="0"/>
              </a:rPr>
              <a:t>codizia</a:t>
            </a:r>
            <a:r>
              <a:rPr lang="it-IT" sz="2000" dirty="0">
                <a:effectLst/>
                <a:ea typeface="Calibri" panose="020F0502020204030204" pitchFamily="34" charset="0"/>
                <a:cs typeface="Times New Roman" panose="02020603050405020304" pitchFamily="18" charset="0"/>
              </a:rPr>
              <a:t>» (Vespucci, 1984 [1502]: 79). </a:t>
            </a:r>
          </a:p>
          <a:p>
            <a:endParaRPr lang="it-IT" sz="2000" dirty="0"/>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3280609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11655" y="457354"/>
            <a:ext cx="7468321"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Gloria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Anzaldua</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Borderlands</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-la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frontera</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226337" y="2045348"/>
            <a:ext cx="7833552" cy="3970318"/>
          </a:xfrm>
          <a:prstGeom prst="rect">
            <a:avLst/>
          </a:prstGeom>
          <a:noFill/>
        </p:spPr>
        <p:txBody>
          <a:bodyPr wrap="square" rtlCol="0">
            <a:spAutoFit/>
          </a:bodyPr>
          <a:lstStyle/>
          <a:p>
            <a:pPr algn="ctr"/>
            <a:r>
              <a:rPr lang="it-IT" sz="2800" b="1" dirty="0"/>
              <a:t>Una </a:t>
            </a:r>
            <a:r>
              <a:rPr lang="it-IT" sz="2800" b="1" dirty="0" err="1"/>
              <a:t>lucha</a:t>
            </a:r>
            <a:r>
              <a:rPr lang="it-IT" sz="2800" b="1" dirty="0"/>
              <a:t> de </a:t>
            </a:r>
            <a:r>
              <a:rPr lang="it-IT" sz="2800" b="1" dirty="0" err="1"/>
              <a:t>fronteras</a:t>
            </a:r>
            <a:r>
              <a:rPr lang="it-IT" sz="2800" b="1" dirty="0"/>
              <a:t> / A </a:t>
            </a:r>
            <a:r>
              <a:rPr lang="it-IT" sz="2800" b="1" dirty="0" err="1"/>
              <a:t>Struggle</a:t>
            </a:r>
            <a:r>
              <a:rPr lang="it-IT" sz="2800" b="1" dirty="0"/>
              <a:t> of </a:t>
            </a:r>
            <a:r>
              <a:rPr lang="it-IT" sz="2800" b="1" dirty="0" err="1"/>
              <a:t>Borders</a:t>
            </a:r>
            <a:r>
              <a:rPr lang="it-IT" sz="2800" b="1" dirty="0"/>
              <a:t> </a:t>
            </a:r>
            <a:r>
              <a:rPr lang="it-IT" sz="2800" dirty="0" err="1"/>
              <a:t>Because</a:t>
            </a:r>
            <a:r>
              <a:rPr lang="it-IT" sz="2800" dirty="0"/>
              <a:t> I a </a:t>
            </a:r>
            <a:r>
              <a:rPr lang="it-IT" sz="2800" dirty="0" err="1"/>
              <a:t>mestiza</a:t>
            </a:r>
            <a:r>
              <a:rPr lang="it-IT" sz="2800" dirty="0"/>
              <a:t>, </a:t>
            </a:r>
          </a:p>
          <a:p>
            <a:pPr algn="ctr"/>
            <a:r>
              <a:rPr lang="it-IT" sz="2800" dirty="0" err="1"/>
              <a:t>continually</a:t>
            </a:r>
            <a:r>
              <a:rPr lang="it-IT" sz="2800" dirty="0"/>
              <a:t> </a:t>
            </a:r>
            <a:r>
              <a:rPr lang="it-IT" sz="2800" dirty="0" err="1"/>
              <a:t>walk</a:t>
            </a:r>
            <a:r>
              <a:rPr lang="it-IT" sz="2800" dirty="0"/>
              <a:t> out of </a:t>
            </a:r>
            <a:r>
              <a:rPr lang="it-IT" sz="2800" dirty="0" err="1"/>
              <a:t>one</a:t>
            </a:r>
            <a:r>
              <a:rPr lang="it-IT" sz="2800" dirty="0"/>
              <a:t> culture </a:t>
            </a:r>
          </a:p>
          <a:p>
            <a:pPr algn="ctr"/>
            <a:r>
              <a:rPr lang="it-IT" sz="2800" dirty="0"/>
              <a:t>and </a:t>
            </a:r>
            <a:r>
              <a:rPr lang="it-IT" sz="2800" dirty="0" err="1"/>
              <a:t>into</a:t>
            </a:r>
            <a:r>
              <a:rPr lang="it-IT" sz="2800" dirty="0"/>
              <a:t> </a:t>
            </a:r>
            <a:r>
              <a:rPr lang="it-IT" sz="2800" dirty="0" err="1"/>
              <a:t>another</a:t>
            </a:r>
            <a:r>
              <a:rPr lang="it-IT" sz="2800" dirty="0"/>
              <a:t>, </a:t>
            </a:r>
            <a:r>
              <a:rPr lang="it-IT" sz="2800" dirty="0" err="1"/>
              <a:t>because</a:t>
            </a:r>
            <a:r>
              <a:rPr lang="it-IT" sz="2800" dirty="0"/>
              <a:t> I </a:t>
            </a:r>
            <a:r>
              <a:rPr lang="it-IT" sz="2800" dirty="0" err="1"/>
              <a:t>am</a:t>
            </a:r>
            <a:r>
              <a:rPr lang="it-IT" sz="2800" dirty="0"/>
              <a:t> in </a:t>
            </a:r>
            <a:r>
              <a:rPr lang="it-IT" sz="2800" dirty="0" err="1"/>
              <a:t>all</a:t>
            </a:r>
            <a:r>
              <a:rPr lang="it-IT" sz="2800" dirty="0"/>
              <a:t> </a:t>
            </a:r>
            <a:r>
              <a:rPr lang="it-IT" sz="2800" dirty="0" err="1"/>
              <a:t>cultures</a:t>
            </a:r>
            <a:r>
              <a:rPr lang="it-IT" sz="2800" dirty="0"/>
              <a:t> </a:t>
            </a:r>
            <a:r>
              <a:rPr lang="it-IT" sz="2800" dirty="0" err="1"/>
              <a:t>at</a:t>
            </a:r>
            <a:r>
              <a:rPr lang="it-IT" sz="2800" dirty="0"/>
              <a:t> the </a:t>
            </a:r>
            <a:r>
              <a:rPr lang="it-IT" sz="2800" dirty="0" err="1"/>
              <a:t>same</a:t>
            </a:r>
            <a:r>
              <a:rPr lang="it-IT" sz="2800" dirty="0"/>
              <a:t> time, </a:t>
            </a:r>
          </a:p>
          <a:p>
            <a:pPr algn="ctr"/>
            <a:r>
              <a:rPr lang="it-IT" sz="2800" dirty="0"/>
              <a:t>alma </a:t>
            </a:r>
            <a:r>
              <a:rPr lang="it-IT" sz="2800" dirty="0" err="1"/>
              <a:t>entre</a:t>
            </a:r>
            <a:r>
              <a:rPr lang="it-IT" sz="2800" dirty="0"/>
              <a:t> </a:t>
            </a:r>
            <a:r>
              <a:rPr lang="it-IT" sz="2800" dirty="0" err="1"/>
              <a:t>dos</a:t>
            </a:r>
            <a:r>
              <a:rPr lang="it-IT" sz="2800" dirty="0"/>
              <a:t> </a:t>
            </a:r>
            <a:r>
              <a:rPr lang="it-IT" sz="2800" dirty="0" err="1"/>
              <a:t>mundos</a:t>
            </a:r>
            <a:r>
              <a:rPr lang="it-IT" sz="2800" dirty="0"/>
              <a:t>, .</a:t>
            </a:r>
            <a:r>
              <a:rPr lang="it-IT" sz="2800" dirty="0" err="1"/>
              <a:t>tres</a:t>
            </a:r>
            <a:r>
              <a:rPr lang="it-IT" sz="2800" dirty="0"/>
              <a:t>, </a:t>
            </a:r>
            <a:r>
              <a:rPr lang="it-IT" sz="2800" dirty="0" err="1"/>
              <a:t>cuatro</a:t>
            </a:r>
            <a:r>
              <a:rPr lang="it-IT" sz="2800" dirty="0"/>
              <a:t>, </a:t>
            </a:r>
          </a:p>
          <a:p>
            <a:pPr algn="ctr"/>
            <a:r>
              <a:rPr lang="it-IT" sz="2800" dirty="0"/>
              <a:t>me </a:t>
            </a:r>
            <a:r>
              <a:rPr lang="it-IT" sz="2800" dirty="0" err="1"/>
              <a:t>zumba</a:t>
            </a:r>
            <a:r>
              <a:rPr lang="it-IT" sz="2800" dirty="0"/>
              <a:t> la </a:t>
            </a:r>
            <a:r>
              <a:rPr lang="it-IT" sz="2800" dirty="0" err="1"/>
              <a:t>cabeza</a:t>
            </a:r>
            <a:r>
              <a:rPr lang="it-IT" sz="2800" dirty="0"/>
              <a:t> con lo </a:t>
            </a:r>
            <a:r>
              <a:rPr lang="it-IT" sz="2800" dirty="0" err="1"/>
              <a:t>contradictorio</a:t>
            </a:r>
            <a:r>
              <a:rPr lang="it-IT" sz="2800" dirty="0"/>
              <a:t>. </a:t>
            </a:r>
          </a:p>
          <a:p>
            <a:pPr algn="ctr"/>
            <a:r>
              <a:rPr lang="it-IT" sz="2800" dirty="0" err="1"/>
              <a:t>Estoy</a:t>
            </a:r>
            <a:r>
              <a:rPr lang="it-IT" sz="2800" dirty="0"/>
              <a:t> </a:t>
            </a:r>
            <a:r>
              <a:rPr lang="it-IT" sz="2800" dirty="0" err="1"/>
              <a:t>norteada</a:t>
            </a:r>
            <a:r>
              <a:rPr lang="it-IT" sz="2800" dirty="0"/>
              <a:t> por </a:t>
            </a:r>
            <a:r>
              <a:rPr lang="it-IT" sz="2800" dirty="0" err="1"/>
              <a:t>todas</a:t>
            </a:r>
            <a:r>
              <a:rPr lang="it-IT" sz="2800" dirty="0"/>
              <a:t> </a:t>
            </a:r>
            <a:r>
              <a:rPr lang="it-IT" sz="2800" dirty="0" err="1"/>
              <a:t>las</a:t>
            </a:r>
            <a:r>
              <a:rPr lang="it-IT" sz="2800" dirty="0"/>
              <a:t> </a:t>
            </a:r>
            <a:r>
              <a:rPr lang="it-IT" sz="2800" dirty="0" err="1"/>
              <a:t>voces</a:t>
            </a:r>
            <a:r>
              <a:rPr lang="it-IT" sz="2800" dirty="0"/>
              <a:t> </a:t>
            </a:r>
            <a:r>
              <a:rPr lang="it-IT" sz="2800" dirty="0" err="1"/>
              <a:t>que</a:t>
            </a:r>
            <a:r>
              <a:rPr lang="it-IT" sz="2800" dirty="0"/>
              <a:t> me </a:t>
            </a:r>
            <a:r>
              <a:rPr lang="it-IT" sz="2800" dirty="0" err="1"/>
              <a:t>hablan</a:t>
            </a:r>
            <a:r>
              <a:rPr lang="it-IT" sz="2800" dirty="0"/>
              <a:t> simultaneamente. </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Immagine 8">
            <a:extLst>
              <a:ext uri="{FF2B5EF4-FFF2-40B4-BE49-F238E27FC236}">
                <a16:creationId xmlns:a16="http://schemas.microsoft.com/office/drawing/2014/main" id="{9A9B87EA-9842-BD4E-8688-C96EBD278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556" y="0"/>
            <a:ext cx="3927026" cy="6097867"/>
          </a:xfrm>
          <a:prstGeom prst="rect">
            <a:avLst/>
          </a:prstGeom>
        </p:spPr>
      </p:pic>
    </p:spTree>
    <p:extLst>
      <p:ext uri="{BB962C8B-B14F-4D97-AF65-F5344CB8AC3E}">
        <p14:creationId xmlns:p14="http://schemas.microsoft.com/office/powerpoint/2010/main" val="231628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33776" y="1021077"/>
            <a:ext cx="10034978"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“In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order</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to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have</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History</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you</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must be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colonized</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(Mignolo 2005)</a:t>
            </a: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958675" y="2639848"/>
            <a:ext cx="10122131" cy="3539431"/>
          </a:xfrm>
          <a:prstGeom prst="rect">
            <a:avLst/>
          </a:prstGeom>
          <a:noFill/>
        </p:spPr>
        <p:txBody>
          <a:bodyPr wrap="square" rtlCol="0">
            <a:spAutoFit/>
          </a:bodyPr>
          <a:lstStyle/>
          <a:p>
            <a:pPr marL="285750" indent="-285750">
              <a:buFont typeface="Arial"/>
              <a:buChar char="•"/>
            </a:pPr>
            <a:r>
              <a:rPr lang="en-US" sz="2800" dirty="0"/>
              <a:t>Modernity doesn't exist without colonization: one history prevails over the others </a:t>
            </a:r>
          </a:p>
          <a:p>
            <a:pPr marL="285750" indent="-285750">
              <a:buFont typeface="Arial"/>
              <a:buChar char="•"/>
            </a:pPr>
            <a:r>
              <a:rPr lang="en-US" sz="2800" dirty="0"/>
              <a:t>Evangelization as the language of salvation</a:t>
            </a:r>
          </a:p>
          <a:p>
            <a:pPr marL="285750" indent="-285750">
              <a:buFont typeface="Arial"/>
              <a:buChar char="•"/>
            </a:pPr>
            <a:r>
              <a:rPr lang="en-US" sz="2800" dirty="0"/>
              <a:t>America as a European construction</a:t>
            </a:r>
          </a:p>
          <a:p>
            <a:pPr marL="285750" indent="-285750">
              <a:buFont typeface="Arial"/>
              <a:buChar char="•"/>
            </a:pPr>
            <a:r>
              <a:rPr lang="en-US" sz="2800" dirty="0"/>
              <a:t>Ideological construction of racism as a fundamental new categorization of humanity to build the basis of the new hierarchical order</a:t>
            </a:r>
          </a:p>
          <a:p>
            <a:pPr marL="285750" indent="-285750">
              <a:buFont typeface="Arial"/>
              <a:buChar char="•"/>
            </a:pPr>
            <a:endParaRPr lang="it-IT" sz="2800" dirty="0"/>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262084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55523" y="381094"/>
            <a:ext cx="10034978"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problem</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Recognition</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226337" y="1128684"/>
            <a:ext cx="4591391" cy="5632311"/>
          </a:xfrm>
          <a:prstGeom prst="rect">
            <a:avLst/>
          </a:prstGeom>
          <a:noFill/>
        </p:spPr>
        <p:txBody>
          <a:bodyPr wrap="square" rtlCol="0">
            <a:spAutoFit/>
          </a:bodyPr>
          <a:lstStyle/>
          <a:p>
            <a:pPr marL="285750" indent="-285750">
              <a:buFont typeface="Arial"/>
              <a:buChar char="•"/>
            </a:pPr>
            <a:r>
              <a:rPr lang="en-GB" sz="2400" dirty="0"/>
              <a:t>Analogy: American alterity is perceived through projection of pre-existing cultural categories: assimilation or difference.</a:t>
            </a:r>
          </a:p>
          <a:p>
            <a:pPr marL="285750" indent="-285750">
              <a:buFont typeface="Arial"/>
              <a:buChar char="•"/>
            </a:pPr>
            <a:r>
              <a:rPr lang="en-GB" sz="2400" dirty="0"/>
              <a:t>Alterity (otherness) is at the same time revealed and refused  </a:t>
            </a:r>
          </a:p>
          <a:p>
            <a:pPr marL="285750" indent="-285750">
              <a:buFont typeface="Arial"/>
              <a:buChar char="•"/>
            </a:pPr>
            <a:r>
              <a:rPr lang="en-GB" sz="2400" dirty="0"/>
              <a:t>The doctrine of inequality: superiority and assimilation, proximity to the model of the human ideal </a:t>
            </a:r>
          </a:p>
          <a:p>
            <a:pPr marL="285750" indent="-285750">
              <a:buFont typeface="Arial"/>
              <a:buChar char="•"/>
            </a:pPr>
            <a:r>
              <a:rPr lang="en-GB" sz="2400" dirty="0"/>
              <a:t>Communication and lack of understanding </a:t>
            </a:r>
          </a:p>
          <a:p>
            <a:pPr marL="285750" indent="-285750">
              <a:buFont typeface="Arial"/>
              <a:buChar char="•"/>
            </a:pPr>
            <a:endParaRPr lang="en-GB" sz="2400" dirty="0"/>
          </a:p>
          <a:p>
            <a:pPr marL="285750" indent="-285750">
              <a:buFont typeface="Arial"/>
              <a:buChar char="•"/>
            </a:pPr>
            <a:endParaRPr lang="en-GB" sz="2400" dirty="0"/>
          </a:p>
          <a:p>
            <a:pPr marL="285750" indent="-285750">
              <a:buFont typeface="Arial"/>
              <a:buChar char="•"/>
            </a:pPr>
            <a:endParaRPr lang="en-GB" sz="2400" dirty="0"/>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4" name="Immagine 3">
            <a:extLst>
              <a:ext uri="{FF2B5EF4-FFF2-40B4-BE49-F238E27FC236}">
                <a16:creationId xmlns:a16="http://schemas.microsoft.com/office/drawing/2014/main" id="{D47EB57E-B40D-5082-0EDB-BC751876B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238" y="2481943"/>
            <a:ext cx="7333762" cy="3605038"/>
          </a:xfrm>
          <a:prstGeom prst="rect">
            <a:avLst/>
          </a:prstGeom>
        </p:spPr>
      </p:pic>
    </p:spTree>
    <p:extLst>
      <p:ext uri="{BB962C8B-B14F-4D97-AF65-F5344CB8AC3E}">
        <p14:creationId xmlns:p14="http://schemas.microsoft.com/office/powerpoint/2010/main" val="12945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1025" name="Picture 1" descr="page1image27718656">
            <a:extLst>
              <a:ext uri="{FF2B5EF4-FFF2-40B4-BE49-F238E27FC236}">
                <a16:creationId xmlns:a16="http://schemas.microsoft.com/office/drawing/2014/main" id="{A251D384-D36F-BF4F-ADA6-395606AF6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37" y="166013"/>
            <a:ext cx="8005214" cy="5848437"/>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1B7FFE5C-C99E-5C48-AE19-8179898BA2E6}"/>
              </a:ext>
            </a:extLst>
          </p:cNvPr>
          <p:cNvSpPr txBox="1"/>
          <p:nvPr/>
        </p:nvSpPr>
        <p:spPr>
          <a:xfrm>
            <a:off x="8603456" y="4812852"/>
            <a:ext cx="3472770" cy="923330"/>
          </a:xfrm>
          <a:prstGeom prst="rect">
            <a:avLst/>
          </a:prstGeom>
          <a:noFill/>
        </p:spPr>
        <p:txBody>
          <a:bodyPr wrap="square">
            <a:spAutoFit/>
          </a:bodyPr>
          <a:lstStyle/>
          <a:p>
            <a:r>
              <a:rPr lang="it-IT" sz="1800" dirty="0">
                <a:effectLst/>
                <a:latin typeface="IowanOldStyle"/>
              </a:rPr>
              <a:t>Johann </a:t>
            </a:r>
            <a:r>
              <a:rPr lang="it-IT" sz="1800" dirty="0" err="1">
                <a:effectLst/>
                <a:latin typeface="IowanOldStyle"/>
              </a:rPr>
              <a:t>Froschauer</a:t>
            </a:r>
            <a:r>
              <a:rPr lang="it-IT" sz="1800" dirty="0">
                <a:effectLst/>
                <a:latin typeface="IowanOldStyle"/>
              </a:rPr>
              <a:t>, </a:t>
            </a:r>
            <a:r>
              <a:rPr lang="it-IT" sz="1800" dirty="0" err="1">
                <a:effectLst/>
                <a:latin typeface="IowanOldStyle"/>
              </a:rPr>
              <a:t>Woodcut</a:t>
            </a:r>
            <a:r>
              <a:rPr lang="it-IT" sz="1800" dirty="0">
                <a:effectLst/>
                <a:latin typeface="IowanOldStyle"/>
              </a:rPr>
              <a:t> of South American </a:t>
            </a:r>
            <a:r>
              <a:rPr lang="it-IT" sz="1800" dirty="0" err="1">
                <a:effectLst/>
                <a:latin typeface="IowanOldStyle"/>
              </a:rPr>
              <a:t>Indians</a:t>
            </a:r>
            <a:r>
              <a:rPr lang="it-IT" sz="1800" dirty="0">
                <a:effectLst/>
                <a:latin typeface="IowanOldStyle"/>
              </a:rPr>
              <a:t>, 1505, The New York Public Library. </a:t>
            </a:r>
            <a:endParaRPr lang="it-IT" dirty="0"/>
          </a:p>
        </p:txBody>
      </p:sp>
    </p:spTree>
    <p:extLst>
      <p:ext uri="{BB962C8B-B14F-4D97-AF65-F5344CB8AC3E}">
        <p14:creationId xmlns:p14="http://schemas.microsoft.com/office/powerpoint/2010/main" val="244004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1" name="CasellaDiTesto 10">
            <a:extLst>
              <a:ext uri="{FF2B5EF4-FFF2-40B4-BE49-F238E27FC236}">
                <a16:creationId xmlns:a16="http://schemas.microsoft.com/office/drawing/2014/main" id="{1B7FFE5C-C99E-5C48-AE19-8179898BA2E6}"/>
              </a:ext>
            </a:extLst>
          </p:cNvPr>
          <p:cNvSpPr txBox="1"/>
          <p:nvPr/>
        </p:nvSpPr>
        <p:spPr>
          <a:xfrm>
            <a:off x="6096000" y="4418519"/>
            <a:ext cx="5399314" cy="1200329"/>
          </a:xfrm>
          <a:prstGeom prst="rect">
            <a:avLst/>
          </a:prstGeom>
          <a:noFill/>
        </p:spPr>
        <p:txBody>
          <a:bodyPr wrap="square">
            <a:spAutoFit/>
          </a:bodyPr>
          <a:lstStyle/>
          <a:p>
            <a:r>
              <a:rPr lang="it-IT" sz="1800" dirty="0">
                <a:effectLst/>
                <a:latin typeface="IowanOldStyle"/>
              </a:rPr>
              <a:t>Hans </a:t>
            </a:r>
            <a:r>
              <a:rPr lang="it-IT" sz="1800" dirty="0" err="1">
                <a:effectLst/>
                <a:latin typeface="IowanOldStyle"/>
              </a:rPr>
              <a:t>Staden</a:t>
            </a:r>
            <a:r>
              <a:rPr lang="it-IT" sz="1800" dirty="0">
                <a:effectLst/>
                <a:latin typeface="IowanOldStyle"/>
              </a:rPr>
              <a:t> </a:t>
            </a:r>
            <a:r>
              <a:rPr lang="it-IT" sz="1800" dirty="0" err="1">
                <a:effectLst/>
                <a:latin typeface="IowanOldStyle"/>
              </a:rPr>
              <a:t>woodcut</a:t>
            </a:r>
            <a:r>
              <a:rPr lang="it-IT" sz="1800" dirty="0">
                <a:effectLst/>
                <a:latin typeface="IowanOldStyle"/>
              </a:rPr>
              <a:t> of </a:t>
            </a:r>
            <a:r>
              <a:rPr lang="it-IT" sz="1800" dirty="0" err="1">
                <a:effectLst/>
                <a:latin typeface="IowanOldStyle"/>
              </a:rPr>
              <a:t>Brazilian</a:t>
            </a:r>
            <a:r>
              <a:rPr lang="it-IT" sz="1800" dirty="0">
                <a:effectLst/>
                <a:latin typeface="IowanOldStyle"/>
              </a:rPr>
              <a:t> </a:t>
            </a:r>
            <a:r>
              <a:rPr lang="it-IT" sz="1800" dirty="0" err="1">
                <a:effectLst/>
                <a:latin typeface="IowanOldStyle"/>
              </a:rPr>
              <a:t>natives</a:t>
            </a:r>
            <a:r>
              <a:rPr lang="it-IT" sz="1800" dirty="0">
                <a:effectLst/>
                <a:latin typeface="IowanOldStyle"/>
              </a:rPr>
              <a:t> from </a:t>
            </a:r>
            <a:r>
              <a:rPr lang="it-IT" sz="1800" dirty="0" err="1">
                <a:effectLst/>
                <a:latin typeface="IowanOldStyle"/>
              </a:rPr>
              <a:t>his</a:t>
            </a:r>
            <a:r>
              <a:rPr lang="it-IT" sz="1800" dirty="0">
                <a:effectLst/>
                <a:latin typeface="IowanOldStyle"/>
              </a:rPr>
              <a:t> work "Hans </a:t>
            </a:r>
            <a:r>
              <a:rPr lang="it-IT" sz="1800" dirty="0" err="1">
                <a:effectLst/>
                <a:latin typeface="IowanOldStyle"/>
              </a:rPr>
              <a:t>Staden</a:t>
            </a:r>
            <a:r>
              <a:rPr lang="it-IT" sz="1800" dirty="0">
                <a:effectLst/>
                <a:latin typeface="IowanOldStyle"/>
              </a:rPr>
              <a:t>: The True </a:t>
            </a:r>
            <a:r>
              <a:rPr lang="it-IT" sz="1800" dirty="0" err="1">
                <a:effectLst/>
                <a:latin typeface="IowanOldStyle"/>
              </a:rPr>
              <a:t>History</a:t>
            </a:r>
            <a:r>
              <a:rPr lang="it-IT" sz="1800" dirty="0">
                <a:effectLst/>
                <a:latin typeface="IowanOldStyle"/>
              </a:rPr>
              <a:t> of </a:t>
            </a:r>
            <a:r>
              <a:rPr lang="it-IT" sz="1800" dirty="0" err="1">
                <a:effectLst/>
                <a:latin typeface="IowanOldStyle"/>
              </a:rPr>
              <a:t>his</a:t>
            </a:r>
            <a:r>
              <a:rPr lang="it-IT" sz="1800" dirty="0">
                <a:effectLst/>
                <a:latin typeface="IowanOldStyle"/>
              </a:rPr>
              <a:t> </a:t>
            </a:r>
            <a:r>
              <a:rPr lang="it-IT" sz="1800" dirty="0" err="1">
                <a:effectLst/>
                <a:latin typeface="IowanOldStyle"/>
              </a:rPr>
              <a:t>Captivity</a:t>
            </a:r>
            <a:r>
              <a:rPr lang="it-IT" sz="1800" dirty="0">
                <a:effectLst/>
                <a:latin typeface="IowanOldStyle"/>
              </a:rPr>
              <a:t>" </a:t>
            </a:r>
            <a:r>
              <a:rPr lang="it-IT" sz="1800" dirty="0" err="1">
                <a:effectLst/>
                <a:latin typeface="IowanOldStyle"/>
              </a:rPr>
              <a:t>Original</a:t>
            </a:r>
            <a:r>
              <a:rPr lang="it-IT" sz="1800" dirty="0">
                <a:effectLst/>
                <a:latin typeface="IowanOldStyle"/>
              </a:rPr>
              <a:t> Text </a:t>
            </a:r>
            <a:r>
              <a:rPr lang="it-IT" sz="1800" dirty="0" err="1">
                <a:effectLst/>
                <a:latin typeface="IowanOldStyle"/>
              </a:rPr>
              <a:t>Accompanying</a:t>
            </a:r>
            <a:r>
              <a:rPr lang="it-IT" sz="1800" dirty="0">
                <a:effectLst/>
                <a:latin typeface="IowanOldStyle"/>
              </a:rPr>
              <a:t>: Tupinamba </a:t>
            </a:r>
            <a:r>
              <a:rPr lang="it-IT" sz="1800" dirty="0" err="1">
                <a:effectLst/>
                <a:latin typeface="IowanOldStyle"/>
              </a:rPr>
              <a:t>portrayed</a:t>
            </a:r>
            <a:r>
              <a:rPr lang="it-IT" sz="1800" dirty="0">
                <a:effectLst/>
                <a:latin typeface="IowanOldStyle"/>
              </a:rPr>
              <a:t> in </a:t>
            </a:r>
            <a:r>
              <a:rPr lang="it-IT" sz="1800" dirty="0" err="1">
                <a:effectLst/>
                <a:latin typeface="IowanOldStyle"/>
              </a:rPr>
              <a:t>cannibalistic</a:t>
            </a:r>
            <a:r>
              <a:rPr lang="it-IT" sz="1800" dirty="0">
                <a:effectLst/>
                <a:latin typeface="IowanOldStyle"/>
              </a:rPr>
              <a:t> </a:t>
            </a:r>
            <a:r>
              <a:rPr lang="it-IT" sz="1800" dirty="0" err="1">
                <a:effectLst/>
                <a:latin typeface="IowanOldStyle"/>
              </a:rPr>
              <a:t>feast</a:t>
            </a:r>
            <a:r>
              <a:rPr lang="it-IT" sz="1800" dirty="0">
                <a:effectLst/>
                <a:latin typeface="IowanOldStyle"/>
              </a:rPr>
              <a:t> </a:t>
            </a:r>
            <a:r>
              <a:rPr lang="it-IT" sz="1800" dirty="0" err="1">
                <a:effectLst/>
                <a:latin typeface="IowanOldStyle"/>
              </a:rPr>
              <a:t>observed</a:t>
            </a:r>
            <a:r>
              <a:rPr lang="it-IT" sz="1800" dirty="0">
                <a:effectLst/>
                <a:latin typeface="IowanOldStyle"/>
              </a:rPr>
              <a:t> by </a:t>
            </a:r>
            <a:r>
              <a:rPr lang="it-IT" sz="1800" dirty="0" err="1">
                <a:effectLst/>
                <a:latin typeface="IowanOldStyle"/>
              </a:rPr>
              <a:t>Staden</a:t>
            </a:r>
            <a:r>
              <a:rPr lang="it-IT" sz="1800" dirty="0">
                <a:effectLst/>
                <a:latin typeface="IowanOldStyle"/>
              </a:rPr>
              <a:t> (orig.1557).</a:t>
            </a:r>
            <a:endParaRPr lang="it-IT" dirty="0"/>
          </a:p>
        </p:txBody>
      </p:sp>
      <p:pic>
        <p:nvPicPr>
          <p:cNvPr id="3" name="Immagine 2" descr="Immagine che contiene testo&#10;&#10;Descrizione generata automaticamente">
            <a:extLst>
              <a:ext uri="{FF2B5EF4-FFF2-40B4-BE49-F238E27FC236}">
                <a16:creationId xmlns:a16="http://schemas.microsoft.com/office/drawing/2014/main" id="{14D2B4DA-3786-374D-8ECF-A80EF0960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6" y="13635"/>
            <a:ext cx="5582863" cy="6019309"/>
          </a:xfrm>
          <a:prstGeom prst="rect">
            <a:avLst/>
          </a:prstGeom>
        </p:spPr>
      </p:pic>
    </p:spTree>
    <p:extLst>
      <p:ext uri="{BB962C8B-B14F-4D97-AF65-F5344CB8AC3E}">
        <p14:creationId xmlns:p14="http://schemas.microsoft.com/office/powerpoint/2010/main" val="84690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1" name="CasellaDiTesto 10">
            <a:extLst>
              <a:ext uri="{FF2B5EF4-FFF2-40B4-BE49-F238E27FC236}">
                <a16:creationId xmlns:a16="http://schemas.microsoft.com/office/drawing/2014/main" id="{1B7FFE5C-C99E-5C48-AE19-8179898BA2E6}"/>
              </a:ext>
            </a:extLst>
          </p:cNvPr>
          <p:cNvSpPr txBox="1"/>
          <p:nvPr/>
        </p:nvSpPr>
        <p:spPr>
          <a:xfrm>
            <a:off x="6691086" y="4644610"/>
            <a:ext cx="5014586" cy="923330"/>
          </a:xfrm>
          <a:prstGeom prst="rect">
            <a:avLst/>
          </a:prstGeom>
          <a:noFill/>
        </p:spPr>
        <p:txBody>
          <a:bodyPr wrap="square">
            <a:spAutoFit/>
          </a:bodyPr>
          <a:lstStyle/>
          <a:p>
            <a:r>
              <a:rPr lang="it-IT" sz="1800" dirty="0">
                <a:effectLst/>
                <a:latin typeface="IowanOldStyle"/>
              </a:rPr>
              <a:t>Theodore de </a:t>
            </a:r>
            <a:r>
              <a:rPr lang="it-IT" sz="1800" dirty="0" err="1">
                <a:effectLst/>
                <a:latin typeface="IowanOldStyle"/>
              </a:rPr>
              <a:t>Bry</a:t>
            </a:r>
            <a:r>
              <a:rPr lang="it-IT" sz="1800" dirty="0">
                <a:effectLst/>
                <a:latin typeface="IowanOldStyle"/>
              </a:rPr>
              <a:t>, “Tupinamba men </a:t>
            </a:r>
            <a:r>
              <a:rPr lang="it-IT" sz="1800" dirty="0" err="1">
                <a:effectLst/>
                <a:latin typeface="IowanOldStyle"/>
              </a:rPr>
              <a:t>women</a:t>
            </a:r>
            <a:r>
              <a:rPr lang="it-IT" sz="1800" dirty="0">
                <a:effectLst/>
                <a:latin typeface="IowanOldStyle"/>
              </a:rPr>
              <a:t> and </a:t>
            </a:r>
            <a:r>
              <a:rPr lang="it-IT" sz="1800" dirty="0" err="1">
                <a:effectLst/>
                <a:latin typeface="IowanOldStyle"/>
              </a:rPr>
              <a:t>children</a:t>
            </a:r>
            <a:r>
              <a:rPr lang="it-IT" sz="1800" dirty="0">
                <a:effectLst/>
                <a:latin typeface="IowanOldStyle"/>
              </a:rPr>
              <a:t> </a:t>
            </a:r>
            <a:r>
              <a:rPr lang="it-IT" sz="1800" dirty="0" err="1">
                <a:effectLst/>
                <a:latin typeface="IowanOldStyle"/>
              </a:rPr>
              <a:t>eating</a:t>
            </a:r>
            <a:r>
              <a:rPr lang="it-IT" sz="1800" dirty="0">
                <a:effectLst/>
                <a:latin typeface="IowanOldStyle"/>
              </a:rPr>
              <a:t> the </a:t>
            </a:r>
            <a:r>
              <a:rPr lang="it-IT" sz="1800" dirty="0" err="1">
                <a:effectLst/>
                <a:latin typeface="IowanOldStyle"/>
              </a:rPr>
              <a:t>roasted</a:t>
            </a:r>
            <a:r>
              <a:rPr lang="it-IT" sz="1800" dirty="0">
                <a:effectLst/>
                <a:latin typeface="IowanOldStyle"/>
              </a:rPr>
              <a:t> </a:t>
            </a:r>
            <a:r>
              <a:rPr lang="it-IT" sz="1800" dirty="0" err="1">
                <a:effectLst/>
                <a:latin typeface="IowanOldStyle"/>
              </a:rPr>
              <a:t>limbs</a:t>
            </a:r>
            <a:r>
              <a:rPr lang="it-IT" sz="1800" dirty="0">
                <a:effectLst/>
                <a:latin typeface="IowanOldStyle"/>
              </a:rPr>
              <a:t> and </a:t>
            </a:r>
            <a:r>
              <a:rPr lang="it-IT" sz="1800" dirty="0" err="1">
                <a:effectLst/>
                <a:latin typeface="IowanOldStyle"/>
              </a:rPr>
              <a:t>trunk</a:t>
            </a:r>
            <a:r>
              <a:rPr lang="it-IT" sz="1800" dirty="0">
                <a:effectLst/>
                <a:latin typeface="IowanOldStyle"/>
              </a:rPr>
              <a:t> of the </a:t>
            </a:r>
            <a:r>
              <a:rPr lang="it-IT" sz="1800" dirty="0" err="1">
                <a:effectLst/>
                <a:latin typeface="IowanOldStyle"/>
              </a:rPr>
              <a:t>prisoner</a:t>
            </a:r>
            <a:r>
              <a:rPr lang="it-IT" sz="1800" dirty="0">
                <a:effectLst/>
                <a:latin typeface="IowanOldStyle"/>
              </a:rPr>
              <a:t>”, Le </a:t>
            </a:r>
            <a:r>
              <a:rPr lang="it-IT" sz="1800" dirty="0" err="1">
                <a:effectLst/>
                <a:latin typeface="IowanOldStyle"/>
              </a:rPr>
              <a:t>Grand</a:t>
            </a:r>
            <a:r>
              <a:rPr lang="it-IT" sz="1800" dirty="0">
                <a:effectLst/>
                <a:latin typeface="IowanOldStyle"/>
              </a:rPr>
              <a:t> </a:t>
            </a:r>
            <a:r>
              <a:rPr lang="it-IT" sz="1800" dirty="0" err="1">
                <a:effectLst/>
                <a:latin typeface="IowanOldStyle"/>
              </a:rPr>
              <a:t>Voyage</a:t>
            </a:r>
            <a:r>
              <a:rPr lang="it-IT" sz="1800" dirty="0">
                <a:effectLst/>
                <a:latin typeface="IowanOldStyle"/>
              </a:rPr>
              <a:t>, Part III, Frankfurt 1592. </a:t>
            </a:r>
            <a:endParaRPr lang="it-IT" dirty="0"/>
          </a:p>
        </p:txBody>
      </p:sp>
      <p:pic>
        <p:nvPicPr>
          <p:cNvPr id="3" name="Immagine 2" descr="Immagine che contiene testo, dipingendo, parecchi&#10;&#10;Descrizione generata automaticamente">
            <a:extLst>
              <a:ext uri="{FF2B5EF4-FFF2-40B4-BE49-F238E27FC236}">
                <a16:creationId xmlns:a16="http://schemas.microsoft.com/office/drawing/2014/main" id="{CDA8AA04-EDAB-374E-8A5B-87B6B2815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93"/>
            <a:ext cx="6255657" cy="6048858"/>
          </a:xfrm>
          <a:prstGeom prst="rect">
            <a:avLst/>
          </a:prstGeom>
        </p:spPr>
      </p:pic>
    </p:spTree>
    <p:extLst>
      <p:ext uri="{BB962C8B-B14F-4D97-AF65-F5344CB8AC3E}">
        <p14:creationId xmlns:p14="http://schemas.microsoft.com/office/powerpoint/2010/main" val="168202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55523" y="381094"/>
            <a:ext cx="10034978"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Nature and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humanity</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Cannibal</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and The Amazon</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655523" y="1734296"/>
            <a:ext cx="4560091" cy="4401205"/>
          </a:xfrm>
          <a:prstGeom prst="rect">
            <a:avLst/>
          </a:prstGeom>
          <a:noFill/>
        </p:spPr>
        <p:txBody>
          <a:bodyPr wrap="square" rtlCol="0">
            <a:spAutoFit/>
          </a:bodyPr>
          <a:lstStyle/>
          <a:p>
            <a:pPr marL="285750" indent="-285750">
              <a:buFont typeface="Arial"/>
              <a:buChar char="•"/>
            </a:pPr>
            <a:r>
              <a:rPr lang="en-GB" sz="2800" dirty="0"/>
              <a:t>Classification</a:t>
            </a:r>
          </a:p>
          <a:p>
            <a:pPr marL="285750" indent="-285750">
              <a:buFont typeface="Arial"/>
              <a:buChar char="•"/>
            </a:pPr>
            <a:r>
              <a:rPr lang="en-GB" sz="2800" dirty="0"/>
              <a:t>Exotic mythical imaginary </a:t>
            </a:r>
          </a:p>
          <a:p>
            <a:pPr marL="285750" indent="-285750">
              <a:buFont typeface="Arial"/>
              <a:buChar char="•"/>
            </a:pPr>
            <a:r>
              <a:rPr lang="en-GB" sz="2800" dirty="0"/>
              <a:t>Lack of moral and ethical values, and alphabetic writing</a:t>
            </a:r>
          </a:p>
          <a:p>
            <a:pPr marL="285750" indent="-285750">
              <a:buFont typeface="Arial"/>
              <a:buChar char="•"/>
            </a:pPr>
            <a:r>
              <a:rPr lang="en-GB" sz="2800" dirty="0"/>
              <a:t>Main categories: nudity, anthropophagy, body decoration  </a:t>
            </a:r>
          </a:p>
          <a:p>
            <a:pPr marL="285750" indent="-285750">
              <a:buFont typeface="Arial"/>
              <a:buChar char="•"/>
            </a:pPr>
            <a:r>
              <a:rPr lang="en-GB" sz="2800" dirty="0"/>
              <a:t>The generic exotic other </a:t>
            </a:r>
          </a:p>
          <a:p>
            <a:pPr marL="285750" indent="-285750">
              <a:buFont typeface="Arial"/>
              <a:buChar char="•"/>
            </a:pPr>
            <a:r>
              <a:rPr lang="en-GB" sz="2800" dirty="0"/>
              <a:t>Racialized Geography</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Immagine 8" descr="Immagine che contiene persona, persone, gruppo, parecchi&#10;&#10;Descrizione generata automaticamente">
            <a:extLst>
              <a:ext uri="{FF2B5EF4-FFF2-40B4-BE49-F238E27FC236}">
                <a16:creationId xmlns:a16="http://schemas.microsoft.com/office/drawing/2014/main" id="{33AE6627-105A-524E-8777-D92F5AC47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669" y="1357913"/>
            <a:ext cx="6272331" cy="4743450"/>
          </a:xfrm>
          <a:prstGeom prst="rect">
            <a:avLst/>
          </a:prstGeom>
        </p:spPr>
      </p:pic>
    </p:spTree>
    <p:extLst>
      <p:ext uri="{BB962C8B-B14F-4D97-AF65-F5344CB8AC3E}">
        <p14:creationId xmlns:p14="http://schemas.microsoft.com/office/powerpoint/2010/main" val="177982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55523" y="152496"/>
            <a:ext cx="5962991"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Food and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indianization</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59428" y="1812419"/>
            <a:ext cx="4231105" cy="3416320"/>
          </a:xfrm>
          <a:prstGeom prst="rect">
            <a:avLst/>
          </a:prstGeom>
          <a:noFill/>
        </p:spPr>
        <p:txBody>
          <a:bodyPr wrap="square" rtlCol="0">
            <a:spAutoFit/>
          </a:bodyPr>
          <a:lstStyle/>
          <a:p>
            <a:r>
              <a:rPr lang="it-IT" sz="2400" b="0" i="0" dirty="0">
                <a:solidFill>
                  <a:srgbClr val="000000"/>
                </a:solidFill>
                <a:effectLst/>
                <a:latin typeface="Open Sans" panose="020B0606030504020204" pitchFamily="34" charset="0"/>
              </a:rPr>
              <a:t>“</a:t>
            </a:r>
            <a:r>
              <a:rPr lang="it-IT" sz="2400" dirty="0">
                <a:solidFill>
                  <a:srgbClr val="000000"/>
                </a:solidFill>
                <a:latin typeface="Open Sans" panose="020B0606030504020204" pitchFamily="34" charset="0"/>
              </a:rPr>
              <a:t>T</a:t>
            </a:r>
            <a:r>
              <a:rPr lang="it-IT" sz="2400" b="0" i="0" dirty="0">
                <a:solidFill>
                  <a:srgbClr val="000000"/>
                </a:solidFill>
                <a:effectLst/>
                <a:latin typeface="Open Sans" panose="020B0606030504020204" pitchFamily="34" charset="0"/>
              </a:rPr>
              <a:t>o be ‘</a:t>
            </a:r>
            <a:r>
              <a:rPr lang="it-IT" sz="2400" b="0" i="0" dirty="0" err="1">
                <a:solidFill>
                  <a:srgbClr val="000000"/>
                </a:solidFill>
                <a:effectLst/>
                <a:latin typeface="Open Sans" panose="020B0606030504020204" pitchFamily="34" charset="0"/>
              </a:rPr>
              <a:t>Indianized</a:t>
            </a:r>
            <a:r>
              <a:rPr lang="it-IT" sz="2400" b="0" i="0" dirty="0">
                <a:solidFill>
                  <a:srgbClr val="000000"/>
                </a:solidFill>
                <a:effectLst/>
                <a:latin typeface="Open Sans" panose="020B0606030504020204" pitchFamily="34" charset="0"/>
              </a:rPr>
              <a:t>’ </a:t>
            </a:r>
            <a:r>
              <a:rPr lang="it-IT" sz="2400" b="0" i="0" dirty="0" err="1">
                <a:solidFill>
                  <a:srgbClr val="000000"/>
                </a:solidFill>
                <a:effectLst/>
                <a:latin typeface="Open Sans" panose="020B0606030504020204" pitchFamily="34" charset="0"/>
              </a:rPr>
              <a:t>meant</a:t>
            </a:r>
            <a:r>
              <a:rPr lang="it-IT" sz="2400" b="0" i="0" dirty="0">
                <a:solidFill>
                  <a:srgbClr val="000000"/>
                </a:solidFill>
                <a:effectLst/>
                <a:latin typeface="Open Sans" panose="020B0606030504020204" pitchFamily="34" charset="0"/>
              </a:rPr>
              <a:t> to serve the </a:t>
            </a:r>
            <a:r>
              <a:rPr lang="it-IT" sz="2400" b="0" i="0" dirty="0" err="1">
                <a:solidFill>
                  <a:srgbClr val="000000"/>
                </a:solidFill>
                <a:effectLst/>
                <a:latin typeface="Open Sans" panose="020B0606030504020204" pitchFamily="34" charset="0"/>
              </a:rPr>
              <a:t>Devil</a:t>
            </a:r>
            <a:r>
              <a:rPr lang="it-IT" sz="2400" b="0" i="0" dirty="0">
                <a:solidFill>
                  <a:srgbClr val="000000"/>
                </a:solidFill>
                <a:effectLst/>
                <a:latin typeface="Open Sans" panose="020B0606030504020204" pitchFamily="34" charset="0"/>
              </a:rPr>
              <a:t>.” </a:t>
            </a:r>
            <a:r>
              <a:rPr lang="it-IT" sz="2400" b="0" i="0" dirty="0" err="1">
                <a:solidFill>
                  <a:srgbClr val="000000"/>
                </a:solidFill>
                <a:effectLst/>
                <a:latin typeface="Open Sans" panose="020B0606030504020204" pitchFamily="34" charset="0"/>
              </a:rPr>
              <a:t>It</a:t>
            </a:r>
            <a:r>
              <a:rPr lang="it-IT" sz="2400" b="0" i="0" dirty="0">
                <a:solidFill>
                  <a:srgbClr val="000000"/>
                </a:solidFill>
                <a:effectLst/>
                <a:latin typeface="Open Sans" panose="020B0606030504020204" pitchFamily="34" charset="0"/>
              </a:rPr>
              <a:t> </a:t>
            </a:r>
            <a:r>
              <a:rPr lang="it-IT" sz="2400" b="0" i="0" dirty="0" err="1">
                <a:solidFill>
                  <a:srgbClr val="000000"/>
                </a:solidFill>
                <a:effectLst/>
                <a:latin typeface="Open Sans" panose="020B0606030504020204" pitchFamily="34" charset="0"/>
              </a:rPr>
              <a:t>also</a:t>
            </a:r>
            <a:r>
              <a:rPr lang="it-IT" sz="2400" b="0" i="0" dirty="0">
                <a:solidFill>
                  <a:srgbClr val="000000"/>
                </a:solidFill>
                <a:effectLst/>
                <a:latin typeface="Open Sans" panose="020B0606030504020204" pitchFamily="34" charset="0"/>
              </a:rPr>
              <a:t> </a:t>
            </a:r>
            <a:r>
              <a:rPr lang="it-IT" sz="2400" b="0" i="0" dirty="0" err="1">
                <a:solidFill>
                  <a:srgbClr val="000000"/>
                </a:solidFill>
                <a:effectLst/>
                <a:latin typeface="Open Sans" panose="020B0606030504020204" pitchFamily="34" charset="0"/>
              </a:rPr>
              <a:t>meant</a:t>
            </a:r>
            <a:r>
              <a:rPr lang="it-IT" sz="2400" b="0" i="0" dirty="0">
                <a:solidFill>
                  <a:srgbClr val="000000"/>
                </a:solidFill>
                <a:effectLst/>
                <a:latin typeface="Open Sans" panose="020B0606030504020204" pitchFamily="34" charset="0"/>
              </a:rPr>
              <a:t> to be “</a:t>
            </a:r>
            <a:r>
              <a:rPr lang="it-IT" sz="2400" b="0" i="0" dirty="0" err="1">
                <a:solidFill>
                  <a:srgbClr val="000000"/>
                </a:solidFill>
                <a:effectLst/>
                <a:latin typeface="Open Sans" panose="020B0606030504020204" pitchFamily="34" charset="0"/>
              </a:rPr>
              <a:t>decivilized</a:t>
            </a:r>
            <a:r>
              <a:rPr lang="it-IT" sz="2400" b="0" i="0" dirty="0">
                <a:solidFill>
                  <a:srgbClr val="000000"/>
                </a:solidFill>
                <a:effectLst/>
                <a:latin typeface="Open Sans" panose="020B0606030504020204" pitchFamily="34" charset="0"/>
              </a:rPr>
              <a:t>, to </a:t>
            </a:r>
            <a:r>
              <a:rPr lang="it-IT" sz="2400" b="0" i="0" dirty="0" err="1">
                <a:solidFill>
                  <a:srgbClr val="000000"/>
                </a:solidFill>
                <a:effectLst/>
                <a:latin typeface="Open Sans" panose="020B0606030504020204" pitchFamily="34" charset="0"/>
              </a:rPr>
              <a:t>become</a:t>
            </a:r>
            <a:r>
              <a:rPr lang="it-IT" sz="2400" b="0" i="0" dirty="0">
                <a:solidFill>
                  <a:srgbClr val="000000"/>
                </a:solidFill>
                <a:effectLst/>
                <a:latin typeface="Open Sans" panose="020B0606030504020204" pitchFamily="34" charset="0"/>
              </a:rPr>
              <a:t> wild men.” (</a:t>
            </a:r>
            <a:r>
              <a:rPr lang="it-IT" sz="2400" b="0" i="0" dirty="0" err="1">
                <a:solidFill>
                  <a:srgbClr val="000000"/>
                </a:solidFill>
                <a:effectLst/>
                <a:latin typeface="Open Sans" panose="020B0606030504020204" pitchFamily="34" charset="0"/>
              </a:rPr>
              <a:t>Takaki</a:t>
            </a:r>
            <a:r>
              <a:rPr lang="it-IT" sz="2400" b="0" i="0" dirty="0">
                <a:solidFill>
                  <a:srgbClr val="000000"/>
                </a:solidFill>
                <a:effectLst/>
                <a:latin typeface="Open Sans" panose="020B0606030504020204" pitchFamily="34" charset="0"/>
              </a:rPr>
              <a:t>, 2008)</a:t>
            </a:r>
          </a:p>
          <a:p>
            <a:pPr marL="342900" indent="-342900">
              <a:buFont typeface="Arial" panose="020B0604020202020204" pitchFamily="34" charset="0"/>
              <a:buChar char="•"/>
            </a:pPr>
            <a:r>
              <a:rPr lang="it-IT" sz="2400" dirty="0">
                <a:solidFill>
                  <a:srgbClr val="000000"/>
                </a:solidFill>
                <a:latin typeface="Open Sans" panose="020B0606030504020204" pitchFamily="34" charset="0"/>
              </a:rPr>
              <a:t>Food </a:t>
            </a:r>
            <a:r>
              <a:rPr lang="it-IT" sz="2400" dirty="0" err="1">
                <a:solidFill>
                  <a:srgbClr val="000000"/>
                </a:solidFill>
                <a:latin typeface="Open Sans" panose="020B0606030504020204" pitchFamily="34" charset="0"/>
              </a:rPr>
              <a:t>as</a:t>
            </a:r>
            <a:r>
              <a:rPr lang="it-IT" sz="2400" dirty="0">
                <a:solidFill>
                  <a:srgbClr val="000000"/>
                </a:solidFill>
                <a:latin typeface="Open Sans" panose="020B0606030504020204" pitchFamily="34" charset="0"/>
              </a:rPr>
              <a:t> </a:t>
            </a:r>
            <a:r>
              <a:rPr lang="it-IT" sz="2400" dirty="0" err="1">
                <a:solidFill>
                  <a:srgbClr val="000000"/>
                </a:solidFill>
                <a:latin typeface="Open Sans" panose="020B0606030504020204" pitchFamily="34" charset="0"/>
              </a:rPr>
              <a:t>christian</a:t>
            </a:r>
            <a:r>
              <a:rPr lang="it-IT" sz="2400" dirty="0">
                <a:solidFill>
                  <a:srgbClr val="000000"/>
                </a:solidFill>
                <a:latin typeface="Open Sans" panose="020B0606030504020204" pitchFamily="34" charset="0"/>
              </a:rPr>
              <a:t> </a:t>
            </a:r>
            <a:r>
              <a:rPr lang="it-IT" sz="2400" dirty="0" err="1">
                <a:solidFill>
                  <a:srgbClr val="000000"/>
                </a:solidFill>
                <a:latin typeface="Open Sans" panose="020B0606030504020204" pitchFamily="34" charset="0"/>
              </a:rPr>
              <a:t>identity</a:t>
            </a:r>
            <a:endParaRPr lang="it-IT" sz="2400" dirty="0">
              <a:solidFill>
                <a:srgbClr val="000000"/>
              </a:solidFill>
              <a:latin typeface="Open Sans" panose="020B0606030504020204" pitchFamily="34" charset="0"/>
            </a:endParaRPr>
          </a:p>
          <a:p>
            <a:pPr marL="342900" indent="-342900">
              <a:buFont typeface="Arial" panose="020B0604020202020204" pitchFamily="34" charset="0"/>
              <a:buChar char="•"/>
            </a:pPr>
            <a:r>
              <a:rPr lang="it-IT" sz="2400" dirty="0">
                <a:solidFill>
                  <a:srgbClr val="000000"/>
                </a:solidFill>
                <a:latin typeface="Open Sans" panose="020B0606030504020204" pitchFamily="34" charset="0"/>
              </a:rPr>
              <a:t>Spanish bodies</a:t>
            </a:r>
            <a:endParaRPr lang="it-IT" sz="2400" b="0" i="0" dirty="0">
              <a:solidFill>
                <a:srgbClr val="000000"/>
              </a:solidFill>
              <a:effectLst/>
              <a:latin typeface="Open Sans" panose="020B0606030504020204" pitchFamily="34" charset="0"/>
            </a:endParaRPr>
          </a:p>
          <a:p>
            <a:endParaRPr lang="it-IT" sz="2400" b="0" i="0" dirty="0">
              <a:solidFill>
                <a:srgbClr val="000000"/>
              </a:solidFill>
              <a:effectLst/>
              <a:latin typeface="Open Sans" panose="020B0606030504020204" pitchFamily="34" charset="0"/>
            </a:endParaRPr>
          </a:p>
          <a:p>
            <a:endParaRPr lang="en-GB" sz="2400" dirty="0"/>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4" name="Immagine 3">
            <a:extLst>
              <a:ext uri="{FF2B5EF4-FFF2-40B4-BE49-F238E27FC236}">
                <a16:creationId xmlns:a16="http://schemas.microsoft.com/office/drawing/2014/main" id="{27CCCC80-AA76-D998-36D7-13D00E49C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800" y="25235"/>
            <a:ext cx="7061200" cy="6072632"/>
          </a:xfrm>
          <a:prstGeom prst="rect">
            <a:avLst/>
          </a:prstGeom>
        </p:spPr>
      </p:pic>
    </p:spTree>
    <p:extLst>
      <p:ext uri="{BB962C8B-B14F-4D97-AF65-F5344CB8AC3E}">
        <p14:creationId xmlns:p14="http://schemas.microsoft.com/office/powerpoint/2010/main" val="267530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47418" y="211686"/>
            <a:ext cx="8428849" cy="1754326"/>
          </a:xfrm>
          <a:prstGeom prst="rect">
            <a:avLst/>
          </a:prstGeom>
          <a:noFill/>
        </p:spPr>
        <p:txBody>
          <a:bodyPr wrap="square" rtlCol="0">
            <a:spAutoFit/>
          </a:bodyPr>
          <a:lstStyle/>
          <a:p>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The </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polemica de </a:t>
            </a:r>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los</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naturales</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the dispute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about</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the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humanity</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of the indios</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647418" y="2314280"/>
            <a:ext cx="5241595" cy="3539430"/>
          </a:xfrm>
          <a:prstGeom prst="rect">
            <a:avLst/>
          </a:prstGeom>
          <a:noFill/>
        </p:spPr>
        <p:txBody>
          <a:bodyPr wrap="square" rtlCol="0">
            <a:spAutoFit/>
          </a:bodyPr>
          <a:lstStyle/>
          <a:p>
            <a:r>
              <a:rPr lang="it-IT" sz="3200" dirty="0"/>
              <a:t>The </a:t>
            </a:r>
            <a:r>
              <a:rPr lang="it-IT" sz="3200" i="1" dirty="0" err="1"/>
              <a:t>Junta</a:t>
            </a:r>
            <a:r>
              <a:rPr lang="it-IT" sz="3200" i="1" dirty="0"/>
              <a:t> de Valladolid </a:t>
            </a:r>
            <a:r>
              <a:rPr lang="it-IT" sz="3200" dirty="0"/>
              <a:t>1550; 1551</a:t>
            </a:r>
          </a:p>
          <a:p>
            <a:r>
              <a:rPr lang="it-IT" sz="3200" dirty="0" err="1"/>
              <a:t>Bartolomé</a:t>
            </a:r>
            <a:r>
              <a:rPr lang="it-IT" sz="3200" dirty="0"/>
              <a:t> de Las </a:t>
            </a:r>
            <a:r>
              <a:rPr lang="it-IT" sz="3200" dirty="0" err="1"/>
              <a:t>Casas</a:t>
            </a:r>
            <a:r>
              <a:rPr lang="it-IT" sz="3200" dirty="0"/>
              <a:t>: </a:t>
            </a:r>
            <a:r>
              <a:rPr lang="it-IT" sz="3200" dirty="0" err="1"/>
              <a:t>equality</a:t>
            </a:r>
            <a:r>
              <a:rPr lang="it-IT" sz="3200" dirty="0"/>
              <a:t> and </a:t>
            </a:r>
            <a:r>
              <a:rPr lang="it-IT" sz="3200" dirty="0" err="1"/>
              <a:t>assimilation</a:t>
            </a:r>
            <a:endParaRPr lang="it-IT" sz="3200" dirty="0"/>
          </a:p>
          <a:p>
            <a:r>
              <a:rPr lang="it-IT" sz="3200" dirty="0"/>
              <a:t>Juan </a:t>
            </a:r>
            <a:r>
              <a:rPr lang="it-IT" sz="3200" dirty="0" err="1"/>
              <a:t>Gines</a:t>
            </a:r>
            <a:r>
              <a:rPr lang="it-IT" sz="3200" dirty="0"/>
              <a:t> de Sepulveda: </a:t>
            </a:r>
            <a:r>
              <a:rPr lang="it-IT" sz="3200" dirty="0" err="1"/>
              <a:t>hierarchy</a:t>
            </a:r>
            <a:r>
              <a:rPr lang="it-IT" sz="3200" dirty="0"/>
              <a:t> </a:t>
            </a:r>
            <a:r>
              <a:rPr lang="it-IT" sz="3200" dirty="0" err="1"/>
              <a:t>as</a:t>
            </a:r>
            <a:r>
              <a:rPr lang="it-IT" sz="3200" dirty="0"/>
              <a:t> a </a:t>
            </a:r>
            <a:r>
              <a:rPr lang="it-IT" sz="3200" dirty="0" err="1"/>
              <a:t>natural</a:t>
            </a:r>
            <a:r>
              <a:rPr lang="it-IT" sz="3200" dirty="0"/>
              <a:t> state of human society</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Picture Placeholder 6" descr="diego-rivera-mural.jpg"/>
          <p:cNvPicPr>
            <a:picLocks noChangeAspect="1"/>
          </p:cNvPicPr>
          <p:nvPr/>
        </p:nvPicPr>
        <p:blipFill>
          <a:blip r:embed="rId4">
            <a:extLst>
              <a:ext uri="{28A0092B-C50C-407E-A947-70E740481C1C}">
                <a14:useLocalDpi xmlns:a14="http://schemas.microsoft.com/office/drawing/2010/main" val="0"/>
              </a:ext>
            </a:extLst>
          </a:blip>
          <a:srcRect t="3125" b="3125"/>
          <a:stretch>
            <a:fillRect/>
          </a:stretch>
        </p:blipFill>
        <p:spPr>
          <a:xfrm>
            <a:off x="6710736" y="1971285"/>
            <a:ext cx="5481264" cy="4110948"/>
          </a:xfrm>
          <a:prstGeom prst="rect">
            <a:avLst/>
          </a:prstGeom>
        </p:spPr>
      </p:pic>
    </p:spTree>
    <p:extLst>
      <p:ext uri="{BB962C8B-B14F-4D97-AF65-F5344CB8AC3E}">
        <p14:creationId xmlns:p14="http://schemas.microsoft.com/office/powerpoint/2010/main" val="2620844709"/>
      </p:ext>
    </p:extLst>
  </p:cSld>
  <p:clrMapOvr>
    <a:masterClrMapping/>
  </p:clrMapOvr>
</p:sld>
</file>

<file path=ppt/theme/theme1.xml><?xml version="1.0" encoding="utf-8"?>
<a:theme xmlns:a="http://schemas.openxmlformats.org/drawingml/2006/main" name="LatinAmericanAnthropology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LatinAmericanAnthropology_1.potx</Template>
  <TotalTime>9415</TotalTime>
  <Words>919</Words>
  <Application>Microsoft Macintosh PowerPoint</Application>
  <PresentationFormat>Widescreen</PresentationFormat>
  <Paragraphs>123</Paragraphs>
  <Slides>21</Slides>
  <Notes>15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21</vt:i4>
      </vt:variant>
    </vt:vector>
  </HeadingPairs>
  <TitlesOfParts>
    <vt:vector size="29" baseType="lpstr">
      <vt:lpstr>Arial</vt:lpstr>
      <vt:lpstr>Calibri</vt:lpstr>
      <vt:lpstr>Calibri Light</vt:lpstr>
      <vt:lpstr>IowanOldStyle</vt:lpstr>
      <vt:lpstr>Open Sans</vt:lpstr>
      <vt:lpstr>Roboto</vt:lpstr>
      <vt:lpstr>Tahoma</vt:lpstr>
      <vt:lpstr>LatinAmericanAnthropology_1</vt:lpstr>
      <vt:lpstr>Encounters and creation of the Other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138</cp:revision>
  <dcterms:created xsi:type="dcterms:W3CDTF">2019-05-28T15:53:33Z</dcterms:created>
  <dcterms:modified xsi:type="dcterms:W3CDTF">2023-11-09T12:59:47Z</dcterms:modified>
</cp:coreProperties>
</file>