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3" r:id="rId5"/>
    <p:sldId id="265" r:id="rId6"/>
    <p:sldId id="260" r:id="rId7"/>
    <p:sldId id="261" r:id="rId8"/>
    <p:sldId id="262" r:id="rId9"/>
    <p:sldId id="258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 varScale="1">
        <p:scale>
          <a:sx n="110" d="100"/>
          <a:sy n="110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91C0F-B89E-4464-A8ED-C889A14DFE62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ECAA-FA24-4D1B-B04B-BF67355F5D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25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https://www.diritto.it/le-finzioni-giuridiche-nel-diritto-civile/ (F. Bardelle, </a:t>
            </a:r>
            <a:r>
              <a:rPr lang="it-IT" b="0" dirty="0" smtClean="0"/>
              <a:t>Le finzioni giuridiche nel diritto civile , online)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CAA-FA24-4D1B-B04B-BF67355F5DB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5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A. Watson,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Failures of the Legal Imagination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Filadelfia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1988; Society and Legal Change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Edimburgo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1977.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CAA-FA24-4D1B-B04B-BF67355F5DB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27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Demogue</a:t>
            </a:r>
            <a:r>
              <a:rPr lang="it-IT" dirty="0" smtClean="0"/>
              <a:t>, risorse online: http://www.europeana.eu/it/item/9200365/BibliographicResource_3000094728676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CAA-FA24-4D1B-B04B-BF67355F5DB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02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74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41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61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67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55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9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81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74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04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19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4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7122-A5D8-481D-A577-B03C91BEEDD4}" type="datetimeFigureOut">
              <a:rPr lang="it-IT" smtClean="0"/>
              <a:pPr/>
              <a:t>14/09/2020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34A-ABDE-4AC6-B4CF-461B7B9CE13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6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t&amp;rct=j&amp;q=&amp;esrc=s&amp;source=web&amp;cd=&amp;ved=2ahUKEwjh7Y7FkuHrAhUHJBoKHTLSDLkQFjACegQIAhAB&amp;url=https://lawjournal.mcgill.ca/wp-content/uploads/pdf/71136-bergel.pdf&amp;usg=AOvVaw0tdnM1brVdjKgQuCburfk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Finzioni - bibliografia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Alcuni autori suggeriti agli studenti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6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E altre risorse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d</a:t>
            </a:r>
            <a:r>
              <a:rPr lang="it-IT" dirty="0" smtClean="0"/>
              <a:t>irettamente reperite dagli studenti, attingendo ai manuali degli esami già sostenuti: dove si sono incontrate finzioni? Che cosa ne dicono gli specialisti della materia?</a:t>
            </a:r>
          </a:p>
          <a:p>
            <a:pPr marL="0" indent="0">
              <a:buNone/>
            </a:pPr>
            <a:r>
              <a:rPr lang="it-IT" dirty="0" smtClean="0"/>
              <a:t>A voi </a:t>
            </a:r>
            <a:r>
              <a:rPr lang="it-IT" smtClean="0"/>
              <a:t>la parola!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92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 ordine cronologico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Von SAVIGNY, </a:t>
            </a:r>
            <a:r>
              <a:rPr lang="it-IT" i="1" dirty="0" smtClean="0"/>
              <a:t>Sistema del diritto romano attuale</a:t>
            </a:r>
            <a:r>
              <a:rPr lang="it-IT" dirty="0" smtClean="0"/>
              <a:t>, II, </a:t>
            </a:r>
            <a:r>
              <a:rPr lang="it-IT" dirty="0" err="1" smtClean="0"/>
              <a:t>trad</a:t>
            </a:r>
            <a:r>
              <a:rPr lang="it-IT" dirty="0" smtClean="0"/>
              <a:t>. Scialoja, Torino, 1886 (la «persona giuridica»)</a:t>
            </a:r>
          </a:p>
          <a:p>
            <a:pPr>
              <a:buNone/>
            </a:pPr>
            <a:r>
              <a:rPr lang="it-IT" dirty="0" smtClean="0"/>
              <a:t>R. Von JEHRING 1865 (trad.:</a:t>
            </a:r>
            <a:r>
              <a:rPr lang="en-US" dirty="0" smtClean="0"/>
              <a:t> </a:t>
            </a:r>
            <a:r>
              <a:rPr lang="en-US" i="1" dirty="0" err="1" smtClean="0"/>
              <a:t>L’esprit</a:t>
            </a:r>
            <a:r>
              <a:rPr lang="en-US" i="1" dirty="0" smtClean="0"/>
              <a:t> du </a:t>
            </a:r>
            <a:r>
              <a:rPr lang="en-US" i="1" dirty="0" err="1" smtClean="0"/>
              <a:t>droit</a:t>
            </a:r>
            <a:r>
              <a:rPr lang="en-US" i="1" dirty="0" smtClean="0"/>
              <a:t> </a:t>
            </a:r>
            <a:r>
              <a:rPr lang="en-US" i="1" dirty="0" err="1" smtClean="0"/>
              <a:t>romain</a:t>
            </a:r>
            <a:r>
              <a:rPr lang="en-US" i="1" dirty="0" smtClean="0"/>
              <a:t>, </a:t>
            </a:r>
            <a:r>
              <a:rPr lang="en-US" i="1" dirty="0" err="1" smtClean="0"/>
              <a:t>trad</a:t>
            </a:r>
            <a:r>
              <a:rPr lang="en-US" i="1" dirty="0" smtClean="0"/>
              <a:t>. </a:t>
            </a:r>
            <a:r>
              <a:rPr lang="en-US" i="1" dirty="0" err="1" smtClean="0"/>
              <a:t>di</a:t>
            </a:r>
            <a:r>
              <a:rPr lang="en-US" i="1" dirty="0" smtClean="0"/>
              <a:t> O. de </a:t>
            </a:r>
            <a:r>
              <a:rPr lang="en-US" i="1" dirty="0" err="1" smtClean="0"/>
              <a:t>Meulanaere</a:t>
            </a:r>
            <a:r>
              <a:rPr lang="en-US" i="1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Parigi</a:t>
            </a:r>
            <a:r>
              <a:rPr lang="en-US" dirty="0" smtClean="0"/>
              <a:t>, 1990, 90.; </a:t>
            </a:r>
            <a:r>
              <a:rPr lang="it-IT" i="1" dirty="0" smtClean="0"/>
              <a:t>Lo spirito del diritto romano nei diversi gradi del suo sviluppo, </a:t>
            </a:r>
            <a:r>
              <a:rPr lang="it-IT" dirty="0" smtClean="0"/>
              <a:t>tr. 1855, Milano, </a:t>
            </a:r>
            <a:r>
              <a:rPr lang="it-IT" i="1" dirty="0" smtClean="0"/>
              <a:t>GOOGLE </a:t>
            </a:r>
            <a:r>
              <a:rPr lang="it-IT" i="1" dirty="0" err="1" smtClean="0"/>
              <a:t>books</a:t>
            </a:r>
            <a:r>
              <a:rPr lang="it-IT" dirty="0" smtClean="0"/>
              <a:t>, p. 151 su </a:t>
            </a:r>
            <a:r>
              <a:rPr lang="it-IT" i="1" dirty="0" smtClean="0"/>
              <a:t>persona giuridica</a:t>
            </a:r>
            <a:r>
              <a:rPr lang="it-IT" dirty="0" smtClean="0"/>
              <a:t>)</a:t>
            </a:r>
          </a:p>
          <a:p>
            <a:pPr>
              <a:buNone/>
            </a:pPr>
            <a:r>
              <a:rPr lang="it-IT" dirty="0" smtClean="0"/>
              <a:t>https://archive.org/details/bub_gb_IMqwts2-tN4C/page/n191/mode/2up?q=finzione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620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08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Filosofi o teorici del diritto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J. BENTHAM, </a:t>
            </a:r>
            <a:r>
              <a:rPr lang="it-IT" i="1" dirty="0" smtClean="0"/>
              <a:t>Teoria delle finzioni</a:t>
            </a:r>
            <a:r>
              <a:rPr lang="it-IT" dirty="0" smtClean="0"/>
              <a:t>, </a:t>
            </a:r>
            <a:r>
              <a:rPr lang="it-IT" dirty="0" err="1" smtClean="0"/>
              <a:t>trad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. a cura di Petrillo, Napoli, 2001.</a:t>
            </a:r>
          </a:p>
          <a:p>
            <a:r>
              <a:rPr lang="it-IT" dirty="0" smtClean="0"/>
              <a:t>Un commento abrasivo, sulfureo, scettico … (le finzioni sono frodi)</a:t>
            </a:r>
          </a:p>
          <a:p>
            <a:r>
              <a:rPr lang="it-IT" dirty="0" smtClean="0"/>
              <a:t>Diffidenza verso i giuristi e il loro espedienti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7445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3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Letterati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Jonathan </a:t>
            </a:r>
            <a:r>
              <a:rPr lang="it-IT" dirty="0" err="1" smtClean="0"/>
              <a:t>Swift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comportamento insidioso degli </a:t>
            </a:r>
            <a:r>
              <a:rPr lang="it-IT" dirty="0" smtClean="0"/>
              <a:t>avvocati (</a:t>
            </a:r>
            <a:r>
              <a:rPr lang="it-IT" i="1" dirty="0" smtClean="0"/>
              <a:t>I viaggi </a:t>
            </a:r>
            <a:r>
              <a:rPr lang="it-IT" i="1" dirty="0" smtClean="0"/>
              <a:t>di </a:t>
            </a:r>
            <a:r>
              <a:rPr lang="it-IT" i="1" dirty="0" smtClean="0"/>
              <a:t>Gulliver</a:t>
            </a:r>
            <a:r>
              <a:rPr lang="it-IT" dirty="0" smtClean="0"/>
              <a:t>, 1726):</a:t>
            </a:r>
          </a:p>
          <a:p>
            <a:pPr marL="0" indent="0">
              <a:buNone/>
            </a:pPr>
            <a:r>
              <a:rPr lang="it-IT" dirty="0" smtClean="0"/>
              <a:t>Il linguaggio indiretto, della casta, le discussioni su aspetti marginali delle liti, la lentezza dei processi …</a:t>
            </a:r>
          </a:p>
          <a:p>
            <a:pPr marL="0" indent="0">
              <a:buNone/>
            </a:pPr>
            <a:r>
              <a:rPr lang="en-US" dirty="0"/>
              <a:t>Marjorie </a:t>
            </a:r>
            <a:r>
              <a:rPr lang="en-US" dirty="0" smtClean="0"/>
              <a:t>Stone,</a:t>
            </a:r>
            <a:r>
              <a:rPr lang="en-US" i="1" dirty="0" smtClean="0"/>
              <a:t> Dickens</a:t>
            </a:r>
            <a:r>
              <a:rPr lang="en-US" i="1" dirty="0"/>
              <a:t>, Bentham, and the Fictions of the Law: A Victorian Controversy and Its </a:t>
            </a:r>
            <a:r>
              <a:rPr lang="en-US" i="1" dirty="0" smtClean="0"/>
              <a:t>Consequences, Victorian Studies. </a:t>
            </a:r>
            <a:r>
              <a:rPr lang="en-US" dirty="0" smtClean="0"/>
              <a:t>Vol</a:t>
            </a:r>
            <a:r>
              <a:rPr lang="en-US" dirty="0"/>
              <a:t>. 29, </a:t>
            </a:r>
            <a:r>
              <a:rPr lang="en-US" dirty="0" smtClean="0"/>
              <a:t>(1985</a:t>
            </a:r>
            <a:r>
              <a:rPr lang="en-US" dirty="0"/>
              <a:t>), pp. </a:t>
            </a:r>
            <a:r>
              <a:rPr lang="en-US" dirty="0" smtClean="0"/>
              <a:t>125-154</a:t>
            </a:r>
          </a:p>
          <a:p>
            <a:pPr marL="0" indent="0">
              <a:buNone/>
            </a:pPr>
            <a:r>
              <a:rPr lang="it-IT" dirty="0"/>
              <a:t>https://www.jstor.org/stable/i293967 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19721"/>
            <a:ext cx="2652384" cy="215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96752"/>
          </a:xfrm>
        </p:spPr>
        <p:txBody>
          <a:bodyPr>
            <a:normAutofit/>
          </a:bodyPr>
          <a:lstStyle/>
          <a:p>
            <a:r>
              <a:rPr lang="en-GB" sz="2800" b="1" i="1" dirty="0" smtClean="0"/>
              <a:t>A Voyage to the Country of the </a:t>
            </a:r>
            <a:r>
              <a:rPr lang="en-GB" sz="2800" b="1" i="1" dirty="0" err="1" smtClean="0"/>
              <a:t>Houyhnhnms</a:t>
            </a:r>
            <a:r>
              <a:rPr lang="en-GB" sz="2000" dirty="0" smtClean="0"/>
              <a:t> (</a:t>
            </a:r>
            <a:r>
              <a:rPr lang="en-GB" sz="2200" dirty="0" smtClean="0"/>
              <a:t>Part </a:t>
            </a:r>
            <a:r>
              <a:rPr lang="en-GB" sz="2200" dirty="0"/>
              <a:t>IV, </a:t>
            </a:r>
            <a:r>
              <a:rPr lang="en-GB" sz="2200" dirty="0" smtClean="0"/>
              <a:t>Chapter V) </a:t>
            </a:r>
            <a:endParaRPr lang="it-IT" sz="4000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i="1" dirty="0" smtClean="0"/>
              <a:t>Here he encounters the </a:t>
            </a:r>
            <a:r>
              <a:rPr lang="en-GB" i="1" dirty="0" err="1" smtClean="0"/>
              <a:t>Houyhnhnms</a:t>
            </a:r>
            <a:r>
              <a:rPr lang="en-GB" i="1" dirty="0" smtClean="0"/>
              <a:t>, …a race of </a:t>
            </a:r>
            <a:r>
              <a:rPr lang="en-GB" b="1" i="1" dirty="0" smtClean="0"/>
              <a:t>intelligent horses</a:t>
            </a:r>
            <a:r>
              <a:rPr lang="en-GB" i="1" dirty="0" smtClean="0"/>
              <a:t>. He learns that they keep a race of </a:t>
            </a:r>
            <a:r>
              <a:rPr lang="en-GB" b="1" i="1" dirty="0" smtClean="0"/>
              <a:t>primitive humans</a:t>
            </a:r>
            <a:r>
              <a:rPr lang="en-GB" i="1" dirty="0" smtClean="0"/>
              <a:t>, </a:t>
            </a:r>
            <a:r>
              <a:rPr lang="en-GB" b="1" i="1" dirty="0" smtClean="0"/>
              <a:t>Yahoos</a:t>
            </a:r>
            <a:r>
              <a:rPr lang="en-GB" i="1" dirty="0" smtClean="0"/>
              <a:t>, and use them much like we use horses.</a:t>
            </a:r>
            <a:r>
              <a:rPr lang="en-GB" dirty="0" smtClean="0"/>
              <a:t> </a:t>
            </a:r>
            <a:endParaRPr lang="it-IT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005263"/>
            <a:ext cx="1733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smtClean="0"/>
              <a:t>Common </a:t>
            </a:r>
            <a:r>
              <a:rPr lang="it-IT" b="1" dirty="0" err="1" smtClean="0"/>
              <a:t>Law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H.S. MAINE, </a:t>
            </a:r>
            <a:r>
              <a:rPr lang="en-US" i="1" dirty="0" smtClean="0"/>
              <a:t>Ancient Law. Its Connection with the Early History of Society, and Its Relation to Modern Ideas</a:t>
            </a:r>
            <a:r>
              <a:rPr lang="en-US" dirty="0" smtClean="0"/>
              <a:t>, </a:t>
            </a:r>
            <a:r>
              <a:rPr lang="en-US" dirty="0" smtClean="0"/>
              <a:t>London, </a:t>
            </a:r>
            <a:r>
              <a:rPr lang="en-US" dirty="0" smtClean="0"/>
              <a:t>12.ed, cap. II, 1888, p. 20</a:t>
            </a:r>
          </a:p>
          <a:p>
            <a:pPr>
              <a:buNone/>
            </a:pPr>
            <a:r>
              <a:rPr lang="en-US" dirty="0" smtClean="0"/>
              <a:t>https://oll.libertyfund.org/titles/maine-ancient-law</a:t>
            </a:r>
          </a:p>
          <a:p>
            <a:pPr>
              <a:buNone/>
            </a:pPr>
            <a:r>
              <a:rPr lang="en-US" dirty="0" smtClean="0"/>
              <a:t>L.L.FULLER, </a:t>
            </a:r>
            <a:r>
              <a:rPr lang="en-US" i="1" dirty="0" smtClean="0"/>
              <a:t>Legal Fictions</a:t>
            </a:r>
            <a:r>
              <a:rPr lang="en-US" dirty="0" smtClean="0"/>
              <a:t>, Stanford UP, 1967, 12 (</a:t>
            </a:r>
            <a:r>
              <a:rPr lang="en-US" dirty="0" err="1" smtClean="0"/>
              <a:t>collezione</a:t>
            </a:r>
            <a:r>
              <a:rPr lang="en-US" dirty="0" smtClean="0"/>
              <a:t> di </a:t>
            </a:r>
            <a:r>
              <a:rPr lang="en-US" dirty="0" err="1" smtClean="0"/>
              <a:t>articoli</a:t>
            </a:r>
            <a:r>
              <a:rPr lang="en-US" dirty="0" smtClean="0"/>
              <a:t> </a:t>
            </a:r>
            <a:r>
              <a:rPr lang="en-US" dirty="0" err="1" smtClean="0"/>
              <a:t>pubblicati</a:t>
            </a:r>
            <a:r>
              <a:rPr lang="en-US" dirty="0" smtClean="0"/>
              <a:t> in </a:t>
            </a:r>
            <a:r>
              <a:rPr lang="en-US" dirty="0" err="1" smtClean="0"/>
              <a:t>precedenza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sv-SE" dirty="0"/>
              <a:t>25 </a:t>
            </a:r>
            <a:r>
              <a:rPr lang="sv-SE" i="1" dirty="0"/>
              <a:t>ILL. L. REV</a:t>
            </a:r>
            <a:r>
              <a:rPr lang="sv-SE" dirty="0"/>
              <a:t>. </a:t>
            </a:r>
            <a:r>
              <a:rPr lang="sv-SE" dirty="0" smtClean="0"/>
              <a:t>363- 399 </a:t>
            </a:r>
            <a:r>
              <a:rPr lang="sv-SE" dirty="0"/>
              <a:t>(1930-1931</a:t>
            </a:r>
            <a:r>
              <a:rPr lang="sv-SE" dirty="0" smtClean="0"/>
              <a:t>) (reperibile tramite </a:t>
            </a:r>
            <a:r>
              <a:rPr lang="sv-SE" i="1" dirty="0" smtClean="0"/>
              <a:t>Heinonline</a:t>
            </a:r>
            <a:r>
              <a:rPr lang="sv-SE" dirty="0" smtClean="0"/>
              <a:t>).</a:t>
            </a:r>
            <a:endParaRPr lang="sv-SE" dirty="0"/>
          </a:p>
          <a:p>
            <a:pPr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85755"/>
            <a:ext cx="11699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36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Francia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R. </a:t>
            </a:r>
            <a:r>
              <a:rPr lang="fr-FR" i="1" dirty="0" smtClean="0"/>
              <a:t>DEMOGUE</a:t>
            </a:r>
            <a:r>
              <a:rPr lang="fr-FR" dirty="0" smtClean="0"/>
              <a:t>, </a:t>
            </a:r>
            <a:r>
              <a:rPr lang="fr-FR" i="1" dirty="0" smtClean="0"/>
              <a:t>Les notions fondamentales du droit privé-Essai critique, pour servir d'introduction à l'étude des obligations </a:t>
            </a:r>
            <a:r>
              <a:rPr lang="fr-FR" dirty="0" smtClean="0"/>
              <a:t>/ Paris </a:t>
            </a:r>
            <a:r>
              <a:rPr lang="fr-FR" dirty="0" smtClean="0"/>
              <a:t>1911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</a:t>
            </a:r>
            <a:r>
              <a:rPr lang="fr-FR" dirty="0" smtClean="0"/>
              <a:t>. GÉNY, </a:t>
            </a:r>
            <a:r>
              <a:rPr lang="fr-FR" i="1" dirty="0" smtClean="0"/>
              <a:t>Science et technique en droit positif. Nouvelle contribution à la critique de la méthode juridique</a:t>
            </a:r>
            <a:r>
              <a:rPr lang="fr-FR" dirty="0" smtClean="0"/>
              <a:t>, </a:t>
            </a:r>
            <a:r>
              <a:rPr lang="fr-FR" dirty="0" err="1" smtClean="0"/>
              <a:t>Parigi</a:t>
            </a:r>
            <a:r>
              <a:rPr lang="fr-FR" dirty="0" smtClean="0"/>
              <a:t>, 1921, 260.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46" y="2636912"/>
            <a:ext cx="1428750" cy="135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4" y="4810125"/>
            <a:ext cx="13239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9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Riflessioni recenti (dottrina straniera)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Jean-Louis </a:t>
            </a:r>
            <a:r>
              <a:rPr lang="it-IT" dirty="0" err="1" smtClean="0"/>
              <a:t>Bergel</a:t>
            </a:r>
            <a:r>
              <a:rPr lang="it-IT" dirty="0" smtClean="0"/>
              <a:t>,</a:t>
            </a:r>
          </a:p>
          <a:p>
            <a:r>
              <a:rPr lang="fr-FR" i="1" dirty="0" smtClean="0"/>
              <a:t>McGill Law Journal </a:t>
            </a:r>
            <a:r>
              <a:rPr lang="fr-FR" dirty="0" smtClean="0"/>
              <a:t>vol. 33, 1988, p. 357 </a:t>
            </a:r>
            <a:r>
              <a:rPr lang="fr-FR" dirty="0" err="1" smtClean="0"/>
              <a:t>ss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b="1" dirty="0" smtClean="0">
                <a:hlinkClick r:id="rId2"/>
              </a:rPr>
              <a:t>Le </a:t>
            </a:r>
            <a:r>
              <a:rPr lang="fr-FR" b="1" dirty="0" err="1" smtClean="0">
                <a:hlinkClick r:id="rId2"/>
              </a:rPr>
              <a:t>role</a:t>
            </a:r>
            <a:r>
              <a:rPr lang="fr-FR" b="1" dirty="0" smtClean="0">
                <a:hlinkClick r:id="rId2"/>
              </a:rPr>
              <a:t> des fictions dans le système juridique - McGill Law ...</a:t>
            </a:r>
          </a:p>
          <a:p>
            <a:r>
              <a:rPr lang="fr-FR" i="1" dirty="0" smtClean="0">
                <a:hlinkClick r:id="rId2"/>
              </a:rPr>
              <a:t>lawjournal.mcgill.ca › </a:t>
            </a:r>
            <a:r>
              <a:rPr lang="fr-FR" i="1" dirty="0" err="1" smtClean="0">
                <a:hlinkClick r:id="rId2"/>
              </a:rPr>
              <a:t>pdf</a:t>
            </a:r>
            <a:r>
              <a:rPr lang="fr-FR" i="1" dirty="0" smtClean="0">
                <a:hlinkClick r:id="rId2"/>
              </a:rPr>
              <a:t> › 7113..</a:t>
            </a:r>
            <a:endParaRPr lang="fr-FR" dirty="0" smtClean="0">
              <a:hlinkClick r:id="rId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622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147" y="-94828"/>
            <a:ext cx="8229600" cy="787524"/>
          </a:xfrm>
        </p:spPr>
        <p:txBody>
          <a:bodyPr/>
          <a:lstStyle/>
          <a:p>
            <a:r>
              <a:rPr lang="it-IT" b="1" dirty="0" smtClean="0"/>
              <a:t>Voci brevi in enciclopedie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59806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R. GUASTINI, </a:t>
            </a:r>
            <a:r>
              <a:rPr lang="it-IT" i="1" dirty="0" smtClean="0"/>
              <a:t>Finzione giuridica nella teoria generale</a:t>
            </a:r>
            <a:r>
              <a:rPr lang="it-IT" dirty="0" smtClean="0"/>
              <a:t>, in </a:t>
            </a:r>
            <a:r>
              <a:rPr lang="it-IT" i="1" dirty="0" smtClean="0"/>
              <a:t>Digesto</a:t>
            </a:r>
            <a:r>
              <a:rPr lang="it-IT" dirty="0" smtClean="0"/>
              <a:t>, IV Edizione, vol. VIII Civile, 1992, 356.</a:t>
            </a:r>
          </a:p>
          <a:p>
            <a:endParaRPr lang="it-IT" dirty="0" smtClean="0"/>
          </a:p>
          <a:p>
            <a:r>
              <a:rPr lang="it-IT" dirty="0" smtClean="0"/>
              <a:t>E. DIENI, </a:t>
            </a:r>
            <a:r>
              <a:rPr lang="it-IT" i="1" dirty="0" smtClean="0"/>
              <a:t>Finzioni canoniche: dinamiche del “come se” tra diritto sacro e diritto profano</a:t>
            </a:r>
            <a:r>
              <a:rPr lang="it-IT" dirty="0" smtClean="0"/>
              <a:t>, 2004, 323</a:t>
            </a:r>
          </a:p>
          <a:p>
            <a:endParaRPr lang="it-IT" dirty="0" smtClean="0"/>
          </a:p>
          <a:p>
            <a:r>
              <a:rPr lang="it-IT" dirty="0" smtClean="0"/>
              <a:t>A. GAMBARO, </a:t>
            </a:r>
            <a:r>
              <a:rPr lang="it-IT" i="1" dirty="0" smtClean="0"/>
              <a:t>Finzione giuridica nel diritto positivo</a:t>
            </a:r>
            <a:r>
              <a:rPr lang="it-IT" dirty="0" smtClean="0"/>
              <a:t>, in </a:t>
            </a:r>
            <a:r>
              <a:rPr lang="it-IT" i="1" dirty="0" smtClean="0"/>
              <a:t>Digesto</a:t>
            </a:r>
            <a:r>
              <a:rPr lang="it-IT" dirty="0" smtClean="0"/>
              <a:t>, IV Edizione, vol. VIII Civile, 1992, 345.</a:t>
            </a:r>
          </a:p>
          <a:p>
            <a:endParaRPr lang="it-IT" dirty="0" smtClean="0"/>
          </a:p>
          <a:p>
            <a:r>
              <a:rPr lang="it-IT" dirty="0" smtClean="0"/>
              <a:t>P. CHIASSONI, </a:t>
            </a:r>
            <a:r>
              <a:rPr lang="it-IT" i="1" dirty="0" smtClean="0"/>
              <a:t>Finzioni giudiziali</a:t>
            </a:r>
            <a:r>
              <a:rPr lang="it-IT" dirty="0" smtClean="0"/>
              <a:t>, Progetto di voce per un </a:t>
            </a:r>
            <a:r>
              <a:rPr lang="it-IT" i="1" dirty="0" smtClean="0"/>
              <a:t>vademecum </a:t>
            </a:r>
            <a:r>
              <a:rPr lang="it-IT" dirty="0" smtClean="0"/>
              <a:t>giuridico, 2001, 72.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6" y="3717032"/>
            <a:ext cx="121272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38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796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597</Words>
  <Application>Microsoft Office PowerPoint</Application>
  <PresentationFormat>Presentazione su schermo (4:3)</PresentationFormat>
  <Paragraphs>47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Finzioni - bibliografia</vt:lpstr>
      <vt:lpstr>In ordine cronologico</vt:lpstr>
      <vt:lpstr>Filosofi o teorici del diritto</vt:lpstr>
      <vt:lpstr>Letterati</vt:lpstr>
      <vt:lpstr>A Voyage to the Country of the Houyhnhnms (Part IV, Chapter V) </vt:lpstr>
      <vt:lpstr>Common Law</vt:lpstr>
      <vt:lpstr>Francia</vt:lpstr>
      <vt:lpstr>Riflessioni recenti (dottrina straniera)</vt:lpstr>
      <vt:lpstr>Voci brevi in enciclopedie</vt:lpstr>
      <vt:lpstr>… E altre risorse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Finzioni bibliografia</dc:title>
  <dc:creator>silvia ferreri</dc:creator>
  <cp:lastModifiedBy> silvia ferreri</cp:lastModifiedBy>
  <cp:revision>20</cp:revision>
  <dcterms:created xsi:type="dcterms:W3CDTF">2020-09-11T12:36:51Z</dcterms:created>
  <dcterms:modified xsi:type="dcterms:W3CDTF">2020-09-14T08:06:36Z</dcterms:modified>
</cp:coreProperties>
</file>