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9"/>
  </p:notesMasterIdLst>
  <p:sldIdLst>
    <p:sldId id="305" r:id="rId2"/>
    <p:sldId id="321" r:id="rId3"/>
    <p:sldId id="322" r:id="rId4"/>
    <p:sldId id="307" r:id="rId5"/>
    <p:sldId id="306" r:id="rId6"/>
    <p:sldId id="304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93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85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1126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777E74-FF78-47EF-AEED-629835E466BC}" type="slidenum">
              <a:rPr lang="it-IT" altLang="it-IT" sz="1200" smtClean="0"/>
              <a:pPr/>
              <a:t>1</a:t>
            </a:fld>
            <a:endParaRPr lang="it-IT" altLang="it-IT" sz="1200" smtClean="0"/>
          </a:p>
        </p:txBody>
      </p:sp>
    </p:spTree>
    <p:extLst>
      <p:ext uri="{BB962C8B-B14F-4D97-AF65-F5344CB8AC3E}">
        <p14:creationId xmlns:p14="http://schemas.microsoft.com/office/powerpoint/2010/main" val="52792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01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36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00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764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55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871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815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877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887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610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11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80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cristina_mosso/ve9ztdhfrhh5xk2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PSICOLOGIA SOCIALE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-106363" y="2028824"/>
            <a:ext cx="9101138" cy="2771775"/>
          </a:xfrm>
        </p:spPr>
        <p:txBody>
          <a:bodyPr>
            <a:norm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it-IT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it-IT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Psicologia Sociale </a:t>
            </a:r>
            <a:r>
              <a:rPr lang="it-IT" sz="2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it-IT" sz="2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2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 cura di Cristina </a:t>
            </a:r>
            <a:r>
              <a:rPr lang="it-IT" sz="24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O.Mosso</a:t>
            </a:r>
            <a:r>
              <a:rPr lang="it-IT" sz="2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it-IT" sz="2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it-IT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4" name="Sottotitolo 2"/>
          <p:cNvSpPr>
            <a:spLocks noGrp="1"/>
          </p:cNvSpPr>
          <p:nvPr>
            <p:ph type="subTitle" idx="4294967295"/>
          </p:nvPr>
        </p:nvSpPr>
        <p:spPr>
          <a:xfrm>
            <a:off x="0" y="5329238"/>
            <a:ext cx="9101138" cy="793750"/>
          </a:xfrm>
        </p:spPr>
        <p:txBody>
          <a:bodyPr/>
          <a:lstStyle/>
          <a:p>
            <a:pPr algn="ctr" eaLnBrk="1" hangingPunct="1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it-IT" altLang="it-IT" b="1" i="1" dirty="0" smtClean="0">
                <a:solidFill>
                  <a:srgbClr val="002060"/>
                </a:solidFill>
                <a:latin typeface="Century Gothic (Corpo)"/>
              </a:rPr>
              <a:t>30 ottobre 2020</a:t>
            </a:r>
          </a:p>
        </p:txBody>
      </p:sp>
      <p:pic>
        <p:nvPicPr>
          <p:cNvPr id="10245" name="Picture 3" descr="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813" y="26035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4175" y="989013"/>
            <a:ext cx="86423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16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Università degli Studi di Torino			Dipartimento di Culture, Politica e Società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it-IT" alt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24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Corso di laurea triennale in Servizio Sociale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24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Classe L-39</a:t>
            </a:r>
          </a:p>
        </p:txBody>
      </p:sp>
      <p:pic>
        <p:nvPicPr>
          <p:cNvPr id="10247" name="Picture 7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15913"/>
            <a:ext cx="6477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Rettangolo 6"/>
          <p:cNvSpPr>
            <a:spLocks noChangeArrowheads="1"/>
          </p:cNvSpPr>
          <p:nvPr/>
        </p:nvSpPr>
        <p:spPr bwMode="auto">
          <a:xfrm>
            <a:off x="3790950" y="5805488"/>
            <a:ext cx="1306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1600"/>
              <a:t>A.A. 2020/21</a:t>
            </a:r>
            <a:endParaRPr lang="it-IT" altLang="it-IT" sz="16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3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trasformazioni dell’identità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comunità virtuale permette ampie modificazioni dell’identità sia </a:t>
            </a:r>
          </a:p>
          <a:p>
            <a:r>
              <a:rPr lang="it-IT" dirty="0" smtClean="0"/>
              <a:t>a livello di gruppo ossia in termini di sentimento d’appartenenza a un gruppo</a:t>
            </a:r>
          </a:p>
          <a:p>
            <a:r>
              <a:rPr lang="it-IT" dirty="0" smtClean="0"/>
              <a:t>sia a livello individuale ovvero la capacità di riconoscersi ed essere riconosciuto dagli altri membri del gruppo. L’identità si può presentare sia come identità sovra-ordinata sia a livello subordinato.</a:t>
            </a:r>
          </a:p>
          <a:p>
            <a:r>
              <a:rPr lang="it-IT" dirty="0" smtClean="0"/>
              <a:t>Le identità subordinate sono legate a gruppi specifici dove i membri interagiscono tra di loro.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7899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Senso di comunità virtuale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Caratteristiche esaminate per valutare il successo e la sostenibilità delle comunità virtuali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Il numero dei partecipanti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Affidabilità del sito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Numero di messaggi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Grado di reciprocità sul tema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Fiducia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Utilità sociale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6576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sostegno sociale </a:t>
            </a:r>
            <a:r>
              <a:rPr lang="it-IT" dirty="0" smtClean="0"/>
              <a:t>nella comunità virtuale </a:t>
            </a:r>
            <a:r>
              <a:rPr lang="it-IT" sz="2400" dirty="0" smtClean="0"/>
              <a:t>(</a:t>
            </a:r>
            <a:r>
              <a:rPr lang="it-IT" sz="2400" dirty="0" err="1" smtClean="0"/>
              <a:t>Lin</a:t>
            </a:r>
            <a:r>
              <a:rPr lang="it-IT" sz="2400" dirty="0" smtClean="0"/>
              <a:t>, 2008)</a:t>
            </a:r>
            <a:endParaRPr lang="it-IT" sz="2400" dirty="0"/>
          </a:p>
        </p:txBody>
      </p:sp>
      <p:sp>
        <p:nvSpPr>
          <p:cNvPr id="4" name="Ovale 3"/>
          <p:cNvSpPr/>
          <p:nvPr/>
        </p:nvSpPr>
        <p:spPr>
          <a:xfrm>
            <a:off x="2195989" y="1814447"/>
            <a:ext cx="1905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Qualità dell’informazione</a:t>
            </a:r>
            <a:endParaRPr lang="it-IT" dirty="0"/>
          </a:p>
        </p:txBody>
      </p:sp>
      <p:sp>
        <p:nvSpPr>
          <p:cNvPr id="5" name="Ovale 4"/>
          <p:cNvSpPr/>
          <p:nvPr/>
        </p:nvSpPr>
        <p:spPr>
          <a:xfrm>
            <a:off x="2218592" y="2700445"/>
            <a:ext cx="1905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Qualità </a:t>
            </a:r>
            <a:r>
              <a:rPr lang="it-IT" dirty="0" smtClean="0"/>
              <a:t>del sistema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2218592" y="3951524"/>
            <a:ext cx="1905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fiducia</a:t>
            </a:r>
            <a:endParaRPr lang="it-IT" dirty="0"/>
          </a:p>
        </p:txBody>
      </p:sp>
      <p:sp>
        <p:nvSpPr>
          <p:cNvPr id="7" name="Ovale 6"/>
          <p:cNvSpPr/>
          <p:nvPr/>
        </p:nvSpPr>
        <p:spPr>
          <a:xfrm>
            <a:off x="2209800" y="4876800"/>
            <a:ext cx="1905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Utilità sociale</a:t>
            </a:r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5181600" y="2120251"/>
            <a:ext cx="2133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Soddisfazione dei membri</a:t>
            </a:r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6781800" y="3276600"/>
            <a:ext cx="1905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Fedeltà dei membri</a:t>
            </a:r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4953000" y="4370624"/>
            <a:ext cx="2362200" cy="11157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Senso d’appartenenza</a:t>
            </a:r>
            <a:endParaRPr lang="it-IT" dirty="0"/>
          </a:p>
        </p:txBody>
      </p:sp>
      <p:cxnSp>
        <p:nvCxnSpPr>
          <p:cNvPr id="12" name="Connettore 4 11"/>
          <p:cNvCxnSpPr/>
          <p:nvPr/>
        </p:nvCxnSpPr>
        <p:spPr>
          <a:xfrm rot="16200000" flipH="1">
            <a:off x="7225778" y="2578525"/>
            <a:ext cx="767927" cy="762000"/>
          </a:xfrm>
          <a:prstGeom prst="bentConnector3">
            <a:avLst>
              <a:gd name="adj1" fmla="val -1717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endCxn id="8" idx="2"/>
          </p:cNvCxnSpPr>
          <p:nvPr/>
        </p:nvCxnSpPr>
        <p:spPr>
          <a:xfrm>
            <a:off x="4123592" y="2316254"/>
            <a:ext cx="1058008" cy="223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5" idx="6"/>
          </p:cNvCxnSpPr>
          <p:nvPr/>
        </p:nvCxnSpPr>
        <p:spPr>
          <a:xfrm flipV="1">
            <a:off x="4123592" y="2534710"/>
            <a:ext cx="1058008" cy="584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V="1">
            <a:off x="4114800" y="4906098"/>
            <a:ext cx="1039545" cy="3375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4018523" y="4288773"/>
            <a:ext cx="1163077" cy="279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6192201" y="2926233"/>
            <a:ext cx="587" cy="1403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tangolo 25"/>
          <p:cNvSpPr/>
          <p:nvPr/>
        </p:nvSpPr>
        <p:spPr>
          <a:xfrm>
            <a:off x="2126493" y="1735610"/>
            <a:ext cx="2018861" cy="19981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6"/>
          <p:cNvSpPr/>
          <p:nvPr/>
        </p:nvSpPr>
        <p:spPr>
          <a:xfrm>
            <a:off x="2146348" y="3843933"/>
            <a:ext cx="2018861" cy="19981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" name="Connettore 4 28"/>
          <p:cNvCxnSpPr/>
          <p:nvPr/>
        </p:nvCxnSpPr>
        <p:spPr>
          <a:xfrm flipV="1">
            <a:off x="7368247" y="4181689"/>
            <a:ext cx="693127" cy="674924"/>
          </a:xfrm>
          <a:prstGeom prst="bentConnector3">
            <a:avLst>
              <a:gd name="adj1" fmla="val 1024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773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7436" y="381000"/>
            <a:ext cx="7543800" cy="975361"/>
          </a:xfrm>
        </p:spPr>
        <p:txBody>
          <a:bodyPr/>
          <a:lstStyle/>
          <a:p>
            <a:r>
              <a:rPr lang="it-IT" dirty="0" smtClean="0"/>
              <a:t>Gli esiti del sostegno sociale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59" y="1737361"/>
            <a:ext cx="7863841" cy="4968239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Il sostegno sociale può essere visto in termini di </a:t>
            </a:r>
          </a:p>
          <a:p>
            <a:r>
              <a:rPr lang="it-IT" dirty="0" smtClean="0"/>
              <a:t>SUPPORTO FUNZIONALE (tipo di sostegno ricevuto)</a:t>
            </a:r>
          </a:p>
          <a:p>
            <a:r>
              <a:rPr lang="it-IT" dirty="0" smtClean="0"/>
              <a:t>SUPPORTO STRUTTURALE (tipo e dimensioni della rete).</a:t>
            </a:r>
          </a:p>
          <a:p>
            <a:r>
              <a:rPr lang="it-IT" dirty="0" smtClean="0"/>
              <a:t>Le comunità online sviluppate per favorire le connessioni tra persone con disabilità possono favorire il senso di comunità e aumentare la qualità del sostegno sociale . </a:t>
            </a:r>
            <a:r>
              <a:rPr lang="it-IT" dirty="0" err="1" smtClean="0"/>
              <a:t>Williamson</a:t>
            </a:r>
            <a:r>
              <a:rPr lang="it-IT" dirty="0" smtClean="0"/>
              <a:t> et al (2001) ha visto che il senso di comunità virtuale per ipovedenti o non vedenti. In modo analogo è stato documentato un aumento del sostegno sociale percepito tra non-udenti da </a:t>
            </a:r>
            <a:r>
              <a:rPr lang="it-IT" dirty="0" err="1" smtClean="0"/>
              <a:t>Guo</a:t>
            </a:r>
            <a:r>
              <a:rPr lang="it-IT" dirty="0" smtClean="0"/>
              <a:t> (2005).</a:t>
            </a:r>
          </a:p>
          <a:p>
            <a:r>
              <a:rPr lang="it-IT" dirty="0" smtClean="0"/>
              <a:t>Inoltre la comunità può: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Raccogliere informazioni su bisogno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Creare punti focali per la creazione di gruppi di pressione sociale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Ridurre l’isolamento-</a:t>
            </a:r>
          </a:p>
          <a:p>
            <a:r>
              <a:rPr lang="it-IT" dirty="0" smtClean="0"/>
              <a:t>Punti critici: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Comunità troppo coese e chiuse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Comportamenti aggressivi legati a informazioni non accurate, impatto negativo sulla fiducia e le relazioni nelle comunità virtuali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4138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modello di riduzione dello stress </a:t>
            </a:r>
            <a:r>
              <a:rPr lang="it-IT" sz="2400" dirty="0" smtClean="0"/>
              <a:t>(</a:t>
            </a:r>
            <a:r>
              <a:rPr lang="it-IT" sz="2400" dirty="0" err="1" smtClean="0"/>
              <a:t>Welbourne</a:t>
            </a:r>
            <a:r>
              <a:rPr lang="it-IT" sz="2400" dirty="0" smtClean="0"/>
              <a:t> et al, 2013)</a:t>
            </a:r>
            <a:endParaRPr lang="it-IT" sz="2400" dirty="0"/>
          </a:p>
        </p:txBody>
      </p:sp>
      <p:sp>
        <p:nvSpPr>
          <p:cNvPr id="4" name="Rettangolo 3"/>
          <p:cNvSpPr/>
          <p:nvPr/>
        </p:nvSpPr>
        <p:spPr>
          <a:xfrm>
            <a:off x="1066800" y="2209800"/>
            <a:ext cx="190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Motivazioni informative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066800" y="3298352"/>
            <a:ext cx="190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Leggere messaggi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066800" y="4583723"/>
            <a:ext cx="190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Motivazioni socio-emozionali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3810000" y="1832056"/>
            <a:ext cx="190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Dare supporto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6484620" y="1845118"/>
            <a:ext cx="190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Senso di comunità virtuale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6934200" y="3124200"/>
            <a:ext cx="190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stress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3810000" y="4572000"/>
            <a:ext cx="190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Ricevere supporto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6461760" y="4570241"/>
            <a:ext cx="190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connectedness</a:t>
            </a:r>
            <a:endParaRPr lang="it-IT" dirty="0"/>
          </a:p>
        </p:txBody>
      </p:sp>
      <p:cxnSp>
        <p:nvCxnSpPr>
          <p:cNvPr id="15" name="Connettore 2 14"/>
          <p:cNvCxnSpPr>
            <a:stCxn id="4" idx="3"/>
            <a:endCxn id="9" idx="1"/>
          </p:cNvCxnSpPr>
          <p:nvPr/>
        </p:nvCxnSpPr>
        <p:spPr>
          <a:xfrm flipV="1">
            <a:off x="2971800" y="2174956"/>
            <a:ext cx="838200" cy="377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V="1">
            <a:off x="3009900" y="2631342"/>
            <a:ext cx="1584960" cy="1024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V="1">
            <a:off x="3009900" y="2631342"/>
            <a:ext cx="1752600" cy="2281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2971800" y="2703341"/>
            <a:ext cx="1173480" cy="1866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endCxn id="12" idx="1"/>
          </p:cNvCxnSpPr>
          <p:nvPr/>
        </p:nvCxnSpPr>
        <p:spPr>
          <a:xfrm>
            <a:off x="3009900" y="3630019"/>
            <a:ext cx="800100" cy="1284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endCxn id="13" idx="0"/>
          </p:cNvCxnSpPr>
          <p:nvPr/>
        </p:nvCxnSpPr>
        <p:spPr>
          <a:xfrm>
            <a:off x="5745480" y="2117252"/>
            <a:ext cx="1668780" cy="2452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V="1">
            <a:off x="3028950" y="4926623"/>
            <a:ext cx="621030" cy="20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flipV="1">
            <a:off x="5783580" y="2526553"/>
            <a:ext cx="1584960" cy="2294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 flipV="1">
            <a:off x="5772150" y="4879063"/>
            <a:ext cx="552450" cy="9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flipV="1">
            <a:off x="5823585" y="2136976"/>
            <a:ext cx="552450" cy="9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ttangolo 40"/>
          <p:cNvSpPr/>
          <p:nvPr/>
        </p:nvSpPr>
        <p:spPr>
          <a:xfrm>
            <a:off x="3429000" y="1737361"/>
            <a:ext cx="5410200" cy="964221"/>
          </a:xfrm>
          <a:prstGeom prst="rect">
            <a:avLst/>
          </a:prstGeom>
          <a:noFill/>
          <a:ln w="57150">
            <a:solidFill>
              <a:srgbClr val="FFC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ttangolo 41"/>
          <p:cNvSpPr/>
          <p:nvPr/>
        </p:nvSpPr>
        <p:spPr>
          <a:xfrm>
            <a:off x="3409950" y="4489123"/>
            <a:ext cx="5410200" cy="964221"/>
          </a:xfrm>
          <a:prstGeom prst="rect">
            <a:avLst/>
          </a:prstGeom>
          <a:noFill/>
          <a:ln w="57150">
            <a:solidFill>
              <a:srgbClr val="92D05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CasellaDiTesto 42"/>
          <p:cNvSpPr txBox="1"/>
          <p:nvPr/>
        </p:nvSpPr>
        <p:spPr>
          <a:xfrm>
            <a:off x="7516844" y="5514885"/>
            <a:ext cx="1303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92D050"/>
                </a:solidFill>
              </a:rPr>
              <a:t>VIA ATTIVA </a:t>
            </a:r>
            <a:endParaRPr lang="it-IT" b="1" dirty="0">
              <a:solidFill>
                <a:srgbClr val="92D050"/>
              </a:solidFill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7516844" y="1327470"/>
            <a:ext cx="1416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C000"/>
                </a:solidFill>
              </a:rPr>
              <a:t>VIA PASSIVA </a:t>
            </a:r>
            <a:endParaRPr lang="it-IT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184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Senso di comunità virtuale e apprendimento online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senso di comunità è associato a:</a:t>
            </a:r>
          </a:p>
          <a:p>
            <a:r>
              <a:rPr lang="it-IT" dirty="0" smtClean="0"/>
              <a:t>Migliore acquisizione di conoscenze e competenze (Rovai, 2002)</a:t>
            </a:r>
          </a:p>
          <a:p>
            <a:r>
              <a:rPr lang="it-IT" dirty="0" smtClean="0"/>
              <a:t>Minore </a:t>
            </a:r>
            <a:r>
              <a:rPr lang="it-IT" dirty="0" err="1" smtClean="0"/>
              <a:t>drop</a:t>
            </a:r>
            <a:r>
              <a:rPr lang="it-IT" dirty="0" smtClean="0"/>
              <a:t>-out</a:t>
            </a:r>
          </a:p>
          <a:p>
            <a:r>
              <a:rPr lang="it-IT" dirty="0" smtClean="0"/>
              <a:t>&gt; scambio di informazioni</a:t>
            </a:r>
          </a:p>
          <a:p>
            <a:r>
              <a:rPr lang="it-IT" dirty="0" smtClean="0"/>
              <a:t>&gt; investimento nel gruppo</a:t>
            </a:r>
          </a:p>
          <a:p>
            <a:r>
              <a:rPr lang="it-IT" dirty="0" smtClean="0"/>
              <a:t>&gt; collaborazione </a:t>
            </a:r>
          </a:p>
          <a:p>
            <a:r>
              <a:rPr lang="it-IT" dirty="0" smtClean="0"/>
              <a:t>&gt; soddisfazione</a:t>
            </a:r>
          </a:p>
          <a:p>
            <a:r>
              <a:rPr lang="it-IT" dirty="0" smtClean="0"/>
              <a:t>Il senso di comunità contrasta l’isolamento.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8644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2000" y="1752600"/>
            <a:ext cx="7620001" cy="457200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Promuovono il senso di comunità: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Le interazioni tra partecipanti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Attività che consentano alle persone di condividere le loro competenze e conoscenze e che permettano alle persone di rendere visibile il loro apprendimento.</a:t>
            </a:r>
          </a:p>
          <a:p>
            <a:r>
              <a:rPr lang="it-IT" dirty="0" smtClean="0"/>
              <a:t>Fattori che garantiscono le comunità d’apprendimento:</a:t>
            </a:r>
            <a:endParaRPr lang="it-IT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Comunicazione sincrona e asincrona;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Prevedere una fase di </a:t>
            </a:r>
            <a:r>
              <a:rPr lang="it-IT" dirty="0" err="1" smtClean="0"/>
              <a:t>warning</a:t>
            </a:r>
            <a:r>
              <a:rPr lang="it-IT" dirty="0" smtClean="0"/>
              <a:t>-up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Comunicazione tra docenti e studenti</a:t>
            </a:r>
            <a:endParaRPr lang="it-IT" dirty="0"/>
          </a:p>
          <a:p>
            <a:r>
              <a:rPr lang="it-IT" dirty="0" err="1" smtClean="0"/>
              <a:t>Rova</a:t>
            </a:r>
            <a:r>
              <a:rPr lang="it-IT" dirty="0" smtClean="0"/>
              <a:t> e Jordan (2004) in una ricerca in cui sono stati </a:t>
            </a:r>
            <a:r>
              <a:rPr lang="it-IT" dirty="0" err="1" smtClean="0"/>
              <a:t>cfr</a:t>
            </a:r>
            <a:r>
              <a:rPr lang="it-IT" dirty="0" smtClean="0"/>
              <a:t> tre modalità (online, vis-a-vis, mista) mostrano che la modalità mista è la più efficace perché media tra  gli eccessi di protagonismo delle persone dominanti e il senso di isolamento ed esclusione.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6085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Dalle realtà virtuali al territorio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comunità virtuali aumentando il capitale sociale promuovono l’appartenenza alle organizzazioni civiche, il coinvolgimento delle realtà locali, le interazioni tra i cittadini, migliorando in tal senso l’attaccamento tra i concittadini (</a:t>
            </a:r>
            <a:r>
              <a:rPr lang="it-IT" dirty="0" err="1" smtClean="0"/>
              <a:t>Borgida</a:t>
            </a:r>
            <a:r>
              <a:rPr lang="it-IT" dirty="0" smtClean="0"/>
              <a:t> et al. 2002).</a:t>
            </a:r>
          </a:p>
          <a:p>
            <a:r>
              <a:rPr lang="it-IT" dirty="0" smtClean="0"/>
              <a:t>Ipotesi connettiva (</a:t>
            </a:r>
            <a:r>
              <a:rPr lang="it-IT" dirty="0" err="1" smtClean="0"/>
              <a:t>Matei</a:t>
            </a:r>
            <a:r>
              <a:rPr lang="it-IT" dirty="0" smtClean="0"/>
              <a:t>, 2003) i media forniscono un’infrastruttura per la narrazione della comunità su sé stessa.</a:t>
            </a:r>
          </a:p>
          <a:p>
            <a:r>
              <a:rPr lang="it-IT" dirty="0" smtClean="0"/>
              <a:t>Ipotesi della connettività dei media ossia i media riflettono la struttura sociale esistente e pertanto, è da considerare in relazione al tema della partecipazione sociale.</a:t>
            </a:r>
          </a:p>
          <a:p>
            <a:r>
              <a:rPr lang="it-IT" dirty="0" smtClean="0"/>
              <a:t>Criticità: uso individuale soprattutto da parte dei giovani.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153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luoghi dell’apprendimento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Il contesto educativo diventa comunità nel mettere in pratica quanto dichiara.</a:t>
            </a:r>
          </a:p>
          <a:p>
            <a:r>
              <a:rPr lang="it-IT" dirty="0" smtClean="0"/>
              <a:t>3 sono le dimensioni cruciali:</a:t>
            </a:r>
          </a:p>
          <a:p>
            <a:r>
              <a:rPr lang="it-IT" dirty="0" smtClean="0"/>
              <a:t>Relazionale ossia si interpreta il processo d’apprendimento come processo di interscambio e collaborazione tra persone. In tal senso si può declinare come bisogno fondamentale d’affiliazione, risorsa o tessuto sociale che si costruisce intorno alle pratiche condivise</a:t>
            </a:r>
          </a:p>
          <a:p>
            <a:r>
              <a:rPr lang="it-IT" dirty="0" smtClean="0"/>
              <a:t>Partecipativa ossia la condivisione di obiettivi e </a:t>
            </a:r>
            <a:r>
              <a:rPr lang="it-IT" dirty="0" err="1" smtClean="0"/>
              <a:t>vision</a:t>
            </a:r>
            <a:r>
              <a:rPr lang="it-IT" dirty="0" smtClean="0"/>
              <a:t>, va di pari passi con il percorso formativo individuale. Se una comunità legittima certi regole valori, gli attori si sentiranno incoraggiati a rispettarli e s’impegno a promuoverli</a:t>
            </a:r>
          </a:p>
          <a:p>
            <a:r>
              <a:rPr lang="it-IT" dirty="0" smtClean="0"/>
              <a:t>Simbolica ma anche fisica, che consente di identificare ogni unità come un’unità sociale specifica.</a:t>
            </a:r>
          </a:p>
          <a:p>
            <a:r>
              <a:rPr lang="it-IT" dirty="0" smtClean="0"/>
              <a:t>Contatto scambi diretto </a:t>
            </a:r>
          </a:p>
          <a:p>
            <a:r>
              <a:rPr lang="it-IT" dirty="0" smtClean="0"/>
              <a:t>Coesione degli attori intorno al progetto</a:t>
            </a:r>
          </a:p>
          <a:p>
            <a:r>
              <a:rPr lang="it-IT" dirty="0" smtClean="0"/>
              <a:t>Cura e sostegno reciproco</a:t>
            </a:r>
          </a:p>
          <a:p>
            <a:r>
              <a:rPr lang="it-IT" dirty="0" smtClean="0"/>
              <a:t>Coerenza tra il progetto e i linguaggi e le azioni comuni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931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Senso di comunità scolastico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064111"/>
              </p:ext>
            </p:extLst>
          </p:nvPr>
        </p:nvGraphicFramePr>
        <p:xfrm>
          <a:off x="822960" y="2438400"/>
          <a:ext cx="754380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1190625596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54923810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39906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McMillan</a:t>
                      </a:r>
                      <a:r>
                        <a:rPr lang="it-IT" dirty="0" smtClean="0"/>
                        <a:t> e </a:t>
                      </a:r>
                      <a:r>
                        <a:rPr lang="it-IT" dirty="0" err="1" smtClean="0"/>
                        <a:t>Chavis</a:t>
                      </a:r>
                      <a:r>
                        <a:rPr lang="it-IT" dirty="0" smtClean="0"/>
                        <a:t> 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Royal</a:t>
                      </a:r>
                      <a:r>
                        <a:rPr lang="it-IT" dirty="0" smtClean="0"/>
                        <a:t> e Rossi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dimensioni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791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appartenenza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fiducia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Fiducia</a:t>
                      </a:r>
                      <a:r>
                        <a:rPr lang="it-IT" baseline="0" dirty="0" smtClean="0"/>
                        <a:t> e aiuto reciproco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311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Influenza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Partecipazione e comunicazione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Lavoro di squadra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50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Integrazione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Rispetto</a:t>
                      </a:r>
                    </a:p>
                    <a:p>
                      <a:r>
                        <a:rPr lang="it-IT" dirty="0" smtClean="0"/>
                        <a:t>Valori e propositi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Condivisione</a:t>
                      </a:r>
                      <a:r>
                        <a:rPr lang="it-IT" baseline="0" dirty="0" smtClean="0"/>
                        <a:t> dei valori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12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Condivisione affettiva</a:t>
                      </a:r>
                      <a:r>
                        <a:rPr lang="it-IT" baseline="0" dirty="0" smtClean="0"/>
                        <a:t> emotiva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Fiducia</a:t>
                      </a:r>
                    </a:p>
                    <a:p>
                      <a:r>
                        <a:rPr lang="it-IT" dirty="0" smtClean="0"/>
                        <a:t>Condivisione</a:t>
                      </a:r>
                      <a:r>
                        <a:rPr lang="it-IT" baseline="0" dirty="0" smtClean="0"/>
                        <a:t> delle prospettive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Condivisione</a:t>
                      </a:r>
                      <a:r>
                        <a:rPr lang="it-IT" baseline="0" dirty="0" smtClean="0"/>
                        <a:t> delle prospettive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11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328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comunità virtuali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Internet fornisce uno spazio virtuale per incrementare il capitale sociale, inteso come l’insieme di risorse reali o virtuali, accessibili mediante connessioni sociali dirette e indirette (</a:t>
            </a:r>
            <a:r>
              <a:rPr lang="it-IT" dirty="0" err="1" smtClean="0"/>
              <a:t>Lin</a:t>
            </a:r>
            <a:r>
              <a:rPr lang="it-IT" dirty="0" smtClean="0"/>
              <a:t>, 2001). </a:t>
            </a:r>
          </a:p>
          <a:p>
            <a:r>
              <a:rPr lang="it-IT" dirty="0" smtClean="0"/>
              <a:t>Infatti Internet fornisce uno spazio per accedere alle informazioni, agevolare le interazioni sociali e creare comunità svincolate dalla vicinanza territoriale.</a:t>
            </a:r>
          </a:p>
          <a:p>
            <a:r>
              <a:rPr lang="it-IT" dirty="0" err="1" smtClean="0"/>
              <a:t>Putnam</a:t>
            </a:r>
            <a:r>
              <a:rPr lang="it-IT" dirty="0" smtClean="0"/>
              <a:t> (2000) sostiene la tesi del declino della comunità e pertanto, si concentra sull’andamento dei trend di impegno e partecipazione degli ultimi decenni.</a:t>
            </a:r>
          </a:p>
          <a:p>
            <a:r>
              <a:rPr lang="it-IT" dirty="0" smtClean="0"/>
              <a:t>Le nuove generazioni non sono meno impegnate rispetto ai loro predecessori ma lo sono in forme nuove che riguardano tanto i gruppi formati intorno ai problemi sociali quanto attività disimpegnate.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4269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comunità virtuali </a:t>
            </a:r>
            <a:r>
              <a:rPr lang="it-IT" sz="1600" dirty="0" smtClean="0"/>
              <a:t>(continua) </a:t>
            </a:r>
            <a:endParaRPr lang="it-IT" sz="1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59" y="1737361"/>
            <a:ext cx="7178041" cy="4023360"/>
          </a:xfrm>
        </p:spPr>
        <p:txBody>
          <a:bodyPr>
            <a:normAutofit/>
          </a:bodyPr>
          <a:lstStyle/>
          <a:p>
            <a:r>
              <a:rPr lang="it-IT" sz="2400" dirty="0" err="1" smtClean="0"/>
              <a:t>Etzioni</a:t>
            </a:r>
            <a:r>
              <a:rPr lang="it-IT" sz="2400" dirty="0" smtClean="0"/>
              <a:t> ed </a:t>
            </a:r>
            <a:r>
              <a:rPr lang="it-IT" sz="2400" dirty="0" err="1" smtClean="0"/>
              <a:t>Etzioni</a:t>
            </a:r>
            <a:r>
              <a:rPr lang="it-IT" sz="2400" dirty="0" smtClean="0"/>
              <a:t> (1999) sostengono che  una corretta combinazione d’interazioni faccia a faccia e interazioni online permette di soddisfare un maggior numero di esigenze di una comunità rispetto alla separazione netta delle due forme attraverso la creazione di un processo virtuoso di crescita personale e sociale (Hague e </a:t>
            </a:r>
            <a:r>
              <a:rPr lang="it-IT" sz="2400" dirty="0" err="1" smtClean="0"/>
              <a:t>Loader</a:t>
            </a:r>
            <a:r>
              <a:rPr lang="it-IT" sz="2400" dirty="0" smtClean="0"/>
              <a:t>, 1999). Ad esempio le interazioni online tagliano e riducono i costi legati allo spazio e al tempo.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0926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e 6"/>
          <p:cNvSpPr/>
          <p:nvPr/>
        </p:nvSpPr>
        <p:spPr>
          <a:xfrm>
            <a:off x="3376246" y="4841241"/>
            <a:ext cx="1981200" cy="1371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cyberspazio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comunità virtuali (</a:t>
            </a:r>
            <a:r>
              <a:rPr lang="it-IT" i="1" dirty="0" err="1" smtClean="0"/>
              <a:t>virtual</a:t>
            </a:r>
            <a:r>
              <a:rPr lang="it-IT" i="1" dirty="0" smtClean="0"/>
              <a:t> community</a:t>
            </a:r>
            <a:r>
              <a:rPr lang="it-IT" dirty="0" smtClean="0"/>
              <a:t>): definizione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>
          <a:xfrm>
            <a:off x="533400" y="1737361"/>
            <a:ext cx="8458200" cy="4023360"/>
          </a:xfrm>
        </p:spPr>
        <p:txBody>
          <a:bodyPr/>
          <a:lstStyle/>
          <a:p>
            <a:r>
              <a:rPr lang="it-IT" dirty="0" smtClean="0"/>
              <a:t>- «</a:t>
            </a:r>
            <a:r>
              <a:rPr lang="it-IT" i="1" dirty="0" smtClean="0"/>
              <a:t>aggregato sociale che emerge dalla rete quando le persone portano avanti </a:t>
            </a:r>
          </a:p>
          <a:p>
            <a:pPr marL="0"/>
            <a:r>
              <a:rPr lang="it-IT" i="1" dirty="0" smtClean="0"/>
              <a:t>una discussione con interesse abbastanza a lungo da formare reti di relazioni personali nel cyberspazio</a:t>
            </a:r>
            <a:r>
              <a:rPr lang="it-IT" dirty="0" smtClean="0"/>
              <a:t>»  (</a:t>
            </a:r>
            <a:r>
              <a:rPr lang="it-IT" dirty="0" err="1" smtClean="0"/>
              <a:t>Yoo</a:t>
            </a:r>
            <a:r>
              <a:rPr lang="it-IT" dirty="0" smtClean="0"/>
              <a:t>, </a:t>
            </a:r>
            <a:r>
              <a:rPr lang="it-IT" dirty="0" err="1" smtClean="0"/>
              <a:t>Suh</a:t>
            </a:r>
            <a:r>
              <a:rPr lang="it-IT" dirty="0" smtClean="0"/>
              <a:t> e Lee, 2002) </a:t>
            </a:r>
          </a:p>
          <a:p>
            <a:r>
              <a:rPr lang="it-IT" dirty="0" smtClean="0"/>
              <a:t>- «</a:t>
            </a:r>
            <a:r>
              <a:rPr lang="it-IT" i="1" dirty="0" smtClean="0"/>
              <a:t>gruppo di persone impegnate in molte-a-molte interazioni online</a:t>
            </a:r>
            <a:r>
              <a:rPr lang="it-IT" dirty="0" smtClean="0"/>
              <a:t>» </a:t>
            </a:r>
            <a:r>
              <a:rPr lang="it-IT" sz="1600" dirty="0" smtClean="0"/>
              <a:t>(Williams 2000)</a:t>
            </a:r>
          </a:p>
          <a:p>
            <a:r>
              <a:rPr lang="it-IT" dirty="0" smtClean="0"/>
              <a:t> - «</a:t>
            </a:r>
            <a:r>
              <a:rPr lang="it-IT" i="1" dirty="0" smtClean="0"/>
              <a:t>gruppi di consumatori uniti da un interesse comune</a:t>
            </a:r>
            <a:r>
              <a:rPr lang="it-IT" dirty="0" smtClean="0"/>
              <a:t>» (</a:t>
            </a:r>
            <a:r>
              <a:rPr lang="it-IT" dirty="0" err="1" smtClean="0"/>
              <a:t>Hagel</a:t>
            </a:r>
            <a:r>
              <a:rPr lang="it-IT" dirty="0" smtClean="0"/>
              <a:t>, et al., 1997)</a:t>
            </a:r>
          </a:p>
          <a:p>
            <a:r>
              <a:rPr lang="it-IT" dirty="0" smtClean="0"/>
              <a:t>4 requisiti di una comunità virtuale: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3495235" y="4131994"/>
            <a:ext cx="16764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similarità</a:t>
            </a:r>
          </a:p>
        </p:txBody>
      </p:sp>
      <p:sp>
        <p:nvSpPr>
          <p:cNvPr id="5" name="Ovale 4"/>
          <p:cNvSpPr/>
          <p:nvPr/>
        </p:nvSpPr>
        <p:spPr>
          <a:xfrm>
            <a:off x="5033303" y="5052645"/>
            <a:ext cx="1836420" cy="10111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interattività</a:t>
            </a:r>
          </a:p>
        </p:txBody>
      </p:sp>
      <p:sp>
        <p:nvSpPr>
          <p:cNvPr id="6" name="Ovale 5"/>
          <p:cNvSpPr/>
          <p:nvPr/>
        </p:nvSpPr>
        <p:spPr>
          <a:xfrm>
            <a:off x="1863969" y="5052645"/>
            <a:ext cx="1836420" cy="10111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continuità</a:t>
            </a:r>
          </a:p>
        </p:txBody>
      </p:sp>
    </p:spTree>
    <p:extLst>
      <p:ext uri="{BB962C8B-B14F-4D97-AF65-F5344CB8AC3E}">
        <p14:creationId xmlns:p14="http://schemas.microsoft.com/office/powerpoint/2010/main" val="1148681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533400" y="762000"/>
            <a:ext cx="8077200" cy="48768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it-IT" dirty="0" smtClean="0"/>
              <a:t>Similarità (</a:t>
            </a:r>
            <a:r>
              <a:rPr lang="it-IT" dirty="0" err="1" smtClean="0"/>
              <a:t>commonness</a:t>
            </a:r>
            <a:r>
              <a:rPr lang="it-IT" dirty="0" smtClean="0"/>
              <a:t>): somiglianza tra i membri (interessi, esperienze, ..) o demografici.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dirty="0" smtClean="0"/>
              <a:t>Interattività (</a:t>
            </a:r>
            <a:r>
              <a:rPr lang="it-IT" dirty="0" err="1" smtClean="0"/>
              <a:t>interactivity</a:t>
            </a:r>
            <a:r>
              <a:rPr lang="it-IT" dirty="0" smtClean="0"/>
              <a:t>): interazione tra gestore e membri, interazione tra membri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dirty="0" smtClean="0"/>
              <a:t>Continuità (</a:t>
            </a:r>
            <a:r>
              <a:rPr lang="it-IT" dirty="0" err="1" smtClean="0"/>
              <a:t>continuance</a:t>
            </a:r>
            <a:r>
              <a:rPr lang="it-IT" dirty="0" smtClean="0"/>
              <a:t>): le interazioni perdurano nel tempo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dirty="0" smtClean="0"/>
              <a:t>Cyberspazio (cyberspace): elementi tecnologici.</a:t>
            </a:r>
          </a:p>
          <a:p>
            <a:endParaRPr lang="it-IT" dirty="0"/>
          </a:p>
          <a:p>
            <a:r>
              <a:rPr lang="it-IT" i="1" dirty="0" smtClean="0"/>
              <a:t>Forum, blog e </a:t>
            </a:r>
            <a:r>
              <a:rPr lang="it-IT" i="1" dirty="0" err="1" smtClean="0"/>
              <a:t>wiki</a:t>
            </a:r>
            <a:r>
              <a:rPr lang="it-IT" i="1" dirty="0" smtClean="0"/>
              <a:t> </a:t>
            </a:r>
            <a:r>
              <a:rPr lang="it-IT" dirty="0" smtClean="0"/>
              <a:t>sono le 3 tecnologie di scambio più ampiamente analizzate, caratterizzate da:</a:t>
            </a:r>
          </a:p>
          <a:p>
            <a:pPr marL="788988" indent="-342900">
              <a:buFont typeface="Wingdings" panose="05000000000000000000" pitchFamily="2" charset="2"/>
              <a:buChar char="§"/>
            </a:pPr>
            <a:r>
              <a:rPr lang="it-IT" dirty="0" smtClean="0"/>
              <a:t>Registrazione delle conoscenze</a:t>
            </a:r>
          </a:p>
          <a:p>
            <a:pPr marL="788988" indent="-342900">
              <a:buFont typeface="Wingdings" panose="05000000000000000000" pitchFamily="2" charset="2"/>
              <a:buChar char="§"/>
            </a:pPr>
            <a:r>
              <a:rPr lang="it-IT" dirty="0" smtClean="0"/>
              <a:t>Sono lievi</a:t>
            </a:r>
          </a:p>
          <a:p>
            <a:pPr marL="788988" indent="-342900">
              <a:buFont typeface="Wingdings" panose="05000000000000000000" pitchFamily="2" charset="2"/>
              <a:buChar char="§"/>
            </a:pPr>
            <a:r>
              <a:rPr lang="it-IT" dirty="0" smtClean="0"/>
              <a:t>Organizzate mediante </a:t>
            </a:r>
            <a:r>
              <a:rPr lang="it-IT" dirty="0" err="1" smtClean="0"/>
              <a:t>thread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2690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strumenti d’interazione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https://</a:t>
            </a:r>
            <a:r>
              <a:rPr lang="it-IT" dirty="0" smtClean="0">
                <a:hlinkClick r:id="rId2"/>
              </a:rPr>
              <a:t>padlet.com/cristina_mosso/ve9ztdhfrhh5xk2p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Raramente si presentano in forma autonoma, sempre più spesso le piattaforme offrono più strumenti congiuntamente.</a:t>
            </a:r>
          </a:p>
          <a:p>
            <a:endParaRPr lang="it-IT" dirty="0"/>
          </a:p>
          <a:p>
            <a:r>
              <a:rPr lang="it-IT" dirty="0" smtClean="0"/>
              <a:t>Comunità virtuali </a:t>
            </a:r>
            <a:r>
              <a:rPr lang="it-IT" dirty="0" err="1" smtClean="0"/>
              <a:t>glocalizzate</a:t>
            </a:r>
            <a:r>
              <a:rPr lang="it-IT" dirty="0" smtClean="0"/>
              <a:t>, caratterizzate da connessioni globali e locali. Per es., gruppi di auto-mutuo aiuto dove ai tradizionali incontri faccia-a-faccia erano previste interazioni online. I risultati hanno mostrato benefici in termini di salute e benessere (</a:t>
            </a:r>
            <a:r>
              <a:rPr lang="it-IT" dirty="0" err="1" smtClean="0"/>
              <a:t>Riper</a:t>
            </a:r>
            <a:r>
              <a:rPr lang="it-IT" dirty="0" smtClean="0"/>
              <a:t>, 2008)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7635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differenza tra comunità virtuali e insediamenti territoriali è costituita dalla presenza di legami affettivi.</a:t>
            </a:r>
          </a:p>
          <a:p>
            <a:r>
              <a:rPr lang="it-IT" dirty="0" smtClean="0"/>
              <a:t>Le comunità virtuali sono meno stabili, con un minor numero d’interazioni, bassa connessione emotiva e appartenenza non continuativa (Jones, 1997)</a:t>
            </a:r>
          </a:p>
          <a:p>
            <a:r>
              <a:rPr lang="it-IT" dirty="0" smtClean="0"/>
              <a:t>Un frequente accesso online può portare a un individualismo di rete che permette alle persone di restare connesse, a livello individuale e non gruppale e a saltare rapidamente da un social all’altro.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04798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485</TotalTime>
  <Words>1256</Words>
  <Application>Microsoft Office PowerPoint</Application>
  <PresentationFormat>Presentazione su schermo (4:3)</PresentationFormat>
  <Paragraphs>138</Paragraphs>
  <Slides>17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Century Gothic (Corpo)</vt:lpstr>
      <vt:lpstr>Courier New</vt:lpstr>
      <vt:lpstr>Times New Roman</vt:lpstr>
      <vt:lpstr>Wingdings</vt:lpstr>
      <vt:lpstr>Retrospettivo</vt:lpstr>
      <vt:lpstr> Psicologia Sociale  A cura di Cristina O.Mosso </vt:lpstr>
      <vt:lpstr>I luoghi dell’apprendimento</vt:lpstr>
      <vt:lpstr>Senso di comunità scolastico</vt:lpstr>
      <vt:lpstr>Le comunità virtuali</vt:lpstr>
      <vt:lpstr>comunità virtuali (continua) </vt:lpstr>
      <vt:lpstr>Le comunità virtuali (virtual community): definizione</vt:lpstr>
      <vt:lpstr>Presentazione standard di PowerPoint</vt:lpstr>
      <vt:lpstr>Gli strumenti d’interazione </vt:lpstr>
      <vt:lpstr>Presentazione standard di PowerPoint</vt:lpstr>
      <vt:lpstr>Le trasformazioni dell’identità</vt:lpstr>
      <vt:lpstr>Senso di comunità virtuale</vt:lpstr>
      <vt:lpstr>Il sostegno sociale nella comunità virtuale (Lin, 2008)</vt:lpstr>
      <vt:lpstr>Gli esiti del sostegno sociale</vt:lpstr>
      <vt:lpstr>Il modello di riduzione dello stress (Welbourne et al, 2013)</vt:lpstr>
      <vt:lpstr>Senso di comunità virtuale e apprendimento online</vt:lpstr>
      <vt:lpstr>Presentazione standard di PowerPoint</vt:lpstr>
      <vt:lpstr>Dalle realtà virtuali al territorio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 Metodi di rilevazione del pregiudizio e dell'esclusione sociale nelle relazioni intergruppi</dc:title>
  <dc:creator>Admin</dc:creator>
  <cp:lastModifiedBy>Mosso</cp:lastModifiedBy>
  <cp:revision>34</cp:revision>
  <dcterms:created xsi:type="dcterms:W3CDTF">2020-10-29T17:27:35Z</dcterms:created>
  <dcterms:modified xsi:type="dcterms:W3CDTF">2020-10-30T21:02:18Z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2015-12-01T00:00:00Z</vt:filetime>
  </property>
  <property fmtid="{D5CDD505-2E9C-101B-9397-08002B2CF9AE}" pid="3" name="LastSaved">
    <vt:filetime>2020-10-29T00:00:00Z</vt:filetime>
  </property>
</Properties>
</file>