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62" r:id="rId4"/>
    <p:sldId id="288" r:id="rId5"/>
    <p:sldId id="289" r:id="rId6"/>
    <p:sldId id="270" r:id="rId7"/>
    <p:sldId id="295" r:id="rId8"/>
    <p:sldId id="290" r:id="rId9"/>
    <p:sldId id="291" r:id="rId10"/>
    <p:sldId id="296" r:id="rId11"/>
    <p:sldId id="297" r:id="rId12"/>
    <p:sldId id="315" r:id="rId13"/>
    <p:sldId id="279" r:id="rId14"/>
    <p:sldId id="282" r:id="rId15"/>
    <p:sldId id="280" r:id="rId16"/>
    <p:sldId id="312" r:id="rId17"/>
    <p:sldId id="277" r:id="rId18"/>
    <p:sldId id="298" r:id="rId19"/>
    <p:sldId id="299" r:id="rId20"/>
    <p:sldId id="317" r:id="rId21"/>
    <p:sldId id="316" r:id="rId22"/>
    <p:sldId id="303" r:id="rId23"/>
    <p:sldId id="307" r:id="rId24"/>
    <p:sldId id="306" r:id="rId25"/>
    <p:sldId id="286" r:id="rId26"/>
    <p:sldId id="308" r:id="rId27"/>
    <p:sldId id="309" r:id="rId28"/>
    <p:sldId id="301" r:id="rId29"/>
    <p:sldId id="302" r:id="rId30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ADDB7B"/>
    <a:srgbClr val="4FD1FF"/>
    <a:srgbClr val="FE8637"/>
    <a:srgbClr val="F89108"/>
    <a:srgbClr val="FFFFFF"/>
    <a:srgbClr val="FF66FF"/>
    <a:srgbClr val="00B0F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7132" autoAdjust="0"/>
    <p:restoredTop sz="94660"/>
  </p:normalViewPr>
  <p:slideViewPr>
    <p:cSldViewPr>
      <p:cViewPr>
        <p:scale>
          <a:sx n="70" d="100"/>
          <a:sy n="70" d="100"/>
        </p:scale>
        <p:origin x="-113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A460E5-C16C-469C-8BB4-EC70CD18941D}" type="doc">
      <dgm:prSet loTypeId="urn:microsoft.com/office/officeart/2005/8/layout/radial4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EC10223-A7BA-434C-A205-4CA016C9053C}">
      <dgm:prSet phldrT="[Testo]"/>
      <dgm:spPr/>
      <dgm:t>
        <a:bodyPr/>
        <a:lstStyle/>
        <a:p>
          <a:r>
            <a:rPr lang="it-IT" dirty="0" smtClean="0"/>
            <a:t>Integrazione verticale</a:t>
          </a:r>
          <a:endParaRPr lang="it-IT" dirty="0"/>
        </a:p>
      </dgm:t>
    </dgm:pt>
    <dgm:pt modelId="{B5201B61-4084-4D64-8316-AFD011249AAE}" type="parTrans" cxnId="{76800943-E65F-4C64-ADE4-B540192F5716}">
      <dgm:prSet/>
      <dgm:spPr/>
      <dgm:t>
        <a:bodyPr/>
        <a:lstStyle/>
        <a:p>
          <a:endParaRPr lang="it-IT"/>
        </a:p>
      </dgm:t>
    </dgm:pt>
    <dgm:pt modelId="{3FE954F9-0423-4770-B429-B0D223CF96BE}" type="sibTrans" cxnId="{76800943-E65F-4C64-ADE4-B540192F5716}">
      <dgm:prSet/>
      <dgm:spPr/>
      <dgm:t>
        <a:bodyPr/>
        <a:lstStyle/>
        <a:p>
          <a:endParaRPr lang="it-IT"/>
        </a:p>
      </dgm:t>
    </dgm:pt>
    <dgm:pt modelId="{939B1DBE-EB7B-4924-BE21-4F497FE33DAA}">
      <dgm:prSet phldrT="[Testo]" custT="1"/>
      <dgm:spPr/>
      <dgm:t>
        <a:bodyPr/>
        <a:lstStyle/>
        <a:p>
          <a:r>
            <a:rPr lang="it-IT" sz="4000" dirty="0" smtClean="0"/>
            <a:t>A valle</a:t>
          </a:r>
          <a:endParaRPr lang="it-IT" sz="4000" dirty="0"/>
        </a:p>
      </dgm:t>
    </dgm:pt>
    <dgm:pt modelId="{A1A04CCA-4913-492B-B603-1E450DE7278C}" type="parTrans" cxnId="{F427B809-34DB-40DB-88B2-B01EABA55635}">
      <dgm:prSet/>
      <dgm:spPr/>
      <dgm:t>
        <a:bodyPr/>
        <a:lstStyle/>
        <a:p>
          <a:endParaRPr lang="it-IT"/>
        </a:p>
      </dgm:t>
    </dgm:pt>
    <dgm:pt modelId="{3D1B68D5-9436-4139-A2CC-10FF82B7E047}" type="sibTrans" cxnId="{F427B809-34DB-40DB-88B2-B01EABA55635}">
      <dgm:prSet/>
      <dgm:spPr/>
      <dgm:t>
        <a:bodyPr/>
        <a:lstStyle/>
        <a:p>
          <a:endParaRPr lang="it-IT"/>
        </a:p>
      </dgm:t>
    </dgm:pt>
    <dgm:pt modelId="{406E5BC0-92C4-459F-88F4-4836A7F89525}">
      <dgm:prSet phldrT="[Testo]" custT="1"/>
      <dgm:spPr/>
      <dgm:t>
        <a:bodyPr/>
        <a:lstStyle/>
        <a:p>
          <a:r>
            <a:rPr lang="it-IT" sz="3600" dirty="0" smtClean="0"/>
            <a:t>A monte</a:t>
          </a:r>
          <a:endParaRPr lang="it-IT" sz="3600" dirty="0"/>
        </a:p>
      </dgm:t>
    </dgm:pt>
    <dgm:pt modelId="{23E04434-4332-4D41-9CB7-5DBF893070D4}" type="parTrans" cxnId="{B1A50C28-7548-45BC-9326-7F32B8BAE5A1}">
      <dgm:prSet/>
      <dgm:spPr/>
      <dgm:t>
        <a:bodyPr/>
        <a:lstStyle/>
        <a:p>
          <a:endParaRPr lang="it-IT"/>
        </a:p>
      </dgm:t>
    </dgm:pt>
    <dgm:pt modelId="{8BFF461F-C0E2-4A98-92C3-2B0E755B0CE2}" type="sibTrans" cxnId="{B1A50C28-7548-45BC-9326-7F32B8BAE5A1}">
      <dgm:prSet/>
      <dgm:spPr/>
      <dgm:t>
        <a:bodyPr/>
        <a:lstStyle/>
        <a:p>
          <a:endParaRPr lang="it-IT"/>
        </a:p>
      </dgm:t>
    </dgm:pt>
    <dgm:pt modelId="{DA5B253A-8581-4C7B-B85C-54C9FD996D5E}" type="pres">
      <dgm:prSet presAssocID="{00A460E5-C16C-469C-8BB4-EC70CD18941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C09591E-5FC0-4067-AAED-623862134C76}" type="pres">
      <dgm:prSet presAssocID="{6EC10223-A7BA-434C-A205-4CA016C9053C}" presName="centerShape" presStyleLbl="node0" presStyleIdx="0" presStyleCnt="1" custScaleX="129377" custScaleY="122854" custLinFactNeighborX="-1852" custLinFactNeighborY="590"/>
      <dgm:spPr/>
      <dgm:t>
        <a:bodyPr/>
        <a:lstStyle/>
        <a:p>
          <a:endParaRPr lang="it-IT"/>
        </a:p>
      </dgm:t>
    </dgm:pt>
    <dgm:pt modelId="{8EA8BA7D-EB6B-4F1C-A7A7-012E1B17DA6E}" type="pres">
      <dgm:prSet presAssocID="{A1A04CCA-4913-492B-B603-1E450DE7278C}" presName="parTrans" presStyleLbl="bgSibTrans2D1" presStyleIdx="0" presStyleCnt="2" custLinFactNeighborX="28601" custLinFactNeighborY="-49197"/>
      <dgm:spPr/>
      <dgm:t>
        <a:bodyPr/>
        <a:lstStyle/>
        <a:p>
          <a:endParaRPr lang="it-IT"/>
        </a:p>
      </dgm:t>
    </dgm:pt>
    <dgm:pt modelId="{96E7D9EA-D19C-4F74-9EAC-FCE0450044CD}" type="pres">
      <dgm:prSet presAssocID="{939B1DBE-EB7B-4924-BE21-4F497FE33DAA}" presName="node" presStyleLbl="node1" presStyleIdx="0" presStyleCnt="2" custScaleX="92669" custScaleY="9401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D2E736F-2909-4B1E-8971-B73A595CF42B}" type="pres">
      <dgm:prSet presAssocID="{23E04434-4332-4D41-9CB7-5DBF893070D4}" presName="parTrans" presStyleLbl="bgSibTrans2D1" presStyleIdx="1" presStyleCnt="2" custLinFactNeighborX="-24224" custLinFactNeighborY="-47951"/>
      <dgm:spPr/>
      <dgm:t>
        <a:bodyPr/>
        <a:lstStyle/>
        <a:p>
          <a:endParaRPr lang="it-IT"/>
        </a:p>
      </dgm:t>
    </dgm:pt>
    <dgm:pt modelId="{EF60E5DD-FE90-46B3-9DFB-4475828E83A4}" type="pres">
      <dgm:prSet presAssocID="{406E5BC0-92C4-459F-88F4-4836A7F89525}" presName="node" presStyleLbl="node1" presStyleIdx="1" presStyleCnt="2" custScaleX="92677" custScaleY="8966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6A6F1BDE-8313-4D98-8FDF-2F9EECEB1784}" type="presOf" srcId="{406E5BC0-92C4-459F-88F4-4836A7F89525}" destId="{EF60E5DD-FE90-46B3-9DFB-4475828E83A4}" srcOrd="0" destOrd="0" presId="urn:microsoft.com/office/officeart/2005/8/layout/radial4"/>
    <dgm:cxn modelId="{F427B809-34DB-40DB-88B2-B01EABA55635}" srcId="{6EC10223-A7BA-434C-A205-4CA016C9053C}" destId="{939B1DBE-EB7B-4924-BE21-4F497FE33DAA}" srcOrd="0" destOrd="0" parTransId="{A1A04CCA-4913-492B-B603-1E450DE7278C}" sibTransId="{3D1B68D5-9436-4139-A2CC-10FF82B7E047}"/>
    <dgm:cxn modelId="{84BD385C-1B74-4BB5-9EAA-9A726A4BB6FA}" type="presOf" srcId="{939B1DBE-EB7B-4924-BE21-4F497FE33DAA}" destId="{96E7D9EA-D19C-4F74-9EAC-FCE0450044CD}" srcOrd="0" destOrd="0" presId="urn:microsoft.com/office/officeart/2005/8/layout/radial4"/>
    <dgm:cxn modelId="{BFABBD2A-382E-4FAC-9039-31CEE4906841}" type="presOf" srcId="{00A460E5-C16C-469C-8BB4-EC70CD18941D}" destId="{DA5B253A-8581-4C7B-B85C-54C9FD996D5E}" srcOrd="0" destOrd="0" presId="urn:microsoft.com/office/officeart/2005/8/layout/radial4"/>
    <dgm:cxn modelId="{B1A50C28-7548-45BC-9326-7F32B8BAE5A1}" srcId="{6EC10223-A7BA-434C-A205-4CA016C9053C}" destId="{406E5BC0-92C4-459F-88F4-4836A7F89525}" srcOrd="1" destOrd="0" parTransId="{23E04434-4332-4D41-9CB7-5DBF893070D4}" sibTransId="{8BFF461F-C0E2-4A98-92C3-2B0E755B0CE2}"/>
    <dgm:cxn modelId="{76800943-E65F-4C64-ADE4-B540192F5716}" srcId="{00A460E5-C16C-469C-8BB4-EC70CD18941D}" destId="{6EC10223-A7BA-434C-A205-4CA016C9053C}" srcOrd="0" destOrd="0" parTransId="{B5201B61-4084-4D64-8316-AFD011249AAE}" sibTransId="{3FE954F9-0423-4770-B429-B0D223CF96BE}"/>
    <dgm:cxn modelId="{34907644-5AC5-4C3E-8B26-EEDEB97B3C66}" type="presOf" srcId="{23E04434-4332-4D41-9CB7-5DBF893070D4}" destId="{7D2E736F-2909-4B1E-8971-B73A595CF42B}" srcOrd="0" destOrd="0" presId="urn:microsoft.com/office/officeart/2005/8/layout/radial4"/>
    <dgm:cxn modelId="{7147651E-CE5B-4739-A4C7-76E67F54D8DB}" type="presOf" srcId="{A1A04CCA-4913-492B-B603-1E450DE7278C}" destId="{8EA8BA7D-EB6B-4F1C-A7A7-012E1B17DA6E}" srcOrd="0" destOrd="0" presId="urn:microsoft.com/office/officeart/2005/8/layout/radial4"/>
    <dgm:cxn modelId="{606257F3-32DF-40C5-95E7-65D71D77A43C}" type="presOf" srcId="{6EC10223-A7BA-434C-A205-4CA016C9053C}" destId="{6C09591E-5FC0-4067-AAED-623862134C76}" srcOrd="0" destOrd="0" presId="urn:microsoft.com/office/officeart/2005/8/layout/radial4"/>
    <dgm:cxn modelId="{648E91C5-4A37-4689-86C8-78ABA07F1A9E}" type="presParOf" srcId="{DA5B253A-8581-4C7B-B85C-54C9FD996D5E}" destId="{6C09591E-5FC0-4067-AAED-623862134C76}" srcOrd="0" destOrd="0" presId="urn:microsoft.com/office/officeart/2005/8/layout/radial4"/>
    <dgm:cxn modelId="{13AC7E9A-5011-496E-A29E-96BBF7E843F6}" type="presParOf" srcId="{DA5B253A-8581-4C7B-B85C-54C9FD996D5E}" destId="{8EA8BA7D-EB6B-4F1C-A7A7-012E1B17DA6E}" srcOrd="1" destOrd="0" presId="urn:microsoft.com/office/officeart/2005/8/layout/radial4"/>
    <dgm:cxn modelId="{5E0BC1E4-1AA5-40A3-BD88-602A772C887A}" type="presParOf" srcId="{DA5B253A-8581-4C7B-B85C-54C9FD996D5E}" destId="{96E7D9EA-D19C-4F74-9EAC-FCE0450044CD}" srcOrd="2" destOrd="0" presId="urn:microsoft.com/office/officeart/2005/8/layout/radial4"/>
    <dgm:cxn modelId="{8FADE260-EA80-4FE7-B111-885D421BBD45}" type="presParOf" srcId="{DA5B253A-8581-4C7B-B85C-54C9FD996D5E}" destId="{7D2E736F-2909-4B1E-8971-B73A595CF42B}" srcOrd="3" destOrd="0" presId="urn:microsoft.com/office/officeart/2005/8/layout/radial4"/>
    <dgm:cxn modelId="{8B2F654C-6CCC-46D1-A33E-D39B47AD90CF}" type="presParOf" srcId="{DA5B253A-8581-4C7B-B85C-54C9FD996D5E}" destId="{EF60E5DD-FE90-46B3-9DFB-4475828E83A4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27085D-6A33-4B5E-A23F-754A5DCC006F}" type="doc">
      <dgm:prSet loTypeId="urn:microsoft.com/office/officeart/2005/8/layout/radial4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A912DB9-49B3-4C1E-876A-3E3A2C9E5002}">
      <dgm:prSet phldrT="[Testo]" custT="1"/>
      <dgm:spPr/>
      <dgm:t>
        <a:bodyPr/>
        <a:lstStyle/>
        <a:p>
          <a:r>
            <a:rPr lang="it-IT" sz="2000" b="1" dirty="0" smtClean="0"/>
            <a:t>Esternalizzazione</a:t>
          </a:r>
          <a:endParaRPr lang="it-IT" sz="2000" b="1" dirty="0"/>
        </a:p>
      </dgm:t>
    </dgm:pt>
    <dgm:pt modelId="{6D47551F-7DDF-492A-85E8-6517CBB65751}" type="parTrans" cxnId="{15DD6A0D-43D5-4111-9A53-D7311139DE7C}">
      <dgm:prSet/>
      <dgm:spPr/>
      <dgm:t>
        <a:bodyPr/>
        <a:lstStyle/>
        <a:p>
          <a:endParaRPr lang="it-IT"/>
        </a:p>
      </dgm:t>
    </dgm:pt>
    <dgm:pt modelId="{8C5D2E89-83B4-4FF4-9161-127E3FF72D98}" type="sibTrans" cxnId="{15DD6A0D-43D5-4111-9A53-D7311139DE7C}">
      <dgm:prSet/>
      <dgm:spPr/>
      <dgm:t>
        <a:bodyPr/>
        <a:lstStyle/>
        <a:p>
          <a:endParaRPr lang="it-IT"/>
        </a:p>
      </dgm:t>
    </dgm:pt>
    <dgm:pt modelId="{CBC87F87-9611-41BD-9F2F-365E73033B28}">
      <dgm:prSet phldrT="[Testo]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it-IT" dirty="0" smtClean="0"/>
            <a:t>Rapporti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dirty="0" smtClean="0"/>
            <a:t>di lungo periodo</a:t>
          </a:r>
          <a:endParaRPr lang="it-IT" dirty="0"/>
        </a:p>
      </dgm:t>
    </dgm:pt>
    <dgm:pt modelId="{1E825249-5BD6-41D9-88AB-2B7417FB9FB4}" type="parTrans" cxnId="{914FDE7D-3F1D-4091-BB86-DB11914CABA6}">
      <dgm:prSet/>
      <dgm:spPr/>
      <dgm:t>
        <a:bodyPr/>
        <a:lstStyle/>
        <a:p>
          <a:endParaRPr lang="it-IT"/>
        </a:p>
      </dgm:t>
    </dgm:pt>
    <dgm:pt modelId="{E1B555C2-EE0D-4165-8312-4C8AE2B63A41}" type="sibTrans" cxnId="{914FDE7D-3F1D-4091-BB86-DB11914CABA6}">
      <dgm:prSet/>
      <dgm:spPr/>
      <dgm:t>
        <a:bodyPr/>
        <a:lstStyle/>
        <a:p>
          <a:endParaRPr lang="it-IT"/>
        </a:p>
      </dgm:t>
    </dgm:pt>
    <dgm:pt modelId="{5DBAC189-530D-49B3-B91F-D24411134C23}">
      <dgm:prSet phldrT="[Testo]"/>
      <dgm:spPr/>
      <dgm:t>
        <a:bodyPr/>
        <a:lstStyle/>
        <a:p>
          <a:r>
            <a:rPr lang="it-IT" dirty="0" smtClean="0"/>
            <a:t>Soluzione contrattuale</a:t>
          </a:r>
          <a:endParaRPr lang="it-IT" dirty="0"/>
        </a:p>
      </dgm:t>
    </dgm:pt>
    <dgm:pt modelId="{8ED39803-2F5A-4876-AF43-3C53F8F62DC6}" type="parTrans" cxnId="{F0C75341-B880-4A12-88CD-0CAA1366C59A}">
      <dgm:prSet/>
      <dgm:spPr/>
      <dgm:t>
        <a:bodyPr/>
        <a:lstStyle/>
        <a:p>
          <a:endParaRPr lang="it-IT"/>
        </a:p>
      </dgm:t>
    </dgm:pt>
    <dgm:pt modelId="{AD78DC6C-E17E-4C54-931C-E99DDD3F5727}" type="sibTrans" cxnId="{F0C75341-B880-4A12-88CD-0CAA1366C59A}">
      <dgm:prSet/>
      <dgm:spPr/>
      <dgm:t>
        <a:bodyPr/>
        <a:lstStyle/>
        <a:p>
          <a:endParaRPr lang="it-IT"/>
        </a:p>
      </dgm:t>
    </dgm:pt>
    <dgm:pt modelId="{CC809D13-7A35-4BD2-B97D-F745B06848D5}">
      <dgm:prSet phldrT="[Testo]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it-IT" dirty="0" smtClean="0"/>
            <a:t>Acquisto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dirty="0" smtClean="0"/>
            <a:t>su mercato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dirty="0" smtClean="0"/>
            <a:t>a pronti</a:t>
          </a:r>
          <a:endParaRPr lang="it-IT" dirty="0"/>
        </a:p>
      </dgm:t>
    </dgm:pt>
    <dgm:pt modelId="{D0D8E490-B749-4B2B-9AF9-EC6C48E29937}" type="parTrans" cxnId="{AACF0561-A814-4C93-8474-0B85EB460C9B}">
      <dgm:prSet/>
      <dgm:spPr/>
      <dgm:t>
        <a:bodyPr/>
        <a:lstStyle/>
        <a:p>
          <a:endParaRPr lang="it-IT"/>
        </a:p>
      </dgm:t>
    </dgm:pt>
    <dgm:pt modelId="{E20F253B-A65F-480E-A911-F9A7C3CC42D6}" type="sibTrans" cxnId="{AACF0561-A814-4C93-8474-0B85EB460C9B}">
      <dgm:prSet/>
      <dgm:spPr/>
      <dgm:t>
        <a:bodyPr/>
        <a:lstStyle/>
        <a:p>
          <a:endParaRPr lang="it-IT"/>
        </a:p>
      </dgm:t>
    </dgm:pt>
    <dgm:pt modelId="{486854C8-D3D7-4EAF-AA13-FC024CDE9A32}" type="pres">
      <dgm:prSet presAssocID="{FD27085D-6A33-4B5E-A23F-754A5DCC006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5E8EE65C-2784-4B5A-ADF9-EEDEBFFBB544}" type="pres">
      <dgm:prSet presAssocID="{0A912DB9-49B3-4C1E-876A-3E3A2C9E5002}" presName="centerShape" presStyleLbl="node0" presStyleIdx="0" presStyleCnt="1" custScaleX="144285" custScaleY="131819" custLinFactNeighborX="1051" custLinFactNeighborY="120"/>
      <dgm:spPr/>
      <dgm:t>
        <a:bodyPr/>
        <a:lstStyle/>
        <a:p>
          <a:endParaRPr lang="it-IT"/>
        </a:p>
      </dgm:t>
    </dgm:pt>
    <dgm:pt modelId="{5625F60E-AEFC-45EC-80E7-CD885808EAED}" type="pres">
      <dgm:prSet presAssocID="{1E825249-5BD6-41D9-88AB-2B7417FB9FB4}" presName="parTrans" presStyleLbl="bgSibTrans2D1" presStyleIdx="0" presStyleCnt="3" custLinFactNeighborX="5496" custLinFactNeighborY="8113"/>
      <dgm:spPr/>
      <dgm:t>
        <a:bodyPr/>
        <a:lstStyle/>
        <a:p>
          <a:endParaRPr lang="it-IT"/>
        </a:p>
      </dgm:t>
    </dgm:pt>
    <dgm:pt modelId="{CED8DE75-D83F-4960-8142-F511116F4F18}" type="pres">
      <dgm:prSet presAssocID="{CBC87F87-9611-41BD-9F2F-365E73033B28}" presName="node" presStyleLbl="node1" presStyleIdx="0" presStyleCnt="3" custScaleX="94806" custScaleY="101262" custRadScaleRad="112267" custRadScaleInc="-496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E2AEE56-2BCE-42F9-B2E5-5FE3E96D7651}" type="pres">
      <dgm:prSet presAssocID="{8ED39803-2F5A-4876-AF43-3C53F8F62DC6}" presName="parTrans" presStyleLbl="bgSibTrans2D1" presStyleIdx="1" presStyleCnt="3" custLinFactNeighborX="-1873" custLinFactNeighborY="5899"/>
      <dgm:spPr/>
      <dgm:t>
        <a:bodyPr/>
        <a:lstStyle/>
        <a:p>
          <a:endParaRPr lang="it-IT"/>
        </a:p>
      </dgm:t>
    </dgm:pt>
    <dgm:pt modelId="{13E377A1-294B-4FA1-B478-F6ABA866CDA2}" type="pres">
      <dgm:prSet presAssocID="{5DBAC189-530D-49B3-B91F-D24411134C23}" presName="node" presStyleLbl="node1" presStyleIdx="1" presStyleCnt="3" custScaleY="73326" custRadScaleRad="93305" custRadScaleInc="-184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5A138F9-CA30-4ACF-A5AC-7B4C2D59BAE0}" type="pres">
      <dgm:prSet presAssocID="{D0D8E490-B749-4B2B-9AF9-EC6C48E29937}" presName="parTrans" presStyleLbl="bgSibTrans2D1" presStyleIdx="2" presStyleCnt="3" custLinFactNeighborX="-3367" custLinFactNeighborY="-6981"/>
      <dgm:spPr/>
      <dgm:t>
        <a:bodyPr/>
        <a:lstStyle/>
        <a:p>
          <a:endParaRPr lang="it-IT"/>
        </a:p>
      </dgm:t>
    </dgm:pt>
    <dgm:pt modelId="{89D64BE4-9CCF-4E84-8ABE-131C84C28A35}" type="pres">
      <dgm:prSet presAssocID="{CC809D13-7A35-4BD2-B97D-F745B06848D5}" presName="node" presStyleLbl="node1" presStyleIdx="2" presStyleCnt="3" custRadScaleRad="120433" custRadScaleInc="60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0A274676-22E3-4996-BCF1-48E25E283806}" type="presOf" srcId="{CBC87F87-9611-41BD-9F2F-365E73033B28}" destId="{CED8DE75-D83F-4960-8142-F511116F4F18}" srcOrd="0" destOrd="0" presId="urn:microsoft.com/office/officeart/2005/8/layout/radial4"/>
    <dgm:cxn modelId="{F0C75341-B880-4A12-88CD-0CAA1366C59A}" srcId="{0A912DB9-49B3-4C1E-876A-3E3A2C9E5002}" destId="{5DBAC189-530D-49B3-B91F-D24411134C23}" srcOrd="1" destOrd="0" parTransId="{8ED39803-2F5A-4876-AF43-3C53F8F62DC6}" sibTransId="{AD78DC6C-E17E-4C54-931C-E99DDD3F5727}"/>
    <dgm:cxn modelId="{E0053667-5010-4BF5-A22A-550767B9DC46}" type="presOf" srcId="{1E825249-5BD6-41D9-88AB-2B7417FB9FB4}" destId="{5625F60E-AEFC-45EC-80E7-CD885808EAED}" srcOrd="0" destOrd="0" presId="urn:microsoft.com/office/officeart/2005/8/layout/radial4"/>
    <dgm:cxn modelId="{AACF0561-A814-4C93-8474-0B85EB460C9B}" srcId="{0A912DB9-49B3-4C1E-876A-3E3A2C9E5002}" destId="{CC809D13-7A35-4BD2-B97D-F745B06848D5}" srcOrd="2" destOrd="0" parTransId="{D0D8E490-B749-4B2B-9AF9-EC6C48E29937}" sibTransId="{E20F253B-A65F-480E-A911-F9A7C3CC42D6}"/>
    <dgm:cxn modelId="{DCC5B3F8-5F39-48C5-AE24-86A85C283678}" type="presOf" srcId="{5DBAC189-530D-49B3-B91F-D24411134C23}" destId="{13E377A1-294B-4FA1-B478-F6ABA866CDA2}" srcOrd="0" destOrd="0" presId="urn:microsoft.com/office/officeart/2005/8/layout/radial4"/>
    <dgm:cxn modelId="{914FDE7D-3F1D-4091-BB86-DB11914CABA6}" srcId="{0A912DB9-49B3-4C1E-876A-3E3A2C9E5002}" destId="{CBC87F87-9611-41BD-9F2F-365E73033B28}" srcOrd="0" destOrd="0" parTransId="{1E825249-5BD6-41D9-88AB-2B7417FB9FB4}" sibTransId="{E1B555C2-EE0D-4165-8312-4C8AE2B63A41}"/>
    <dgm:cxn modelId="{15DD6A0D-43D5-4111-9A53-D7311139DE7C}" srcId="{FD27085D-6A33-4B5E-A23F-754A5DCC006F}" destId="{0A912DB9-49B3-4C1E-876A-3E3A2C9E5002}" srcOrd="0" destOrd="0" parTransId="{6D47551F-7DDF-492A-85E8-6517CBB65751}" sibTransId="{8C5D2E89-83B4-4FF4-9161-127E3FF72D98}"/>
    <dgm:cxn modelId="{49EB929E-3A70-44B5-9B48-F7CCEC14745E}" type="presOf" srcId="{CC809D13-7A35-4BD2-B97D-F745B06848D5}" destId="{89D64BE4-9CCF-4E84-8ABE-131C84C28A35}" srcOrd="0" destOrd="0" presId="urn:microsoft.com/office/officeart/2005/8/layout/radial4"/>
    <dgm:cxn modelId="{15E0DE07-BE14-4500-B950-5DBF237D6F6F}" type="presOf" srcId="{8ED39803-2F5A-4876-AF43-3C53F8F62DC6}" destId="{0E2AEE56-2BCE-42F9-B2E5-5FE3E96D7651}" srcOrd="0" destOrd="0" presId="urn:microsoft.com/office/officeart/2005/8/layout/radial4"/>
    <dgm:cxn modelId="{4D95DBAB-B2A1-4993-A7C5-DA3D30441EE7}" type="presOf" srcId="{D0D8E490-B749-4B2B-9AF9-EC6C48E29937}" destId="{45A138F9-CA30-4ACF-A5AC-7B4C2D59BAE0}" srcOrd="0" destOrd="0" presId="urn:microsoft.com/office/officeart/2005/8/layout/radial4"/>
    <dgm:cxn modelId="{4F7C2314-1354-4F32-95DE-A9AE2D9ED63A}" type="presOf" srcId="{0A912DB9-49B3-4C1E-876A-3E3A2C9E5002}" destId="{5E8EE65C-2784-4B5A-ADF9-EEDEBFFBB544}" srcOrd="0" destOrd="0" presId="urn:microsoft.com/office/officeart/2005/8/layout/radial4"/>
    <dgm:cxn modelId="{0BA0EE1B-6BC9-45DA-B3D9-D0A0CD02019C}" type="presOf" srcId="{FD27085D-6A33-4B5E-A23F-754A5DCC006F}" destId="{486854C8-D3D7-4EAF-AA13-FC024CDE9A32}" srcOrd="0" destOrd="0" presId="urn:microsoft.com/office/officeart/2005/8/layout/radial4"/>
    <dgm:cxn modelId="{BB302CAB-56D2-441F-B332-1FB26C4256A9}" type="presParOf" srcId="{486854C8-D3D7-4EAF-AA13-FC024CDE9A32}" destId="{5E8EE65C-2784-4B5A-ADF9-EEDEBFFBB544}" srcOrd="0" destOrd="0" presId="urn:microsoft.com/office/officeart/2005/8/layout/radial4"/>
    <dgm:cxn modelId="{DA135BAB-1F9D-496F-A97E-79CD533F2E24}" type="presParOf" srcId="{486854C8-D3D7-4EAF-AA13-FC024CDE9A32}" destId="{5625F60E-AEFC-45EC-80E7-CD885808EAED}" srcOrd="1" destOrd="0" presId="urn:microsoft.com/office/officeart/2005/8/layout/radial4"/>
    <dgm:cxn modelId="{8F85F6EE-373E-4296-B6BA-6D178F5AF44B}" type="presParOf" srcId="{486854C8-D3D7-4EAF-AA13-FC024CDE9A32}" destId="{CED8DE75-D83F-4960-8142-F511116F4F18}" srcOrd="2" destOrd="0" presId="urn:microsoft.com/office/officeart/2005/8/layout/radial4"/>
    <dgm:cxn modelId="{9719EF32-41B1-4A3B-9A9A-4B3B77D38644}" type="presParOf" srcId="{486854C8-D3D7-4EAF-AA13-FC024CDE9A32}" destId="{0E2AEE56-2BCE-42F9-B2E5-5FE3E96D7651}" srcOrd="3" destOrd="0" presId="urn:microsoft.com/office/officeart/2005/8/layout/radial4"/>
    <dgm:cxn modelId="{08D9D0C2-29F0-44B4-A56C-F1CBC1BD22E4}" type="presParOf" srcId="{486854C8-D3D7-4EAF-AA13-FC024CDE9A32}" destId="{13E377A1-294B-4FA1-B478-F6ABA866CDA2}" srcOrd="4" destOrd="0" presId="urn:microsoft.com/office/officeart/2005/8/layout/radial4"/>
    <dgm:cxn modelId="{71BA990E-1166-4B5F-BF1F-E03097FF7DB4}" type="presParOf" srcId="{486854C8-D3D7-4EAF-AA13-FC024CDE9A32}" destId="{45A138F9-CA30-4ACF-A5AC-7B4C2D59BAE0}" srcOrd="5" destOrd="0" presId="urn:microsoft.com/office/officeart/2005/8/layout/radial4"/>
    <dgm:cxn modelId="{11FB4E91-7D0E-48B6-8CEF-7284369AC85D}" type="presParOf" srcId="{486854C8-D3D7-4EAF-AA13-FC024CDE9A32}" destId="{89D64BE4-9CCF-4E84-8ABE-131C84C28A35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5E235C-253F-4CC0-ABA0-B655BF465463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BA2476B6-C363-4FD9-A85D-26F2E69FCDE0}">
      <dgm:prSet phldrT="[Testo]" custT="1"/>
      <dgm:spPr>
        <a:gradFill rotWithShape="0">
          <a:gsLst>
            <a:gs pos="0">
              <a:srgbClr val="00B0F0"/>
            </a:gs>
            <a:gs pos="0">
              <a:srgbClr val="4FD1FF"/>
            </a:gs>
            <a:gs pos="100000">
              <a:srgbClr val="92D050"/>
            </a:gs>
          </a:gsLst>
          <a:lin ang="0" scaled="1"/>
        </a:gradFill>
      </dgm:spPr>
      <dgm:t>
        <a:bodyPr/>
        <a:lstStyle/>
        <a:p>
          <a:r>
            <a:rPr lang="it-IT" sz="3200" dirty="0" smtClean="0"/>
            <a:t>Studi di </a:t>
          </a:r>
          <a:r>
            <a:rPr lang="it-IT" sz="3200" b="1" dirty="0" err="1" smtClean="0"/>
            <a:t>Coase</a:t>
          </a:r>
          <a:r>
            <a:rPr lang="it-IT" sz="3200" dirty="0" smtClean="0"/>
            <a:t> e </a:t>
          </a:r>
          <a:r>
            <a:rPr lang="it-IT" sz="3200" b="1" dirty="0" err="1" smtClean="0"/>
            <a:t>Williamson</a:t>
          </a:r>
          <a:endParaRPr lang="it-IT" sz="3200" dirty="0"/>
        </a:p>
      </dgm:t>
    </dgm:pt>
    <dgm:pt modelId="{512B893A-C48E-4DBF-A650-9504C1E722E7}" type="parTrans" cxnId="{96BC2895-EF87-4B16-9BFD-60AC81C4D078}">
      <dgm:prSet/>
      <dgm:spPr/>
      <dgm:t>
        <a:bodyPr/>
        <a:lstStyle/>
        <a:p>
          <a:endParaRPr lang="it-IT"/>
        </a:p>
      </dgm:t>
    </dgm:pt>
    <dgm:pt modelId="{8CE5BDEB-6D34-4C3E-A9ED-07296B4A9FDE}" type="sibTrans" cxnId="{96BC2895-EF87-4B16-9BFD-60AC81C4D078}">
      <dgm:prSet/>
      <dgm:spPr/>
      <dgm:t>
        <a:bodyPr/>
        <a:lstStyle/>
        <a:p>
          <a:endParaRPr lang="it-IT"/>
        </a:p>
      </dgm:t>
    </dgm:pt>
    <dgm:pt modelId="{D95EB5ED-D771-4C36-B008-A152E152B803}">
      <dgm:prSet phldrT="[Testo]" custT="1"/>
      <dgm:spPr>
        <a:solidFill>
          <a:srgbClr val="4FD1FF"/>
        </a:solidFill>
      </dgm:spPr>
      <dgm:t>
        <a:bodyPr/>
        <a:lstStyle/>
        <a:p>
          <a:r>
            <a:rPr lang="it-IT" sz="2400" b="1" dirty="0" smtClean="0"/>
            <a:t>Incompletezza contrattuale</a:t>
          </a:r>
          <a:endParaRPr lang="it-IT" sz="2400" b="1" dirty="0"/>
        </a:p>
      </dgm:t>
    </dgm:pt>
    <dgm:pt modelId="{45CD0526-172A-4AFA-9F18-8ACD67BA8DFA}" type="parTrans" cxnId="{F13179F1-9D48-4996-847F-8FD0C17919CF}">
      <dgm:prSet/>
      <dgm:spPr/>
      <dgm:t>
        <a:bodyPr/>
        <a:lstStyle/>
        <a:p>
          <a:endParaRPr lang="it-IT"/>
        </a:p>
      </dgm:t>
    </dgm:pt>
    <dgm:pt modelId="{5E873617-A5F5-4A7B-A8D8-B9735EBE0CF8}" type="sibTrans" cxnId="{F13179F1-9D48-4996-847F-8FD0C17919CF}">
      <dgm:prSet/>
      <dgm:spPr/>
      <dgm:t>
        <a:bodyPr/>
        <a:lstStyle/>
        <a:p>
          <a:endParaRPr lang="it-IT"/>
        </a:p>
      </dgm:t>
    </dgm:pt>
    <dgm:pt modelId="{F0D46070-47FD-49A1-B350-D9FE74D70FBA}">
      <dgm:prSet phldrT="[Testo]" custT="1"/>
      <dgm:spPr>
        <a:solidFill>
          <a:srgbClr val="4FD1FF"/>
        </a:solidFill>
      </dgm:spPr>
      <dgm:t>
        <a:bodyPr/>
        <a:lstStyle/>
        <a:p>
          <a:pPr algn="ctr"/>
          <a:r>
            <a:rPr lang="it-IT" sz="2200" b="0" dirty="0" smtClean="0"/>
            <a:t>Le cause: </a:t>
          </a:r>
        </a:p>
        <a:p>
          <a:pPr algn="ctr"/>
          <a:r>
            <a:rPr lang="it-IT" sz="2200" b="0" dirty="0" smtClean="0">
              <a:sym typeface="Wingdings" pitchFamily="2" charset="2"/>
            </a:rPr>
            <a:t> </a:t>
          </a:r>
          <a:r>
            <a:rPr lang="it-IT" sz="2200" b="0" dirty="0" smtClean="0"/>
            <a:t>razionalità limitata dei soggetti;</a:t>
          </a:r>
        </a:p>
        <a:p>
          <a:pPr algn="ctr"/>
          <a:r>
            <a:rPr lang="it-IT" sz="2200" b="0" dirty="0" smtClean="0">
              <a:sym typeface="Wingdings" pitchFamily="2" charset="2"/>
            </a:rPr>
            <a:t> </a:t>
          </a:r>
          <a:r>
            <a:rPr lang="it-IT" sz="2200" b="0" dirty="0" smtClean="0"/>
            <a:t>asimmetria informativa (selezione avversa </a:t>
          </a:r>
          <a:r>
            <a:rPr lang="it-IT" sz="2200" b="0" i="0" dirty="0" smtClean="0"/>
            <a:t>e </a:t>
          </a:r>
          <a:r>
            <a:rPr lang="it-IT" sz="2200" b="0" i="1" dirty="0" smtClean="0"/>
            <a:t>free </a:t>
          </a:r>
          <a:r>
            <a:rPr lang="it-IT" sz="2200" b="0" i="1" dirty="0" err="1" smtClean="0"/>
            <a:t>riding</a:t>
          </a:r>
          <a:r>
            <a:rPr lang="it-IT" sz="2200" b="0" dirty="0" smtClean="0"/>
            <a:t>);</a:t>
          </a:r>
        </a:p>
        <a:p>
          <a:pPr algn="ctr"/>
          <a:r>
            <a:rPr lang="it-IT" sz="2200" b="0" dirty="0" smtClean="0">
              <a:sym typeface="Wingdings" pitchFamily="2" charset="2"/>
            </a:rPr>
            <a:t> </a:t>
          </a:r>
          <a:r>
            <a:rPr lang="it-IT" sz="2200" b="0" dirty="0" smtClean="0"/>
            <a:t>ambiguità nel valutare </a:t>
          </a:r>
          <a:r>
            <a:rPr lang="it-IT" sz="2200" b="0" i="1" dirty="0" smtClean="0"/>
            <a:t>ex ante</a:t>
          </a:r>
          <a:r>
            <a:rPr lang="it-IT" sz="2200" b="0" dirty="0" smtClean="0"/>
            <a:t> danni, prestazioni e qualità;</a:t>
          </a:r>
          <a:endParaRPr lang="it-IT" sz="2200" b="0" dirty="0"/>
        </a:p>
      </dgm:t>
    </dgm:pt>
    <dgm:pt modelId="{D69F3115-00C9-4EF7-8247-076C1E5E4761}" type="parTrans" cxnId="{4E7EC97A-BFFA-4521-A923-79B279AF50F3}">
      <dgm:prSet/>
      <dgm:spPr/>
      <dgm:t>
        <a:bodyPr/>
        <a:lstStyle/>
        <a:p>
          <a:endParaRPr lang="it-IT"/>
        </a:p>
      </dgm:t>
    </dgm:pt>
    <dgm:pt modelId="{F9661641-FCF8-4E46-8C44-6A76330553A3}" type="sibTrans" cxnId="{4E7EC97A-BFFA-4521-A923-79B279AF50F3}">
      <dgm:prSet/>
      <dgm:spPr/>
      <dgm:t>
        <a:bodyPr/>
        <a:lstStyle/>
        <a:p>
          <a:endParaRPr lang="it-IT"/>
        </a:p>
      </dgm:t>
    </dgm:pt>
    <dgm:pt modelId="{E047E51A-8A22-4C2A-9E4D-1EBF20B0A669}">
      <dgm:prSet phldrT="[Testo]"/>
      <dgm:spPr>
        <a:solidFill>
          <a:srgbClr val="ADDB7B"/>
        </a:solidFill>
      </dgm:spPr>
      <dgm:t>
        <a:bodyPr/>
        <a:lstStyle/>
        <a:p>
          <a:r>
            <a:rPr lang="it-IT" b="1" dirty="0" smtClean="0"/>
            <a:t>Costi di transazione</a:t>
          </a:r>
          <a:endParaRPr lang="it-IT" b="1" dirty="0"/>
        </a:p>
      </dgm:t>
    </dgm:pt>
    <dgm:pt modelId="{6D933D0E-8F1C-48A7-9AFE-19DD0A4DB380}" type="parTrans" cxnId="{F7FF7D1A-3F08-4386-8D59-162BB6CD7271}">
      <dgm:prSet/>
      <dgm:spPr/>
      <dgm:t>
        <a:bodyPr/>
        <a:lstStyle/>
        <a:p>
          <a:endParaRPr lang="it-IT"/>
        </a:p>
      </dgm:t>
    </dgm:pt>
    <dgm:pt modelId="{67DDFF5E-2F43-4866-B43D-EA1EDE786CCA}" type="sibTrans" cxnId="{F7FF7D1A-3F08-4386-8D59-162BB6CD7271}">
      <dgm:prSet/>
      <dgm:spPr/>
      <dgm:t>
        <a:bodyPr/>
        <a:lstStyle/>
        <a:p>
          <a:endParaRPr lang="it-IT"/>
        </a:p>
      </dgm:t>
    </dgm:pt>
    <dgm:pt modelId="{BE386223-FDAA-4602-9E63-B0DEF313C61C}">
      <dgm:prSet phldrT="[Testo]"/>
      <dgm:spPr>
        <a:solidFill>
          <a:srgbClr val="ADDB7B"/>
        </a:solidFill>
      </dgm:spPr>
      <dgm:t>
        <a:bodyPr/>
        <a:lstStyle/>
        <a:p>
          <a:pPr>
            <a:lnSpc>
              <a:spcPct val="100000"/>
            </a:lnSpc>
            <a:spcAft>
              <a:spcPts val="1800"/>
            </a:spcAft>
          </a:pPr>
          <a:r>
            <a:rPr lang="it-IT" b="1" dirty="0" smtClean="0">
              <a:sym typeface="Wingdings" pitchFamily="2" charset="2"/>
            </a:rPr>
            <a:t> </a:t>
          </a:r>
          <a:r>
            <a:rPr lang="it-IT" b="0" dirty="0" smtClean="0"/>
            <a:t>Costi di negoziazione e conclusione dei contratti</a:t>
          </a:r>
        </a:p>
        <a:p>
          <a:pPr>
            <a:lnSpc>
              <a:spcPct val="90000"/>
            </a:lnSpc>
            <a:spcAft>
              <a:spcPts val="1800"/>
            </a:spcAft>
          </a:pPr>
          <a:r>
            <a:rPr lang="it-IT" b="0" dirty="0" smtClean="0">
              <a:sym typeface="Wingdings" pitchFamily="2" charset="2"/>
            </a:rPr>
            <a:t> </a:t>
          </a:r>
          <a:r>
            <a:rPr lang="it-IT" b="0" dirty="0" smtClean="0"/>
            <a:t>Costi di ricerca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it-IT" b="0" u="none" dirty="0" smtClean="0">
              <a:sym typeface="Wingdings" pitchFamily="2" charset="2"/>
            </a:rPr>
            <a:t> </a:t>
          </a:r>
          <a:r>
            <a:rPr lang="it-IT" b="0" u="sng" dirty="0" smtClean="0"/>
            <a:t>Costi legati all’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it-IT" b="0" u="sng" dirty="0" smtClean="0"/>
            <a:t>Incertezza</a:t>
          </a:r>
          <a:endParaRPr lang="it-IT" b="0" dirty="0"/>
        </a:p>
      </dgm:t>
    </dgm:pt>
    <dgm:pt modelId="{375F3AE0-F662-4C68-A7E1-1DAD4A450EC2}" type="parTrans" cxnId="{505702BB-CA7A-4D64-A4B8-85FB8F4AFD23}">
      <dgm:prSet/>
      <dgm:spPr/>
      <dgm:t>
        <a:bodyPr/>
        <a:lstStyle/>
        <a:p>
          <a:endParaRPr lang="it-IT"/>
        </a:p>
      </dgm:t>
    </dgm:pt>
    <dgm:pt modelId="{CA81AFF3-A6D6-4A35-8022-E038DC9DEE23}" type="sibTrans" cxnId="{505702BB-CA7A-4D64-A4B8-85FB8F4AFD23}">
      <dgm:prSet/>
      <dgm:spPr/>
      <dgm:t>
        <a:bodyPr/>
        <a:lstStyle/>
        <a:p>
          <a:endParaRPr lang="it-IT"/>
        </a:p>
      </dgm:t>
    </dgm:pt>
    <dgm:pt modelId="{CE354E3F-BE0B-488F-A603-1F700F69953E}" type="pres">
      <dgm:prSet presAssocID="{215E235C-253F-4CC0-ABA0-B655BF46546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7996C7AA-1329-4D37-865F-6C630331B748}" type="pres">
      <dgm:prSet presAssocID="{BA2476B6-C363-4FD9-A85D-26F2E69FCDE0}" presName="vertOne" presStyleCnt="0"/>
      <dgm:spPr/>
    </dgm:pt>
    <dgm:pt modelId="{E3B2E52E-731E-42E8-A375-7BF6B53914D3}" type="pres">
      <dgm:prSet presAssocID="{BA2476B6-C363-4FD9-A85D-26F2E69FCDE0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68301AC-DA17-4CB0-A16C-25E8F1F5B19C}" type="pres">
      <dgm:prSet presAssocID="{BA2476B6-C363-4FD9-A85D-26F2E69FCDE0}" presName="parTransOne" presStyleCnt="0"/>
      <dgm:spPr/>
    </dgm:pt>
    <dgm:pt modelId="{96D0A02A-D31A-4561-A777-DD8B1982E3F0}" type="pres">
      <dgm:prSet presAssocID="{BA2476B6-C363-4FD9-A85D-26F2E69FCDE0}" presName="horzOne" presStyleCnt="0"/>
      <dgm:spPr/>
    </dgm:pt>
    <dgm:pt modelId="{814C2540-3D09-4243-8E8F-0B692ABF86AC}" type="pres">
      <dgm:prSet presAssocID="{D95EB5ED-D771-4C36-B008-A152E152B803}" presName="vertTwo" presStyleCnt="0"/>
      <dgm:spPr/>
    </dgm:pt>
    <dgm:pt modelId="{8C78AEA4-9DE8-4FD8-9178-7DC18EB1ED33}" type="pres">
      <dgm:prSet presAssocID="{D95EB5ED-D771-4C36-B008-A152E152B803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EB83F8C-5FDA-44B4-A089-553FE70E3AAB}" type="pres">
      <dgm:prSet presAssocID="{D95EB5ED-D771-4C36-B008-A152E152B803}" presName="parTransTwo" presStyleCnt="0"/>
      <dgm:spPr/>
    </dgm:pt>
    <dgm:pt modelId="{F41887A4-03CC-45D6-B4B4-B0016B0826A2}" type="pres">
      <dgm:prSet presAssocID="{D95EB5ED-D771-4C36-B008-A152E152B803}" presName="horzTwo" presStyleCnt="0"/>
      <dgm:spPr/>
    </dgm:pt>
    <dgm:pt modelId="{EBBDD50F-203D-4310-B879-2B383A071648}" type="pres">
      <dgm:prSet presAssocID="{F0D46070-47FD-49A1-B350-D9FE74D70FBA}" presName="vertThree" presStyleCnt="0"/>
      <dgm:spPr/>
    </dgm:pt>
    <dgm:pt modelId="{9E8288F9-A3F2-41A5-B3CE-C6C76FE5A39C}" type="pres">
      <dgm:prSet presAssocID="{F0D46070-47FD-49A1-B350-D9FE74D70FBA}" presName="txThree" presStyleLbl="node3" presStyleIdx="0" presStyleCnt="2" custScaleY="36981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71DDD0B-7015-4033-9B9D-9DADC3B6BED7}" type="pres">
      <dgm:prSet presAssocID="{F0D46070-47FD-49A1-B350-D9FE74D70FBA}" presName="horzThree" presStyleCnt="0"/>
      <dgm:spPr/>
    </dgm:pt>
    <dgm:pt modelId="{5F907508-02D7-4DB5-97E3-FABB026696B8}" type="pres">
      <dgm:prSet presAssocID="{5E873617-A5F5-4A7B-A8D8-B9735EBE0CF8}" presName="sibSpaceTwo" presStyleCnt="0"/>
      <dgm:spPr/>
    </dgm:pt>
    <dgm:pt modelId="{3520277F-071A-4A86-A537-4A1D0E3F321E}" type="pres">
      <dgm:prSet presAssocID="{E047E51A-8A22-4C2A-9E4D-1EBF20B0A669}" presName="vertTwo" presStyleCnt="0"/>
      <dgm:spPr/>
    </dgm:pt>
    <dgm:pt modelId="{D46C67D9-B872-433B-AA0D-185E927035D4}" type="pres">
      <dgm:prSet presAssocID="{E047E51A-8A22-4C2A-9E4D-1EBF20B0A669}" presName="txTwo" presStyleLbl="node2" presStyleIdx="1" presStyleCnt="2" custScaleX="7152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4EB91B9-7D77-4601-B532-353DDC3DB78A}" type="pres">
      <dgm:prSet presAssocID="{E047E51A-8A22-4C2A-9E4D-1EBF20B0A669}" presName="parTransTwo" presStyleCnt="0"/>
      <dgm:spPr/>
    </dgm:pt>
    <dgm:pt modelId="{991338D6-F9F7-4D14-B03C-07E6DAFF206F}" type="pres">
      <dgm:prSet presAssocID="{E047E51A-8A22-4C2A-9E4D-1EBF20B0A669}" presName="horzTwo" presStyleCnt="0"/>
      <dgm:spPr/>
    </dgm:pt>
    <dgm:pt modelId="{96BD8B52-C627-4040-A652-1D0B98D4671D}" type="pres">
      <dgm:prSet presAssocID="{BE386223-FDAA-4602-9E63-B0DEF313C61C}" presName="vertThree" presStyleCnt="0"/>
      <dgm:spPr/>
    </dgm:pt>
    <dgm:pt modelId="{6851A336-68D5-4A4E-9842-574B33DC2AF9}" type="pres">
      <dgm:prSet presAssocID="{BE386223-FDAA-4602-9E63-B0DEF313C61C}" presName="txThree" presStyleLbl="node3" presStyleIdx="1" presStyleCnt="2" custScaleX="57451" custScaleY="315708" custLinFactNeighborX="4560" custLinFactNeighborY="2070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AFD0A4B-2612-46FF-B3C0-66BC66BB3C2B}" type="pres">
      <dgm:prSet presAssocID="{BE386223-FDAA-4602-9E63-B0DEF313C61C}" presName="horzThree" presStyleCnt="0"/>
      <dgm:spPr/>
    </dgm:pt>
  </dgm:ptLst>
  <dgm:cxnLst>
    <dgm:cxn modelId="{E59EB464-6EDC-4437-B6AB-DC6887389889}" type="presOf" srcId="{E047E51A-8A22-4C2A-9E4D-1EBF20B0A669}" destId="{D46C67D9-B872-433B-AA0D-185E927035D4}" srcOrd="0" destOrd="0" presId="urn:microsoft.com/office/officeart/2005/8/layout/hierarchy4"/>
    <dgm:cxn modelId="{27CF6898-FF28-4D73-97E9-550FBF104BC4}" type="presOf" srcId="{D95EB5ED-D771-4C36-B008-A152E152B803}" destId="{8C78AEA4-9DE8-4FD8-9178-7DC18EB1ED33}" srcOrd="0" destOrd="0" presId="urn:microsoft.com/office/officeart/2005/8/layout/hierarchy4"/>
    <dgm:cxn modelId="{CFA82BAC-BC18-4131-9018-31860251BA25}" type="presOf" srcId="{BE386223-FDAA-4602-9E63-B0DEF313C61C}" destId="{6851A336-68D5-4A4E-9842-574B33DC2AF9}" srcOrd="0" destOrd="0" presId="urn:microsoft.com/office/officeart/2005/8/layout/hierarchy4"/>
    <dgm:cxn modelId="{F7FF7D1A-3F08-4386-8D59-162BB6CD7271}" srcId="{BA2476B6-C363-4FD9-A85D-26F2E69FCDE0}" destId="{E047E51A-8A22-4C2A-9E4D-1EBF20B0A669}" srcOrd="1" destOrd="0" parTransId="{6D933D0E-8F1C-48A7-9AFE-19DD0A4DB380}" sibTransId="{67DDFF5E-2F43-4866-B43D-EA1EDE786CCA}"/>
    <dgm:cxn modelId="{96BC2895-EF87-4B16-9BFD-60AC81C4D078}" srcId="{215E235C-253F-4CC0-ABA0-B655BF465463}" destId="{BA2476B6-C363-4FD9-A85D-26F2E69FCDE0}" srcOrd="0" destOrd="0" parTransId="{512B893A-C48E-4DBF-A650-9504C1E722E7}" sibTransId="{8CE5BDEB-6D34-4C3E-A9ED-07296B4A9FDE}"/>
    <dgm:cxn modelId="{505702BB-CA7A-4D64-A4B8-85FB8F4AFD23}" srcId="{E047E51A-8A22-4C2A-9E4D-1EBF20B0A669}" destId="{BE386223-FDAA-4602-9E63-B0DEF313C61C}" srcOrd="0" destOrd="0" parTransId="{375F3AE0-F662-4C68-A7E1-1DAD4A450EC2}" sibTransId="{CA81AFF3-A6D6-4A35-8022-E038DC9DEE23}"/>
    <dgm:cxn modelId="{0C9DC1F1-65FF-4636-959A-C8D62A6E99FE}" type="presOf" srcId="{215E235C-253F-4CC0-ABA0-B655BF465463}" destId="{CE354E3F-BE0B-488F-A603-1F700F69953E}" srcOrd="0" destOrd="0" presId="urn:microsoft.com/office/officeart/2005/8/layout/hierarchy4"/>
    <dgm:cxn modelId="{034CE71D-953D-4000-97D2-FB0C4A696F9B}" type="presOf" srcId="{BA2476B6-C363-4FD9-A85D-26F2E69FCDE0}" destId="{E3B2E52E-731E-42E8-A375-7BF6B53914D3}" srcOrd="0" destOrd="0" presId="urn:microsoft.com/office/officeart/2005/8/layout/hierarchy4"/>
    <dgm:cxn modelId="{DE0A82A2-FA47-4BAD-9EAF-98C32E7844DB}" type="presOf" srcId="{F0D46070-47FD-49A1-B350-D9FE74D70FBA}" destId="{9E8288F9-A3F2-41A5-B3CE-C6C76FE5A39C}" srcOrd="0" destOrd="0" presId="urn:microsoft.com/office/officeart/2005/8/layout/hierarchy4"/>
    <dgm:cxn modelId="{4E7EC97A-BFFA-4521-A923-79B279AF50F3}" srcId="{D95EB5ED-D771-4C36-B008-A152E152B803}" destId="{F0D46070-47FD-49A1-B350-D9FE74D70FBA}" srcOrd="0" destOrd="0" parTransId="{D69F3115-00C9-4EF7-8247-076C1E5E4761}" sibTransId="{F9661641-FCF8-4E46-8C44-6A76330553A3}"/>
    <dgm:cxn modelId="{F13179F1-9D48-4996-847F-8FD0C17919CF}" srcId="{BA2476B6-C363-4FD9-A85D-26F2E69FCDE0}" destId="{D95EB5ED-D771-4C36-B008-A152E152B803}" srcOrd="0" destOrd="0" parTransId="{45CD0526-172A-4AFA-9F18-8ACD67BA8DFA}" sibTransId="{5E873617-A5F5-4A7B-A8D8-B9735EBE0CF8}"/>
    <dgm:cxn modelId="{315D2ECB-94D6-495E-A59C-C1795C436FB1}" type="presParOf" srcId="{CE354E3F-BE0B-488F-A603-1F700F69953E}" destId="{7996C7AA-1329-4D37-865F-6C630331B748}" srcOrd="0" destOrd="0" presId="urn:microsoft.com/office/officeart/2005/8/layout/hierarchy4"/>
    <dgm:cxn modelId="{640F3978-14FF-4AEA-86BB-6BED013AB6DF}" type="presParOf" srcId="{7996C7AA-1329-4D37-865F-6C630331B748}" destId="{E3B2E52E-731E-42E8-A375-7BF6B53914D3}" srcOrd="0" destOrd="0" presId="urn:microsoft.com/office/officeart/2005/8/layout/hierarchy4"/>
    <dgm:cxn modelId="{65F006BD-EA33-4A4F-9409-0F3B16673FBD}" type="presParOf" srcId="{7996C7AA-1329-4D37-865F-6C630331B748}" destId="{468301AC-DA17-4CB0-A16C-25E8F1F5B19C}" srcOrd="1" destOrd="0" presId="urn:microsoft.com/office/officeart/2005/8/layout/hierarchy4"/>
    <dgm:cxn modelId="{2290BDB0-4CE6-4353-80F7-A8F65E2B4126}" type="presParOf" srcId="{7996C7AA-1329-4D37-865F-6C630331B748}" destId="{96D0A02A-D31A-4561-A777-DD8B1982E3F0}" srcOrd="2" destOrd="0" presId="urn:microsoft.com/office/officeart/2005/8/layout/hierarchy4"/>
    <dgm:cxn modelId="{D5A9A6DC-3E43-4BC5-AE71-8ED5D29944E8}" type="presParOf" srcId="{96D0A02A-D31A-4561-A777-DD8B1982E3F0}" destId="{814C2540-3D09-4243-8E8F-0B692ABF86AC}" srcOrd="0" destOrd="0" presId="urn:microsoft.com/office/officeart/2005/8/layout/hierarchy4"/>
    <dgm:cxn modelId="{2C5E8F3B-B4BD-40FD-8227-21C282BB8CA7}" type="presParOf" srcId="{814C2540-3D09-4243-8E8F-0B692ABF86AC}" destId="{8C78AEA4-9DE8-4FD8-9178-7DC18EB1ED33}" srcOrd="0" destOrd="0" presId="urn:microsoft.com/office/officeart/2005/8/layout/hierarchy4"/>
    <dgm:cxn modelId="{96BFA47B-76EF-4792-BFDA-96B16464DF07}" type="presParOf" srcId="{814C2540-3D09-4243-8E8F-0B692ABF86AC}" destId="{1EB83F8C-5FDA-44B4-A089-553FE70E3AAB}" srcOrd="1" destOrd="0" presId="urn:microsoft.com/office/officeart/2005/8/layout/hierarchy4"/>
    <dgm:cxn modelId="{D60B8E16-D74C-4C54-B3AF-3269891DE749}" type="presParOf" srcId="{814C2540-3D09-4243-8E8F-0B692ABF86AC}" destId="{F41887A4-03CC-45D6-B4B4-B0016B0826A2}" srcOrd="2" destOrd="0" presId="urn:microsoft.com/office/officeart/2005/8/layout/hierarchy4"/>
    <dgm:cxn modelId="{F361AA82-7B4D-480D-88C4-D712F12AD0F0}" type="presParOf" srcId="{F41887A4-03CC-45D6-B4B4-B0016B0826A2}" destId="{EBBDD50F-203D-4310-B879-2B383A071648}" srcOrd="0" destOrd="0" presId="urn:microsoft.com/office/officeart/2005/8/layout/hierarchy4"/>
    <dgm:cxn modelId="{CE80F271-DCB4-44DA-A73D-714698A840AC}" type="presParOf" srcId="{EBBDD50F-203D-4310-B879-2B383A071648}" destId="{9E8288F9-A3F2-41A5-B3CE-C6C76FE5A39C}" srcOrd="0" destOrd="0" presId="urn:microsoft.com/office/officeart/2005/8/layout/hierarchy4"/>
    <dgm:cxn modelId="{5751F8C0-B771-4917-870F-B8F962A4D339}" type="presParOf" srcId="{EBBDD50F-203D-4310-B879-2B383A071648}" destId="{771DDD0B-7015-4033-9B9D-9DADC3B6BED7}" srcOrd="1" destOrd="0" presId="urn:microsoft.com/office/officeart/2005/8/layout/hierarchy4"/>
    <dgm:cxn modelId="{B11A3867-75FD-463C-974C-BE9B6E68A3D4}" type="presParOf" srcId="{96D0A02A-D31A-4561-A777-DD8B1982E3F0}" destId="{5F907508-02D7-4DB5-97E3-FABB026696B8}" srcOrd="1" destOrd="0" presId="urn:microsoft.com/office/officeart/2005/8/layout/hierarchy4"/>
    <dgm:cxn modelId="{1CD61EC0-1358-4C3A-8409-1A899F52CFCF}" type="presParOf" srcId="{96D0A02A-D31A-4561-A777-DD8B1982E3F0}" destId="{3520277F-071A-4A86-A537-4A1D0E3F321E}" srcOrd="2" destOrd="0" presId="urn:microsoft.com/office/officeart/2005/8/layout/hierarchy4"/>
    <dgm:cxn modelId="{80AEBF74-0729-45F6-B7A0-F46586EEE1B7}" type="presParOf" srcId="{3520277F-071A-4A86-A537-4A1D0E3F321E}" destId="{D46C67D9-B872-433B-AA0D-185E927035D4}" srcOrd="0" destOrd="0" presId="urn:microsoft.com/office/officeart/2005/8/layout/hierarchy4"/>
    <dgm:cxn modelId="{BF6EC986-C117-44E2-8FD3-8577649E816D}" type="presParOf" srcId="{3520277F-071A-4A86-A537-4A1D0E3F321E}" destId="{C4EB91B9-7D77-4601-B532-353DDC3DB78A}" srcOrd="1" destOrd="0" presId="urn:microsoft.com/office/officeart/2005/8/layout/hierarchy4"/>
    <dgm:cxn modelId="{EE5625B0-ADD2-40C7-81FD-81C813EF33B4}" type="presParOf" srcId="{3520277F-071A-4A86-A537-4A1D0E3F321E}" destId="{991338D6-F9F7-4D14-B03C-07E6DAFF206F}" srcOrd="2" destOrd="0" presId="urn:microsoft.com/office/officeart/2005/8/layout/hierarchy4"/>
    <dgm:cxn modelId="{469C1FFD-8882-4EE5-9716-18802DF24C56}" type="presParOf" srcId="{991338D6-F9F7-4D14-B03C-07E6DAFF206F}" destId="{96BD8B52-C627-4040-A652-1D0B98D4671D}" srcOrd="0" destOrd="0" presId="urn:microsoft.com/office/officeart/2005/8/layout/hierarchy4"/>
    <dgm:cxn modelId="{D77BAAAF-7BCC-420C-99DC-D265B1D2B31A}" type="presParOf" srcId="{96BD8B52-C627-4040-A652-1D0B98D4671D}" destId="{6851A336-68D5-4A4E-9842-574B33DC2AF9}" srcOrd="0" destOrd="0" presId="urn:microsoft.com/office/officeart/2005/8/layout/hierarchy4"/>
    <dgm:cxn modelId="{890D37F6-1CA2-4CB2-8149-5E5231967651}" type="presParOf" srcId="{96BD8B52-C627-4040-A652-1D0B98D4671D}" destId="{AAFD0A4B-2612-46FF-B3C0-66BC66BB3C2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BDF1BA9-A56E-4498-BC01-4D56C3571527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BFE42A7-EAB6-406D-AD8D-89E67C17A1C9}">
      <dgm:prSet phldrT="[Testo]" custT="1"/>
      <dgm:spPr>
        <a:noFill/>
        <a:ln>
          <a:solidFill>
            <a:srgbClr val="F89108"/>
          </a:solidFill>
        </a:ln>
      </dgm:spPr>
      <dgm:t>
        <a:bodyPr/>
        <a:lstStyle/>
        <a:p>
          <a:r>
            <a:rPr lang="it-IT" sz="2800" dirty="0" smtClean="0"/>
            <a:t>Studi di </a:t>
          </a:r>
          <a:r>
            <a:rPr lang="it-IT" sz="2800" dirty="0" err="1" smtClean="0"/>
            <a:t>Coase</a:t>
          </a:r>
          <a:r>
            <a:rPr lang="it-IT" sz="2800" dirty="0" smtClean="0"/>
            <a:t> e </a:t>
          </a:r>
          <a:r>
            <a:rPr lang="it-IT" sz="2800" dirty="0" err="1" smtClean="0"/>
            <a:t>Williamson</a:t>
          </a:r>
          <a:endParaRPr lang="it-IT" sz="2800" dirty="0"/>
        </a:p>
      </dgm:t>
    </dgm:pt>
    <dgm:pt modelId="{234CAF84-3FCE-4BA1-B40B-5EDEF8E89BB0}" type="parTrans" cxnId="{3E8A8613-092A-45FC-A839-6F2200480F8F}">
      <dgm:prSet/>
      <dgm:spPr/>
      <dgm:t>
        <a:bodyPr/>
        <a:lstStyle/>
        <a:p>
          <a:endParaRPr lang="it-IT"/>
        </a:p>
      </dgm:t>
    </dgm:pt>
    <dgm:pt modelId="{D6BA8F0B-5A87-439D-A72C-8169A9D49A90}" type="sibTrans" cxnId="{3E8A8613-092A-45FC-A839-6F2200480F8F}">
      <dgm:prSet/>
      <dgm:spPr/>
      <dgm:t>
        <a:bodyPr/>
        <a:lstStyle/>
        <a:p>
          <a:endParaRPr lang="it-IT"/>
        </a:p>
      </dgm:t>
    </dgm:pt>
    <dgm:pt modelId="{26873219-088C-451F-93B0-7A67CCE0E26C}">
      <dgm:prSet phldrT="[Testo]" custT="1"/>
      <dgm:spPr>
        <a:noFill/>
        <a:ln>
          <a:solidFill>
            <a:srgbClr val="F89108">
              <a:alpha val="90000"/>
            </a:srgbClr>
          </a:solidFill>
        </a:ln>
      </dgm:spPr>
      <dgm:t>
        <a:bodyPr/>
        <a:lstStyle/>
        <a:p>
          <a:r>
            <a:rPr lang="it-IT" sz="3200" dirty="0" smtClean="0">
              <a:solidFill>
                <a:schemeClr val="tx1"/>
              </a:solidFill>
            </a:rPr>
            <a:t>Teoria di </a:t>
          </a:r>
          <a:r>
            <a:rPr lang="it-IT" sz="3200" dirty="0" err="1" smtClean="0">
              <a:solidFill>
                <a:schemeClr val="tx1"/>
              </a:solidFill>
            </a:rPr>
            <a:t>Grossman</a:t>
          </a:r>
          <a:r>
            <a:rPr lang="it-IT" sz="3200" dirty="0" smtClean="0">
              <a:solidFill>
                <a:schemeClr val="tx1"/>
              </a:solidFill>
            </a:rPr>
            <a:t>, </a:t>
          </a:r>
          <a:r>
            <a:rPr lang="it-IT" sz="3200" dirty="0" err="1" smtClean="0">
              <a:solidFill>
                <a:schemeClr val="tx1"/>
              </a:solidFill>
            </a:rPr>
            <a:t>Hart</a:t>
          </a:r>
          <a:r>
            <a:rPr lang="it-IT" sz="3200" dirty="0" smtClean="0">
              <a:solidFill>
                <a:schemeClr val="tx1"/>
              </a:solidFill>
            </a:rPr>
            <a:t> e Moore</a:t>
          </a:r>
          <a:endParaRPr lang="it-IT" sz="3200" dirty="0">
            <a:solidFill>
              <a:schemeClr val="tx1"/>
            </a:solidFill>
          </a:endParaRPr>
        </a:p>
      </dgm:t>
    </dgm:pt>
    <dgm:pt modelId="{E6B19D87-2A66-4744-A66D-3C45486485C2}" type="parTrans" cxnId="{5586383C-8F9E-4331-95A4-83466907C8AD}">
      <dgm:prSet/>
      <dgm:spPr>
        <a:solidFill>
          <a:schemeClr val="tx1"/>
        </a:solidFill>
      </dgm:spPr>
      <dgm:t>
        <a:bodyPr/>
        <a:lstStyle/>
        <a:p>
          <a:endParaRPr lang="it-IT"/>
        </a:p>
      </dgm:t>
    </dgm:pt>
    <dgm:pt modelId="{A427AD3F-A6DE-4D7F-B740-BEB697551CF4}" type="sibTrans" cxnId="{5586383C-8F9E-4331-95A4-83466907C8AD}">
      <dgm:prSet/>
      <dgm:spPr>
        <a:solidFill>
          <a:schemeClr val="tx1"/>
        </a:solidFill>
      </dgm:spPr>
      <dgm:t>
        <a:bodyPr/>
        <a:lstStyle/>
        <a:p>
          <a:endParaRPr lang="it-IT"/>
        </a:p>
      </dgm:t>
    </dgm:pt>
    <dgm:pt modelId="{300E0E2B-E2FF-47C1-8C72-D34F39C847B2}">
      <dgm:prSet custT="1"/>
      <dgm:spPr>
        <a:solidFill>
          <a:srgbClr val="FFFFFF">
            <a:alpha val="14902"/>
          </a:srgb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pPr>
            <a:lnSpc>
              <a:spcPct val="150000"/>
            </a:lnSpc>
            <a:spcAft>
              <a:spcPct val="35000"/>
            </a:spcAft>
          </a:pPr>
          <a:r>
            <a:rPr lang="it-IT" sz="3200" b="1" dirty="0" smtClean="0">
              <a:solidFill>
                <a:srgbClr val="FE86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L’integrazione determina la proprietà e il controllo delle risorse.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2800" b="1" dirty="0" smtClean="0">
              <a:solidFill>
                <a:srgbClr val="FE86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Attraverso ciò le imprese possono sfruttare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2800" b="1" dirty="0" smtClean="0">
              <a:solidFill>
                <a:srgbClr val="FE86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i contratti incompleti e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it-IT" sz="2800" b="1" dirty="0" smtClean="0">
              <a:solidFill>
                <a:srgbClr val="FE86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gli investimenti specifici.</a:t>
          </a:r>
        </a:p>
      </dgm:t>
    </dgm:pt>
    <dgm:pt modelId="{08F25368-C548-44AA-A821-20EC9E28340E}" type="parTrans" cxnId="{4000464E-549C-40E2-A480-FFF186C627CA}">
      <dgm:prSet/>
      <dgm:spPr/>
      <dgm:t>
        <a:bodyPr/>
        <a:lstStyle/>
        <a:p>
          <a:endParaRPr lang="it-IT"/>
        </a:p>
      </dgm:t>
    </dgm:pt>
    <dgm:pt modelId="{8FBFBF01-A384-4DDD-96D2-B41C828DDC01}" type="sibTrans" cxnId="{4000464E-549C-40E2-A480-FFF186C627CA}">
      <dgm:prSet/>
      <dgm:spPr/>
      <dgm:t>
        <a:bodyPr/>
        <a:lstStyle/>
        <a:p>
          <a:endParaRPr lang="it-IT"/>
        </a:p>
      </dgm:t>
    </dgm:pt>
    <dgm:pt modelId="{E2DC99C3-F912-47A2-A49C-3C8B9E7D1E0D}" type="pres">
      <dgm:prSet presAssocID="{6BDF1BA9-A56E-4498-BC01-4D56C357152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57501D6-4E7C-4E5F-9DD1-6F9B13315AC8}" type="pres">
      <dgm:prSet presAssocID="{9BFE42A7-EAB6-406D-AD8D-89E67C17A1C9}" presName="vertFlow" presStyleCnt="0"/>
      <dgm:spPr/>
      <dgm:t>
        <a:bodyPr/>
        <a:lstStyle/>
        <a:p>
          <a:endParaRPr lang="it-IT"/>
        </a:p>
      </dgm:t>
    </dgm:pt>
    <dgm:pt modelId="{34A7FCFE-24F1-4439-8B58-C747811B1EBD}" type="pres">
      <dgm:prSet presAssocID="{9BFE42A7-EAB6-406D-AD8D-89E67C17A1C9}" presName="header" presStyleLbl="node1" presStyleIdx="0" presStyleCnt="1" custScaleX="76941" custScaleY="34858" custLinFactNeighborX="-151" custLinFactNeighborY="13812"/>
      <dgm:spPr/>
      <dgm:t>
        <a:bodyPr/>
        <a:lstStyle/>
        <a:p>
          <a:endParaRPr lang="it-IT"/>
        </a:p>
      </dgm:t>
    </dgm:pt>
    <dgm:pt modelId="{DC4FE07D-435D-4170-9E29-C39953AFC794}" type="pres">
      <dgm:prSet presAssocID="{E6B19D87-2A66-4744-A66D-3C45486485C2}" presName="parTrans" presStyleLbl="sibTrans2D1" presStyleIdx="0" presStyleCnt="2"/>
      <dgm:spPr/>
      <dgm:t>
        <a:bodyPr/>
        <a:lstStyle/>
        <a:p>
          <a:endParaRPr lang="it-IT"/>
        </a:p>
      </dgm:t>
    </dgm:pt>
    <dgm:pt modelId="{A43397E6-B888-4202-A0CD-100472BB7D18}" type="pres">
      <dgm:prSet presAssocID="{26873219-088C-451F-93B0-7A67CCE0E26C}" presName="child" presStyleLbl="alignAccFollowNode1" presStyleIdx="0" presStyleCnt="2" custScaleX="92343" custScaleY="37895" custLinFactNeighborX="562" custLinFactNeighborY="-12898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9F9BD26-B85F-41B6-91B7-53C0AF49FF49}" type="pres">
      <dgm:prSet presAssocID="{A427AD3F-A6DE-4D7F-B740-BEB697551CF4}" presName="sibTrans" presStyleLbl="sibTrans2D1" presStyleIdx="1" presStyleCnt="2"/>
      <dgm:spPr/>
      <dgm:t>
        <a:bodyPr/>
        <a:lstStyle/>
        <a:p>
          <a:endParaRPr lang="it-IT"/>
        </a:p>
      </dgm:t>
    </dgm:pt>
    <dgm:pt modelId="{F5B7A667-268D-4A7A-8E85-BE739678B513}" type="pres">
      <dgm:prSet presAssocID="{300E0E2B-E2FF-47C1-8C72-D34F39C847B2}" presName="child" presStyleLbl="alignAccFollowNode1" presStyleIdx="1" presStyleCnt="2" custScaleX="103473" custScaleY="177883" custLinFactNeighborX="-73" custLinFactNeighborY="-28861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3E8A8613-092A-45FC-A839-6F2200480F8F}" srcId="{6BDF1BA9-A56E-4498-BC01-4D56C3571527}" destId="{9BFE42A7-EAB6-406D-AD8D-89E67C17A1C9}" srcOrd="0" destOrd="0" parTransId="{234CAF84-3FCE-4BA1-B40B-5EDEF8E89BB0}" sibTransId="{D6BA8F0B-5A87-439D-A72C-8169A9D49A90}"/>
    <dgm:cxn modelId="{5586383C-8F9E-4331-95A4-83466907C8AD}" srcId="{9BFE42A7-EAB6-406D-AD8D-89E67C17A1C9}" destId="{26873219-088C-451F-93B0-7A67CCE0E26C}" srcOrd="0" destOrd="0" parTransId="{E6B19D87-2A66-4744-A66D-3C45486485C2}" sibTransId="{A427AD3F-A6DE-4D7F-B740-BEB697551CF4}"/>
    <dgm:cxn modelId="{3FE734FD-DEA8-466C-B29C-9E5E8A8006D7}" type="presOf" srcId="{26873219-088C-451F-93B0-7A67CCE0E26C}" destId="{A43397E6-B888-4202-A0CD-100472BB7D18}" srcOrd="0" destOrd="0" presId="urn:microsoft.com/office/officeart/2005/8/layout/lProcess1"/>
    <dgm:cxn modelId="{296AC5D4-D004-40EA-95CE-F0E1B31F5E9F}" type="presOf" srcId="{9BFE42A7-EAB6-406D-AD8D-89E67C17A1C9}" destId="{34A7FCFE-24F1-4439-8B58-C747811B1EBD}" srcOrd="0" destOrd="0" presId="urn:microsoft.com/office/officeart/2005/8/layout/lProcess1"/>
    <dgm:cxn modelId="{4000464E-549C-40E2-A480-FFF186C627CA}" srcId="{9BFE42A7-EAB6-406D-AD8D-89E67C17A1C9}" destId="{300E0E2B-E2FF-47C1-8C72-D34F39C847B2}" srcOrd="1" destOrd="0" parTransId="{08F25368-C548-44AA-A821-20EC9E28340E}" sibTransId="{8FBFBF01-A384-4DDD-96D2-B41C828DDC01}"/>
    <dgm:cxn modelId="{3CB3053B-FE35-49C3-99D5-DEECA5D00FD6}" type="presOf" srcId="{300E0E2B-E2FF-47C1-8C72-D34F39C847B2}" destId="{F5B7A667-268D-4A7A-8E85-BE739678B513}" srcOrd="0" destOrd="0" presId="urn:microsoft.com/office/officeart/2005/8/layout/lProcess1"/>
    <dgm:cxn modelId="{2257B44D-DC6F-4649-97A8-D0EB471E0975}" type="presOf" srcId="{E6B19D87-2A66-4744-A66D-3C45486485C2}" destId="{DC4FE07D-435D-4170-9E29-C39953AFC794}" srcOrd="0" destOrd="0" presId="urn:microsoft.com/office/officeart/2005/8/layout/lProcess1"/>
    <dgm:cxn modelId="{7692D2F7-BC8F-46EB-9E4F-AE17E6264247}" type="presOf" srcId="{6BDF1BA9-A56E-4498-BC01-4D56C3571527}" destId="{E2DC99C3-F912-47A2-A49C-3C8B9E7D1E0D}" srcOrd="0" destOrd="0" presId="urn:microsoft.com/office/officeart/2005/8/layout/lProcess1"/>
    <dgm:cxn modelId="{610BE55A-A24E-4C8C-BEED-4F519B717940}" type="presOf" srcId="{A427AD3F-A6DE-4D7F-B740-BEB697551CF4}" destId="{39F9BD26-B85F-41B6-91B7-53C0AF49FF49}" srcOrd="0" destOrd="0" presId="urn:microsoft.com/office/officeart/2005/8/layout/lProcess1"/>
    <dgm:cxn modelId="{FB41326D-F127-45F8-87B2-2BB8A7F79A7D}" type="presParOf" srcId="{E2DC99C3-F912-47A2-A49C-3C8B9E7D1E0D}" destId="{657501D6-4E7C-4E5F-9DD1-6F9B13315AC8}" srcOrd="0" destOrd="0" presId="urn:microsoft.com/office/officeart/2005/8/layout/lProcess1"/>
    <dgm:cxn modelId="{DBF406E6-E26A-45D8-B9E2-3CD1C02D0D58}" type="presParOf" srcId="{657501D6-4E7C-4E5F-9DD1-6F9B13315AC8}" destId="{34A7FCFE-24F1-4439-8B58-C747811B1EBD}" srcOrd="0" destOrd="0" presId="urn:microsoft.com/office/officeart/2005/8/layout/lProcess1"/>
    <dgm:cxn modelId="{9BFFD021-563A-46A5-B8D5-33BCB014A2FD}" type="presParOf" srcId="{657501D6-4E7C-4E5F-9DD1-6F9B13315AC8}" destId="{DC4FE07D-435D-4170-9E29-C39953AFC794}" srcOrd="1" destOrd="0" presId="urn:microsoft.com/office/officeart/2005/8/layout/lProcess1"/>
    <dgm:cxn modelId="{F381946D-4B9F-4118-8599-FE4742E1EA80}" type="presParOf" srcId="{657501D6-4E7C-4E5F-9DD1-6F9B13315AC8}" destId="{A43397E6-B888-4202-A0CD-100472BB7D18}" srcOrd="2" destOrd="0" presId="urn:microsoft.com/office/officeart/2005/8/layout/lProcess1"/>
    <dgm:cxn modelId="{511CB8EB-B953-479D-AD8C-B5B32D2CCE88}" type="presParOf" srcId="{657501D6-4E7C-4E5F-9DD1-6F9B13315AC8}" destId="{39F9BD26-B85F-41B6-91B7-53C0AF49FF49}" srcOrd="3" destOrd="0" presId="urn:microsoft.com/office/officeart/2005/8/layout/lProcess1"/>
    <dgm:cxn modelId="{6E648466-53B5-4E5A-9C13-070E087E29BC}" type="presParOf" srcId="{657501D6-4E7C-4E5F-9DD1-6F9B13315AC8}" destId="{F5B7A667-268D-4A7A-8E85-BE739678B513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0806D78-0DFC-477A-8F1E-4E8AB97CC7DE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56B6EFC-91BF-4E1D-8A72-7458AA08B69D}">
      <dgm:prSet phldrT="[Testo]" custT="1"/>
      <dgm:spPr/>
      <dgm:t>
        <a:bodyPr/>
        <a:lstStyle/>
        <a:p>
          <a:r>
            <a:rPr lang="it-IT" sz="2800" dirty="0" smtClean="0"/>
            <a:t>L’integrazione determina la </a:t>
          </a:r>
          <a:r>
            <a:rPr lang="it-IT" sz="2800" b="1" dirty="0" smtClean="0"/>
            <a:t>proprietà</a:t>
          </a:r>
          <a:r>
            <a:rPr lang="it-IT" sz="2800" dirty="0" smtClean="0"/>
            <a:t> e il </a:t>
          </a:r>
          <a:r>
            <a:rPr lang="it-IT" sz="2800" b="1" dirty="0" smtClean="0"/>
            <a:t>controllo delle risorse</a:t>
          </a:r>
          <a:r>
            <a:rPr lang="it-IT" sz="2800" dirty="0" smtClean="0"/>
            <a:t>.</a:t>
          </a:r>
          <a:endParaRPr lang="it-IT" sz="2800" dirty="0"/>
        </a:p>
      </dgm:t>
    </dgm:pt>
    <dgm:pt modelId="{3EBD791F-D97C-4133-A0B4-8A7395003514}" type="parTrans" cxnId="{04D56264-0661-4033-87DC-516F8DFDEE14}">
      <dgm:prSet/>
      <dgm:spPr/>
      <dgm:t>
        <a:bodyPr/>
        <a:lstStyle/>
        <a:p>
          <a:endParaRPr lang="it-IT"/>
        </a:p>
      </dgm:t>
    </dgm:pt>
    <dgm:pt modelId="{011808AC-5C3A-432E-9A96-A46267C1EDD9}" type="sibTrans" cxnId="{04D56264-0661-4033-87DC-516F8DFDEE14}">
      <dgm:prSet/>
      <dgm:spPr/>
      <dgm:t>
        <a:bodyPr/>
        <a:lstStyle/>
        <a:p>
          <a:endParaRPr lang="it-IT"/>
        </a:p>
      </dgm:t>
    </dgm:pt>
    <dgm:pt modelId="{238D2662-9719-4666-98C2-1DD71B3E4207}">
      <dgm:prSet phldrT="[Testo]" custT="1"/>
      <dgm:spPr/>
      <dgm:t>
        <a:bodyPr/>
        <a:lstStyle/>
        <a:p>
          <a:pPr lvl="0" algn="ctr" defTabSz="466725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400" dirty="0" smtClean="0">
              <a:solidFill>
                <a:schemeClr val="tx1"/>
              </a:solidFill>
            </a:rPr>
            <a:t>“</a:t>
          </a:r>
          <a:r>
            <a:rPr lang="it-IT" sz="2400" i="1" dirty="0" smtClean="0">
              <a:solidFill>
                <a:schemeClr val="tx1"/>
              </a:solidFill>
            </a:rPr>
            <a:t>La proprietà è una fonte di potere</a:t>
          </a:r>
        </a:p>
        <a:p>
          <a:pPr lvl="0" algn="ctr" defTabSz="466725">
            <a:lnSpc>
              <a:spcPct val="100000"/>
            </a:lnSpc>
            <a:spcBef>
              <a:spcPct val="0"/>
            </a:spcBef>
            <a:spcAft>
              <a:spcPts val="1000"/>
            </a:spcAft>
            <a:buNone/>
          </a:pPr>
          <a:r>
            <a:rPr lang="it-IT" sz="2400" i="1" dirty="0" smtClean="0">
              <a:solidFill>
                <a:schemeClr val="tx1"/>
              </a:solidFill>
            </a:rPr>
            <a:t>quando i contratti sono incompleti</a:t>
          </a:r>
          <a:r>
            <a:rPr lang="it-IT" sz="2400" dirty="0" smtClean="0">
              <a:solidFill>
                <a:schemeClr val="tx1"/>
              </a:solidFill>
            </a:rPr>
            <a:t>”</a:t>
          </a:r>
        </a:p>
        <a:p>
          <a:pPr lvl="0" algn="r" defTabSz="466725">
            <a:lnSpc>
              <a:spcPct val="90000"/>
            </a:lnSpc>
            <a:spcBef>
              <a:spcPct val="0"/>
            </a:spcBef>
            <a:spcAft>
              <a:spcPts val="1000"/>
            </a:spcAft>
            <a:buNone/>
          </a:pPr>
          <a:r>
            <a:rPr lang="it-IT" sz="2400" dirty="0" smtClean="0">
              <a:solidFill>
                <a:schemeClr val="tx1"/>
              </a:solidFill>
            </a:rPr>
            <a:t>(</a:t>
          </a:r>
          <a:r>
            <a:rPr lang="it-IT" sz="2400" dirty="0" err="1" smtClean="0">
              <a:solidFill>
                <a:schemeClr val="tx1"/>
              </a:solidFill>
            </a:rPr>
            <a:t>Hart</a:t>
          </a:r>
          <a:r>
            <a:rPr lang="it-IT" sz="2400" dirty="0" smtClean="0">
              <a:solidFill>
                <a:schemeClr val="tx1"/>
              </a:solidFill>
            </a:rPr>
            <a:t>, 1995)</a:t>
          </a:r>
          <a:endParaRPr lang="it-IT" sz="2000" dirty="0"/>
        </a:p>
      </dgm:t>
    </dgm:pt>
    <dgm:pt modelId="{CA70E9DB-7037-4E28-9818-6583D44463B8}" type="parTrans" cxnId="{6AD17C83-5F6A-45B1-98A0-E0D27FEAE051}">
      <dgm:prSet/>
      <dgm:spPr/>
      <dgm:t>
        <a:bodyPr/>
        <a:lstStyle/>
        <a:p>
          <a:endParaRPr lang="it-IT"/>
        </a:p>
      </dgm:t>
    </dgm:pt>
    <dgm:pt modelId="{050753CB-933B-4919-B591-3A40AB967E99}" type="sibTrans" cxnId="{6AD17C83-5F6A-45B1-98A0-E0D27FEAE051}">
      <dgm:prSet/>
      <dgm:spPr/>
      <dgm:t>
        <a:bodyPr/>
        <a:lstStyle/>
        <a:p>
          <a:endParaRPr lang="it-IT"/>
        </a:p>
      </dgm:t>
    </dgm:pt>
    <dgm:pt modelId="{69242DF0-11C9-400C-9421-82028FFBA8CA}">
      <dgm:prSet phldrT="[Testo]"/>
      <dgm:spPr/>
      <dgm:t>
        <a:bodyPr/>
        <a:lstStyle/>
        <a:p>
          <a:r>
            <a:rPr lang="it-IT" dirty="0" smtClean="0"/>
            <a:t>DIRITTI RESIDUALI </a:t>
          </a:r>
          <a:r>
            <a:rPr lang="it-IT" dirty="0" err="1" smtClean="0"/>
            <a:t>DI</a:t>
          </a:r>
          <a:r>
            <a:rPr lang="it-IT" dirty="0" smtClean="0"/>
            <a:t> CONTROLLO</a:t>
          </a:r>
          <a:endParaRPr lang="it-IT" dirty="0"/>
        </a:p>
      </dgm:t>
    </dgm:pt>
    <dgm:pt modelId="{8C322F18-ECB0-4A70-8CE3-884D302D5253}" type="parTrans" cxnId="{FDB4511C-5792-4E36-ACD3-70E74109C043}">
      <dgm:prSet/>
      <dgm:spPr/>
      <dgm:t>
        <a:bodyPr/>
        <a:lstStyle/>
        <a:p>
          <a:endParaRPr lang="it-IT"/>
        </a:p>
      </dgm:t>
    </dgm:pt>
    <dgm:pt modelId="{4B2A2F19-EB5F-4497-B266-7C64DAC77F2E}" type="sibTrans" cxnId="{FDB4511C-5792-4E36-ACD3-70E74109C043}">
      <dgm:prSet/>
      <dgm:spPr/>
      <dgm:t>
        <a:bodyPr/>
        <a:lstStyle/>
        <a:p>
          <a:endParaRPr lang="it-IT"/>
        </a:p>
      </dgm:t>
    </dgm:pt>
    <dgm:pt modelId="{23BA9A17-DAF2-4D74-BB72-7E79013C67C0}" type="pres">
      <dgm:prSet presAssocID="{70806D78-0DFC-477A-8F1E-4E8AB97CC7D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F9E527D-031D-4574-9B2B-D4B92D7E2CE8}" type="pres">
      <dgm:prSet presAssocID="{C56B6EFC-91BF-4E1D-8A72-7458AA08B69D}" presName="node" presStyleLbl="node1" presStyleIdx="0" presStyleCnt="3" custScaleX="130299" custScaleY="114633" custRadScaleRad="91697" custRadScaleInc="441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F2C2EF3-B621-4823-A94A-F64E0FA0CECD}" type="pres">
      <dgm:prSet presAssocID="{C56B6EFC-91BF-4E1D-8A72-7458AA08B69D}" presName="spNode" presStyleCnt="0"/>
      <dgm:spPr/>
    </dgm:pt>
    <dgm:pt modelId="{0DD85C67-6721-4274-9E45-D5487F42EEFD}" type="pres">
      <dgm:prSet presAssocID="{011808AC-5C3A-432E-9A96-A46267C1EDD9}" presName="sibTrans" presStyleLbl="sibTrans1D1" presStyleIdx="0" presStyleCnt="3"/>
      <dgm:spPr/>
      <dgm:t>
        <a:bodyPr/>
        <a:lstStyle/>
        <a:p>
          <a:endParaRPr lang="it-IT"/>
        </a:p>
      </dgm:t>
    </dgm:pt>
    <dgm:pt modelId="{BBE7A04C-52B6-434D-80FE-9B9FBBB2E77E}" type="pres">
      <dgm:prSet presAssocID="{238D2662-9719-4666-98C2-1DD71B3E4207}" presName="node" presStyleLbl="node1" presStyleIdx="1" presStyleCnt="3" custScaleX="117942" custScaleY="160445" custRadScaleRad="93024" custRadScaleInc="-3239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DED8009-4A45-4801-BAF7-57C3B2FE1DE8}" type="pres">
      <dgm:prSet presAssocID="{238D2662-9719-4666-98C2-1DD71B3E4207}" presName="spNode" presStyleCnt="0"/>
      <dgm:spPr/>
    </dgm:pt>
    <dgm:pt modelId="{B4E41CBA-8FC2-4ABB-B028-871787122082}" type="pres">
      <dgm:prSet presAssocID="{050753CB-933B-4919-B591-3A40AB967E99}" presName="sibTrans" presStyleLbl="sibTrans1D1" presStyleIdx="1" presStyleCnt="3"/>
      <dgm:spPr/>
      <dgm:t>
        <a:bodyPr/>
        <a:lstStyle/>
        <a:p>
          <a:endParaRPr lang="it-IT"/>
        </a:p>
      </dgm:t>
    </dgm:pt>
    <dgm:pt modelId="{1E6F08DB-5E58-4518-B7E7-1537E561F1A5}" type="pres">
      <dgm:prSet presAssocID="{69242DF0-11C9-400C-9421-82028FFBA8CA}" presName="node" presStyleLbl="node1" presStyleIdx="2" presStyleCnt="3" custScaleX="104468" custScaleY="115268" custRadScaleRad="93763" custRadScaleInc="4147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100F6ED-FA36-4992-B7B9-C865BE4E2E44}" type="pres">
      <dgm:prSet presAssocID="{69242DF0-11C9-400C-9421-82028FFBA8CA}" presName="spNode" presStyleCnt="0"/>
      <dgm:spPr/>
    </dgm:pt>
    <dgm:pt modelId="{6F1A62B3-439D-4DDC-9ED3-1F74F63BCDED}" type="pres">
      <dgm:prSet presAssocID="{4B2A2F19-EB5F-4497-B266-7C64DAC77F2E}" presName="sibTrans" presStyleLbl="sibTrans1D1" presStyleIdx="2" presStyleCnt="3"/>
      <dgm:spPr/>
      <dgm:t>
        <a:bodyPr/>
        <a:lstStyle/>
        <a:p>
          <a:endParaRPr lang="it-IT"/>
        </a:p>
      </dgm:t>
    </dgm:pt>
  </dgm:ptLst>
  <dgm:cxnLst>
    <dgm:cxn modelId="{B50959D9-59A0-40A5-B975-50CAF2FFFE0A}" type="presOf" srcId="{4B2A2F19-EB5F-4497-B266-7C64DAC77F2E}" destId="{6F1A62B3-439D-4DDC-9ED3-1F74F63BCDED}" srcOrd="0" destOrd="0" presId="urn:microsoft.com/office/officeart/2005/8/layout/cycle6"/>
    <dgm:cxn modelId="{FFF79E0A-F9C7-4660-AA55-2EA4E2B0DE40}" type="presOf" srcId="{011808AC-5C3A-432E-9A96-A46267C1EDD9}" destId="{0DD85C67-6721-4274-9E45-D5487F42EEFD}" srcOrd="0" destOrd="0" presId="urn:microsoft.com/office/officeart/2005/8/layout/cycle6"/>
    <dgm:cxn modelId="{6AD17C83-5F6A-45B1-98A0-E0D27FEAE051}" srcId="{70806D78-0DFC-477A-8F1E-4E8AB97CC7DE}" destId="{238D2662-9719-4666-98C2-1DD71B3E4207}" srcOrd="1" destOrd="0" parTransId="{CA70E9DB-7037-4E28-9818-6583D44463B8}" sibTransId="{050753CB-933B-4919-B591-3A40AB967E99}"/>
    <dgm:cxn modelId="{04D56264-0661-4033-87DC-516F8DFDEE14}" srcId="{70806D78-0DFC-477A-8F1E-4E8AB97CC7DE}" destId="{C56B6EFC-91BF-4E1D-8A72-7458AA08B69D}" srcOrd="0" destOrd="0" parTransId="{3EBD791F-D97C-4133-A0B4-8A7395003514}" sibTransId="{011808AC-5C3A-432E-9A96-A46267C1EDD9}"/>
    <dgm:cxn modelId="{FDB4511C-5792-4E36-ACD3-70E74109C043}" srcId="{70806D78-0DFC-477A-8F1E-4E8AB97CC7DE}" destId="{69242DF0-11C9-400C-9421-82028FFBA8CA}" srcOrd="2" destOrd="0" parTransId="{8C322F18-ECB0-4A70-8CE3-884D302D5253}" sibTransId="{4B2A2F19-EB5F-4497-B266-7C64DAC77F2E}"/>
    <dgm:cxn modelId="{4D2C888C-E018-4BEC-86E7-A2FAF740CB60}" type="presOf" srcId="{C56B6EFC-91BF-4E1D-8A72-7458AA08B69D}" destId="{2F9E527D-031D-4574-9B2B-D4B92D7E2CE8}" srcOrd="0" destOrd="0" presId="urn:microsoft.com/office/officeart/2005/8/layout/cycle6"/>
    <dgm:cxn modelId="{5FDEDE75-8043-4989-9A5C-DD659E2420CA}" type="presOf" srcId="{050753CB-933B-4919-B591-3A40AB967E99}" destId="{B4E41CBA-8FC2-4ABB-B028-871787122082}" srcOrd="0" destOrd="0" presId="urn:microsoft.com/office/officeart/2005/8/layout/cycle6"/>
    <dgm:cxn modelId="{16151ABA-1E4F-4259-B1F0-82AB6DD257B2}" type="presOf" srcId="{70806D78-0DFC-477A-8F1E-4E8AB97CC7DE}" destId="{23BA9A17-DAF2-4D74-BB72-7E79013C67C0}" srcOrd="0" destOrd="0" presId="urn:microsoft.com/office/officeart/2005/8/layout/cycle6"/>
    <dgm:cxn modelId="{A7852E69-D8B3-42BC-A7E3-B5F781E7AA1D}" type="presOf" srcId="{238D2662-9719-4666-98C2-1DD71B3E4207}" destId="{BBE7A04C-52B6-434D-80FE-9B9FBBB2E77E}" srcOrd="0" destOrd="0" presId="urn:microsoft.com/office/officeart/2005/8/layout/cycle6"/>
    <dgm:cxn modelId="{A70328BD-DDF1-498C-8CFD-495A109DBD36}" type="presOf" srcId="{69242DF0-11C9-400C-9421-82028FFBA8CA}" destId="{1E6F08DB-5E58-4518-B7E7-1537E561F1A5}" srcOrd="0" destOrd="0" presId="urn:microsoft.com/office/officeart/2005/8/layout/cycle6"/>
    <dgm:cxn modelId="{7ACDAAFC-5054-4E3F-9A5D-556CAF568F30}" type="presParOf" srcId="{23BA9A17-DAF2-4D74-BB72-7E79013C67C0}" destId="{2F9E527D-031D-4574-9B2B-D4B92D7E2CE8}" srcOrd="0" destOrd="0" presId="urn:microsoft.com/office/officeart/2005/8/layout/cycle6"/>
    <dgm:cxn modelId="{C2A6DBC0-763C-49A5-AB21-198D05C3B8F9}" type="presParOf" srcId="{23BA9A17-DAF2-4D74-BB72-7E79013C67C0}" destId="{1F2C2EF3-B621-4823-A94A-F64E0FA0CECD}" srcOrd="1" destOrd="0" presId="urn:microsoft.com/office/officeart/2005/8/layout/cycle6"/>
    <dgm:cxn modelId="{75AFDBFB-9BD2-4C5D-AF70-97C33635F338}" type="presParOf" srcId="{23BA9A17-DAF2-4D74-BB72-7E79013C67C0}" destId="{0DD85C67-6721-4274-9E45-D5487F42EEFD}" srcOrd="2" destOrd="0" presId="urn:microsoft.com/office/officeart/2005/8/layout/cycle6"/>
    <dgm:cxn modelId="{018C9A0D-7D66-4B43-8BF5-A61A3B928772}" type="presParOf" srcId="{23BA9A17-DAF2-4D74-BB72-7E79013C67C0}" destId="{BBE7A04C-52B6-434D-80FE-9B9FBBB2E77E}" srcOrd="3" destOrd="0" presId="urn:microsoft.com/office/officeart/2005/8/layout/cycle6"/>
    <dgm:cxn modelId="{74C40ADB-7A9B-4FD9-8E80-01737618263E}" type="presParOf" srcId="{23BA9A17-DAF2-4D74-BB72-7E79013C67C0}" destId="{8DED8009-4A45-4801-BAF7-57C3B2FE1DE8}" srcOrd="4" destOrd="0" presId="urn:microsoft.com/office/officeart/2005/8/layout/cycle6"/>
    <dgm:cxn modelId="{B9DC104A-9516-4608-82CD-8DDCFE4FBA2E}" type="presParOf" srcId="{23BA9A17-DAF2-4D74-BB72-7E79013C67C0}" destId="{B4E41CBA-8FC2-4ABB-B028-871787122082}" srcOrd="5" destOrd="0" presId="urn:microsoft.com/office/officeart/2005/8/layout/cycle6"/>
    <dgm:cxn modelId="{44173E0A-5000-4231-8FC9-2F4331B5664F}" type="presParOf" srcId="{23BA9A17-DAF2-4D74-BB72-7E79013C67C0}" destId="{1E6F08DB-5E58-4518-B7E7-1537E561F1A5}" srcOrd="6" destOrd="0" presId="urn:microsoft.com/office/officeart/2005/8/layout/cycle6"/>
    <dgm:cxn modelId="{C563A864-5812-4DCA-9A8E-A1F183BF25A0}" type="presParOf" srcId="{23BA9A17-DAF2-4D74-BB72-7E79013C67C0}" destId="{0100F6ED-FA36-4992-B7B9-C865BE4E2E44}" srcOrd="7" destOrd="0" presId="urn:microsoft.com/office/officeart/2005/8/layout/cycle6"/>
    <dgm:cxn modelId="{1F50A2B6-AADD-4497-8EBB-5292FD76781D}" type="presParOf" srcId="{23BA9A17-DAF2-4D74-BB72-7E79013C67C0}" destId="{6F1A62B3-439D-4DDC-9ED3-1F74F63BCDED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3318BB-7A1F-4C07-8C2F-B88AEE7FD244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8491567-309F-47CF-81C2-47F24621AB82}">
      <dgm:prSet phldrT="[Testo]" custT="1"/>
      <dgm:spPr>
        <a:noFill/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dirty="0" smtClean="0"/>
            <a:t>Potere decisionale</a:t>
          </a:r>
          <a:endParaRPr lang="it-IT" sz="2400" dirty="0"/>
        </a:p>
      </dgm:t>
    </dgm:pt>
    <dgm:pt modelId="{682578F6-1351-4F78-BEBF-D3918FE1EBFC}" type="parTrans" cxnId="{F9CD935D-3E35-460C-8ED4-322629B9D8E8}">
      <dgm:prSet/>
      <dgm:spPr/>
      <dgm:t>
        <a:bodyPr/>
        <a:lstStyle/>
        <a:p>
          <a:endParaRPr lang="it-IT"/>
        </a:p>
      </dgm:t>
    </dgm:pt>
    <dgm:pt modelId="{CB72E470-0E73-4436-8892-BBAB68CB0253}" type="sibTrans" cxnId="{F9CD935D-3E35-460C-8ED4-322629B9D8E8}">
      <dgm:prSet/>
      <dgm:spPr/>
      <dgm:t>
        <a:bodyPr/>
        <a:lstStyle/>
        <a:p>
          <a:endParaRPr lang="it-IT"/>
        </a:p>
      </dgm:t>
    </dgm:pt>
    <dgm:pt modelId="{03AD8152-906B-4383-8158-CFD2BF5C2AA0}">
      <dgm:prSet custT="1"/>
      <dgm:spPr>
        <a:noFill/>
      </dgm:spPr>
      <dgm:t>
        <a:bodyPr/>
        <a:lstStyle/>
        <a:p>
          <a:r>
            <a:rPr lang="it-IT" sz="2000" dirty="0" smtClean="0"/>
            <a:t>incentiva al massimo i soggetti che lo detengono </a:t>
          </a:r>
          <a:endParaRPr lang="it-IT" sz="2400" dirty="0"/>
        </a:p>
      </dgm:t>
    </dgm:pt>
    <dgm:pt modelId="{85F3466D-CF46-4923-AE07-EE5F5906267B}" type="parTrans" cxnId="{27D75301-865D-4B07-B42C-695917843DA6}">
      <dgm:prSet/>
      <dgm:spPr/>
      <dgm:t>
        <a:bodyPr/>
        <a:lstStyle/>
        <a:p>
          <a:endParaRPr lang="it-IT"/>
        </a:p>
      </dgm:t>
    </dgm:pt>
    <dgm:pt modelId="{3537761A-79D4-4DD2-9EC4-6D805FB3A0CE}" type="sibTrans" cxnId="{27D75301-865D-4B07-B42C-695917843DA6}">
      <dgm:prSet/>
      <dgm:spPr/>
      <dgm:t>
        <a:bodyPr/>
        <a:lstStyle/>
        <a:p>
          <a:endParaRPr lang="it-IT"/>
        </a:p>
      </dgm:t>
    </dgm:pt>
    <dgm:pt modelId="{718C0A43-DEA1-45C4-98F3-55288FCDEA0F}">
      <dgm:prSet custT="1"/>
      <dgm:spPr>
        <a:noFill/>
      </dgm:spPr>
      <dgm:t>
        <a:bodyPr/>
        <a:lstStyle/>
        <a:p>
          <a:r>
            <a:rPr lang="it-IT" sz="2000" dirty="0" smtClean="0"/>
            <a:t>disincentiva  i soggetti che vi sono esposti</a:t>
          </a:r>
          <a:endParaRPr lang="it-IT" sz="2400" dirty="0"/>
        </a:p>
      </dgm:t>
    </dgm:pt>
    <dgm:pt modelId="{9F9D8808-48B1-436F-B38A-A608DD192F25}" type="parTrans" cxnId="{8B21786A-03C9-4E09-BE01-DA637D5AFC58}">
      <dgm:prSet/>
      <dgm:spPr/>
      <dgm:t>
        <a:bodyPr/>
        <a:lstStyle/>
        <a:p>
          <a:endParaRPr lang="it-IT"/>
        </a:p>
      </dgm:t>
    </dgm:pt>
    <dgm:pt modelId="{B388D330-255D-4A1D-AE25-E4EEE6FB67CA}" type="sibTrans" cxnId="{8B21786A-03C9-4E09-BE01-DA637D5AFC58}">
      <dgm:prSet/>
      <dgm:spPr/>
      <dgm:t>
        <a:bodyPr/>
        <a:lstStyle/>
        <a:p>
          <a:endParaRPr lang="it-IT"/>
        </a:p>
      </dgm:t>
    </dgm:pt>
    <dgm:pt modelId="{DAF826CE-EB60-4191-B7E7-02DF58F37232}" type="pres">
      <dgm:prSet presAssocID="{CA3318BB-7A1F-4C07-8C2F-B88AEE7FD24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BED9F694-0C62-4B06-B1BB-80EF4807617B}" type="pres">
      <dgm:prSet presAssocID="{D8491567-309F-47CF-81C2-47F24621AB82}" presName="vertOne" presStyleCnt="0"/>
      <dgm:spPr/>
    </dgm:pt>
    <dgm:pt modelId="{7D9C53E2-39FE-45CC-814B-340491E63F7F}" type="pres">
      <dgm:prSet presAssocID="{D8491567-309F-47CF-81C2-47F24621AB82}" presName="txOne" presStyleLbl="node0" presStyleIdx="0" presStyleCnt="1" custScaleY="6123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1BB9A0B-7D62-404A-8B89-C78F1912ECEF}" type="pres">
      <dgm:prSet presAssocID="{D8491567-309F-47CF-81C2-47F24621AB82}" presName="parTransOne" presStyleCnt="0"/>
      <dgm:spPr/>
    </dgm:pt>
    <dgm:pt modelId="{6EA1CC3B-6837-49A7-883C-C6BED48B298C}" type="pres">
      <dgm:prSet presAssocID="{D8491567-309F-47CF-81C2-47F24621AB82}" presName="horzOne" presStyleCnt="0"/>
      <dgm:spPr/>
    </dgm:pt>
    <dgm:pt modelId="{982E4EF9-025A-4EED-A2AE-87420ABE657F}" type="pres">
      <dgm:prSet presAssocID="{03AD8152-906B-4383-8158-CFD2BF5C2AA0}" presName="vertTwo" presStyleCnt="0"/>
      <dgm:spPr/>
    </dgm:pt>
    <dgm:pt modelId="{094A4B90-F5CB-48E8-9B5C-35808A14C7DE}" type="pres">
      <dgm:prSet presAssocID="{03AD8152-906B-4383-8158-CFD2BF5C2AA0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CBF729A-0EF0-42B1-BCCB-BB9C18A4B8C8}" type="pres">
      <dgm:prSet presAssocID="{03AD8152-906B-4383-8158-CFD2BF5C2AA0}" presName="horzTwo" presStyleCnt="0"/>
      <dgm:spPr/>
    </dgm:pt>
    <dgm:pt modelId="{571ED6D9-87AD-4E82-805B-3D7236FCB6CD}" type="pres">
      <dgm:prSet presAssocID="{3537761A-79D4-4DD2-9EC4-6D805FB3A0CE}" presName="sibSpaceTwo" presStyleCnt="0"/>
      <dgm:spPr/>
    </dgm:pt>
    <dgm:pt modelId="{C669F736-F7CF-40CA-82EC-8190E93B1086}" type="pres">
      <dgm:prSet presAssocID="{718C0A43-DEA1-45C4-98F3-55288FCDEA0F}" presName="vertTwo" presStyleCnt="0"/>
      <dgm:spPr/>
    </dgm:pt>
    <dgm:pt modelId="{243CEAE5-E565-4AB4-89CD-C402FE0E607B}" type="pres">
      <dgm:prSet presAssocID="{718C0A43-DEA1-45C4-98F3-55288FCDEA0F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76EF78E-F69A-4BBF-BB5D-554436B5D766}" type="pres">
      <dgm:prSet presAssocID="{718C0A43-DEA1-45C4-98F3-55288FCDEA0F}" presName="horzTwo" presStyleCnt="0"/>
      <dgm:spPr/>
    </dgm:pt>
  </dgm:ptLst>
  <dgm:cxnLst>
    <dgm:cxn modelId="{48DA93E9-3CAF-4159-9D2E-0ED04466B38A}" type="presOf" srcId="{718C0A43-DEA1-45C4-98F3-55288FCDEA0F}" destId="{243CEAE5-E565-4AB4-89CD-C402FE0E607B}" srcOrd="0" destOrd="0" presId="urn:microsoft.com/office/officeart/2005/8/layout/hierarchy4"/>
    <dgm:cxn modelId="{04BBAC44-3BDE-45C0-929D-10C93287CD09}" type="presOf" srcId="{CA3318BB-7A1F-4C07-8C2F-B88AEE7FD244}" destId="{DAF826CE-EB60-4191-B7E7-02DF58F37232}" srcOrd="0" destOrd="0" presId="urn:microsoft.com/office/officeart/2005/8/layout/hierarchy4"/>
    <dgm:cxn modelId="{8B21786A-03C9-4E09-BE01-DA637D5AFC58}" srcId="{D8491567-309F-47CF-81C2-47F24621AB82}" destId="{718C0A43-DEA1-45C4-98F3-55288FCDEA0F}" srcOrd="1" destOrd="0" parTransId="{9F9D8808-48B1-436F-B38A-A608DD192F25}" sibTransId="{B388D330-255D-4A1D-AE25-E4EEE6FB67CA}"/>
    <dgm:cxn modelId="{277072A3-4C68-4C42-AA00-075FA37F7DCB}" type="presOf" srcId="{D8491567-309F-47CF-81C2-47F24621AB82}" destId="{7D9C53E2-39FE-45CC-814B-340491E63F7F}" srcOrd="0" destOrd="0" presId="urn:microsoft.com/office/officeart/2005/8/layout/hierarchy4"/>
    <dgm:cxn modelId="{386ADC26-ACD2-44ED-A31C-90079BA5097F}" type="presOf" srcId="{03AD8152-906B-4383-8158-CFD2BF5C2AA0}" destId="{094A4B90-F5CB-48E8-9B5C-35808A14C7DE}" srcOrd="0" destOrd="0" presId="urn:microsoft.com/office/officeart/2005/8/layout/hierarchy4"/>
    <dgm:cxn modelId="{F9CD935D-3E35-460C-8ED4-322629B9D8E8}" srcId="{CA3318BB-7A1F-4C07-8C2F-B88AEE7FD244}" destId="{D8491567-309F-47CF-81C2-47F24621AB82}" srcOrd="0" destOrd="0" parTransId="{682578F6-1351-4F78-BEBF-D3918FE1EBFC}" sibTransId="{CB72E470-0E73-4436-8892-BBAB68CB0253}"/>
    <dgm:cxn modelId="{27D75301-865D-4B07-B42C-695917843DA6}" srcId="{D8491567-309F-47CF-81C2-47F24621AB82}" destId="{03AD8152-906B-4383-8158-CFD2BF5C2AA0}" srcOrd="0" destOrd="0" parTransId="{85F3466D-CF46-4923-AE07-EE5F5906267B}" sibTransId="{3537761A-79D4-4DD2-9EC4-6D805FB3A0CE}"/>
    <dgm:cxn modelId="{A5794423-5177-4481-AA14-5316FDD1D2AF}" type="presParOf" srcId="{DAF826CE-EB60-4191-B7E7-02DF58F37232}" destId="{BED9F694-0C62-4B06-B1BB-80EF4807617B}" srcOrd="0" destOrd="0" presId="urn:microsoft.com/office/officeart/2005/8/layout/hierarchy4"/>
    <dgm:cxn modelId="{9CE5BBB1-051D-47F0-AD73-ECCBBAD76A40}" type="presParOf" srcId="{BED9F694-0C62-4B06-B1BB-80EF4807617B}" destId="{7D9C53E2-39FE-45CC-814B-340491E63F7F}" srcOrd="0" destOrd="0" presId="urn:microsoft.com/office/officeart/2005/8/layout/hierarchy4"/>
    <dgm:cxn modelId="{67175724-CE1E-4656-A6A6-F147A6419F02}" type="presParOf" srcId="{BED9F694-0C62-4B06-B1BB-80EF4807617B}" destId="{91BB9A0B-7D62-404A-8B89-C78F1912ECEF}" srcOrd="1" destOrd="0" presId="urn:microsoft.com/office/officeart/2005/8/layout/hierarchy4"/>
    <dgm:cxn modelId="{4AC3F8E7-55C2-4BA4-9CF9-42F86CB94923}" type="presParOf" srcId="{BED9F694-0C62-4B06-B1BB-80EF4807617B}" destId="{6EA1CC3B-6837-49A7-883C-C6BED48B298C}" srcOrd="2" destOrd="0" presId="urn:microsoft.com/office/officeart/2005/8/layout/hierarchy4"/>
    <dgm:cxn modelId="{84D1A5CB-06DE-426D-8B59-8457289C9539}" type="presParOf" srcId="{6EA1CC3B-6837-49A7-883C-C6BED48B298C}" destId="{982E4EF9-025A-4EED-A2AE-87420ABE657F}" srcOrd="0" destOrd="0" presId="urn:microsoft.com/office/officeart/2005/8/layout/hierarchy4"/>
    <dgm:cxn modelId="{5E06FF03-3D1C-4EF3-9469-0545C2E3BF54}" type="presParOf" srcId="{982E4EF9-025A-4EED-A2AE-87420ABE657F}" destId="{094A4B90-F5CB-48E8-9B5C-35808A14C7DE}" srcOrd="0" destOrd="0" presId="urn:microsoft.com/office/officeart/2005/8/layout/hierarchy4"/>
    <dgm:cxn modelId="{781475E0-5486-444B-B01F-E28D09A1D68C}" type="presParOf" srcId="{982E4EF9-025A-4EED-A2AE-87420ABE657F}" destId="{1CBF729A-0EF0-42B1-BCCB-BB9C18A4B8C8}" srcOrd="1" destOrd="0" presId="urn:microsoft.com/office/officeart/2005/8/layout/hierarchy4"/>
    <dgm:cxn modelId="{1243C9F5-F8C8-4DD4-B33D-83FA06C71BC2}" type="presParOf" srcId="{6EA1CC3B-6837-49A7-883C-C6BED48B298C}" destId="{571ED6D9-87AD-4E82-805B-3D7236FCB6CD}" srcOrd="1" destOrd="0" presId="urn:microsoft.com/office/officeart/2005/8/layout/hierarchy4"/>
    <dgm:cxn modelId="{5050EAA1-B620-477B-BE4F-3F64F11F42FE}" type="presParOf" srcId="{6EA1CC3B-6837-49A7-883C-C6BED48B298C}" destId="{C669F736-F7CF-40CA-82EC-8190E93B1086}" srcOrd="2" destOrd="0" presId="urn:microsoft.com/office/officeart/2005/8/layout/hierarchy4"/>
    <dgm:cxn modelId="{0D4BB7F5-B4EA-42E5-9F0D-AA5234FBBA30}" type="presParOf" srcId="{C669F736-F7CF-40CA-82EC-8190E93B1086}" destId="{243CEAE5-E565-4AB4-89CD-C402FE0E607B}" srcOrd="0" destOrd="0" presId="urn:microsoft.com/office/officeart/2005/8/layout/hierarchy4"/>
    <dgm:cxn modelId="{A116E1A6-2E77-47CA-8CE1-139E2A97FFDE}" type="presParOf" srcId="{C669F736-F7CF-40CA-82EC-8190E93B1086}" destId="{976EF78E-F69A-4BBF-BB5D-554436B5D76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A3318BB-7A1F-4C07-8C2F-B88AEE7FD244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DF2AA4E-EBBC-4BD1-93F1-85C9DBA97905}">
      <dgm:prSet phldrT="[Testo]" custT="1"/>
      <dgm:spPr>
        <a:noFill/>
      </dgm:spPr>
      <dgm:t>
        <a:bodyPr/>
        <a:lstStyle/>
        <a:p>
          <a:pPr marL="522287" indent="-457200">
            <a:buAutoNum type="arabicPeriod"/>
          </a:pPr>
          <a:r>
            <a:rPr lang="it-IT" sz="2400" b="0" dirty="0" smtClean="0"/>
            <a:t>stabilire relazioni di complementarietà  tra capitale fisico e capitale umano </a:t>
          </a:r>
        </a:p>
        <a:p>
          <a:pPr marL="522287" indent="-457200">
            <a:buAutoNum type="arabicPeriod"/>
          </a:pPr>
          <a:r>
            <a:rPr lang="it-IT" sz="2400" dirty="0" smtClean="0"/>
            <a:t>individuare soggetti più adatti a controllare l’insieme di risorse coinvolte nella transazione </a:t>
          </a:r>
          <a:r>
            <a:rPr lang="it-IT" sz="2400" dirty="0" smtClean="0">
              <a:sym typeface="Wingdings" pitchFamily="2" charset="2"/>
            </a:rPr>
            <a:t> potere decisionale  assegnato </a:t>
          </a:r>
          <a:r>
            <a:rPr lang="it-IT" sz="2400" dirty="0" smtClean="0"/>
            <a:t>ai soggetti che più contribuiscono a massimizzare l’efficienza</a:t>
          </a:r>
          <a:endParaRPr lang="it-IT" sz="2400" dirty="0"/>
        </a:p>
      </dgm:t>
    </dgm:pt>
    <dgm:pt modelId="{0AF25D61-0B50-4F0D-B1B3-412AB2B74E25}" type="parTrans" cxnId="{92A66A8F-6FDF-4B97-BA53-D5D7027762AA}">
      <dgm:prSet/>
      <dgm:spPr/>
      <dgm:t>
        <a:bodyPr/>
        <a:lstStyle/>
        <a:p>
          <a:endParaRPr lang="it-IT"/>
        </a:p>
      </dgm:t>
    </dgm:pt>
    <dgm:pt modelId="{9FDEFC3E-A046-41AA-904B-F068D7BB4D57}" type="sibTrans" cxnId="{92A66A8F-6FDF-4B97-BA53-D5D7027762AA}">
      <dgm:prSet/>
      <dgm:spPr/>
      <dgm:t>
        <a:bodyPr/>
        <a:lstStyle/>
        <a:p>
          <a:endParaRPr lang="it-IT"/>
        </a:p>
      </dgm:t>
    </dgm:pt>
    <dgm:pt modelId="{32EFA7E8-8E98-43E1-9C04-23CB5E9F7BFE}">
      <dgm:prSet phldrT="[Testo]" custT="1"/>
      <dgm:spPr>
        <a:noFill/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dirty="0" smtClean="0"/>
            <a:t>conclusione dell’approccio GHM</a:t>
          </a:r>
          <a:endParaRPr lang="it-IT" sz="2400" dirty="0"/>
        </a:p>
      </dgm:t>
    </dgm:pt>
    <dgm:pt modelId="{3A077E74-6B9B-4D17-A2DE-3894F6F31A9F}" type="sibTrans" cxnId="{10D7971F-6F36-48BE-BAB2-EFAC0B4E19C1}">
      <dgm:prSet/>
      <dgm:spPr/>
      <dgm:t>
        <a:bodyPr/>
        <a:lstStyle/>
        <a:p>
          <a:endParaRPr lang="it-IT"/>
        </a:p>
      </dgm:t>
    </dgm:pt>
    <dgm:pt modelId="{8D77A3E7-F036-49E4-A624-B1AA77D3C526}" type="parTrans" cxnId="{10D7971F-6F36-48BE-BAB2-EFAC0B4E19C1}">
      <dgm:prSet/>
      <dgm:spPr/>
      <dgm:t>
        <a:bodyPr/>
        <a:lstStyle/>
        <a:p>
          <a:endParaRPr lang="it-IT"/>
        </a:p>
      </dgm:t>
    </dgm:pt>
    <dgm:pt modelId="{DAF826CE-EB60-4191-B7E7-02DF58F37232}" type="pres">
      <dgm:prSet presAssocID="{CA3318BB-7A1F-4C07-8C2F-B88AEE7FD24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B6401B50-8245-4BF1-9821-0864A74CBD38}" type="pres">
      <dgm:prSet presAssocID="{32EFA7E8-8E98-43E1-9C04-23CB5E9F7BFE}" presName="vertOne" presStyleCnt="0"/>
      <dgm:spPr/>
    </dgm:pt>
    <dgm:pt modelId="{1D068D37-CB79-4B8A-9BE6-00A1BA0B32FC}" type="pres">
      <dgm:prSet presAssocID="{32EFA7E8-8E98-43E1-9C04-23CB5E9F7BFE}" presName="txOne" presStyleLbl="node0" presStyleIdx="0" presStyleCnt="1" custScaleY="2123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8802D8A6-BFF8-4410-A644-D8C463623C95}" type="pres">
      <dgm:prSet presAssocID="{32EFA7E8-8E98-43E1-9C04-23CB5E9F7BFE}" presName="parTransOne" presStyleCnt="0"/>
      <dgm:spPr/>
    </dgm:pt>
    <dgm:pt modelId="{5CD144E2-6312-4615-9062-CF12F73AEEAF}" type="pres">
      <dgm:prSet presAssocID="{32EFA7E8-8E98-43E1-9C04-23CB5E9F7BFE}" presName="horzOne" presStyleCnt="0"/>
      <dgm:spPr/>
    </dgm:pt>
    <dgm:pt modelId="{AF074A5D-6E7A-4781-9DBE-9FEB92E138AF}" type="pres">
      <dgm:prSet presAssocID="{0DF2AA4E-EBBC-4BD1-93F1-85C9DBA97905}" presName="vertTwo" presStyleCnt="0"/>
      <dgm:spPr/>
    </dgm:pt>
    <dgm:pt modelId="{0836C90F-FD46-41B6-98B4-F37FF612B49B}" type="pres">
      <dgm:prSet presAssocID="{0DF2AA4E-EBBC-4BD1-93F1-85C9DBA97905}" presName="txTwo" presStyleLbl="node2" presStyleIdx="0" presStyleCnt="1" custScaleY="10499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8ABB855-B87C-445E-AD81-9217D3D09AB6}" type="pres">
      <dgm:prSet presAssocID="{0DF2AA4E-EBBC-4BD1-93F1-85C9DBA97905}" presName="horzTwo" presStyleCnt="0"/>
      <dgm:spPr/>
    </dgm:pt>
  </dgm:ptLst>
  <dgm:cxnLst>
    <dgm:cxn modelId="{92A66A8F-6FDF-4B97-BA53-D5D7027762AA}" srcId="{32EFA7E8-8E98-43E1-9C04-23CB5E9F7BFE}" destId="{0DF2AA4E-EBBC-4BD1-93F1-85C9DBA97905}" srcOrd="0" destOrd="0" parTransId="{0AF25D61-0B50-4F0D-B1B3-412AB2B74E25}" sibTransId="{9FDEFC3E-A046-41AA-904B-F068D7BB4D57}"/>
    <dgm:cxn modelId="{07E1C5C3-4551-48CC-845F-4192478B962B}" type="presOf" srcId="{32EFA7E8-8E98-43E1-9C04-23CB5E9F7BFE}" destId="{1D068D37-CB79-4B8A-9BE6-00A1BA0B32FC}" srcOrd="0" destOrd="0" presId="urn:microsoft.com/office/officeart/2005/8/layout/hierarchy4"/>
    <dgm:cxn modelId="{8EB76FFC-6537-4149-8C84-5AB8A18AFA06}" type="presOf" srcId="{CA3318BB-7A1F-4C07-8C2F-B88AEE7FD244}" destId="{DAF826CE-EB60-4191-B7E7-02DF58F37232}" srcOrd="0" destOrd="0" presId="urn:microsoft.com/office/officeart/2005/8/layout/hierarchy4"/>
    <dgm:cxn modelId="{7CF37FAE-A1E4-42CC-B6D4-C9F21A5F9913}" type="presOf" srcId="{0DF2AA4E-EBBC-4BD1-93F1-85C9DBA97905}" destId="{0836C90F-FD46-41B6-98B4-F37FF612B49B}" srcOrd="0" destOrd="0" presId="urn:microsoft.com/office/officeart/2005/8/layout/hierarchy4"/>
    <dgm:cxn modelId="{10D7971F-6F36-48BE-BAB2-EFAC0B4E19C1}" srcId="{CA3318BB-7A1F-4C07-8C2F-B88AEE7FD244}" destId="{32EFA7E8-8E98-43E1-9C04-23CB5E9F7BFE}" srcOrd="0" destOrd="0" parTransId="{8D77A3E7-F036-49E4-A624-B1AA77D3C526}" sibTransId="{3A077E74-6B9B-4D17-A2DE-3894F6F31A9F}"/>
    <dgm:cxn modelId="{E828571C-CE3F-4A96-B2F6-30F685D238A9}" type="presParOf" srcId="{DAF826CE-EB60-4191-B7E7-02DF58F37232}" destId="{B6401B50-8245-4BF1-9821-0864A74CBD38}" srcOrd="0" destOrd="0" presId="urn:microsoft.com/office/officeart/2005/8/layout/hierarchy4"/>
    <dgm:cxn modelId="{7BED5CA1-7649-4E59-B128-BD8947E91EFB}" type="presParOf" srcId="{B6401B50-8245-4BF1-9821-0864A74CBD38}" destId="{1D068D37-CB79-4B8A-9BE6-00A1BA0B32FC}" srcOrd="0" destOrd="0" presId="urn:microsoft.com/office/officeart/2005/8/layout/hierarchy4"/>
    <dgm:cxn modelId="{F03A8A10-86E8-4BB4-AA46-860A88716CDF}" type="presParOf" srcId="{B6401B50-8245-4BF1-9821-0864A74CBD38}" destId="{8802D8A6-BFF8-4410-A644-D8C463623C95}" srcOrd="1" destOrd="0" presId="urn:microsoft.com/office/officeart/2005/8/layout/hierarchy4"/>
    <dgm:cxn modelId="{3EB9E0D5-DF8A-4B0A-854D-FC69B6A458EC}" type="presParOf" srcId="{B6401B50-8245-4BF1-9821-0864A74CBD38}" destId="{5CD144E2-6312-4615-9062-CF12F73AEEAF}" srcOrd="2" destOrd="0" presId="urn:microsoft.com/office/officeart/2005/8/layout/hierarchy4"/>
    <dgm:cxn modelId="{3F36737A-5989-4870-9B03-F0A0CEE58BD1}" type="presParOf" srcId="{5CD144E2-6312-4615-9062-CF12F73AEEAF}" destId="{AF074A5D-6E7A-4781-9DBE-9FEB92E138AF}" srcOrd="0" destOrd="0" presId="urn:microsoft.com/office/officeart/2005/8/layout/hierarchy4"/>
    <dgm:cxn modelId="{8827B6EF-D6A5-4CEE-B587-EFF42C014496}" type="presParOf" srcId="{AF074A5D-6E7A-4781-9DBE-9FEB92E138AF}" destId="{0836C90F-FD46-41B6-98B4-F37FF612B49B}" srcOrd="0" destOrd="0" presId="urn:microsoft.com/office/officeart/2005/8/layout/hierarchy4"/>
    <dgm:cxn modelId="{DDE3F2A7-4264-4F5E-A845-E85FD4C5C41A}" type="presParOf" srcId="{AF074A5D-6E7A-4781-9DBE-9FEB92E138AF}" destId="{48ABB855-B87C-445E-AD81-9217D3D09AB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9096548-5925-47ED-AD1F-2ADEED73CF0E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D755EB98-CE2A-4DBE-84BA-BE9D5D49BD7D}">
      <dgm:prSet phldrT="[Testo]" custT="1"/>
      <dgm:spPr>
        <a:noFill/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800" b="1" dirty="0" smtClean="0"/>
            <a:t>Accordi di </a:t>
          </a:r>
          <a:r>
            <a:rPr lang="it-IT" sz="2800" b="1" dirty="0" err="1" smtClean="0"/>
            <a:t>Governance</a:t>
          </a:r>
          <a:endParaRPr lang="it-IT" sz="2800" b="1" dirty="0"/>
        </a:p>
      </dgm:t>
    </dgm:pt>
    <dgm:pt modelId="{8431DFA8-E7E5-407D-BDBC-1EA8DE938FD3}" type="parTrans" cxnId="{6A6D6613-0B39-4FA5-8A29-78BFC1A4520E}">
      <dgm:prSet/>
      <dgm:spPr/>
      <dgm:t>
        <a:bodyPr/>
        <a:lstStyle/>
        <a:p>
          <a:endParaRPr lang="it-IT"/>
        </a:p>
      </dgm:t>
    </dgm:pt>
    <dgm:pt modelId="{951E7A71-E84D-47E9-BBC6-4778E954685D}" type="sibTrans" cxnId="{6A6D6613-0B39-4FA5-8A29-78BFC1A4520E}">
      <dgm:prSet/>
      <dgm:spPr/>
      <dgm:t>
        <a:bodyPr/>
        <a:lstStyle/>
        <a:p>
          <a:endParaRPr lang="it-IT"/>
        </a:p>
      </dgm:t>
    </dgm:pt>
    <dgm:pt modelId="{47E18D90-9D95-4975-A34E-6397E4B964F6}">
      <dgm:prSet phldrT="[Testo]" custT="1"/>
      <dgm:spPr>
        <a:noFill/>
      </dgm:spPr>
      <dgm:t>
        <a:bodyPr/>
        <a:lstStyle/>
        <a:p>
          <a:r>
            <a:rPr lang="it-IT" sz="2800" dirty="0" smtClean="0"/>
            <a:t>Due alternative</a:t>
          </a:r>
          <a:endParaRPr lang="it-IT" sz="2800" dirty="0"/>
        </a:p>
      </dgm:t>
    </dgm:pt>
    <dgm:pt modelId="{CD2C6FB2-2BEB-4980-AE53-F50F1A4EE313}" type="parTrans" cxnId="{C6201823-C6AD-47FA-A2C2-662DCEACA65D}">
      <dgm:prSet/>
      <dgm:spPr/>
      <dgm:t>
        <a:bodyPr/>
        <a:lstStyle/>
        <a:p>
          <a:endParaRPr lang="it-IT"/>
        </a:p>
      </dgm:t>
    </dgm:pt>
    <dgm:pt modelId="{C8E406EE-EDAE-440A-B83B-EE66110226B1}" type="sibTrans" cxnId="{C6201823-C6AD-47FA-A2C2-662DCEACA65D}">
      <dgm:prSet/>
      <dgm:spPr/>
      <dgm:t>
        <a:bodyPr/>
        <a:lstStyle/>
        <a:p>
          <a:endParaRPr lang="it-IT"/>
        </a:p>
      </dgm:t>
    </dgm:pt>
    <dgm:pt modelId="{2350FBA8-46CB-4B08-ADC0-AB2232874D78}">
      <dgm:prSet custT="1"/>
      <dgm:spPr>
        <a:noFill/>
      </dgm:spPr>
      <dgm:t>
        <a:bodyPr/>
        <a:lstStyle/>
        <a:p>
          <a:r>
            <a:rPr lang="it-IT" sz="2400" dirty="0" smtClean="0"/>
            <a:t>successo della fusione </a:t>
          </a:r>
          <a:r>
            <a:rPr lang="it-IT" sz="2400" dirty="0" smtClean="0">
              <a:sym typeface="Wingdings" pitchFamily="2" charset="2"/>
            </a:rPr>
            <a:t> </a:t>
          </a:r>
          <a:r>
            <a:rPr lang="it-IT" sz="2400" dirty="0" smtClean="0"/>
            <a:t>combinazione del </a:t>
          </a:r>
          <a:r>
            <a:rPr lang="it-IT" sz="2400" b="1" dirty="0" smtClean="0"/>
            <a:t>capitale fisico </a:t>
          </a:r>
          <a:r>
            <a:rPr lang="it-IT" sz="2400" dirty="0" smtClean="0"/>
            <a:t>delle due imprese </a:t>
          </a:r>
          <a:r>
            <a:rPr lang="it-IT" sz="2400" dirty="0" smtClean="0">
              <a:sym typeface="Wingdings" pitchFamily="2" charset="2"/>
            </a:rPr>
            <a:t></a:t>
          </a:r>
          <a:r>
            <a:rPr lang="it-IT" sz="2400" dirty="0" smtClean="0"/>
            <a:t> potere decisionale </a:t>
          </a:r>
          <a:r>
            <a:rPr lang="it-IT" sz="2400" b="1" dirty="0" smtClean="0"/>
            <a:t>centralizzato</a:t>
          </a:r>
          <a:endParaRPr lang="it-IT" sz="2400" b="1" dirty="0"/>
        </a:p>
      </dgm:t>
    </dgm:pt>
    <dgm:pt modelId="{AC86987E-3802-44E2-A9B7-97D4D91EA404}" type="parTrans" cxnId="{3F39796D-D98D-4E29-B2C3-5C2E2C743A39}">
      <dgm:prSet/>
      <dgm:spPr/>
      <dgm:t>
        <a:bodyPr/>
        <a:lstStyle/>
        <a:p>
          <a:endParaRPr lang="it-IT"/>
        </a:p>
      </dgm:t>
    </dgm:pt>
    <dgm:pt modelId="{022961A3-0738-48FC-98E1-97D9F92C3BB0}" type="sibTrans" cxnId="{3F39796D-D98D-4E29-B2C3-5C2E2C743A39}">
      <dgm:prSet/>
      <dgm:spPr/>
      <dgm:t>
        <a:bodyPr/>
        <a:lstStyle/>
        <a:p>
          <a:endParaRPr lang="it-IT"/>
        </a:p>
      </dgm:t>
    </dgm:pt>
    <dgm:pt modelId="{031DBF13-F74D-4505-A74E-25D8B6F97C12}">
      <dgm:prSet custT="1"/>
      <dgm:spPr>
        <a:noFill/>
      </dgm:spPr>
      <dgm:t>
        <a:bodyPr/>
        <a:lstStyle/>
        <a:p>
          <a:r>
            <a:rPr lang="it-IT" sz="2400" dirty="0" smtClean="0"/>
            <a:t>successo della fusione </a:t>
          </a:r>
          <a:r>
            <a:rPr lang="it-IT" sz="2400" dirty="0" smtClean="0">
              <a:sym typeface="Wingdings" pitchFamily="2" charset="2"/>
            </a:rPr>
            <a:t> </a:t>
          </a:r>
          <a:r>
            <a:rPr lang="it-IT" sz="2400" b="1" i="1" dirty="0" smtClean="0"/>
            <a:t>know-how</a:t>
          </a:r>
          <a:r>
            <a:rPr lang="it-IT" sz="2400" dirty="0" smtClean="0"/>
            <a:t> dei manager acquisiti </a:t>
          </a:r>
          <a:r>
            <a:rPr lang="it-IT" sz="2400" dirty="0" smtClean="0">
              <a:sym typeface="Wingdings" pitchFamily="2" charset="2"/>
            </a:rPr>
            <a:t></a:t>
          </a:r>
          <a:r>
            <a:rPr lang="it-IT" sz="2400" dirty="0" smtClean="0"/>
            <a:t> potere decisionale </a:t>
          </a:r>
          <a:r>
            <a:rPr lang="it-IT" sz="2400" b="1" dirty="0" smtClean="0"/>
            <a:t>decentrato</a:t>
          </a:r>
          <a:endParaRPr lang="it-IT" sz="2400" b="1" dirty="0"/>
        </a:p>
      </dgm:t>
    </dgm:pt>
    <dgm:pt modelId="{048797B9-6F93-407B-9C26-0AB9C5B919EA}" type="parTrans" cxnId="{384E87D1-06CF-49C5-BF06-D1703E0BC89E}">
      <dgm:prSet/>
      <dgm:spPr/>
      <dgm:t>
        <a:bodyPr/>
        <a:lstStyle/>
        <a:p>
          <a:endParaRPr lang="it-IT"/>
        </a:p>
      </dgm:t>
    </dgm:pt>
    <dgm:pt modelId="{AC10BC2D-E297-4BF8-9F19-E62D5159D7FA}" type="sibTrans" cxnId="{384E87D1-06CF-49C5-BF06-D1703E0BC89E}">
      <dgm:prSet/>
      <dgm:spPr/>
      <dgm:t>
        <a:bodyPr/>
        <a:lstStyle/>
        <a:p>
          <a:endParaRPr lang="it-IT"/>
        </a:p>
      </dgm:t>
    </dgm:pt>
    <dgm:pt modelId="{7B4B83DD-09A5-45CE-880A-952F1A6AB409}">
      <dgm:prSet/>
      <dgm:spPr>
        <a:noFill/>
      </dgm:spPr>
      <dgm:t>
        <a:bodyPr/>
        <a:lstStyle/>
        <a:p>
          <a:r>
            <a:rPr lang="it-IT" dirty="0" smtClean="0"/>
            <a:t>Assegnare potere decisionale in modo efficiente</a:t>
          </a:r>
          <a:endParaRPr lang="it-IT" dirty="0"/>
        </a:p>
      </dgm:t>
    </dgm:pt>
    <dgm:pt modelId="{5F1C3780-6091-4EE2-8476-893F3F62289D}" type="parTrans" cxnId="{3CE2CEE4-5381-47A6-8FDD-18669EEE5692}">
      <dgm:prSet/>
      <dgm:spPr/>
      <dgm:t>
        <a:bodyPr/>
        <a:lstStyle/>
        <a:p>
          <a:endParaRPr lang="it-IT"/>
        </a:p>
      </dgm:t>
    </dgm:pt>
    <dgm:pt modelId="{30C09C64-AA7D-4F47-AC07-2F8294BAC841}" type="sibTrans" cxnId="{3CE2CEE4-5381-47A6-8FDD-18669EEE5692}">
      <dgm:prSet/>
      <dgm:spPr/>
      <dgm:t>
        <a:bodyPr/>
        <a:lstStyle/>
        <a:p>
          <a:endParaRPr lang="it-IT"/>
        </a:p>
      </dgm:t>
    </dgm:pt>
    <dgm:pt modelId="{BF7DDCE1-7E95-4A81-AD56-34509CFF4427}" type="pres">
      <dgm:prSet presAssocID="{B9096548-5925-47ED-AD1F-2ADEED73CF0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E30DF397-FFB4-401B-B811-2684C6821846}" type="pres">
      <dgm:prSet presAssocID="{7B4B83DD-09A5-45CE-880A-952F1A6AB409}" presName="vertOne" presStyleCnt="0"/>
      <dgm:spPr/>
    </dgm:pt>
    <dgm:pt modelId="{31CD8336-508A-45D7-822D-7054DDFD14AC}" type="pres">
      <dgm:prSet presAssocID="{7B4B83DD-09A5-45CE-880A-952F1A6AB409}" presName="txOne" presStyleLbl="node0" presStyleIdx="0" presStyleCnt="1" custScaleY="2860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7BAB902-08EC-49AC-A861-64450FBDE218}" type="pres">
      <dgm:prSet presAssocID="{7B4B83DD-09A5-45CE-880A-952F1A6AB409}" presName="parTransOne" presStyleCnt="0"/>
      <dgm:spPr/>
    </dgm:pt>
    <dgm:pt modelId="{DDD935F8-5C4D-4A7E-9C59-2BDBBB977AAA}" type="pres">
      <dgm:prSet presAssocID="{7B4B83DD-09A5-45CE-880A-952F1A6AB409}" presName="horzOne" presStyleCnt="0"/>
      <dgm:spPr/>
    </dgm:pt>
    <dgm:pt modelId="{F20B7CFC-2259-4AF4-BEDC-14E43B4B6516}" type="pres">
      <dgm:prSet presAssocID="{D755EB98-CE2A-4DBE-84BA-BE9D5D49BD7D}" presName="vertTwo" presStyleCnt="0"/>
      <dgm:spPr/>
    </dgm:pt>
    <dgm:pt modelId="{E5090F37-823F-4694-B0B4-C5B8914E8798}" type="pres">
      <dgm:prSet presAssocID="{D755EB98-CE2A-4DBE-84BA-BE9D5D49BD7D}" presName="txTwo" presStyleLbl="node2" presStyleIdx="0" presStyleCnt="1" custScaleY="2445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BFCC211-710C-453E-B8B7-C31A082797A3}" type="pres">
      <dgm:prSet presAssocID="{D755EB98-CE2A-4DBE-84BA-BE9D5D49BD7D}" presName="parTransTwo" presStyleCnt="0"/>
      <dgm:spPr/>
    </dgm:pt>
    <dgm:pt modelId="{3D820342-0EA3-4EF3-9AEB-554F274AA90D}" type="pres">
      <dgm:prSet presAssocID="{D755EB98-CE2A-4DBE-84BA-BE9D5D49BD7D}" presName="horzTwo" presStyleCnt="0"/>
      <dgm:spPr/>
    </dgm:pt>
    <dgm:pt modelId="{A7C07B7A-47A1-4946-A1B7-6D8CEBBCDFD5}" type="pres">
      <dgm:prSet presAssocID="{47E18D90-9D95-4975-A34E-6397E4B964F6}" presName="vertThree" presStyleCnt="0"/>
      <dgm:spPr/>
    </dgm:pt>
    <dgm:pt modelId="{B5C37605-D368-460B-A6BE-6918D0A374D2}" type="pres">
      <dgm:prSet presAssocID="{47E18D90-9D95-4975-A34E-6397E4B964F6}" presName="txThree" presStyleLbl="node3" presStyleIdx="0" presStyleCnt="1" custScaleY="26045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C413023-94E1-49D1-B871-A087258F6AC0}" type="pres">
      <dgm:prSet presAssocID="{47E18D90-9D95-4975-A34E-6397E4B964F6}" presName="parTransThree" presStyleCnt="0"/>
      <dgm:spPr/>
    </dgm:pt>
    <dgm:pt modelId="{996E507C-9861-4173-89E5-9FEE0E188B5B}" type="pres">
      <dgm:prSet presAssocID="{47E18D90-9D95-4975-A34E-6397E4B964F6}" presName="horzThree" presStyleCnt="0"/>
      <dgm:spPr/>
    </dgm:pt>
    <dgm:pt modelId="{D3A0A013-151F-418C-8D67-ACF97CC11AF6}" type="pres">
      <dgm:prSet presAssocID="{2350FBA8-46CB-4B08-ADC0-AB2232874D78}" presName="vertFour" presStyleCnt="0">
        <dgm:presLayoutVars>
          <dgm:chPref val="3"/>
        </dgm:presLayoutVars>
      </dgm:prSet>
      <dgm:spPr/>
    </dgm:pt>
    <dgm:pt modelId="{A97E83D7-A550-42EA-8101-52469CC541BA}" type="pres">
      <dgm:prSet presAssocID="{2350FBA8-46CB-4B08-ADC0-AB2232874D78}" presName="txFour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A47BDC84-D214-4A9F-B257-45529BE71D1D}" type="pres">
      <dgm:prSet presAssocID="{2350FBA8-46CB-4B08-ADC0-AB2232874D78}" presName="horzFour" presStyleCnt="0"/>
      <dgm:spPr/>
    </dgm:pt>
    <dgm:pt modelId="{2CE47447-690B-4252-BDC9-82DE14441DD5}" type="pres">
      <dgm:prSet presAssocID="{022961A3-0738-48FC-98E1-97D9F92C3BB0}" presName="sibSpaceFour" presStyleCnt="0"/>
      <dgm:spPr/>
    </dgm:pt>
    <dgm:pt modelId="{28EECC83-073F-459C-8A78-973349E8CEA5}" type="pres">
      <dgm:prSet presAssocID="{031DBF13-F74D-4505-A74E-25D8B6F97C12}" presName="vertFour" presStyleCnt="0">
        <dgm:presLayoutVars>
          <dgm:chPref val="3"/>
        </dgm:presLayoutVars>
      </dgm:prSet>
      <dgm:spPr/>
    </dgm:pt>
    <dgm:pt modelId="{4E171531-9606-493C-931C-FA1CAA77022F}" type="pres">
      <dgm:prSet presAssocID="{031DBF13-F74D-4505-A74E-25D8B6F97C12}" presName="txFour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E71C746-52D5-4DDF-AE01-76FE42F034D1}" type="pres">
      <dgm:prSet presAssocID="{031DBF13-F74D-4505-A74E-25D8B6F97C12}" presName="horzFour" presStyleCnt="0"/>
      <dgm:spPr/>
    </dgm:pt>
  </dgm:ptLst>
  <dgm:cxnLst>
    <dgm:cxn modelId="{C99C54BD-15A2-4F1D-B430-16FB0F266ACF}" type="presOf" srcId="{7B4B83DD-09A5-45CE-880A-952F1A6AB409}" destId="{31CD8336-508A-45D7-822D-7054DDFD14AC}" srcOrd="0" destOrd="0" presId="urn:microsoft.com/office/officeart/2005/8/layout/hierarchy4"/>
    <dgm:cxn modelId="{C6201823-C6AD-47FA-A2C2-662DCEACA65D}" srcId="{D755EB98-CE2A-4DBE-84BA-BE9D5D49BD7D}" destId="{47E18D90-9D95-4975-A34E-6397E4B964F6}" srcOrd="0" destOrd="0" parTransId="{CD2C6FB2-2BEB-4980-AE53-F50F1A4EE313}" sibTransId="{C8E406EE-EDAE-440A-B83B-EE66110226B1}"/>
    <dgm:cxn modelId="{384E87D1-06CF-49C5-BF06-D1703E0BC89E}" srcId="{47E18D90-9D95-4975-A34E-6397E4B964F6}" destId="{031DBF13-F74D-4505-A74E-25D8B6F97C12}" srcOrd="1" destOrd="0" parTransId="{048797B9-6F93-407B-9C26-0AB9C5B919EA}" sibTransId="{AC10BC2D-E297-4BF8-9F19-E62D5159D7FA}"/>
    <dgm:cxn modelId="{AEE06F4C-9EAC-4D8D-9D1B-3247166DCB49}" type="presOf" srcId="{D755EB98-CE2A-4DBE-84BA-BE9D5D49BD7D}" destId="{E5090F37-823F-4694-B0B4-C5B8914E8798}" srcOrd="0" destOrd="0" presId="urn:microsoft.com/office/officeart/2005/8/layout/hierarchy4"/>
    <dgm:cxn modelId="{3CE2CEE4-5381-47A6-8FDD-18669EEE5692}" srcId="{B9096548-5925-47ED-AD1F-2ADEED73CF0E}" destId="{7B4B83DD-09A5-45CE-880A-952F1A6AB409}" srcOrd="0" destOrd="0" parTransId="{5F1C3780-6091-4EE2-8476-893F3F62289D}" sibTransId="{30C09C64-AA7D-4F47-AC07-2F8294BAC841}"/>
    <dgm:cxn modelId="{6A6D6613-0B39-4FA5-8A29-78BFC1A4520E}" srcId="{7B4B83DD-09A5-45CE-880A-952F1A6AB409}" destId="{D755EB98-CE2A-4DBE-84BA-BE9D5D49BD7D}" srcOrd="0" destOrd="0" parTransId="{8431DFA8-E7E5-407D-BDBC-1EA8DE938FD3}" sibTransId="{951E7A71-E84D-47E9-BBC6-4778E954685D}"/>
    <dgm:cxn modelId="{3F39796D-D98D-4E29-B2C3-5C2E2C743A39}" srcId="{47E18D90-9D95-4975-A34E-6397E4B964F6}" destId="{2350FBA8-46CB-4B08-ADC0-AB2232874D78}" srcOrd="0" destOrd="0" parTransId="{AC86987E-3802-44E2-A9B7-97D4D91EA404}" sibTransId="{022961A3-0738-48FC-98E1-97D9F92C3BB0}"/>
    <dgm:cxn modelId="{4E99164B-08F9-4C21-9D23-8C4D4AB3FCFB}" type="presOf" srcId="{2350FBA8-46CB-4B08-ADC0-AB2232874D78}" destId="{A97E83D7-A550-42EA-8101-52469CC541BA}" srcOrd="0" destOrd="0" presId="urn:microsoft.com/office/officeart/2005/8/layout/hierarchy4"/>
    <dgm:cxn modelId="{DF853514-3042-4A5A-9408-AFBA1D25514D}" type="presOf" srcId="{47E18D90-9D95-4975-A34E-6397E4B964F6}" destId="{B5C37605-D368-460B-A6BE-6918D0A374D2}" srcOrd="0" destOrd="0" presId="urn:microsoft.com/office/officeart/2005/8/layout/hierarchy4"/>
    <dgm:cxn modelId="{0073AC8B-D94A-46D3-8CE1-AC9E1CBFA9D3}" type="presOf" srcId="{031DBF13-F74D-4505-A74E-25D8B6F97C12}" destId="{4E171531-9606-493C-931C-FA1CAA77022F}" srcOrd="0" destOrd="0" presId="urn:microsoft.com/office/officeart/2005/8/layout/hierarchy4"/>
    <dgm:cxn modelId="{0EB27E15-A573-40D7-B264-35089C45323A}" type="presOf" srcId="{B9096548-5925-47ED-AD1F-2ADEED73CF0E}" destId="{BF7DDCE1-7E95-4A81-AD56-34509CFF4427}" srcOrd="0" destOrd="0" presId="urn:microsoft.com/office/officeart/2005/8/layout/hierarchy4"/>
    <dgm:cxn modelId="{0B12858D-949B-4929-A5DF-A6AC40A2D880}" type="presParOf" srcId="{BF7DDCE1-7E95-4A81-AD56-34509CFF4427}" destId="{E30DF397-FFB4-401B-B811-2684C6821846}" srcOrd="0" destOrd="0" presId="urn:microsoft.com/office/officeart/2005/8/layout/hierarchy4"/>
    <dgm:cxn modelId="{031FB954-6753-40EF-8661-BAFB16144733}" type="presParOf" srcId="{E30DF397-FFB4-401B-B811-2684C6821846}" destId="{31CD8336-508A-45D7-822D-7054DDFD14AC}" srcOrd="0" destOrd="0" presId="urn:microsoft.com/office/officeart/2005/8/layout/hierarchy4"/>
    <dgm:cxn modelId="{9E4BEA18-1364-4845-AA5C-64D9440BF5F8}" type="presParOf" srcId="{E30DF397-FFB4-401B-B811-2684C6821846}" destId="{C7BAB902-08EC-49AC-A861-64450FBDE218}" srcOrd="1" destOrd="0" presId="urn:microsoft.com/office/officeart/2005/8/layout/hierarchy4"/>
    <dgm:cxn modelId="{502621E4-1B5E-44BA-BB39-21A4A78E9C4E}" type="presParOf" srcId="{E30DF397-FFB4-401B-B811-2684C6821846}" destId="{DDD935F8-5C4D-4A7E-9C59-2BDBBB977AAA}" srcOrd="2" destOrd="0" presId="urn:microsoft.com/office/officeart/2005/8/layout/hierarchy4"/>
    <dgm:cxn modelId="{417052B8-46EC-43A6-81CA-CB3F8AB5EF72}" type="presParOf" srcId="{DDD935F8-5C4D-4A7E-9C59-2BDBBB977AAA}" destId="{F20B7CFC-2259-4AF4-BEDC-14E43B4B6516}" srcOrd="0" destOrd="0" presId="urn:microsoft.com/office/officeart/2005/8/layout/hierarchy4"/>
    <dgm:cxn modelId="{0452A05D-A318-42ED-AC1B-C6DE89C74E6D}" type="presParOf" srcId="{F20B7CFC-2259-4AF4-BEDC-14E43B4B6516}" destId="{E5090F37-823F-4694-B0B4-C5B8914E8798}" srcOrd="0" destOrd="0" presId="urn:microsoft.com/office/officeart/2005/8/layout/hierarchy4"/>
    <dgm:cxn modelId="{8A1D9124-403F-46CE-AD6F-D73E77060FA7}" type="presParOf" srcId="{F20B7CFC-2259-4AF4-BEDC-14E43B4B6516}" destId="{0BFCC211-710C-453E-B8B7-C31A082797A3}" srcOrd="1" destOrd="0" presId="urn:microsoft.com/office/officeart/2005/8/layout/hierarchy4"/>
    <dgm:cxn modelId="{6D0570E1-31E4-4157-B622-D3C9D9C75ED8}" type="presParOf" srcId="{F20B7CFC-2259-4AF4-BEDC-14E43B4B6516}" destId="{3D820342-0EA3-4EF3-9AEB-554F274AA90D}" srcOrd="2" destOrd="0" presId="urn:microsoft.com/office/officeart/2005/8/layout/hierarchy4"/>
    <dgm:cxn modelId="{6BCE062F-18CA-46A9-BAEC-751634A86922}" type="presParOf" srcId="{3D820342-0EA3-4EF3-9AEB-554F274AA90D}" destId="{A7C07B7A-47A1-4946-A1B7-6D8CEBBCDFD5}" srcOrd="0" destOrd="0" presId="urn:microsoft.com/office/officeart/2005/8/layout/hierarchy4"/>
    <dgm:cxn modelId="{335F783E-542B-4EED-808E-D2CCAD8577EA}" type="presParOf" srcId="{A7C07B7A-47A1-4946-A1B7-6D8CEBBCDFD5}" destId="{B5C37605-D368-460B-A6BE-6918D0A374D2}" srcOrd="0" destOrd="0" presId="urn:microsoft.com/office/officeart/2005/8/layout/hierarchy4"/>
    <dgm:cxn modelId="{2542918E-E87E-40FB-B13E-084C665533FB}" type="presParOf" srcId="{A7C07B7A-47A1-4946-A1B7-6D8CEBBCDFD5}" destId="{7C413023-94E1-49D1-B871-A087258F6AC0}" srcOrd="1" destOrd="0" presId="urn:microsoft.com/office/officeart/2005/8/layout/hierarchy4"/>
    <dgm:cxn modelId="{12057639-6C59-470F-81F2-6349BB9D88E3}" type="presParOf" srcId="{A7C07B7A-47A1-4946-A1B7-6D8CEBBCDFD5}" destId="{996E507C-9861-4173-89E5-9FEE0E188B5B}" srcOrd="2" destOrd="0" presId="urn:microsoft.com/office/officeart/2005/8/layout/hierarchy4"/>
    <dgm:cxn modelId="{121AC578-5D7B-402D-9260-61271B4B9232}" type="presParOf" srcId="{996E507C-9861-4173-89E5-9FEE0E188B5B}" destId="{D3A0A013-151F-418C-8D67-ACF97CC11AF6}" srcOrd="0" destOrd="0" presId="urn:microsoft.com/office/officeart/2005/8/layout/hierarchy4"/>
    <dgm:cxn modelId="{FA29EDE0-F44B-40D8-8894-A59B12BB8466}" type="presParOf" srcId="{D3A0A013-151F-418C-8D67-ACF97CC11AF6}" destId="{A97E83D7-A550-42EA-8101-52469CC541BA}" srcOrd="0" destOrd="0" presId="urn:microsoft.com/office/officeart/2005/8/layout/hierarchy4"/>
    <dgm:cxn modelId="{76313229-758B-43D4-9CF1-3CA3B1F92E5F}" type="presParOf" srcId="{D3A0A013-151F-418C-8D67-ACF97CC11AF6}" destId="{A47BDC84-D214-4A9F-B257-45529BE71D1D}" srcOrd="1" destOrd="0" presId="urn:microsoft.com/office/officeart/2005/8/layout/hierarchy4"/>
    <dgm:cxn modelId="{DA8569F2-D539-46FD-9051-AA5E827508B6}" type="presParOf" srcId="{996E507C-9861-4173-89E5-9FEE0E188B5B}" destId="{2CE47447-690B-4252-BDC9-82DE14441DD5}" srcOrd="1" destOrd="0" presId="urn:microsoft.com/office/officeart/2005/8/layout/hierarchy4"/>
    <dgm:cxn modelId="{A0292FDC-4DAE-4FD6-BBAB-69BD22576768}" type="presParOf" srcId="{996E507C-9861-4173-89E5-9FEE0E188B5B}" destId="{28EECC83-073F-459C-8A78-973349E8CEA5}" srcOrd="2" destOrd="0" presId="urn:microsoft.com/office/officeart/2005/8/layout/hierarchy4"/>
    <dgm:cxn modelId="{480D7470-9256-4872-B55B-0E461A6424E0}" type="presParOf" srcId="{28EECC83-073F-459C-8A78-973349E8CEA5}" destId="{4E171531-9606-493C-931C-FA1CAA77022F}" srcOrd="0" destOrd="0" presId="urn:microsoft.com/office/officeart/2005/8/layout/hierarchy4"/>
    <dgm:cxn modelId="{B8BB2CB8-3A43-44B3-8E98-43A11CA004BE}" type="presParOf" srcId="{28EECC83-073F-459C-8A78-973349E8CEA5}" destId="{BE71C746-52D5-4DDF-AE01-76FE42F034D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C09591E-5FC0-4067-AAED-623862134C76}">
      <dsp:nvSpPr>
        <dsp:cNvPr id="0" name=""/>
        <dsp:cNvSpPr/>
      </dsp:nvSpPr>
      <dsp:spPr>
        <a:xfrm>
          <a:off x="2217618" y="1728190"/>
          <a:ext cx="3234101" cy="307104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900" kern="1200" dirty="0" smtClean="0"/>
            <a:t>Integrazione verticale</a:t>
          </a:r>
          <a:endParaRPr lang="it-IT" sz="2900" kern="1200" dirty="0"/>
        </a:p>
      </dsp:txBody>
      <dsp:txXfrm>
        <a:off x="2217618" y="1728190"/>
        <a:ext cx="3234101" cy="3071042"/>
      </dsp:txXfrm>
    </dsp:sp>
    <dsp:sp modelId="{8EA8BA7D-EB6B-4F1C-A7A7-012E1B17DA6E}">
      <dsp:nvSpPr>
        <dsp:cNvPr id="0" name=""/>
        <dsp:cNvSpPr/>
      </dsp:nvSpPr>
      <dsp:spPr>
        <a:xfrm rot="13008794">
          <a:off x="1491743" y="1063449"/>
          <a:ext cx="1623500" cy="7124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tint val="6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E7D9EA-D19C-4F74-9EAC-FCE0450044CD}">
      <dsp:nvSpPr>
        <dsp:cNvPr id="0" name=""/>
        <dsp:cNvSpPr/>
      </dsp:nvSpPr>
      <dsp:spPr>
        <a:xfrm>
          <a:off x="88940" y="390678"/>
          <a:ext cx="2200668" cy="17861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000" kern="1200" dirty="0" smtClean="0"/>
            <a:t>A valle</a:t>
          </a:r>
          <a:endParaRPr lang="it-IT" sz="4000" kern="1200" dirty="0"/>
        </a:p>
      </dsp:txBody>
      <dsp:txXfrm>
        <a:off x="88940" y="390678"/>
        <a:ext cx="2200668" cy="1786144"/>
      </dsp:txXfrm>
    </dsp:sp>
    <dsp:sp modelId="{7D2E736F-2909-4B1E-8971-B73A595CF42B}">
      <dsp:nvSpPr>
        <dsp:cNvPr id="0" name=""/>
        <dsp:cNvSpPr/>
      </dsp:nvSpPr>
      <dsp:spPr>
        <a:xfrm rot="19538381">
          <a:off x="4636732" y="1097518"/>
          <a:ext cx="1812910" cy="7124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tint val="6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F60E5DD-FE90-46B3-9DFB-4475828E83A4}">
      <dsp:nvSpPr>
        <dsp:cNvPr id="0" name=""/>
        <dsp:cNvSpPr/>
      </dsp:nvSpPr>
      <dsp:spPr>
        <a:xfrm>
          <a:off x="5630200" y="432046"/>
          <a:ext cx="2200858" cy="17034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600" kern="1200" dirty="0" smtClean="0"/>
            <a:t>A monte</a:t>
          </a:r>
          <a:endParaRPr lang="it-IT" sz="3600" kern="1200" dirty="0"/>
        </a:p>
      </dsp:txBody>
      <dsp:txXfrm>
        <a:off x="5630200" y="432046"/>
        <a:ext cx="2200858" cy="170340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8EE65C-2784-4B5A-ADF9-EEDEBFFBB544}">
      <dsp:nvSpPr>
        <dsp:cNvPr id="0" name=""/>
        <dsp:cNvSpPr/>
      </dsp:nvSpPr>
      <dsp:spPr>
        <a:xfrm>
          <a:off x="2567460" y="2152864"/>
          <a:ext cx="3230023" cy="295095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/>
            <a:t>Esternalizzazione</a:t>
          </a:r>
          <a:endParaRPr lang="it-IT" sz="2000" b="1" kern="1200" dirty="0"/>
        </a:p>
      </dsp:txBody>
      <dsp:txXfrm>
        <a:off x="2567460" y="2152864"/>
        <a:ext cx="3230023" cy="2950954"/>
      </dsp:txXfrm>
    </dsp:sp>
    <dsp:sp modelId="{5625F60E-AEFC-45EC-80E7-CD885808EAED}">
      <dsp:nvSpPr>
        <dsp:cNvPr id="0" name=""/>
        <dsp:cNvSpPr/>
      </dsp:nvSpPr>
      <dsp:spPr>
        <a:xfrm rot="12687807">
          <a:off x="1165581" y="2010196"/>
          <a:ext cx="1818402" cy="63801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tint val="6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D8DE75-D83F-4960-8142-F511116F4F18}">
      <dsp:nvSpPr>
        <dsp:cNvPr id="0" name=""/>
        <dsp:cNvSpPr/>
      </dsp:nvSpPr>
      <dsp:spPr>
        <a:xfrm>
          <a:off x="191194" y="941460"/>
          <a:ext cx="2016247" cy="17228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2500" kern="1200" dirty="0" smtClean="0"/>
            <a:t>Rapporti </a:t>
          </a:r>
        </a:p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2500" kern="1200" dirty="0" smtClean="0"/>
            <a:t>di lungo periodo</a:t>
          </a:r>
          <a:endParaRPr lang="it-IT" sz="2500" kern="1200" dirty="0"/>
        </a:p>
      </dsp:txBody>
      <dsp:txXfrm>
        <a:off x="191194" y="941460"/>
        <a:ext cx="2016247" cy="1722838"/>
      </dsp:txXfrm>
    </dsp:sp>
    <dsp:sp modelId="{0E2AEE56-2BCE-42F9-B2E5-5FE3E96D7651}">
      <dsp:nvSpPr>
        <dsp:cNvPr id="0" name=""/>
        <dsp:cNvSpPr/>
      </dsp:nvSpPr>
      <dsp:spPr>
        <a:xfrm rot="16056375">
          <a:off x="3410181" y="1141369"/>
          <a:ext cx="1311066" cy="63801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tint val="6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3E377A1-294B-4FA1-B478-F6ABA866CDA2}">
      <dsp:nvSpPr>
        <dsp:cNvPr id="0" name=""/>
        <dsp:cNvSpPr/>
      </dsp:nvSpPr>
      <dsp:spPr>
        <a:xfrm>
          <a:off x="2999536" y="144005"/>
          <a:ext cx="2126709" cy="12475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500" kern="1200" dirty="0" smtClean="0"/>
            <a:t>Soluzione contrattuale</a:t>
          </a:r>
          <a:endParaRPr lang="it-IT" sz="2500" kern="1200" dirty="0"/>
        </a:p>
      </dsp:txBody>
      <dsp:txXfrm>
        <a:off x="2999536" y="144005"/>
        <a:ext cx="2126709" cy="1247544"/>
      </dsp:txXfrm>
    </dsp:sp>
    <dsp:sp modelId="{45A138F9-CA30-4ACF-A5AC-7B4C2D59BAE0}">
      <dsp:nvSpPr>
        <dsp:cNvPr id="0" name=""/>
        <dsp:cNvSpPr/>
      </dsp:nvSpPr>
      <dsp:spPr>
        <a:xfrm rot="19487108">
          <a:off x="5308245" y="1731330"/>
          <a:ext cx="1961614" cy="638012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tint val="60000"/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9D64BE4-9CCF-4E84-8ABE-131C84C28A35}">
      <dsp:nvSpPr>
        <dsp:cNvPr id="0" name=""/>
        <dsp:cNvSpPr/>
      </dsp:nvSpPr>
      <dsp:spPr>
        <a:xfrm>
          <a:off x="6093061" y="678616"/>
          <a:ext cx="2126709" cy="17013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625" tIns="47625" rIns="47625" bIns="47625" numCol="1" spcCol="1270" anchor="ctr" anchorCtr="0">
          <a:noAutofit/>
        </a:bodyPr>
        <a:lstStyle/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2500" kern="1200" dirty="0" smtClean="0"/>
            <a:t>Acquisto </a:t>
          </a:r>
        </a:p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2500" kern="1200" dirty="0" smtClean="0"/>
            <a:t>su mercato </a:t>
          </a:r>
        </a:p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2500" kern="1200" dirty="0" smtClean="0"/>
            <a:t>a pronti</a:t>
          </a:r>
          <a:endParaRPr lang="it-IT" sz="2500" kern="1200" dirty="0"/>
        </a:p>
      </dsp:txBody>
      <dsp:txXfrm>
        <a:off x="6093061" y="678616"/>
        <a:ext cx="2126709" cy="170136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B2E52E-731E-42E8-A375-7BF6B53914D3}">
      <dsp:nvSpPr>
        <dsp:cNvPr id="0" name=""/>
        <dsp:cNvSpPr/>
      </dsp:nvSpPr>
      <dsp:spPr>
        <a:xfrm>
          <a:off x="955" y="2573"/>
          <a:ext cx="8217344" cy="906644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B0F0"/>
            </a:gs>
            <a:gs pos="0">
              <a:srgbClr val="4FD1FF"/>
            </a:gs>
            <a:gs pos="100000">
              <a:srgbClr val="92D050"/>
            </a:gs>
          </a:gsLst>
          <a:lin ang="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 smtClean="0"/>
            <a:t>Studi di </a:t>
          </a:r>
          <a:r>
            <a:rPr lang="it-IT" sz="3200" b="1" kern="1200" dirty="0" err="1" smtClean="0"/>
            <a:t>Coase</a:t>
          </a:r>
          <a:r>
            <a:rPr lang="it-IT" sz="3200" kern="1200" dirty="0" smtClean="0"/>
            <a:t> e </a:t>
          </a:r>
          <a:r>
            <a:rPr lang="it-IT" sz="3200" b="1" kern="1200" dirty="0" err="1" smtClean="0"/>
            <a:t>Williamson</a:t>
          </a:r>
          <a:endParaRPr lang="it-IT" sz="3200" kern="1200" dirty="0"/>
        </a:p>
      </dsp:txBody>
      <dsp:txXfrm>
        <a:off x="955" y="2573"/>
        <a:ext cx="8217344" cy="906644"/>
      </dsp:txXfrm>
    </dsp:sp>
    <dsp:sp modelId="{8C78AEA4-9DE8-4FD8-9178-7DC18EB1ED33}">
      <dsp:nvSpPr>
        <dsp:cNvPr id="0" name=""/>
        <dsp:cNvSpPr/>
      </dsp:nvSpPr>
      <dsp:spPr>
        <a:xfrm>
          <a:off x="8976" y="987541"/>
          <a:ext cx="4558229" cy="906644"/>
        </a:xfrm>
        <a:prstGeom prst="roundRect">
          <a:avLst>
            <a:gd name="adj" fmla="val 10000"/>
          </a:avLst>
        </a:prstGeom>
        <a:solidFill>
          <a:srgbClr val="4FD1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b="1" kern="1200" dirty="0" smtClean="0"/>
            <a:t>Incompletezza contrattuale</a:t>
          </a:r>
          <a:endParaRPr lang="it-IT" sz="2400" b="1" kern="1200" dirty="0"/>
        </a:p>
      </dsp:txBody>
      <dsp:txXfrm>
        <a:off x="8976" y="987541"/>
        <a:ext cx="4558229" cy="906644"/>
      </dsp:txXfrm>
    </dsp:sp>
    <dsp:sp modelId="{9E8288F9-A3F2-41A5-B3CE-C6C76FE5A39C}">
      <dsp:nvSpPr>
        <dsp:cNvPr id="0" name=""/>
        <dsp:cNvSpPr/>
      </dsp:nvSpPr>
      <dsp:spPr>
        <a:xfrm>
          <a:off x="17866" y="1972509"/>
          <a:ext cx="4540449" cy="3352916"/>
        </a:xfrm>
        <a:prstGeom prst="roundRect">
          <a:avLst>
            <a:gd name="adj" fmla="val 10000"/>
          </a:avLst>
        </a:prstGeom>
        <a:solidFill>
          <a:srgbClr val="4FD1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b="0" kern="1200" dirty="0" smtClean="0"/>
            <a:t>Le cause: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b="0" kern="1200" dirty="0" smtClean="0">
              <a:sym typeface="Wingdings" pitchFamily="2" charset="2"/>
            </a:rPr>
            <a:t> </a:t>
          </a:r>
          <a:r>
            <a:rPr lang="it-IT" sz="2200" b="0" kern="1200" dirty="0" smtClean="0"/>
            <a:t>razionalità limitata dei soggetti;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b="0" kern="1200" dirty="0" smtClean="0">
              <a:sym typeface="Wingdings" pitchFamily="2" charset="2"/>
            </a:rPr>
            <a:t> </a:t>
          </a:r>
          <a:r>
            <a:rPr lang="it-IT" sz="2200" b="0" kern="1200" dirty="0" smtClean="0"/>
            <a:t>asimmetria informativa (selezione avversa </a:t>
          </a:r>
          <a:r>
            <a:rPr lang="it-IT" sz="2200" b="0" i="0" kern="1200" dirty="0" smtClean="0"/>
            <a:t>e </a:t>
          </a:r>
          <a:r>
            <a:rPr lang="it-IT" sz="2200" b="0" i="1" kern="1200" dirty="0" smtClean="0"/>
            <a:t>free </a:t>
          </a:r>
          <a:r>
            <a:rPr lang="it-IT" sz="2200" b="0" i="1" kern="1200" dirty="0" err="1" smtClean="0"/>
            <a:t>riding</a:t>
          </a:r>
          <a:r>
            <a:rPr lang="it-IT" sz="2200" b="0" kern="1200" dirty="0" smtClean="0"/>
            <a:t>);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200" b="0" kern="1200" dirty="0" smtClean="0">
              <a:sym typeface="Wingdings" pitchFamily="2" charset="2"/>
            </a:rPr>
            <a:t> </a:t>
          </a:r>
          <a:r>
            <a:rPr lang="it-IT" sz="2200" b="0" kern="1200" dirty="0" smtClean="0"/>
            <a:t>ambiguità nel valutare </a:t>
          </a:r>
          <a:r>
            <a:rPr lang="it-IT" sz="2200" b="0" i="1" kern="1200" dirty="0" smtClean="0"/>
            <a:t>ex ante</a:t>
          </a:r>
          <a:r>
            <a:rPr lang="it-IT" sz="2200" b="0" kern="1200" dirty="0" smtClean="0"/>
            <a:t> danni, prestazioni e qualità;</a:t>
          </a:r>
          <a:endParaRPr lang="it-IT" sz="2200" b="0" kern="1200" dirty="0"/>
        </a:p>
      </dsp:txBody>
      <dsp:txXfrm>
        <a:off x="17866" y="1972509"/>
        <a:ext cx="4540449" cy="3352916"/>
      </dsp:txXfrm>
    </dsp:sp>
    <dsp:sp modelId="{D46C67D9-B872-433B-AA0D-185E927035D4}">
      <dsp:nvSpPr>
        <dsp:cNvPr id="0" name=""/>
        <dsp:cNvSpPr/>
      </dsp:nvSpPr>
      <dsp:spPr>
        <a:xfrm>
          <a:off x="4950097" y="987541"/>
          <a:ext cx="3260182" cy="906644"/>
        </a:xfrm>
        <a:prstGeom prst="roundRect">
          <a:avLst>
            <a:gd name="adj" fmla="val 10000"/>
          </a:avLst>
        </a:prstGeom>
        <a:solidFill>
          <a:srgbClr val="ADDB7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500" b="1" kern="1200" dirty="0" smtClean="0"/>
            <a:t>Costi di transazione</a:t>
          </a:r>
          <a:endParaRPr lang="it-IT" sz="2500" b="1" kern="1200" dirty="0"/>
        </a:p>
      </dsp:txBody>
      <dsp:txXfrm>
        <a:off x="4950097" y="987541"/>
        <a:ext cx="3260182" cy="906644"/>
      </dsp:txXfrm>
    </dsp:sp>
    <dsp:sp modelId="{6851A336-68D5-4A4E-9842-574B33DC2AF9}">
      <dsp:nvSpPr>
        <dsp:cNvPr id="0" name=""/>
        <dsp:cNvSpPr/>
      </dsp:nvSpPr>
      <dsp:spPr>
        <a:xfrm>
          <a:off x="5482965" y="2160239"/>
          <a:ext cx="2608533" cy="2862349"/>
        </a:xfrm>
        <a:prstGeom prst="roundRect">
          <a:avLst>
            <a:gd name="adj" fmla="val 10000"/>
          </a:avLst>
        </a:prstGeom>
        <a:solidFill>
          <a:srgbClr val="ADDB7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100000"/>
            </a:lnSpc>
            <a:spcBef>
              <a:spcPct val="0"/>
            </a:spcBef>
            <a:spcAft>
              <a:spcPts val="1800"/>
            </a:spcAft>
          </a:pPr>
          <a:r>
            <a:rPr lang="it-IT" sz="1900" b="1" kern="1200" dirty="0" smtClean="0">
              <a:sym typeface="Wingdings" pitchFamily="2" charset="2"/>
            </a:rPr>
            <a:t> </a:t>
          </a:r>
          <a:r>
            <a:rPr lang="it-IT" sz="1900" b="0" kern="1200" dirty="0" smtClean="0"/>
            <a:t>Costi di negoziazione e conclusione dei contratti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ts val="1800"/>
            </a:spcAft>
          </a:pPr>
          <a:r>
            <a:rPr lang="it-IT" sz="1900" b="0" kern="1200" dirty="0" smtClean="0">
              <a:sym typeface="Wingdings" pitchFamily="2" charset="2"/>
            </a:rPr>
            <a:t> </a:t>
          </a:r>
          <a:r>
            <a:rPr lang="it-IT" sz="1900" b="0" kern="1200" dirty="0" smtClean="0"/>
            <a:t>Costi di ricerca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b="0" u="none" kern="1200" dirty="0" smtClean="0">
              <a:sym typeface="Wingdings" pitchFamily="2" charset="2"/>
            </a:rPr>
            <a:t> </a:t>
          </a:r>
          <a:r>
            <a:rPr lang="it-IT" sz="1900" b="0" u="sng" kern="1200" dirty="0" smtClean="0"/>
            <a:t>Costi legati all’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b="0" u="sng" kern="1200" dirty="0" smtClean="0"/>
            <a:t>Incertezza</a:t>
          </a:r>
          <a:endParaRPr lang="it-IT" sz="1900" b="0" kern="1200" dirty="0"/>
        </a:p>
      </dsp:txBody>
      <dsp:txXfrm>
        <a:off x="5482965" y="2160239"/>
        <a:ext cx="2608533" cy="286234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A7FCFE-24F1-4439-8B58-C747811B1EBD}">
      <dsp:nvSpPr>
        <dsp:cNvPr id="0" name=""/>
        <dsp:cNvSpPr/>
      </dsp:nvSpPr>
      <dsp:spPr>
        <a:xfrm>
          <a:off x="1072261" y="138187"/>
          <a:ext cx="6255857" cy="708551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rgbClr val="F891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smtClean="0"/>
            <a:t>Studi di </a:t>
          </a:r>
          <a:r>
            <a:rPr lang="it-IT" sz="2800" kern="1200" dirty="0" err="1" smtClean="0"/>
            <a:t>Coase</a:t>
          </a:r>
          <a:r>
            <a:rPr lang="it-IT" sz="2800" kern="1200" dirty="0" smtClean="0"/>
            <a:t> e </a:t>
          </a:r>
          <a:r>
            <a:rPr lang="it-IT" sz="2800" kern="1200" dirty="0" err="1" smtClean="0"/>
            <a:t>Williamson</a:t>
          </a:r>
          <a:endParaRPr lang="it-IT" sz="2800" kern="1200" dirty="0"/>
        </a:p>
      </dsp:txBody>
      <dsp:txXfrm>
        <a:off x="1072261" y="138187"/>
        <a:ext cx="6255857" cy="708551"/>
      </dsp:txXfrm>
    </dsp:sp>
    <dsp:sp modelId="{DC4FE07D-435D-4170-9E29-C39953AFC794}">
      <dsp:nvSpPr>
        <dsp:cNvPr id="0" name=""/>
        <dsp:cNvSpPr/>
      </dsp:nvSpPr>
      <dsp:spPr>
        <a:xfrm rot="5242046">
          <a:off x="4097976" y="929586"/>
          <a:ext cx="260981" cy="355719"/>
        </a:xfrm>
        <a:prstGeom prst="rightArrow">
          <a:avLst>
            <a:gd name="adj1" fmla="val 667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3397E6-B888-4202-A0CD-100472BB7D18}">
      <dsp:nvSpPr>
        <dsp:cNvPr id="0" name=""/>
        <dsp:cNvSpPr/>
      </dsp:nvSpPr>
      <dsp:spPr>
        <a:xfrm>
          <a:off x="504086" y="1368152"/>
          <a:ext cx="7508151" cy="770284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rgbClr val="F89108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200" kern="1200" dirty="0" smtClean="0">
              <a:solidFill>
                <a:schemeClr val="tx1"/>
              </a:solidFill>
            </a:rPr>
            <a:t>Teoria di </a:t>
          </a:r>
          <a:r>
            <a:rPr lang="it-IT" sz="3200" kern="1200" dirty="0" err="1" smtClean="0">
              <a:solidFill>
                <a:schemeClr val="tx1"/>
              </a:solidFill>
            </a:rPr>
            <a:t>Grossman</a:t>
          </a:r>
          <a:r>
            <a:rPr lang="it-IT" sz="3200" kern="1200" dirty="0" smtClean="0">
              <a:solidFill>
                <a:schemeClr val="tx1"/>
              </a:solidFill>
            </a:rPr>
            <a:t>, </a:t>
          </a:r>
          <a:r>
            <a:rPr lang="it-IT" sz="3200" kern="1200" dirty="0" err="1" smtClean="0">
              <a:solidFill>
                <a:schemeClr val="tx1"/>
              </a:solidFill>
            </a:rPr>
            <a:t>Hart</a:t>
          </a:r>
          <a:r>
            <a:rPr lang="it-IT" sz="3200" kern="1200" dirty="0" smtClean="0">
              <a:solidFill>
                <a:schemeClr val="tx1"/>
              </a:solidFill>
            </a:rPr>
            <a:t> e Moore</a:t>
          </a:r>
          <a:endParaRPr lang="it-IT" sz="3200" kern="1200" dirty="0">
            <a:solidFill>
              <a:schemeClr val="tx1"/>
            </a:solidFill>
          </a:endParaRPr>
        </a:p>
      </dsp:txBody>
      <dsp:txXfrm>
        <a:off x="504086" y="1368152"/>
        <a:ext cx="7508151" cy="770284"/>
      </dsp:txXfrm>
    </dsp:sp>
    <dsp:sp modelId="{39F9BD26-B85F-41B6-91B7-53C0AF49FF49}">
      <dsp:nvSpPr>
        <dsp:cNvPr id="0" name=""/>
        <dsp:cNvSpPr/>
      </dsp:nvSpPr>
      <dsp:spPr>
        <a:xfrm rot="5463567">
          <a:off x="4124384" y="2259512"/>
          <a:ext cx="242254" cy="355719"/>
        </a:xfrm>
        <a:prstGeom prst="rightArrow">
          <a:avLst>
            <a:gd name="adj1" fmla="val 667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B7A667-268D-4A7A-8E85-BE739678B513}">
      <dsp:nvSpPr>
        <dsp:cNvPr id="0" name=""/>
        <dsp:cNvSpPr/>
      </dsp:nvSpPr>
      <dsp:spPr>
        <a:xfrm>
          <a:off x="0" y="2736307"/>
          <a:ext cx="8413100" cy="3615792"/>
        </a:xfrm>
        <a:prstGeom prst="roundRect">
          <a:avLst>
            <a:gd name="adj" fmla="val 10000"/>
          </a:avLst>
        </a:prstGeom>
        <a:solidFill>
          <a:srgbClr val="FFFFFF">
            <a:alpha val="14902"/>
          </a:srgbClr>
        </a:solidFill>
        <a:ln w="25400" cap="flat" cmpd="sng" algn="ctr">
          <a:solidFill>
            <a:schemeClr val="tx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it-IT" sz="3200" b="1" kern="1200" dirty="0" smtClean="0">
              <a:solidFill>
                <a:srgbClr val="FE86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L’integrazione determina la proprietà e il controllo delle risorse.</a:t>
          </a:r>
        </a:p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2800" b="1" kern="1200" dirty="0" smtClean="0">
              <a:solidFill>
                <a:srgbClr val="FE86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Attraverso ciò le imprese possono sfruttare</a:t>
          </a:r>
        </a:p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2800" b="1" kern="1200" dirty="0" smtClean="0">
              <a:solidFill>
                <a:srgbClr val="FE86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i contratti incompleti e </a:t>
          </a:r>
        </a:p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2800" b="1" kern="1200" dirty="0" smtClean="0">
              <a:solidFill>
                <a:srgbClr val="FE863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gli investimenti specifici.</a:t>
          </a:r>
        </a:p>
      </dsp:txBody>
      <dsp:txXfrm>
        <a:off x="0" y="2736307"/>
        <a:ext cx="8413100" cy="361579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F9E527D-031D-4574-9B2B-D4B92D7E2CE8}">
      <dsp:nvSpPr>
        <dsp:cNvPr id="0" name=""/>
        <dsp:cNvSpPr/>
      </dsp:nvSpPr>
      <dsp:spPr>
        <a:xfrm>
          <a:off x="2448274" y="144013"/>
          <a:ext cx="3834209" cy="21925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smtClean="0"/>
            <a:t>L’integrazione determina la </a:t>
          </a:r>
          <a:r>
            <a:rPr lang="it-IT" sz="2800" b="1" kern="1200" dirty="0" smtClean="0"/>
            <a:t>proprietà</a:t>
          </a:r>
          <a:r>
            <a:rPr lang="it-IT" sz="2800" kern="1200" dirty="0" smtClean="0"/>
            <a:t> e il </a:t>
          </a:r>
          <a:r>
            <a:rPr lang="it-IT" sz="2800" b="1" kern="1200" dirty="0" smtClean="0"/>
            <a:t>controllo delle risorse</a:t>
          </a:r>
          <a:r>
            <a:rPr lang="it-IT" sz="2800" kern="1200" dirty="0" smtClean="0"/>
            <a:t>.</a:t>
          </a:r>
          <a:endParaRPr lang="it-IT" sz="2800" kern="1200" dirty="0"/>
        </a:p>
      </dsp:txBody>
      <dsp:txXfrm>
        <a:off x="2448274" y="144013"/>
        <a:ext cx="3834209" cy="2192591"/>
      </dsp:txXfrm>
    </dsp:sp>
    <dsp:sp modelId="{0DD85C67-6721-4274-9E45-D5487F42EEFD}">
      <dsp:nvSpPr>
        <dsp:cNvPr id="0" name=""/>
        <dsp:cNvSpPr/>
      </dsp:nvSpPr>
      <dsp:spPr>
        <a:xfrm>
          <a:off x="1658405" y="1277860"/>
          <a:ext cx="5096669" cy="5096669"/>
        </a:xfrm>
        <a:custGeom>
          <a:avLst/>
          <a:gdLst/>
          <a:ahLst/>
          <a:cxnLst/>
          <a:rect l="0" t="0" r="0" b="0"/>
          <a:pathLst>
            <a:path>
              <a:moveTo>
                <a:pt x="4618683" y="1062513"/>
              </a:moveTo>
              <a:arcTo wR="2548334" hR="2548334" stAng="19460054" swAng="61443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E7A04C-52B6-434D-80FE-9B9FBBB2E77E}">
      <dsp:nvSpPr>
        <dsp:cNvPr id="0" name=""/>
        <dsp:cNvSpPr/>
      </dsp:nvSpPr>
      <dsp:spPr>
        <a:xfrm>
          <a:off x="4824533" y="2736305"/>
          <a:ext cx="3470589" cy="3068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466725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400" kern="1200" dirty="0" smtClean="0">
              <a:solidFill>
                <a:schemeClr val="tx1"/>
              </a:solidFill>
            </a:rPr>
            <a:t>“</a:t>
          </a:r>
          <a:r>
            <a:rPr lang="it-IT" sz="2400" i="1" kern="1200" dirty="0" smtClean="0">
              <a:solidFill>
                <a:schemeClr val="tx1"/>
              </a:solidFill>
            </a:rPr>
            <a:t>La proprietà è una fonte di potere</a:t>
          </a:r>
        </a:p>
        <a:p>
          <a:pPr lvl="0" algn="ctr" defTabSz="466725">
            <a:lnSpc>
              <a:spcPct val="100000"/>
            </a:lnSpc>
            <a:spcBef>
              <a:spcPct val="0"/>
            </a:spcBef>
            <a:spcAft>
              <a:spcPts val="1000"/>
            </a:spcAft>
            <a:buNone/>
          </a:pPr>
          <a:r>
            <a:rPr lang="it-IT" sz="2400" i="1" kern="1200" dirty="0" smtClean="0">
              <a:solidFill>
                <a:schemeClr val="tx1"/>
              </a:solidFill>
            </a:rPr>
            <a:t>quando i contratti sono incompleti</a:t>
          </a:r>
          <a:r>
            <a:rPr lang="it-IT" sz="2400" kern="1200" dirty="0" smtClean="0">
              <a:solidFill>
                <a:schemeClr val="tx1"/>
              </a:solidFill>
            </a:rPr>
            <a:t>”</a:t>
          </a:r>
        </a:p>
        <a:p>
          <a:pPr lvl="0" algn="r" defTabSz="466725">
            <a:lnSpc>
              <a:spcPct val="90000"/>
            </a:lnSpc>
            <a:spcBef>
              <a:spcPct val="0"/>
            </a:spcBef>
            <a:spcAft>
              <a:spcPts val="1000"/>
            </a:spcAft>
            <a:buNone/>
          </a:pPr>
          <a:r>
            <a:rPr lang="it-IT" sz="2400" kern="1200" dirty="0" smtClean="0">
              <a:solidFill>
                <a:schemeClr val="tx1"/>
              </a:solidFill>
            </a:rPr>
            <a:t>(</a:t>
          </a:r>
          <a:r>
            <a:rPr lang="it-IT" sz="2400" kern="1200" dirty="0" err="1" smtClean="0">
              <a:solidFill>
                <a:schemeClr val="tx1"/>
              </a:solidFill>
            </a:rPr>
            <a:t>Hart</a:t>
          </a:r>
          <a:r>
            <a:rPr lang="it-IT" sz="2400" kern="1200" dirty="0" smtClean="0">
              <a:solidFill>
                <a:schemeClr val="tx1"/>
              </a:solidFill>
            </a:rPr>
            <a:t>, 1995)</a:t>
          </a:r>
          <a:endParaRPr lang="it-IT" sz="2000" kern="1200" dirty="0"/>
        </a:p>
      </dsp:txBody>
      <dsp:txXfrm>
        <a:off x="4824533" y="2736305"/>
        <a:ext cx="3470589" cy="3068840"/>
      </dsp:txXfrm>
    </dsp:sp>
    <dsp:sp modelId="{B4E41CBA-8FC2-4ABB-B028-871787122082}">
      <dsp:nvSpPr>
        <dsp:cNvPr id="0" name=""/>
        <dsp:cNvSpPr/>
      </dsp:nvSpPr>
      <dsp:spPr>
        <a:xfrm>
          <a:off x="1771929" y="830614"/>
          <a:ext cx="5096669" cy="5096669"/>
        </a:xfrm>
        <a:custGeom>
          <a:avLst/>
          <a:gdLst/>
          <a:ahLst/>
          <a:cxnLst/>
          <a:rect l="0" t="0" r="0" b="0"/>
          <a:pathLst>
            <a:path>
              <a:moveTo>
                <a:pt x="3303089" y="4982334"/>
              </a:moveTo>
              <a:arcTo wR="2548334" hR="2548334" stAng="4366317" swAng="359900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6F08DB-5E58-4518-B7E7-1537E561F1A5}">
      <dsp:nvSpPr>
        <dsp:cNvPr id="0" name=""/>
        <dsp:cNvSpPr/>
      </dsp:nvSpPr>
      <dsp:spPr>
        <a:xfrm>
          <a:off x="432050" y="3027655"/>
          <a:ext cx="3074100" cy="22047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300" kern="1200" dirty="0" smtClean="0"/>
            <a:t>DIRITTI RESIDUALI </a:t>
          </a:r>
          <a:r>
            <a:rPr lang="it-IT" sz="3300" kern="1200" dirty="0" err="1" smtClean="0"/>
            <a:t>DI</a:t>
          </a:r>
          <a:r>
            <a:rPr lang="it-IT" sz="3300" kern="1200" dirty="0" smtClean="0"/>
            <a:t> CONTROLLO</a:t>
          </a:r>
          <a:endParaRPr lang="it-IT" sz="3300" kern="1200" dirty="0"/>
        </a:p>
      </dsp:txBody>
      <dsp:txXfrm>
        <a:off x="432050" y="3027655"/>
        <a:ext cx="3074100" cy="2204737"/>
      </dsp:txXfrm>
    </dsp:sp>
    <dsp:sp modelId="{6F1A62B3-439D-4DDC-9ED3-1F74F63BCDED}">
      <dsp:nvSpPr>
        <dsp:cNvPr id="0" name=""/>
        <dsp:cNvSpPr/>
      </dsp:nvSpPr>
      <dsp:spPr>
        <a:xfrm>
          <a:off x="1855292" y="1227927"/>
          <a:ext cx="5096669" cy="5096669"/>
        </a:xfrm>
        <a:custGeom>
          <a:avLst/>
          <a:gdLst/>
          <a:ahLst/>
          <a:cxnLst/>
          <a:rect l="0" t="0" r="0" b="0"/>
          <a:pathLst>
            <a:path>
              <a:moveTo>
                <a:pt x="115415" y="1790103"/>
              </a:moveTo>
              <a:arcTo wR="2548334" hR="2548334" stAng="11838594" swAng="134105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9C53E2-39FE-45CC-814B-340491E63F7F}">
      <dsp:nvSpPr>
        <dsp:cNvPr id="0" name=""/>
        <dsp:cNvSpPr/>
      </dsp:nvSpPr>
      <dsp:spPr>
        <a:xfrm>
          <a:off x="2927" y="62"/>
          <a:ext cx="7925368" cy="477726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kern="1200" dirty="0" smtClean="0"/>
            <a:t>Potere decisionale</a:t>
          </a:r>
          <a:endParaRPr lang="it-IT" sz="2400" kern="1200" dirty="0"/>
        </a:p>
      </dsp:txBody>
      <dsp:txXfrm>
        <a:off x="2927" y="62"/>
        <a:ext cx="7925368" cy="477726"/>
      </dsp:txXfrm>
    </dsp:sp>
    <dsp:sp modelId="{094A4B90-F5CB-48E8-9B5C-35808A14C7DE}">
      <dsp:nvSpPr>
        <dsp:cNvPr id="0" name=""/>
        <dsp:cNvSpPr/>
      </dsp:nvSpPr>
      <dsp:spPr>
        <a:xfrm>
          <a:off x="2927" y="710272"/>
          <a:ext cx="3802959" cy="780203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incentiva al massimo i soggetti che lo detengono </a:t>
          </a:r>
          <a:endParaRPr lang="it-IT" sz="2400" kern="1200" dirty="0"/>
        </a:p>
      </dsp:txBody>
      <dsp:txXfrm>
        <a:off x="2927" y="710272"/>
        <a:ext cx="3802959" cy="780203"/>
      </dsp:txXfrm>
    </dsp:sp>
    <dsp:sp modelId="{243CEAE5-E565-4AB4-89CD-C402FE0E607B}">
      <dsp:nvSpPr>
        <dsp:cNvPr id="0" name=""/>
        <dsp:cNvSpPr/>
      </dsp:nvSpPr>
      <dsp:spPr>
        <a:xfrm>
          <a:off x="4125336" y="710272"/>
          <a:ext cx="3802959" cy="780203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disincentiva  i soggetti che vi sono esposti</a:t>
          </a:r>
          <a:endParaRPr lang="it-IT" sz="2400" kern="1200" dirty="0"/>
        </a:p>
      </dsp:txBody>
      <dsp:txXfrm>
        <a:off x="4125336" y="710272"/>
        <a:ext cx="3802959" cy="780203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D068D37-CB79-4B8A-9BE6-00A1BA0B32FC}">
      <dsp:nvSpPr>
        <dsp:cNvPr id="0" name=""/>
        <dsp:cNvSpPr/>
      </dsp:nvSpPr>
      <dsp:spPr>
        <a:xfrm>
          <a:off x="4254" y="1546"/>
          <a:ext cx="8704459" cy="522469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400" kern="1200" dirty="0" smtClean="0"/>
            <a:t>conclusione dell’approccio GHM</a:t>
          </a:r>
          <a:endParaRPr lang="it-IT" sz="2400" kern="1200" dirty="0"/>
        </a:p>
      </dsp:txBody>
      <dsp:txXfrm>
        <a:off x="4254" y="1546"/>
        <a:ext cx="8704459" cy="522469"/>
      </dsp:txXfrm>
    </dsp:sp>
    <dsp:sp modelId="{0836C90F-FD46-41B6-98B4-F37FF612B49B}">
      <dsp:nvSpPr>
        <dsp:cNvPr id="0" name=""/>
        <dsp:cNvSpPr/>
      </dsp:nvSpPr>
      <dsp:spPr>
        <a:xfrm>
          <a:off x="12750" y="871377"/>
          <a:ext cx="8687466" cy="2583459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522287" lvl="0" indent="-45720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/>
          </a:pPr>
          <a:r>
            <a:rPr lang="it-IT" sz="2400" b="0" kern="1200" dirty="0" smtClean="0"/>
            <a:t>stabilire relazioni di complementarietà  tra capitale fisico e capitale umano </a:t>
          </a:r>
        </a:p>
        <a:p>
          <a:pPr marL="522287" lvl="0" indent="-45720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AutoNum type="arabicPeriod"/>
          </a:pPr>
          <a:r>
            <a:rPr lang="it-IT" sz="2400" kern="1200" dirty="0" smtClean="0"/>
            <a:t>individuare soggetti più adatti a controllare l’insieme di risorse coinvolte nella transazione </a:t>
          </a:r>
          <a:r>
            <a:rPr lang="it-IT" sz="2400" kern="1200" dirty="0" smtClean="0">
              <a:sym typeface="Wingdings" pitchFamily="2" charset="2"/>
            </a:rPr>
            <a:t> potere decisionale  assegnato </a:t>
          </a:r>
          <a:r>
            <a:rPr lang="it-IT" sz="2400" kern="1200" dirty="0" smtClean="0"/>
            <a:t>ai soggetti che più contribuiscono a massimizzare l’efficienza</a:t>
          </a:r>
          <a:endParaRPr lang="it-IT" sz="2400" kern="1200" dirty="0"/>
        </a:p>
      </dsp:txBody>
      <dsp:txXfrm>
        <a:off x="12750" y="871377"/>
        <a:ext cx="8687466" cy="2583459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CD8336-508A-45D7-822D-7054DDFD14AC}">
      <dsp:nvSpPr>
        <dsp:cNvPr id="0" name=""/>
        <dsp:cNvSpPr/>
      </dsp:nvSpPr>
      <dsp:spPr>
        <a:xfrm>
          <a:off x="1431" y="245"/>
          <a:ext cx="8062033" cy="564612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Assegnare potere decisionale in modo efficiente</a:t>
          </a:r>
          <a:endParaRPr lang="it-IT" sz="2400" kern="1200" dirty="0"/>
        </a:p>
      </dsp:txBody>
      <dsp:txXfrm>
        <a:off x="1431" y="245"/>
        <a:ext cx="8062033" cy="564612"/>
      </dsp:txXfrm>
    </dsp:sp>
    <dsp:sp modelId="{E5090F37-823F-4694-B0B4-C5B8914E8798}">
      <dsp:nvSpPr>
        <dsp:cNvPr id="0" name=""/>
        <dsp:cNvSpPr/>
      </dsp:nvSpPr>
      <dsp:spPr>
        <a:xfrm>
          <a:off x="9300" y="778325"/>
          <a:ext cx="8046294" cy="482788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800" b="1" kern="1200" dirty="0" smtClean="0"/>
            <a:t>Accordi di </a:t>
          </a:r>
          <a:r>
            <a:rPr lang="it-IT" sz="2800" b="1" kern="1200" dirty="0" err="1" smtClean="0"/>
            <a:t>Governance</a:t>
          </a:r>
          <a:endParaRPr lang="it-IT" sz="2800" b="1" kern="1200" dirty="0"/>
        </a:p>
      </dsp:txBody>
      <dsp:txXfrm>
        <a:off x="9300" y="778325"/>
        <a:ext cx="8046294" cy="482788"/>
      </dsp:txXfrm>
    </dsp:sp>
    <dsp:sp modelId="{B5C37605-D368-460B-A6BE-6918D0A374D2}">
      <dsp:nvSpPr>
        <dsp:cNvPr id="0" name=""/>
        <dsp:cNvSpPr/>
      </dsp:nvSpPr>
      <dsp:spPr>
        <a:xfrm>
          <a:off x="24993" y="1474582"/>
          <a:ext cx="8014909" cy="514136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smtClean="0"/>
            <a:t>Due alternative</a:t>
          </a:r>
          <a:endParaRPr lang="it-IT" sz="2800" kern="1200" dirty="0"/>
        </a:p>
      </dsp:txBody>
      <dsp:txXfrm>
        <a:off x="24993" y="1474582"/>
        <a:ext cx="8014909" cy="514136"/>
      </dsp:txXfrm>
    </dsp:sp>
    <dsp:sp modelId="{A97E83D7-A550-42EA-8101-52469CC541BA}">
      <dsp:nvSpPr>
        <dsp:cNvPr id="0" name=""/>
        <dsp:cNvSpPr/>
      </dsp:nvSpPr>
      <dsp:spPr>
        <a:xfrm>
          <a:off x="24993" y="2202186"/>
          <a:ext cx="3965813" cy="1974031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successo della fusione </a:t>
          </a:r>
          <a:r>
            <a:rPr lang="it-IT" sz="2400" kern="1200" dirty="0" smtClean="0">
              <a:sym typeface="Wingdings" pitchFamily="2" charset="2"/>
            </a:rPr>
            <a:t> </a:t>
          </a:r>
          <a:r>
            <a:rPr lang="it-IT" sz="2400" kern="1200" dirty="0" smtClean="0"/>
            <a:t>combinazione del </a:t>
          </a:r>
          <a:r>
            <a:rPr lang="it-IT" sz="2400" b="1" kern="1200" dirty="0" smtClean="0"/>
            <a:t>capitale fisico </a:t>
          </a:r>
          <a:r>
            <a:rPr lang="it-IT" sz="2400" kern="1200" dirty="0" smtClean="0"/>
            <a:t>delle due imprese </a:t>
          </a:r>
          <a:r>
            <a:rPr lang="it-IT" sz="2400" kern="1200" dirty="0" smtClean="0">
              <a:sym typeface="Wingdings" pitchFamily="2" charset="2"/>
            </a:rPr>
            <a:t></a:t>
          </a:r>
          <a:r>
            <a:rPr lang="it-IT" sz="2400" kern="1200" dirty="0" smtClean="0"/>
            <a:t> potere decisionale </a:t>
          </a:r>
          <a:r>
            <a:rPr lang="it-IT" sz="2400" b="1" kern="1200" dirty="0" smtClean="0"/>
            <a:t>centralizzato</a:t>
          </a:r>
          <a:endParaRPr lang="it-IT" sz="2400" b="1" kern="1200" dirty="0"/>
        </a:p>
      </dsp:txBody>
      <dsp:txXfrm>
        <a:off x="24993" y="2202186"/>
        <a:ext cx="3965813" cy="1974031"/>
      </dsp:txXfrm>
    </dsp:sp>
    <dsp:sp modelId="{4E171531-9606-493C-931C-FA1CAA77022F}">
      <dsp:nvSpPr>
        <dsp:cNvPr id="0" name=""/>
        <dsp:cNvSpPr/>
      </dsp:nvSpPr>
      <dsp:spPr>
        <a:xfrm>
          <a:off x="4074089" y="2202186"/>
          <a:ext cx="3965813" cy="1974031"/>
        </a:xfrm>
        <a:prstGeom prst="roundRect">
          <a:avLst>
            <a:gd name="adj" fmla="val 10000"/>
          </a:avLst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/>
            <a:t>successo della fusione </a:t>
          </a:r>
          <a:r>
            <a:rPr lang="it-IT" sz="2400" kern="1200" dirty="0" smtClean="0">
              <a:sym typeface="Wingdings" pitchFamily="2" charset="2"/>
            </a:rPr>
            <a:t> </a:t>
          </a:r>
          <a:r>
            <a:rPr lang="it-IT" sz="2400" b="1" i="1" kern="1200" dirty="0" smtClean="0"/>
            <a:t>know-how</a:t>
          </a:r>
          <a:r>
            <a:rPr lang="it-IT" sz="2400" kern="1200" dirty="0" smtClean="0"/>
            <a:t> dei manager acquisiti </a:t>
          </a:r>
          <a:r>
            <a:rPr lang="it-IT" sz="2400" kern="1200" dirty="0" smtClean="0">
              <a:sym typeface="Wingdings" pitchFamily="2" charset="2"/>
            </a:rPr>
            <a:t></a:t>
          </a:r>
          <a:r>
            <a:rPr lang="it-IT" sz="2400" kern="1200" dirty="0" smtClean="0"/>
            <a:t> potere decisionale </a:t>
          </a:r>
          <a:r>
            <a:rPr lang="it-IT" sz="2400" b="1" kern="1200" dirty="0" smtClean="0"/>
            <a:t>decentrato</a:t>
          </a:r>
          <a:endParaRPr lang="it-IT" sz="2400" b="1" kern="1200" dirty="0"/>
        </a:p>
      </dsp:txBody>
      <dsp:txXfrm>
        <a:off x="4074089" y="2202186"/>
        <a:ext cx="3965813" cy="19740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olo isoscele 3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5" name="Segnaposto data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B65E39D1-196D-49F8-B4C9-949DC918EBAA}" type="datetimeFigureOut">
              <a:rPr lang="it-IT"/>
              <a:pPr>
                <a:defRPr/>
              </a:pPr>
              <a:t>04/04/2016</a:t>
            </a:fld>
            <a:endParaRPr lang="it-IT"/>
          </a:p>
        </p:txBody>
      </p:sp>
      <p:sp>
        <p:nvSpPr>
          <p:cNvPr id="6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E147E8A-8731-4163-98D6-D89A8330815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70922-AE75-4EC3-9E31-EA5401F52CAE}" type="datetimeFigureOut">
              <a:rPr lang="it-IT"/>
              <a:pPr>
                <a:defRPr/>
              </a:pPr>
              <a:t>04/04/2016</a:t>
            </a:fld>
            <a:endParaRPr lang="it-IT"/>
          </a:p>
        </p:txBody>
      </p:sp>
      <p:sp>
        <p:nvSpPr>
          <p:cNvPr id="5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51757-2526-4126-9C1B-0BB4ED35981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F8F83-FEB7-4B29-BB69-5E8E14586EDF}" type="datetimeFigureOut">
              <a:rPr lang="it-IT"/>
              <a:pPr>
                <a:defRPr/>
              </a:pPr>
              <a:t>04/04/2016</a:t>
            </a:fld>
            <a:endParaRPr lang="it-IT"/>
          </a:p>
        </p:txBody>
      </p:sp>
      <p:sp>
        <p:nvSpPr>
          <p:cNvPr id="5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3DA96-B08E-4056-9D7C-B24F5E06689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9087D-05C7-4EB4-B9A2-F3E64DB3A015}" type="datetimeFigureOut">
              <a:rPr lang="it-IT"/>
              <a:pPr>
                <a:defRPr/>
              </a:pPr>
              <a:t>04/04/2016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EF12E-866A-49B2-86A4-0AC0FA4CB30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olo rettangolo 3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riangolo isoscele 4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Connettore 1 5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1 6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Segnaposto data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65115-8692-432D-831E-91118BD96707}" type="datetimeFigureOut">
              <a:rPr lang="it-IT"/>
              <a:pPr>
                <a:defRPr/>
              </a:pPr>
              <a:t>04/04/2016</a:t>
            </a:fld>
            <a:endParaRPr lang="it-IT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8D97C-55A7-45B2-8700-41545DA4E2C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CCA61-BE64-4316-962C-9AA600E8F3B5}" type="datetimeFigureOut">
              <a:rPr lang="it-IT"/>
              <a:pPr>
                <a:defRPr/>
              </a:pPr>
              <a:t>04/04/2016</a:t>
            </a:fld>
            <a:endParaRPr lang="it-IT"/>
          </a:p>
        </p:txBody>
      </p:sp>
      <p:sp>
        <p:nvSpPr>
          <p:cNvPr id="6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79F8F-05AC-4BEE-A25A-4194C43A63A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C1875-1589-4190-A803-8A76833E6BC1}" type="datetimeFigureOut">
              <a:rPr lang="it-IT"/>
              <a:pPr>
                <a:defRPr/>
              </a:pPr>
              <a:t>04/04/2016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E81DB97-34BA-4300-973A-1A39CC07381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0085F-5BC7-45E9-9D6B-0568DE4F446E}" type="datetimeFigureOut">
              <a:rPr lang="it-IT"/>
              <a:pPr>
                <a:defRPr/>
              </a:pPr>
              <a:t>04/04/2016</a:t>
            </a:fld>
            <a:endParaRPr lang="it-IT"/>
          </a:p>
        </p:txBody>
      </p:sp>
      <p:sp>
        <p:nvSpPr>
          <p:cNvPr id="4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73A40-895B-4D47-AC98-E3073BC49B2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799CC-D8F0-4E80-B552-3D118E2052B6}" type="datetimeFigureOut">
              <a:rPr lang="it-IT"/>
              <a:pPr>
                <a:defRPr/>
              </a:pPr>
              <a:t>04/04/2016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49543-A868-4B3F-88F7-03468A4DFF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1E9D565E-56FA-404B-9038-500A50B254B7}" type="datetimeFigureOut">
              <a:rPr lang="it-IT"/>
              <a:pPr>
                <a:defRPr/>
              </a:pPr>
              <a:t>04/04/2016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F3A6B6CB-8CD1-4201-80C9-20D95BCE2C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Pr>
        <a:gradFill rotWithShape="1">
          <a:gsLst>
            <a:gs pos="0">
              <a:srgbClr val="000000"/>
            </a:gs>
            <a:gs pos="60001">
              <a:srgbClr val="000000"/>
            </a:gs>
            <a:gs pos="100000">
              <a:srgbClr val="6C6C6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832483B6-AA1F-478C-A948-FC5C539F933D}" type="datetimeFigureOut">
              <a:rPr lang="it-IT"/>
              <a:pPr>
                <a:defRPr/>
              </a:pPr>
              <a:t>04/04/2016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C5F6B7FC-849F-4084-AE39-F87F713D762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323F57"/>
            </a:gs>
            <a:gs pos="60001">
              <a:srgbClr val="465877"/>
            </a:gs>
            <a:gs pos="100000">
              <a:srgbClr val="7283A3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olo rettangolo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1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030" name="Segnaposto testo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650359-9A42-450D-85C2-58D0E2B4DA8C}" type="datetimeFigureOut">
              <a:rPr lang="it-IT"/>
              <a:pPr>
                <a:defRPr/>
              </a:pPr>
              <a:t>04/04/2016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1246BF-5630-45BC-AA05-CED85485A4C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56" r:id="rId4"/>
    <p:sldLayoutId id="2147483764" r:id="rId5"/>
    <p:sldLayoutId id="2147483757" r:id="rId6"/>
    <p:sldLayoutId id="2147483758" r:id="rId7"/>
    <p:sldLayoutId id="2147483765" r:id="rId8"/>
    <p:sldLayoutId id="2147483766" r:id="rId9"/>
    <p:sldLayoutId id="2147483759" r:id="rId10"/>
    <p:sldLayoutId id="2147483760" r:id="rId11"/>
  </p:sldLayoutIdLst>
  <p:txStyles>
    <p:titleStyle>
      <a:lvl1pPr marL="484188" algn="l" rtl="0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965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965C"/>
          </a:solidFill>
          <a:latin typeface="Century Gothic" pitchFamily="34" charset="0"/>
        </a:defRPr>
      </a:lvl2pPr>
      <a:lvl3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965C"/>
          </a:solidFill>
          <a:latin typeface="Century Gothic" pitchFamily="34" charset="0"/>
        </a:defRPr>
      </a:lvl3pPr>
      <a:lvl4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965C"/>
          </a:solidFill>
          <a:latin typeface="Century Gothic" pitchFamily="34" charset="0"/>
        </a:defRPr>
      </a:lvl4pPr>
      <a:lvl5pPr marL="484188"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F965C"/>
          </a:solidFill>
          <a:latin typeface="Century Gothic" pitchFamily="34" charset="0"/>
        </a:defRPr>
      </a:lvl5pPr>
      <a:lvl6pPr marL="941388" algn="l" rtl="0" fontAlgn="base">
        <a:spcBef>
          <a:spcPct val="0"/>
        </a:spcBef>
        <a:spcAft>
          <a:spcPct val="0"/>
        </a:spcAft>
        <a:defRPr sz="4200">
          <a:solidFill>
            <a:srgbClr val="FF965C"/>
          </a:solidFill>
          <a:latin typeface="Century Gothic" pitchFamily="34" charset="0"/>
        </a:defRPr>
      </a:lvl6pPr>
      <a:lvl7pPr marL="1398588" algn="l" rtl="0" fontAlgn="base">
        <a:spcBef>
          <a:spcPct val="0"/>
        </a:spcBef>
        <a:spcAft>
          <a:spcPct val="0"/>
        </a:spcAft>
        <a:defRPr sz="4200">
          <a:solidFill>
            <a:srgbClr val="FF965C"/>
          </a:solidFill>
          <a:latin typeface="Century Gothic" pitchFamily="34" charset="0"/>
        </a:defRPr>
      </a:lvl7pPr>
      <a:lvl8pPr marL="1855788" algn="l" rtl="0" fontAlgn="base">
        <a:spcBef>
          <a:spcPct val="0"/>
        </a:spcBef>
        <a:spcAft>
          <a:spcPct val="0"/>
        </a:spcAft>
        <a:defRPr sz="4200">
          <a:solidFill>
            <a:srgbClr val="FF965C"/>
          </a:solidFill>
          <a:latin typeface="Century Gothic" pitchFamily="34" charset="0"/>
        </a:defRPr>
      </a:lvl8pPr>
      <a:lvl9pPr marL="2312988" algn="l" rtl="0" fontAlgn="base">
        <a:spcBef>
          <a:spcPct val="0"/>
        </a:spcBef>
        <a:spcAft>
          <a:spcPct val="0"/>
        </a:spcAft>
        <a:defRPr sz="4200">
          <a:solidFill>
            <a:srgbClr val="FF965C"/>
          </a:solidFill>
          <a:latin typeface="Century Gothic" pitchFamily="34" charset="0"/>
        </a:defRPr>
      </a:lvl9pPr>
    </p:titleStyle>
    <p:bodyStyle>
      <a:lvl1pPr marL="447675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eaLnBrk="0" fontAlgn="base" hangingPunct="0">
        <a:spcBef>
          <a:spcPct val="20000"/>
        </a:spcBef>
        <a:spcAft>
          <a:spcPct val="0"/>
        </a:spcAft>
        <a:buClr>
          <a:srgbClr val="FEAF90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.unipg.it/DEFS/uploads/qd03.pdf" TargetMode="External"/><Relationship Id="rId2" Type="http://schemas.openxmlformats.org/officeDocument/2006/relationships/hyperlink" Target="http://www.sociologia.unimib.it/DATA/Insegnamenti/14_3658/materiale/slides08_hold-up.pdf" TargetMode="Externa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992216" cy="3456384"/>
          </a:xfrm>
        </p:spPr>
        <p:txBody>
          <a:bodyPr>
            <a:noAutofit/>
          </a:bodyPr>
          <a:lstStyle/>
          <a:p>
            <a:pPr marL="484632" algn="l" eaLnBrk="1" fontAlgn="auto" hangingPunct="1">
              <a:lnSpc>
                <a:spcPct val="200000"/>
              </a:lnSpc>
              <a:spcAft>
                <a:spcPts val="0"/>
              </a:spcAft>
              <a:defRPr/>
            </a:pPr>
            <a:r>
              <a:rPr lang="it-IT" sz="4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La teoria dell’impresa </a:t>
            </a:r>
            <a:br>
              <a:rPr lang="it-IT" sz="4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it-IT" sz="4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dei “diritti di proprietà”</a:t>
            </a:r>
            <a:endParaRPr lang="it-IT" sz="48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79512" y="6093296"/>
            <a:ext cx="8604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Andrea Ferro,  Luigi </a:t>
            </a:r>
            <a:r>
              <a:rPr lang="it-IT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Locapo</a:t>
            </a: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 </a:t>
            </a:r>
            <a:r>
              <a:rPr lang="it-IT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Shobini</a:t>
            </a: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it-IT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Ratnasingham</a:t>
            </a: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 Linda Sposato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contenuto 2"/>
          <p:cNvSpPr>
            <a:spLocks noGrp="1"/>
          </p:cNvSpPr>
          <p:nvPr>
            <p:ph idx="1"/>
          </p:nvPr>
        </p:nvSpPr>
        <p:spPr>
          <a:xfrm>
            <a:off x="0" y="1385888"/>
            <a:ext cx="9144000" cy="5472112"/>
          </a:xfrm>
        </p:spPr>
        <p:txBody>
          <a:bodyPr/>
          <a:lstStyle/>
          <a:p>
            <a:pPr eaLnBrk="1" fontAlgn="t" hangingPunct="1">
              <a:lnSpc>
                <a:spcPct val="170000"/>
              </a:lnSpc>
              <a:buSzPct val="90000"/>
              <a:buFont typeface="Wingdings" pitchFamily="2" charset="2"/>
              <a:buChar char=""/>
            </a:pPr>
            <a:r>
              <a:rPr lang="it-IT" sz="2600" b="1" dirty="0" smtClean="0"/>
              <a:t>Diminuzione</a:t>
            </a:r>
            <a:r>
              <a:rPr lang="it-IT" sz="2600" dirty="0" smtClean="0"/>
              <a:t> dei </a:t>
            </a:r>
            <a:r>
              <a:rPr lang="it-IT" sz="2600" b="1" dirty="0" smtClean="0"/>
              <a:t>costi </a:t>
            </a:r>
            <a:r>
              <a:rPr lang="it-IT" sz="2600" dirty="0" smtClean="0"/>
              <a:t>di agenzia e di influenza</a:t>
            </a:r>
          </a:p>
          <a:p>
            <a:pPr eaLnBrk="1" fontAlgn="t" hangingPunct="1">
              <a:lnSpc>
                <a:spcPct val="170000"/>
              </a:lnSpc>
              <a:buSzPct val="90000"/>
              <a:buFont typeface="Wingdings" pitchFamily="2" charset="2"/>
              <a:buChar char=""/>
            </a:pPr>
            <a:r>
              <a:rPr lang="it-IT" sz="2600" dirty="0" smtClean="0"/>
              <a:t>Sfruttamento delle </a:t>
            </a:r>
            <a:r>
              <a:rPr lang="it-IT" sz="2600" b="1" dirty="0" smtClean="0"/>
              <a:t>economie di scala </a:t>
            </a:r>
            <a:r>
              <a:rPr lang="it-IT" sz="2600" dirty="0" smtClean="0"/>
              <a:t>e di apprendimento a monte per </a:t>
            </a:r>
            <a:r>
              <a:rPr lang="it-IT" sz="2600" b="1" dirty="0" smtClean="0"/>
              <a:t>prodotti standardizzati</a:t>
            </a:r>
          </a:p>
          <a:p>
            <a:pPr eaLnBrk="1" fontAlgn="t" hangingPunct="1">
              <a:lnSpc>
                <a:spcPct val="170000"/>
              </a:lnSpc>
              <a:buSzPct val="90000"/>
              <a:buFont typeface="Wingdings" pitchFamily="2" charset="2"/>
              <a:buChar char=""/>
            </a:pPr>
            <a:r>
              <a:rPr lang="it-IT" sz="2600" dirty="0" smtClean="0"/>
              <a:t>Spinta all’efficienza </a:t>
            </a:r>
            <a:r>
              <a:rPr lang="it-IT" sz="2600" dirty="0" smtClean="0">
                <a:sym typeface="Wingdings" pitchFamily="2" charset="2"/>
              </a:rPr>
              <a:t></a:t>
            </a:r>
            <a:r>
              <a:rPr lang="it-IT" sz="2600" dirty="0" smtClean="0"/>
              <a:t> </a:t>
            </a:r>
            <a:r>
              <a:rPr lang="it-IT" sz="2600" b="1" dirty="0" smtClean="0"/>
              <a:t>massimizzazione profitti</a:t>
            </a:r>
          </a:p>
          <a:p>
            <a:pPr eaLnBrk="1" fontAlgn="t" hangingPunct="1">
              <a:lnSpc>
                <a:spcPct val="170000"/>
              </a:lnSpc>
              <a:buSzPct val="90000"/>
              <a:buFont typeface="Wingdings" pitchFamily="2" charset="2"/>
              <a:buChar char=""/>
            </a:pPr>
            <a:r>
              <a:rPr lang="it-IT" sz="2600" b="1" dirty="0" smtClean="0"/>
              <a:t>Flessibilità strategica/organizzativa</a:t>
            </a:r>
          </a:p>
          <a:p>
            <a:pPr eaLnBrk="1" hangingPunct="1">
              <a:lnSpc>
                <a:spcPct val="170000"/>
              </a:lnSpc>
              <a:buSzPct val="90000"/>
              <a:buFont typeface="Wingdings" pitchFamily="2" charset="2"/>
              <a:buChar char=""/>
            </a:pPr>
            <a:r>
              <a:rPr lang="it-IT" sz="2600" dirty="0" smtClean="0"/>
              <a:t>Se c’è omogeneità dei fornitori (è indifferente acquistare da uno o dall’altro) </a:t>
            </a:r>
            <a:r>
              <a:rPr lang="it-IT" sz="2600" dirty="0" smtClean="0">
                <a:sym typeface="Wingdings" pitchFamily="2" charset="2"/>
              </a:rPr>
              <a:t></a:t>
            </a:r>
            <a:r>
              <a:rPr lang="it-IT" sz="2600" dirty="0" smtClean="0"/>
              <a:t> </a:t>
            </a:r>
            <a:r>
              <a:rPr lang="it-IT" sz="2600" b="1" i="1" dirty="0" err="1" smtClean="0"/>
              <a:t>switching</a:t>
            </a:r>
            <a:r>
              <a:rPr lang="it-IT" sz="2600" b="1" i="1" dirty="0" smtClean="0"/>
              <a:t> </a:t>
            </a:r>
            <a:r>
              <a:rPr lang="it-IT" sz="2600" b="1" i="1" dirty="0" err="1" smtClean="0"/>
              <a:t>cost</a:t>
            </a:r>
            <a:r>
              <a:rPr lang="it-IT" sz="2600" b="1" i="1" dirty="0" smtClean="0"/>
              <a:t> </a:t>
            </a:r>
            <a:r>
              <a:rPr lang="it-IT" sz="2600" b="1" dirty="0" smtClean="0"/>
              <a:t>nulli</a:t>
            </a:r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 fontScale="90000"/>
          </a:bodyPr>
          <a:lstStyle/>
          <a:p>
            <a:pPr marL="484632" algn="ctr" eaLnBrk="1" fontAlgn="auto" hangingPunct="1">
              <a:spcAft>
                <a:spcPts val="0"/>
              </a:spcAft>
              <a:defRPr/>
            </a:pPr>
            <a:r>
              <a:rPr lang="it-IT" sz="44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Scegliere </a:t>
            </a:r>
            <a:r>
              <a:rPr lang="it-IT" sz="4400" b="1" i="1" dirty="0" err="1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BUY…</a:t>
            </a:r>
            <a:r>
              <a:rPr lang="it-IT" sz="44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it-IT" sz="44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it-IT" sz="3600" b="1" dirty="0" smtClean="0">
                <a:solidFill>
                  <a:srgbClr val="FE8637"/>
                </a:solidFill>
              </a:rPr>
              <a:t>Vantaggi</a:t>
            </a:r>
            <a:endParaRPr lang="it-IT" sz="36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contenuto 2"/>
          <p:cNvSpPr>
            <a:spLocks noGrp="1"/>
          </p:cNvSpPr>
          <p:nvPr>
            <p:ph idx="1"/>
          </p:nvPr>
        </p:nvSpPr>
        <p:spPr>
          <a:xfrm>
            <a:off x="0" y="1700213"/>
            <a:ext cx="9144000" cy="496887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SzPct val="90000"/>
              <a:buFont typeface="Wingdings" pitchFamily="2" charset="2"/>
              <a:buChar char=""/>
            </a:pPr>
            <a:r>
              <a:rPr lang="it-IT" dirty="0" smtClean="0"/>
              <a:t>Se i </a:t>
            </a:r>
            <a:r>
              <a:rPr lang="it-IT" b="1" dirty="0" smtClean="0"/>
              <a:t>fornitori</a:t>
            </a:r>
            <a:r>
              <a:rPr lang="it-IT" dirty="0" smtClean="0"/>
              <a:t> non sono sostituibili e </a:t>
            </a:r>
            <a:r>
              <a:rPr lang="it-IT" b="1" dirty="0" smtClean="0"/>
              <a:t>difficili da cambiare</a:t>
            </a:r>
            <a:r>
              <a:rPr lang="it-IT" dirty="0" smtClean="0"/>
              <a:t> </a:t>
            </a:r>
            <a:r>
              <a:rPr lang="it-IT" dirty="0" smtClean="0">
                <a:sym typeface="Wingdings" pitchFamily="2" charset="2"/>
              </a:rPr>
              <a:t></a:t>
            </a:r>
            <a:r>
              <a:rPr lang="it-IT" dirty="0" smtClean="0"/>
              <a:t> effetto </a:t>
            </a:r>
            <a:r>
              <a:rPr lang="it-IT" b="1" i="1" dirty="0" err="1" smtClean="0"/>
              <a:t>lock-in</a:t>
            </a:r>
            <a:endParaRPr lang="it-IT" b="1" i="1" dirty="0" smtClean="0"/>
          </a:p>
          <a:p>
            <a:pPr eaLnBrk="1" fontAlgn="t" hangingPunct="1">
              <a:lnSpc>
                <a:spcPct val="150000"/>
              </a:lnSpc>
              <a:buSzPct val="90000"/>
              <a:buFont typeface="Wingdings" pitchFamily="2" charset="2"/>
              <a:buChar char=""/>
            </a:pPr>
            <a:r>
              <a:rPr lang="it-IT" b="1" dirty="0" smtClean="0"/>
              <a:t>Aumento</a:t>
            </a:r>
            <a:r>
              <a:rPr lang="it-IT" dirty="0" smtClean="0"/>
              <a:t> del </a:t>
            </a:r>
            <a:r>
              <a:rPr lang="it-IT" b="1" dirty="0" smtClean="0"/>
              <a:t>costo </a:t>
            </a:r>
            <a:r>
              <a:rPr lang="it-IT" dirty="0" smtClean="0"/>
              <a:t>di transazione</a:t>
            </a:r>
          </a:p>
          <a:p>
            <a:pPr eaLnBrk="1" hangingPunct="1">
              <a:lnSpc>
                <a:spcPct val="150000"/>
              </a:lnSpc>
              <a:buSzPct val="90000"/>
              <a:buFont typeface="Wingdings" pitchFamily="2" charset="2"/>
              <a:buChar char=""/>
            </a:pPr>
            <a:r>
              <a:rPr lang="it-IT" sz="2400" b="1" dirty="0" smtClean="0"/>
              <a:t>Opportunismo del cliente </a:t>
            </a:r>
            <a:r>
              <a:rPr lang="it-IT" sz="2400" dirty="0" smtClean="0"/>
              <a:t>verso il fornitore che ha effettuato l’investimento specifico</a:t>
            </a:r>
          </a:p>
          <a:p>
            <a:pPr eaLnBrk="1" hangingPunct="1">
              <a:lnSpc>
                <a:spcPct val="150000"/>
              </a:lnSpc>
              <a:buSzPct val="90000"/>
              <a:buFont typeface="Wingdings" pitchFamily="2" charset="2"/>
              <a:buChar char=""/>
            </a:pPr>
            <a:r>
              <a:rPr lang="it-IT" sz="2400" b="1" dirty="0" smtClean="0"/>
              <a:t>Opportunismo del fornitore </a:t>
            </a:r>
            <a:r>
              <a:rPr lang="it-IT" sz="2400" dirty="0" smtClean="0"/>
              <a:t>verso il cliente per il </a:t>
            </a:r>
          </a:p>
          <a:p>
            <a:pPr lvl="1" eaLnBrk="1" hangingPunct="1">
              <a:lnSpc>
                <a:spcPct val="150000"/>
              </a:lnSpc>
              <a:buSzPct val="90000"/>
              <a:buFont typeface="Verdana" pitchFamily="34" charset="0"/>
              <a:buNone/>
            </a:pPr>
            <a:r>
              <a:rPr lang="it-IT" sz="2400" dirty="0" smtClean="0"/>
              <a:t>potere indotto dall’investimento specifico</a:t>
            </a:r>
          </a:p>
          <a:p>
            <a:pPr eaLnBrk="1" hangingPunct="1"/>
            <a:endParaRPr lang="it-IT" dirty="0" smtClean="0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467544" y="188640"/>
            <a:ext cx="8229600" cy="1399032"/>
          </a:xfrm>
          <a:prstGeom prst="rect">
            <a:avLst/>
          </a:prstGeom>
        </p:spPr>
        <p:txBody>
          <a:bodyPr anchor="ctr"/>
          <a:lstStyle/>
          <a:p>
            <a:pPr marL="484632" algn="ctr" fontAlgn="auto">
              <a:spcAft>
                <a:spcPts val="0"/>
              </a:spcAft>
              <a:defRPr/>
            </a:pPr>
            <a:r>
              <a:rPr lang="it-IT" sz="40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Scegliere </a:t>
            </a:r>
            <a:r>
              <a:rPr lang="it-IT" sz="4000" b="1" i="1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BUY…</a:t>
            </a:r>
            <a:r>
              <a:rPr lang="it-IT" sz="40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it-IT" sz="400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it-IT" sz="3200" b="1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E8637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  <a:sym typeface="Wingdings" pitchFamily="2" charset="2"/>
              </a:rPr>
              <a:t>Svant</a:t>
            </a:r>
            <a:r>
              <a:rPr lang="it-IT" sz="3200" b="1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E8637"/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aggi</a:t>
            </a:r>
            <a:endParaRPr lang="it-IT" sz="400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Parentesi graffa chiusa 6"/>
          <p:cNvSpPr/>
          <p:nvPr/>
        </p:nvSpPr>
        <p:spPr>
          <a:xfrm>
            <a:off x="7596188" y="4005263"/>
            <a:ext cx="792162" cy="2519362"/>
          </a:xfrm>
          <a:prstGeom prst="rightBrace">
            <a:avLst>
              <a:gd name="adj1" fmla="val 18953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8532440" y="3933056"/>
            <a:ext cx="432048" cy="267765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i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HOLD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2400" b="1" i="1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i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179512" y="0"/>
            <a:ext cx="8507288" cy="980728"/>
          </a:xfrm>
        </p:spPr>
        <p:txBody>
          <a:bodyPr>
            <a:no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it-IT" sz="44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Presupposti della teoria GHM</a:t>
            </a:r>
            <a:endParaRPr lang="it-IT" sz="44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10" name="Segnaposto contenuto 9"/>
          <p:cNvGraphicFramePr>
            <a:graphicFrameLocks noGrp="1"/>
          </p:cNvGraphicFramePr>
          <p:nvPr>
            <p:ph idx="1"/>
          </p:nvPr>
        </p:nvGraphicFramePr>
        <p:xfrm>
          <a:off x="457200" y="1124744"/>
          <a:ext cx="8219256" cy="532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26" name="Connettore 1 25"/>
          <p:cNvCxnSpPr/>
          <p:nvPr/>
        </p:nvCxnSpPr>
        <p:spPr>
          <a:xfrm>
            <a:off x="5004048" y="2564904"/>
            <a:ext cx="306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/>
          <p:nvPr/>
        </p:nvCxnSpPr>
        <p:spPr>
          <a:xfrm>
            <a:off x="5292080" y="2564904"/>
            <a:ext cx="72008" cy="31683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/>
          <p:nvPr/>
        </p:nvCxnSpPr>
        <p:spPr>
          <a:xfrm>
            <a:off x="5364088" y="5733256"/>
            <a:ext cx="864096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5"/>
          <p:cNvGraphicFramePr>
            <a:graphicFrameLocks noGrp="1"/>
          </p:cNvGraphicFramePr>
          <p:nvPr>
            <p:ph idx="1"/>
          </p:nvPr>
        </p:nvGraphicFramePr>
        <p:xfrm>
          <a:off x="395536" y="260648"/>
          <a:ext cx="8424936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contenuto 2"/>
          <p:cNvSpPr>
            <a:spLocks noGrp="1"/>
          </p:cNvSpPr>
          <p:nvPr>
            <p:ph idx="1"/>
          </p:nvPr>
        </p:nvSpPr>
        <p:spPr>
          <a:xfrm>
            <a:off x="971550" y="3716338"/>
            <a:ext cx="6985000" cy="2736850"/>
          </a:xfrm>
        </p:spPr>
        <p:txBody>
          <a:bodyPr/>
          <a:lstStyle/>
          <a:p>
            <a:pPr algn="ctr" defTabSz="466725" eaLnBrk="1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it-IT" sz="3200" smtClean="0"/>
          </a:p>
          <a:p>
            <a:pPr defTabSz="466725" eaLnBrk="1" hangingPunct="1"/>
            <a:endParaRPr lang="it-IT" smtClean="0"/>
          </a:p>
        </p:txBody>
      </p:sp>
      <p:graphicFrame>
        <p:nvGraphicFramePr>
          <p:cNvPr id="5" name="Diagramma 4"/>
          <p:cNvGraphicFramePr/>
          <p:nvPr/>
        </p:nvGraphicFramePr>
        <p:xfrm>
          <a:off x="179512" y="260648"/>
          <a:ext cx="8784976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85242"/>
          </a:xfrm>
        </p:spPr>
        <p:txBody>
          <a:bodyPr>
            <a:no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it-IT" sz="44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Le conclusioni della teoria</a:t>
            </a:r>
          </a:p>
        </p:txBody>
      </p:sp>
      <p:sp>
        <p:nvSpPr>
          <p:cNvPr id="6" name="Rettangolo 5"/>
          <p:cNvSpPr/>
          <p:nvPr/>
        </p:nvSpPr>
        <p:spPr>
          <a:xfrm>
            <a:off x="251520" y="1166843"/>
            <a:ext cx="856895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dirty="0" smtClean="0">
                <a:latin typeface="+mn-lt"/>
              </a:rPr>
              <a:t>L’integrazione sarà efficiente se:</a:t>
            </a:r>
          </a:p>
          <a:p>
            <a:pPr marL="65087" indent="0" algn="ctr">
              <a:lnSpc>
                <a:spcPct val="150000"/>
              </a:lnSpc>
              <a:buNone/>
            </a:pPr>
            <a:r>
              <a:rPr lang="it-IT" sz="2800" b="1" dirty="0" smtClean="0">
                <a:solidFill>
                  <a:srgbClr val="FE86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Efficienza tecnica &gt; inefficienza di agenzia</a:t>
            </a:r>
          </a:p>
          <a:p>
            <a:pPr marL="782637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400" b="1" dirty="0" smtClean="0">
                <a:latin typeface="+mn-lt"/>
              </a:rPr>
              <a:t>Efficienza tecnica </a:t>
            </a:r>
            <a:r>
              <a:rPr lang="it-IT" sz="2400" dirty="0" smtClean="0">
                <a:latin typeface="+mn-lt"/>
              </a:rPr>
              <a:t>=  quantità massima che un’impresa produce data una determinata combinazione di input;</a:t>
            </a:r>
          </a:p>
          <a:p>
            <a:pPr marL="782637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400" b="1" dirty="0" smtClean="0">
                <a:latin typeface="+mn-lt"/>
              </a:rPr>
              <a:t>Efficienza di agenzia </a:t>
            </a:r>
            <a:r>
              <a:rPr lang="it-IT" sz="2400" dirty="0" smtClean="0">
                <a:latin typeface="+mn-lt"/>
              </a:rPr>
              <a:t>= misura in cui lo scambio di merci e servizi nella catena verticale è stato organizzato per ridurre al minimo i costi di coordinamento</a:t>
            </a:r>
            <a:endParaRPr lang="it-IT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85242"/>
          </a:xfrm>
        </p:spPr>
        <p:txBody>
          <a:bodyPr>
            <a:no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it-IT" sz="44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Le conclusioni della teoria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323850" y="1341438"/>
            <a:ext cx="8424863" cy="4616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it-IT" sz="2800" dirty="0">
                <a:latin typeface="+mn-lt"/>
              </a:rPr>
              <a:t>L’integrazione verticale conviene quando l’</a:t>
            </a:r>
            <a:r>
              <a:rPr lang="it-IT" sz="2800" b="1" dirty="0">
                <a:latin typeface="+mn-lt"/>
              </a:rPr>
              <a:t>investimento</a:t>
            </a:r>
            <a:r>
              <a:rPr lang="it-IT" sz="2800" dirty="0">
                <a:latin typeface="+mn-lt"/>
              </a:rPr>
              <a:t> di una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dirty="0">
                <a:latin typeface="+mn-lt"/>
              </a:rPr>
              <a:t>delle due imprese in attività specifiche </a:t>
            </a:r>
            <a:r>
              <a:rPr lang="it-IT" sz="2800" b="1" dirty="0">
                <a:latin typeface="+mn-lt"/>
              </a:rPr>
              <a:t>genera un valore </a:t>
            </a:r>
            <a:r>
              <a:rPr lang="it-IT" sz="2800" dirty="0">
                <a:latin typeface="+mn-lt"/>
              </a:rPr>
              <a:t>nella catena verticale </a:t>
            </a:r>
            <a:r>
              <a:rPr lang="it-IT" sz="2800" b="1" dirty="0">
                <a:latin typeface="+mn-lt"/>
              </a:rPr>
              <a:t>nettamente maggiore </a:t>
            </a:r>
            <a:r>
              <a:rPr lang="it-IT" sz="2800" dirty="0">
                <a:latin typeface="+mn-lt"/>
              </a:rPr>
              <a:t>rispetto all’investimento dell’altra. </a:t>
            </a:r>
          </a:p>
          <a:p>
            <a:pPr algn="ctr">
              <a:lnSpc>
                <a:spcPct val="150000"/>
              </a:lnSpc>
              <a:defRPr/>
            </a:pPr>
            <a:endParaRPr lang="it-IT" sz="2400" dirty="0">
              <a:latin typeface="+mn-lt"/>
            </a:endParaRPr>
          </a:p>
          <a:p>
            <a:pPr>
              <a:defRPr/>
            </a:pPr>
            <a:r>
              <a:rPr lang="it-IT" sz="2400" dirty="0">
                <a:latin typeface="+mn-lt"/>
              </a:rPr>
              <a:t>* Se gli investimenti sono di peso paragonabile è meglio non integrarsi.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asellaDiTesto 7"/>
          <p:cNvSpPr txBox="1">
            <a:spLocks noChangeArrowheads="1"/>
          </p:cNvSpPr>
          <p:nvPr/>
        </p:nvSpPr>
        <p:spPr bwMode="auto">
          <a:xfrm>
            <a:off x="539750" y="333375"/>
            <a:ext cx="76327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dirty="0">
                <a:latin typeface="Century Gothic" pitchFamily="34" charset="0"/>
              </a:rPr>
              <a:t>L’integrazione verticale influisce sulla </a:t>
            </a:r>
            <a:r>
              <a:rPr lang="it-IT" sz="2400" u="sng" dirty="0">
                <a:latin typeface="Century Gothic" pitchFamily="34" charset="0"/>
              </a:rPr>
              <a:t>volontà delle parti ad investire in attività specifiche</a:t>
            </a:r>
            <a:r>
              <a:rPr lang="it-IT" sz="2400" dirty="0">
                <a:latin typeface="Century Gothic" pitchFamily="34" charset="0"/>
              </a:rPr>
              <a:t>.</a:t>
            </a:r>
          </a:p>
          <a:p>
            <a:endParaRPr lang="it-IT" dirty="0">
              <a:latin typeface="Century Gothic" pitchFamily="34" charset="0"/>
            </a:endParaRPr>
          </a:p>
        </p:txBody>
      </p:sp>
      <p:sp>
        <p:nvSpPr>
          <p:cNvPr id="10" name="Freccia in giù 9"/>
          <p:cNvSpPr/>
          <p:nvPr/>
        </p:nvSpPr>
        <p:spPr>
          <a:xfrm>
            <a:off x="4211638" y="1484313"/>
            <a:ext cx="431800" cy="792162"/>
          </a:xfrm>
          <a:prstGeom prst="downArrow">
            <a:avLst>
              <a:gd name="adj1" fmla="val 28339"/>
              <a:gd name="adj2" fmla="val 391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83568" y="2348880"/>
            <a:ext cx="7848872" cy="4140000"/>
          </a:xfrm>
          <a:prstGeom prst="rect">
            <a:avLst/>
          </a:prstGeom>
          <a:noFill/>
          <a:ln w="28575">
            <a:solidFill>
              <a:srgbClr val="F89108"/>
            </a:solidFill>
            <a:prstDash val="sysDot"/>
          </a:ln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2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INVESTIMENTO SPECIFICO</a:t>
            </a:r>
            <a:r>
              <a:rPr lang="it-IT" sz="2800" dirty="0">
                <a:latin typeface="+mn-lt"/>
                <a:cs typeface="+mn-cs"/>
              </a:rPr>
              <a:t>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dirty="0">
                <a:latin typeface="+mn-lt"/>
                <a:cs typeface="+mn-cs"/>
              </a:rPr>
              <a:t>transazione finanziaria di un soggetto economico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dirty="0">
                <a:latin typeface="+mn-lt"/>
                <a:cs typeface="+mn-cs"/>
              </a:rPr>
              <a:t>DUREVOLE E NON CONVERTIBILE</a:t>
            </a:r>
            <a:r>
              <a:rPr lang="it-IT" sz="2800" dirty="0">
                <a:latin typeface="+mn-lt"/>
                <a:cs typeface="+mn-cs"/>
              </a:rPr>
              <a:t>,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dirty="0">
                <a:latin typeface="+mn-lt"/>
                <a:cs typeface="+mn-cs"/>
              </a:rPr>
              <a:t>in quanto cambiare partner commerciale comporterebbe alti </a:t>
            </a:r>
            <a:r>
              <a:rPr lang="it-IT" sz="2800" i="1" dirty="0" err="1">
                <a:latin typeface="+mn-lt"/>
                <a:cs typeface="+mn-cs"/>
              </a:rPr>
              <a:t>switching</a:t>
            </a:r>
            <a:r>
              <a:rPr lang="it-IT" sz="2800" i="1" dirty="0">
                <a:latin typeface="+mn-lt"/>
                <a:cs typeface="+mn-cs"/>
              </a:rPr>
              <a:t> </a:t>
            </a:r>
            <a:r>
              <a:rPr lang="it-IT" sz="2800" i="1" dirty="0" err="1">
                <a:latin typeface="+mn-lt"/>
                <a:cs typeface="+mn-cs"/>
              </a:rPr>
              <a:t>costs</a:t>
            </a:r>
            <a:r>
              <a:rPr lang="it-IT" sz="2800" i="1" dirty="0">
                <a:latin typeface="+mn-lt"/>
                <a:cs typeface="+mn-cs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71600" y="0"/>
            <a:ext cx="7643192" cy="1217290"/>
          </a:xfrm>
        </p:spPr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it-IT" sz="44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Investimento specifico</a:t>
            </a:r>
            <a:br>
              <a:rPr lang="it-IT" sz="44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it-IT" sz="40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Tipi di specificità</a:t>
            </a:r>
            <a:endParaRPr lang="it-IT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3555" name="Segnaposto contenuto 2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3" cy="5184576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Ø"/>
            </a:pPr>
            <a:r>
              <a:rPr lang="it-IT" sz="2200" b="1" dirty="0" smtClean="0"/>
              <a:t>Specificità della localizzazione</a:t>
            </a:r>
            <a:r>
              <a:rPr lang="it-IT" sz="2200" i="1" dirty="0" smtClean="0"/>
              <a:t> </a:t>
            </a:r>
            <a:r>
              <a:rPr lang="it-IT" sz="2200" i="1" dirty="0" smtClean="0">
                <a:sym typeface="Wingdings" pitchFamily="2" charset="2"/>
              </a:rPr>
              <a:t></a:t>
            </a:r>
            <a:r>
              <a:rPr lang="it-IT" sz="2200" i="1" dirty="0" smtClean="0"/>
              <a:t>  risorse che per motivi geografici comportano </a:t>
            </a:r>
            <a:r>
              <a:rPr lang="it-IT" sz="2200" dirty="0" smtClean="0"/>
              <a:t>più elevati costi di trasporto;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Ø"/>
            </a:pPr>
            <a:r>
              <a:rPr lang="it-IT" sz="2200" b="1" dirty="0" smtClean="0"/>
              <a:t>Specificità fisica o materiale </a:t>
            </a:r>
            <a:r>
              <a:rPr lang="it-IT" sz="2200" dirty="0" smtClean="0">
                <a:sym typeface="Wingdings" pitchFamily="2" charset="2"/>
              </a:rPr>
              <a:t> particolari </a:t>
            </a:r>
            <a:r>
              <a:rPr lang="it-IT" sz="2200" i="1" dirty="0" smtClean="0"/>
              <a:t>caratteristiche materiali di una risorsa o di un processo produttivo</a:t>
            </a:r>
            <a:r>
              <a:rPr lang="it-IT" sz="2200" b="1" dirty="0" smtClean="0"/>
              <a:t>;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Ø"/>
            </a:pPr>
            <a:r>
              <a:rPr lang="it-IT" sz="2200" b="1" dirty="0" smtClean="0"/>
              <a:t>Specificità del capitale umano specializzato </a:t>
            </a:r>
            <a:r>
              <a:rPr lang="it-IT" sz="2200" b="1" dirty="0" smtClean="0">
                <a:sym typeface="Wingdings" pitchFamily="2" charset="2"/>
              </a:rPr>
              <a:t> </a:t>
            </a:r>
            <a:r>
              <a:rPr lang="it-IT" sz="2200" i="1" dirty="0" smtClean="0"/>
              <a:t>formazione specialistica e</a:t>
            </a:r>
            <a:r>
              <a:rPr lang="it-IT" sz="2200" dirty="0" smtClean="0"/>
              <a:t> </a:t>
            </a:r>
            <a:r>
              <a:rPr lang="it-IT" sz="2200" i="1" dirty="0" err="1" smtClean="0"/>
              <a:t>learning-by-doing</a:t>
            </a:r>
            <a:r>
              <a:rPr lang="it-IT" sz="2200" dirty="0" smtClean="0"/>
              <a:t>;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  <a:buFont typeface="Wingdings" pitchFamily="2" charset="2"/>
              <a:buChar char="Ø"/>
            </a:pPr>
            <a:r>
              <a:rPr lang="it-IT" sz="2200" b="1" dirty="0" smtClean="0"/>
              <a:t>Risorse dedicate o idiosincratiche </a:t>
            </a:r>
            <a:r>
              <a:rPr lang="it-IT" sz="2200" b="1" dirty="0" smtClean="0">
                <a:sym typeface="Wingdings" pitchFamily="2" charset="2"/>
              </a:rPr>
              <a:t> </a:t>
            </a:r>
            <a:r>
              <a:rPr lang="it-IT" sz="2200" i="1" dirty="0" smtClean="0"/>
              <a:t>investimenti </a:t>
            </a:r>
            <a:r>
              <a:rPr lang="it-IT" sz="2200" dirty="0" smtClean="0"/>
              <a:t>mirati ad un’unica attività o ad una particolare clientela.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0"/>
            <a:ext cx="8075240" cy="1196752"/>
          </a:xfrm>
        </p:spPr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it-IT" sz="40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Investimento specifico</a:t>
            </a:r>
            <a:r>
              <a:rPr lang="it-IT" sz="44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it-IT" sz="44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it-IT" sz="40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Problema: il capitale umano</a:t>
            </a:r>
            <a:endParaRPr lang="it-IT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395288" y="1412875"/>
            <a:ext cx="8569325" cy="52625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it-IT" sz="2800" dirty="0">
                <a:latin typeface="+mn-lt"/>
              </a:rPr>
              <a:t>La </a:t>
            </a:r>
            <a:r>
              <a:rPr lang="it-IT" sz="2800" b="1" dirty="0">
                <a:latin typeface="+mn-lt"/>
              </a:rPr>
              <a:t>specificità del capitale umano </a:t>
            </a:r>
            <a:r>
              <a:rPr lang="it-IT" sz="2800" dirty="0">
                <a:latin typeface="+mn-lt"/>
              </a:rPr>
              <a:t>è particolarmente </a:t>
            </a:r>
            <a:r>
              <a:rPr lang="it-IT" sz="2800" b="1" dirty="0">
                <a:latin typeface="+mn-lt"/>
              </a:rPr>
              <a:t>problematica</a:t>
            </a:r>
            <a:r>
              <a:rPr lang="it-IT" sz="2800" dirty="0">
                <a:latin typeface="+mn-lt"/>
              </a:rPr>
              <a:t>, in quanto non è possibile </a:t>
            </a:r>
            <a:r>
              <a:rPr lang="it-IT" sz="2800" b="1" dirty="0">
                <a:latin typeface="+mn-lt"/>
              </a:rPr>
              <a:t>separare</a:t>
            </a:r>
            <a:r>
              <a:rPr lang="it-IT" sz="2800" dirty="0">
                <a:latin typeface="+mn-lt"/>
              </a:rPr>
              <a:t> il </a:t>
            </a:r>
            <a:r>
              <a:rPr lang="it-IT" sz="2800" b="1" dirty="0">
                <a:latin typeface="+mn-lt"/>
              </a:rPr>
              <a:t>know-how</a:t>
            </a:r>
            <a:r>
              <a:rPr lang="it-IT" sz="2800" dirty="0">
                <a:latin typeface="+mn-lt"/>
              </a:rPr>
              <a:t> dal soggetto che lo possiede.</a:t>
            </a:r>
          </a:p>
          <a:p>
            <a:pPr>
              <a:lnSpc>
                <a:spcPct val="150000"/>
              </a:lnSpc>
              <a:defRPr/>
            </a:pPr>
            <a:endParaRPr lang="it-IT" sz="2800" dirty="0">
              <a:latin typeface="+mn-lt"/>
            </a:endParaRPr>
          </a:p>
          <a:p>
            <a:pPr>
              <a:lnSpc>
                <a:spcPct val="150000"/>
              </a:lnSpc>
              <a:defRPr/>
            </a:pPr>
            <a:r>
              <a:rPr lang="it-IT" sz="2800" dirty="0">
                <a:latin typeface="+mn-lt"/>
              </a:rPr>
              <a:t> Quindi, l’integrazione verticale che coinvolge capitale umano </a:t>
            </a:r>
            <a:r>
              <a:rPr lang="it-IT" sz="2800" b="1" dirty="0">
                <a:latin typeface="+mn-lt"/>
              </a:rPr>
              <a:t>non</a:t>
            </a:r>
            <a:r>
              <a:rPr lang="it-IT" sz="2800" dirty="0">
                <a:latin typeface="+mn-lt"/>
              </a:rPr>
              <a:t> si può ridurre alla </a:t>
            </a:r>
            <a:r>
              <a:rPr lang="it-IT" sz="2800" b="1" dirty="0">
                <a:latin typeface="+mn-lt"/>
              </a:rPr>
              <a:t>mera </a:t>
            </a:r>
            <a:r>
              <a:rPr lang="it-IT" sz="2800" b="1" dirty="0" err="1">
                <a:latin typeface="+mn-lt"/>
              </a:rPr>
              <a:t>internalizzazione</a:t>
            </a:r>
            <a:r>
              <a:rPr lang="it-IT" sz="2800" dirty="0">
                <a:latin typeface="+mn-lt"/>
              </a:rPr>
              <a:t> della proprietà fisica.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Segnaposto contenuto 5" descr="Grossma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659563" y="404813"/>
            <a:ext cx="2305050" cy="2087562"/>
          </a:xfrm>
        </p:spPr>
      </p:pic>
      <p:pic>
        <p:nvPicPr>
          <p:cNvPr id="9219" name="Immagine 6" descr="hart.jpg"/>
          <p:cNvPicPr>
            <a:picLocks noChangeAspect="1"/>
          </p:cNvPicPr>
          <p:nvPr/>
        </p:nvPicPr>
        <p:blipFill>
          <a:blip r:embed="rId3" cstate="print"/>
          <a:srcRect t="24406"/>
          <a:stretch>
            <a:fillRect/>
          </a:stretch>
        </p:blipFill>
        <p:spPr bwMode="auto">
          <a:xfrm>
            <a:off x="4643438" y="3141663"/>
            <a:ext cx="2036762" cy="285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Immagine 7" descr="johnmoorefinal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5825" y="4357688"/>
            <a:ext cx="1584325" cy="2058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CasellaDiTesto 8"/>
          <p:cNvSpPr txBox="1">
            <a:spLocks noChangeArrowheads="1"/>
          </p:cNvSpPr>
          <p:nvPr/>
        </p:nvSpPr>
        <p:spPr bwMode="auto">
          <a:xfrm>
            <a:off x="6588125" y="2492375"/>
            <a:ext cx="25558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600" dirty="0">
                <a:latin typeface="Century Gothic" pitchFamily="34" charset="0"/>
              </a:rPr>
              <a:t>SANDFORD GROSSMAN</a:t>
            </a:r>
          </a:p>
        </p:txBody>
      </p:sp>
      <p:sp>
        <p:nvSpPr>
          <p:cNvPr id="9222" name="CasellaDiTesto 9"/>
          <p:cNvSpPr txBox="1">
            <a:spLocks noChangeArrowheads="1"/>
          </p:cNvSpPr>
          <p:nvPr/>
        </p:nvSpPr>
        <p:spPr bwMode="auto">
          <a:xfrm>
            <a:off x="7092950" y="3933825"/>
            <a:ext cx="20510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entury Gothic" pitchFamily="34" charset="0"/>
              </a:rPr>
              <a:t>JOHN MOORE</a:t>
            </a:r>
          </a:p>
        </p:txBody>
      </p:sp>
      <p:sp>
        <p:nvSpPr>
          <p:cNvPr id="9223" name="CasellaDiTesto 10"/>
          <p:cNvSpPr txBox="1">
            <a:spLocks noChangeArrowheads="1"/>
          </p:cNvSpPr>
          <p:nvPr/>
        </p:nvSpPr>
        <p:spPr bwMode="auto">
          <a:xfrm>
            <a:off x="4932363" y="5229225"/>
            <a:ext cx="1079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entury Gothic" pitchFamily="34" charset="0"/>
              </a:rPr>
              <a:t>OLIVER HART</a:t>
            </a:r>
          </a:p>
        </p:txBody>
      </p:sp>
      <p:sp>
        <p:nvSpPr>
          <p:cNvPr id="9224" name="CasellaDiTesto 12"/>
          <p:cNvSpPr txBox="1">
            <a:spLocks noChangeArrowheads="1"/>
          </p:cNvSpPr>
          <p:nvPr/>
        </p:nvSpPr>
        <p:spPr bwMode="auto">
          <a:xfrm>
            <a:off x="755650" y="549275"/>
            <a:ext cx="5616575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3200" dirty="0">
                <a:latin typeface="Century Gothic" pitchFamily="34" charset="0"/>
              </a:rPr>
              <a:t>La teoria dell’impresa dei “diritti di proprietà”, </a:t>
            </a:r>
          </a:p>
          <a:p>
            <a:r>
              <a:rPr lang="it-IT" sz="3200" dirty="0">
                <a:latin typeface="Century Gothic" pitchFamily="34" charset="0"/>
              </a:rPr>
              <a:t>o </a:t>
            </a:r>
            <a:r>
              <a:rPr lang="it-IT" sz="3200" b="1" dirty="0">
                <a:latin typeface="Century Gothic" pitchFamily="34" charset="0"/>
              </a:rPr>
              <a:t>teoria GHM</a:t>
            </a:r>
            <a:r>
              <a:rPr lang="it-IT" sz="3200" dirty="0">
                <a:latin typeface="Century Gothic" pitchFamily="34" charset="0"/>
              </a:rPr>
              <a:t>, </a:t>
            </a:r>
          </a:p>
          <a:p>
            <a:r>
              <a:rPr lang="it-IT" sz="3200" dirty="0">
                <a:latin typeface="Century Gothic" pitchFamily="34" charset="0"/>
              </a:rPr>
              <a:t>emerge dagli studi </a:t>
            </a:r>
          </a:p>
        </p:txBody>
      </p:sp>
      <p:sp>
        <p:nvSpPr>
          <p:cNvPr id="9225" name="CasellaDiTesto 13"/>
          <p:cNvSpPr txBox="1">
            <a:spLocks noChangeArrowheads="1"/>
          </p:cNvSpPr>
          <p:nvPr/>
        </p:nvSpPr>
        <p:spPr bwMode="auto">
          <a:xfrm>
            <a:off x="755650" y="2565400"/>
            <a:ext cx="360045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3200" dirty="0">
                <a:latin typeface="Century Gothic" pitchFamily="34" charset="0"/>
              </a:rPr>
              <a:t>degli economisti </a:t>
            </a:r>
            <a:r>
              <a:rPr lang="it-IT" sz="3200" b="1" dirty="0" err="1">
                <a:latin typeface="Century Gothic" pitchFamily="34" charset="0"/>
              </a:rPr>
              <a:t>Grossman</a:t>
            </a:r>
            <a:r>
              <a:rPr lang="it-IT" sz="3200">
                <a:latin typeface="Century Gothic" pitchFamily="34" charset="0"/>
              </a:rPr>
              <a:t>, </a:t>
            </a:r>
          </a:p>
          <a:p>
            <a:r>
              <a:rPr lang="it-IT" sz="3200" b="1">
                <a:latin typeface="Century Gothic" pitchFamily="34" charset="0"/>
              </a:rPr>
              <a:t>Hart</a:t>
            </a:r>
            <a:r>
              <a:rPr lang="it-IT" sz="3200">
                <a:latin typeface="Century Gothic" pitchFamily="34" charset="0"/>
              </a:rPr>
              <a:t> e </a:t>
            </a:r>
            <a:r>
              <a:rPr lang="it-IT" sz="3200" b="1">
                <a:latin typeface="Century Gothic" pitchFamily="34" charset="0"/>
              </a:rPr>
              <a:t>Moore</a:t>
            </a:r>
            <a:r>
              <a:rPr lang="it-IT" sz="3200">
                <a:latin typeface="Century Gothic" pitchFamily="34" charset="0"/>
              </a:rPr>
              <a:t> </a:t>
            </a:r>
          </a:p>
          <a:p>
            <a:r>
              <a:rPr lang="it-IT" sz="3200">
                <a:latin typeface="Century Gothic" pitchFamily="34" charset="0"/>
              </a:rPr>
              <a:t>alla fine del </a:t>
            </a:r>
          </a:p>
          <a:p>
            <a:r>
              <a:rPr lang="it-IT" sz="3200">
                <a:latin typeface="Century Gothic" pitchFamily="34" charset="0"/>
              </a:rPr>
              <a:t>XX secolo.</a:t>
            </a:r>
          </a:p>
          <a:p>
            <a:endParaRPr lang="it-IT" sz="320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71600" y="1"/>
            <a:ext cx="7715200" cy="1340767"/>
          </a:xfrm>
        </p:spPr>
        <p:txBody>
          <a:bodyPr>
            <a:normAutofit/>
          </a:bodyPr>
          <a:lstStyle/>
          <a:p>
            <a:r>
              <a:rPr lang="it-IT" sz="3600" b="1" dirty="0" smtClean="0"/>
              <a:t>Investimento specifico</a:t>
            </a:r>
            <a:br>
              <a:rPr lang="it-IT" sz="3600" b="1" dirty="0" smtClean="0"/>
            </a:br>
            <a:r>
              <a:rPr lang="it-IT" sz="3600" b="1" dirty="0" smtClean="0"/>
              <a:t>Problema: il capitale umano</a:t>
            </a:r>
            <a:endParaRPr lang="it-IT" sz="3600" b="1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sz="half" idx="2"/>
          </p:nvPr>
        </p:nvGraphicFramePr>
        <p:xfrm>
          <a:off x="755576" y="1412776"/>
          <a:ext cx="7931224" cy="1490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Segnaposto contenuto 5"/>
          <p:cNvGraphicFramePr>
            <a:graphicFrameLocks noGrp="1"/>
          </p:cNvGraphicFramePr>
          <p:nvPr>
            <p:ph sz="half" idx="2"/>
          </p:nvPr>
        </p:nvGraphicFramePr>
        <p:xfrm>
          <a:off x="179512" y="3212976"/>
          <a:ext cx="871296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43608" y="1"/>
            <a:ext cx="7643192" cy="1340767"/>
          </a:xfrm>
        </p:spPr>
        <p:txBody>
          <a:bodyPr>
            <a:normAutofit/>
          </a:bodyPr>
          <a:lstStyle/>
          <a:p>
            <a:r>
              <a:rPr lang="it-IT" sz="3600" b="1" dirty="0" smtClean="0"/>
              <a:t>Investimento specifico</a:t>
            </a:r>
            <a:br>
              <a:rPr lang="it-IT" sz="3600" b="1" dirty="0" smtClean="0"/>
            </a:br>
            <a:r>
              <a:rPr lang="it-IT" sz="3600" b="1" dirty="0" smtClean="0"/>
              <a:t>Problema: il capitale umano</a:t>
            </a:r>
            <a:endParaRPr lang="it-IT" sz="3600" b="1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683568" y="5805264"/>
            <a:ext cx="7927032" cy="864096"/>
          </a:xfrm>
        </p:spPr>
        <p:txBody>
          <a:bodyPr/>
          <a:lstStyle/>
          <a:p>
            <a:pPr>
              <a:buNone/>
            </a:pPr>
            <a:r>
              <a:rPr lang="it-IT" sz="2000" dirty="0" smtClean="0"/>
              <a:t>* </a:t>
            </a:r>
            <a:r>
              <a:rPr lang="it-IT" sz="2000" dirty="0" err="1" smtClean="0"/>
              <a:t>path-dependence</a:t>
            </a:r>
            <a:r>
              <a:rPr lang="it-IT" sz="2000" dirty="0" smtClean="0"/>
              <a:t> </a:t>
            </a:r>
            <a:r>
              <a:rPr lang="it-IT" sz="2000" dirty="0" smtClean="0">
                <a:sym typeface="Wingdings" pitchFamily="2" charset="2"/>
              </a:rPr>
              <a:t> circostanze precedenti potrebbero escludere alcune soluzioni  possibili per il futuro</a:t>
            </a:r>
            <a:endParaRPr lang="it-IT" sz="2000" dirty="0" smtClean="0"/>
          </a:p>
          <a:p>
            <a:pPr>
              <a:buNone/>
            </a:pPr>
            <a:endParaRPr lang="it-IT" sz="2000" dirty="0" smtClean="0"/>
          </a:p>
          <a:p>
            <a:endParaRPr lang="it-IT" sz="2000" dirty="0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sz="half" idx="2"/>
          </p:nvPr>
        </p:nvGraphicFramePr>
        <p:xfrm>
          <a:off x="683568" y="1412776"/>
          <a:ext cx="8064896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43808" y="404664"/>
            <a:ext cx="4176464" cy="1399032"/>
          </a:xfrm>
        </p:spPr>
        <p:txBody>
          <a:bodyPr>
            <a:noAutofit/>
          </a:bodyPr>
          <a:lstStyle/>
          <a:p>
            <a:pPr marL="0" eaLnBrk="1" fontAlgn="auto" hangingPunct="1">
              <a:spcAft>
                <a:spcPts val="0"/>
              </a:spcAft>
              <a:defRPr/>
            </a:pPr>
            <a:r>
              <a:rPr lang="it-IT" sz="4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CASO STUDIO</a:t>
            </a:r>
            <a:br>
              <a:rPr lang="it-IT" sz="4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it-IT" sz="32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Disney &amp; ABC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465968"/>
          </a:xfrm>
        </p:spPr>
        <p:txBody>
          <a:bodyPr>
            <a:normAutofit/>
          </a:bodyPr>
          <a:lstStyle/>
          <a:p>
            <a:pPr>
              <a:buNone/>
            </a:pPr>
            <a:endParaRPr lang="it-IT" dirty="0" smtClean="0"/>
          </a:p>
          <a:p>
            <a:pPr>
              <a:lnSpc>
                <a:spcPct val="150000"/>
              </a:lnSpc>
              <a:buSzPct val="100000"/>
              <a:buBlip>
                <a:blip r:embed="rId2"/>
              </a:buBlip>
            </a:pPr>
            <a:r>
              <a:rPr lang="it-IT" b="1" dirty="0" smtClean="0"/>
              <a:t>Disney</a:t>
            </a:r>
            <a:r>
              <a:rPr lang="it-IT" dirty="0" smtClean="0"/>
              <a:t> acquista, nel 1996, </a:t>
            </a:r>
            <a:r>
              <a:rPr lang="it-IT" b="1" dirty="0" smtClean="0"/>
              <a:t>American </a:t>
            </a:r>
            <a:r>
              <a:rPr lang="it-IT" b="1" dirty="0" err="1" smtClean="0"/>
              <a:t>Broadcasting</a:t>
            </a:r>
            <a:r>
              <a:rPr lang="it-IT" b="1" dirty="0" smtClean="0"/>
              <a:t> Company</a:t>
            </a:r>
            <a:r>
              <a:rPr lang="it-IT" dirty="0" smtClean="0"/>
              <a:t> (ABC) per 19 milioni di dollari.</a:t>
            </a:r>
          </a:p>
          <a:p>
            <a:pPr>
              <a:lnSpc>
                <a:spcPct val="150000"/>
              </a:lnSpc>
              <a:buSzPct val="100000"/>
              <a:buBlip>
                <a:blip r:embed="rId2"/>
              </a:buBlip>
            </a:pPr>
            <a:r>
              <a:rPr lang="it-IT" dirty="0" smtClean="0"/>
              <a:t>La rete vanta un enorme successo già dagli anni ’60 </a:t>
            </a:r>
            <a:r>
              <a:rPr lang="it-IT" dirty="0" smtClean="0">
                <a:sym typeface="Wingdings" pitchFamily="2" charset="2"/>
              </a:rPr>
              <a:t> buon investimento?</a:t>
            </a:r>
            <a:endParaRPr lang="it-IT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332656"/>
            <a:ext cx="1709936" cy="17099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 descr="http://www.brandsoftheworld.com/sites/default/files/styles/logo-thumbnail/public/052012/disney.png?itok=7_kgmC8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260648"/>
            <a:ext cx="1714511" cy="17145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43808" y="404664"/>
            <a:ext cx="4176464" cy="1399032"/>
          </a:xfrm>
        </p:spPr>
        <p:txBody>
          <a:bodyPr>
            <a:noAutofit/>
          </a:bodyPr>
          <a:lstStyle/>
          <a:p>
            <a:pPr marL="0" eaLnBrk="1" fontAlgn="auto" hangingPunct="1">
              <a:spcAft>
                <a:spcPts val="0"/>
              </a:spcAft>
              <a:defRPr/>
            </a:pPr>
            <a:r>
              <a:rPr lang="it-IT" sz="4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CASO STUDIO</a:t>
            </a:r>
            <a:br>
              <a:rPr lang="it-IT" sz="4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it-IT" sz="32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Disney &amp; ABC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332656"/>
            <a:ext cx="1709936" cy="17099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 descr="http://www.brandsoftheworld.com/sites/default/files/styles/logo-thumbnail/public/052012/disney.png?itok=7_kgm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0648"/>
            <a:ext cx="1714511" cy="17145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683568" y="2708920"/>
            <a:ext cx="8003232" cy="3745888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Disney ottiene il </a:t>
            </a:r>
            <a:r>
              <a:rPr lang="it-IT" b="1" dirty="0" smtClean="0"/>
              <a:t>controllo</a:t>
            </a:r>
            <a:r>
              <a:rPr lang="it-IT" dirty="0" smtClean="0"/>
              <a:t> dell’emittente televisiva:</a:t>
            </a:r>
          </a:p>
          <a:p>
            <a:pPr>
              <a:buNone/>
            </a:pPr>
            <a:endParaRPr lang="it-IT" dirty="0" smtClean="0"/>
          </a:p>
          <a:p>
            <a:pPr>
              <a:buBlip>
                <a:blip r:embed="rId4"/>
              </a:buBlip>
            </a:pPr>
            <a:r>
              <a:rPr lang="it-IT" dirty="0" smtClean="0"/>
              <a:t>10 canali televisivi</a:t>
            </a:r>
          </a:p>
          <a:p>
            <a:pPr>
              <a:buBlip>
                <a:blip r:embed="rId4"/>
              </a:buBlip>
            </a:pPr>
            <a:r>
              <a:rPr lang="it-IT" dirty="0" smtClean="0"/>
              <a:t>21 stazioni radio</a:t>
            </a:r>
          </a:p>
          <a:p>
            <a:pPr>
              <a:buBlip>
                <a:blip r:embed="rId4"/>
              </a:buBlip>
            </a:pPr>
            <a:r>
              <a:rPr lang="it-IT" dirty="0" smtClean="0"/>
              <a:t>Agenzie stampa di 85 giornali</a:t>
            </a:r>
            <a:endParaRPr lang="it-IT" b="1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43808" y="404664"/>
            <a:ext cx="4176464" cy="1399032"/>
          </a:xfrm>
        </p:spPr>
        <p:txBody>
          <a:bodyPr>
            <a:noAutofit/>
          </a:bodyPr>
          <a:lstStyle/>
          <a:p>
            <a:pPr marL="0" eaLnBrk="1" fontAlgn="auto" hangingPunct="1">
              <a:spcAft>
                <a:spcPts val="0"/>
              </a:spcAft>
              <a:defRPr/>
            </a:pPr>
            <a:r>
              <a:rPr lang="it-IT" sz="4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CASO STUDIO</a:t>
            </a:r>
            <a:br>
              <a:rPr lang="it-IT" sz="4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it-IT" sz="32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Disney &amp; ABC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332656"/>
            <a:ext cx="1709936" cy="17099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 descr="http://www.brandsoftheworld.com/sites/default/files/styles/logo-thumbnail/public/052012/disney.png?itok=7_kgmC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0648"/>
            <a:ext cx="1714511" cy="17145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817896"/>
          </a:xfrm>
        </p:spPr>
        <p:txBody>
          <a:bodyPr/>
          <a:lstStyle/>
          <a:p>
            <a:pPr>
              <a:buBlip>
                <a:blip r:embed="rId4"/>
              </a:buBlip>
            </a:pPr>
            <a:r>
              <a:rPr lang="it-IT" dirty="0" smtClean="0"/>
              <a:t>Sotto la supervisione Disney, l’ABC diventa la prima rete più seguita dal 2000.</a:t>
            </a:r>
          </a:p>
          <a:p>
            <a:pPr>
              <a:buBlip>
                <a:blip r:embed="rId4"/>
              </a:buBlip>
            </a:pPr>
            <a:r>
              <a:rPr lang="it-IT" dirty="0" smtClean="0"/>
              <a:t>Nuove offerte per il tele-consumatore</a:t>
            </a:r>
          </a:p>
          <a:p>
            <a:pPr>
              <a:buBlip>
                <a:blip r:embed="rId4"/>
              </a:buBlip>
            </a:pPr>
            <a:r>
              <a:rPr lang="it-IT" dirty="0" smtClean="0"/>
              <a:t>Trasmissioni di successo collegate al patrimonio Disney</a:t>
            </a:r>
          </a:p>
          <a:p>
            <a:pPr>
              <a:buBlip>
                <a:blip r:embed="rId4"/>
              </a:buBlip>
            </a:pPr>
            <a:r>
              <a:rPr lang="it-IT" dirty="0" smtClean="0"/>
              <a:t>Nascita di ABC Family </a:t>
            </a:r>
            <a:r>
              <a:rPr lang="it-IT" dirty="0" smtClean="0">
                <a:sym typeface="Wingdings" pitchFamily="2" charset="2"/>
              </a:rPr>
              <a:t> Serie Televisive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logo gm 19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340768"/>
            <a:ext cx="2016224" cy="16496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Immagine 5" descr="logo FB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260648"/>
            <a:ext cx="2232248" cy="15659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84784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4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CASO STUDIO</a:t>
            </a:r>
            <a:r>
              <a:rPr lang="it-IT" sz="32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it-IT" sz="32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it-IT" sz="3200" b="1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</a:t>
            </a:r>
            <a:r>
              <a:rPr lang="it-IT" sz="32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200" b="1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Motors</a:t>
            </a:r>
            <a:r>
              <a:rPr lang="it-IT" sz="32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Fisher Body Auto</a:t>
            </a:r>
            <a:endParaRPr lang="it-IT" sz="3200" b="1" dirty="0"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53" name="Segnaposto contenuto 2"/>
          <p:cNvSpPr>
            <a:spLocks noGrp="1"/>
          </p:cNvSpPr>
          <p:nvPr>
            <p:ph sz="half" idx="1"/>
          </p:nvPr>
        </p:nvSpPr>
        <p:spPr>
          <a:xfrm>
            <a:off x="323850" y="3573463"/>
            <a:ext cx="7561263" cy="2519362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it-IT" sz="2400" smtClean="0"/>
              <a:t>Investimento specifico di FBA per fornire GM.</a:t>
            </a:r>
          </a:p>
          <a:p>
            <a:pPr eaLnBrk="1" hangingPunct="1">
              <a:buFont typeface="Wingdings" pitchFamily="2" charset="2"/>
              <a:buChar char="v"/>
            </a:pPr>
            <a:endParaRPr lang="it-IT" sz="2400" smtClean="0"/>
          </a:p>
          <a:p>
            <a:pPr eaLnBrk="1" hangingPunct="1">
              <a:buFont typeface="Wingdings" pitchFamily="2" charset="2"/>
              <a:buChar char="v"/>
            </a:pPr>
            <a:r>
              <a:rPr lang="it-IT" sz="2400" smtClean="0"/>
              <a:t>Aumento imprevisto della domanda delle automobili (razionalità limitata nei contratti)</a:t>
            </a:r>
          </a:p>
          <a:p>
            <a:pPr lvl="1" eaLnBrk="1" hangingPunct="1">
              <a:buFont typeface="Verdana" pitchFamily="34" charset="0"/>
              <a:buNone/>
            </a:pPr>
            <a:r>
              <a:rPr lang="it-IT" sz="2200" smtClean="0"/>
              <a:t> </a:t>
            </a:r>
            <a:r>
              <a:rPr lang="it-IT" sz="2200" smtClean="0">
                <a:sym typeface="Wingdings" pitchFamily="2" charset="2"/>
              </a:rPr>
              <a:t> sotto la guida di Alfred SLOAN</a:t>
            </a:r>
            <a:endParaRPr lang="it-IT" smtClean="0"/>
          </a:p>
          <a:p>
            <a:pPr eaLnBrk="1" hangingPunct="1">
              <a:buFont typeface="Wingdings 2" pitchFamily="18" charset="2"/>
              <a:buNone/>
            </a:pPr>
            <a:endParaRPr lang="it-IT" smtClean="0"/>
          </a:p>
        </p:txBody>
      </p:sp>
      <p:sp>
        <p:nvSpPr>
          <p:cNvPr id="27654" name="Segnaposto contenuto 9"/>
          <p:cNvSpPr>
            <a:spLocks noGrp="1"/>
          </p:cNvSpPr>
          <p:nvPr>
            <p:ph sz="half" idx="2"/>
          </p:nvPr>
        </p:nvSpPr>
        <p:spPr>
          <a:xfrm>
            <a:off x="2484438" y="1916113"/>
            <a:ext cx="6273800" cy="1657350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it-IT" sz="2400" smtClean="0"/>
              <a:t>1919: GM sottoscrive contratto decennale di esclusiva con FBA per fornitura di scocche aperte in metallo.</a:t>
            </a:r>
          </a:p>
        </p:txBody>
      </p:sp>
      <p:pic>
        <p:nvPicPr>
          <p:cNvPr id="11" name="Immagine 10" descr="Alfred_P._Sloan,_J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08304" y="4415802"/>
            <a:ext cx="1835696" cy="2181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7656" name="CasellaDiTesto 11"/>
          <p:cNvSpPr txBox="1">
            <a:spLocks noChangeArrowheads="1"/>
          </p:cNvSpPr>
          <p:nvPr/>
        </p:nvSpPr>
        <p:spPr bwMode="auto">
          <a:xfrm>
            <a:off x="6084888" y="6381750"/>
            <a:ext cx="2889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1400" b="1">
                <a:latin typeface="Century Gothic" pitchFamily="34" charset="0"/>
              </a:rPr>
              <a:t>SLOAN, ALFRED PRITCHARD, JR.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logo gm 19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340768"/>
            <a:ext cx="2016224" cy="16496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Immagine 5" descr="logo FB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260648"/>
            <a:ext cx="2232248" cy="15659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9858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4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CASO STUDIO</a:t>
            </a:r>
            <a:r>
              <a:rPr lang="it-IT" sz="32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it-IT" sz="32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it-IT" sz="3200" b="1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</a:t>
            </a:r>
            <a:r>
              <a:rPr lang="it-IT" sz="32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200" b="1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Motors</a:t>
            </a:r>
            <a:r>
              <a:rPr lang="it-IT" sz="32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Fisher Body Auto</a:t>
            </a:r>
            <a:endParaRPr lang="it-IT" sz="3200" b="1" dirty="0"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Segnaposto contenuto 8"/>
          <p:cNvSpPr>
            <a:spLocks noGrp="1"/>
          </p:cNvSpPr>
          <p:nvPr>
            <p:ph sz="half" idx="1"/>
          </p:nvPr>
        </p:nvSpPr>
        <p:spPr>
          <a:xfrm>
            <a:off x="2339752" y="1988840"/>
            <a:ext cx="6804248" cy="1368152"/>
          </a:xfrm>
        </p:spPr>
        <p:txBody>
          <a:bodyPr/>
          <a:lstStyle/>
          <a:p>
            <a:pPr marL="448056" indent="-384048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it-IT" dirty="0" smtClean="0"/>
              <a:t>FBA poté agire opportunisticamente</a:t>
            </a:r>
          </a:p>
          <a:p>
            <a:pPr marL="822960" lvl="1" eaLnBrk="1" fontAlgn="auto" hangingPunct="1">
              <a:spcAft>
                <a:spcPts val="0"/>
              </a:spcAft>
              <a:buFont typeface="Verdana"/>
              <a:buNone/>
              <a:defRPr/>
            </a:pPr>
            <a:r>
              <a:rPr lang="it-IT" sz="2600" dirty="0" smtClean="0"/>
              <a:t> (</a:t>
            </a:r>
            <a:r>
              <a:rPr lang="it-IT" sz="2600" dirty="0" err="1" smtClean="0"/>
              <a:t>hold-up</a:t>
            </a:r>
            <a:r>
              <a:rPr lang="it-IT" sz="2600" dirty="0" smtClean="0"/>
              <a:t>) in quanto unico fornitore</a:t>
            </a:r>
            <a:endParaRPr lang="it-IT" sz="2600" dirty="0"/>
          </a:p>
        </p:txBody>
      </p:sp>
      <p:sp>
        <p:nvSpPr>
          <p:cNvPr id="12" name="Segnaposto contenuto 11"/>
          <p:cNvSpPr>
            <a:spLocks noGrp="1"/>
          </p:cNvSpPr>
          <p:nvPr>
            <p:ph sz="half" idx="2"/>
          </p:nvPr>
        </p:nvSpPr>
        <p:spPr>
          <a:xfrm>
            <a:off x="395536" y="3284984"/>
            <a:ext cx="8363272" cy="3384376"/>
          </a:xfrm>
        </p:spPr>
        <p:txBody>
          <a:bodyPr/>
          <a:lstStyle/>
          <a:p>
            <a:pPr marL="448056" indent="-384048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it-IT" dirty="0" smtClean="0"/>
              <a:t>Un abbassamento dei prezzi di fornitura non era prevista nel contratto (costi di transazione </a:t>
            </a:r>
            <a:r>
              <a:rPr lang="it-IT" i="1" dirty="0" smtClean="0"/>
              <a:t>ex-ante</a:t>
            </a:r>
            <a:r>
              <a:rPr lang="it-IT" dirty="0" smtClean="0"/>
              <a:t>) e non era sanzionabile (costi di transazione </a:t>
            </a:r>
            <a:r>
              <a:rPr lang="it-IT" i="1" dirty="0" smtClean="0"/>
              <a:t>ex-post</a:t>
            </a:r>
            <a:r>
              <a:rPr lang="it-IT" dirty="0" smtClean="0"/>
              <a:t>)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endParaRPr lang="it-IT" dirty="0" smtClean="0"/>
          </a:p>
          <a:p>
            <a:pPr marL="448056" indent="-384048" eaLnBrk="1" fontAlgn="auto" hangingPunct="1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it-IT" dirty="0" smtClean="0"/>
              <a:t>Razionalità limitata + investimento specifico + opportunismo </a:t>
            </a:r>
            <a:r>
              <a:rPr lang="it-IT" dirty="0" smtClean="0">
                <a:sym typeface="Wingdings" pitchFamily="2" charset="2"/>
              </a:rPr>
              <a:t> CATASTROFE di WILLIAMSON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logo gm 19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340768"/>
            <a:ext cx="2016224" cy="16496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Immagine 5" descr="logo FB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260648"/>
            <a:ext cx="2232248" cy="15659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84784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4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CASO STUDIO</a:t>
            </a:r>
            <a:r>
              <a:rPr lang="it-IT" sz="32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it-IT" sz="32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it-IT" sz="3200" b="1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</a:t>
            </a:r>
            <a:r>
              <a:rPr lang="it-IT" sz="32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200" b="1" dirty="0" err="1" smtClean="0"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Motors</a:t>
            </a:r>
            <a:r>
              <a:rPr lang="it-IT" sz="32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Fisher Body Auto</a:t>
            </a:r>
            <a:endParaRPr lang="it-IT" sz="3200" b="1" dirty="0"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Segnaposto contenuto 8"/>
          <p:cNvSpPr>
            <a:spLocks noGrp="1"/>
          </p:cNvSpPr>
          <p:nvPr>
            <p:ph sz="half" idx="2"/>
          </p:nvPr>
        </p:nvSpPr>
        <p:spPr>
          <a:xfrm>
            <a:off x="179512" y="3645024"/>
            <a:ext cx="8712968" cy="3212976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it-IT" sz="2400" dirty="0" smtClean="0"/>
              <a:t>Gran parte della specificità derivava dall’investimento in know-how da parte di FBA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it-IT" sz="2400" dirty="0" smtClean="0"/>
              <a:t>FBA </a:t>
            </a:r>
            <a:r>
              <a:rPr lang="it-IT" sz="2400" dirty="0" smtClean="0">
                <a:sym typeface="Wingdings" pitchFamily="2" charset="2"/>
              </a:rPr>
              <a:t> fornitore difficilmente sostituibile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it-IT" sz="2400" dirty="0" smtClean="0">
                <a:sym typeface="Wingdings" pitchFamily="2" charset="2"/>
              </a:rPr>
              <a:t>GM  non era sufficiente il semplice controllo delle risorse materiale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it-IT" sz="2400" dirty="0" smtClean="0"/>
              <a:t>1926:  FUSIONE VERTICALE tra GM e FBA</a:t>
            </a:r>
            <a:endParaRPr lang="it-IT" dirty="0"/>
          </a:p>
        </p:txBody>
      </p:sp>
      <p:sp>
        <p:nvSpPr>
          <p:cNvPr id="10" name="Segnaposto contenuto 9"/>
          <p:cNvSpPr>
            <a:spLocks noGrp="1"/>
          </p:cNvSpPr>
          <p:nvPr>
            <p:ph sz="half" idx="1"/>
          </p:nvPr>
        </p:nvSpPr>
        <p:spPr>
          <a:xfrm>
            <a:off x="2339752" y="1916832"/>
            <a:ext cx="6624736" cy="1490539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it-IT" sz="2400" dirty="0" smtClean="0"/>
              <a:t>Ulteriore problema:  il contratto prevedeva investimenti specifici NON solo in relazione alle risorse materiali (stampi e presse)</a:t>
            </a:r>
          </a:p>
          <a:p>
            <a:pPr eaLnBrk="1" hangingPunct="1">
              <a:buFont typeface="Wingdings" pitchFamily="2" charset="2"/>
              <a:buChar char="v"/>
            </a:pPr>
            <a:endParaRPr lang="it-IT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7643192" cy="100126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Bibliografia &amp; </a:t>
            </a:r>
            <a:r>
              <a:rPr lang="it-IT" dirty="0" err="1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Sitografia</a:t>
            </a:r>
            <a:endParaRPr lang="it-IT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0723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8147248" cy="5256312"/>
          </a:xfrm>
        </p:spPr>
        <p:txBody>
          <a:bodyPr/>
          <a:lstStyle/>
          <a:p>
            <a:pPr eaLnBrk="1" hangingPunct="1"/>
            <a:r>
              <a:rPr lang="it-IT" sz="2000" dirty="0" smtClean="0"/>
              <a:t>David </a:t>
            </a:r>
            <a:r>
              <a:rPr lang="it-IT" sz="2000" dirty="0" err="1" smtClean="0"/>
              <a:t>Besanko</a:t>
            </a:r>
            <a:r>
              <a:rPr lang="it-IT" sz="2000" dirty="0" smtClean="0"/>
              <a:t>, David </a:t>
            </a:r>
            <a:r>
              <a:rPr lang="it-IT" sz="2000" dirty="0" err="1" smtClean="0"/>
              <a:t>Dranove</a:t>
            </a:r>
            <a:r>
              <a:rPr lang="it-IT" sz="2000" dirty="0" smtClean="0"/>
              <a:t>, Mark </a:t>
            </a:r>
            <a:r>
              <a:rPr lang="it-IT" sz="2000" dirty="0" err="1" smtClean="0"/>
              <a:t>Shanley</a:t>
            </a:r>
            <a:r>
              <a:rPr lang="it-IT" sz="2000" dirty="0" smtClean="0"/>
              <a:t> (2013); Economia  dell’industria e strategia d'impresa. UTET </a:t>
            </a:r>
          </a:p>
          <a:p>
            <a:pPr eaLnBrk="1" hangingPunct="1"/>
            <a:r>
              <a:rPr lang="it-IT" sz="2000" dirty="0" smtClean="0"/>
              <a:t>David </a:t>
            </a:r>
            <a:r>
              <a:rPr lang="it-IT" sz="2000" dirty="0" err="1" smtClean="0"/>
              <a:t>Besanko</a:t>
            </a:r>
            <a:r>
              <a:rPr lang="it-IT" sz="2000" dirty="0" smtClean="0"/>
              <a:t>, David </a:t>
            </a:r>
            <a:r>
              <a:rPr lang="it-IT" sz="2000" dirty="0" err="1" smtClean="0"/>
              <a:t>Dranove</a:t>
            </a:r>
            <a:r>
              <a:rPr lang="it-IT" sz="2000" dirty="0" smtClean="0"/>
              <a:t>, Mark </a:t>
            </a:r>
            <a:r>
              <a:rPr lang="it-IT" sz="2000" dirty="0" err="1" smtClean="0"/>
              <a:t>Shanley</a:t>
            </a:r>
            <a:r>
              <a:rPr lang="it-IT" sz="2000" dirty="0" smtClean="0"/>
              <a:t> (2001); Economia dell’industria e strategia d'impresa. UTET </a:t>
            </a:r>
          </a:p>
          <a:p>
            <a:pPr eaLnBrk="1" hangingPunct="1"/>
            <a:r>
              <a:rPr lang="it-IT" sz="2000" dirty="0" smtClean="0">
                <a:hlinkClick r:id="rId2"/>
              </a:rPr>
              <a:t>http://www.sociologia.unimib.it/DATA/Insegnamenti/14_3658/materiale/slides08_hold-up.pdf</a:t>
            </a:r>
            <a:endParaRPr lang="it-IT" sz="2000" dirty="0" smtClean="0"/>
          </a:p>
          <a:p>
            <a:pPr eaLnBrk="1" hangingPunct="1"/>
            <a:r>
              <a:rPr lang="it-IT" sz="2000" dirty="0" smtClean="0">
                <a:hlinkClick r:id="rId3"/>
              </a:rPr>
              <a:t>http://www.ec.unipg.it/DEFS/</a:t>
            </a:r>
            <a:r>
              <a:rPr lang="it-IT" sz="2000" dirty="0" err="1" smtClean="0">
                <a:hlinkClick r:id="rId3"/>
              </a:rPr>
              <a:t>uploads</a:t>
            </a:r>
            <a:r>
              <a:rPr lang="it-IT" sz="2000" dirty="0" smtClean="0">
                <a:hlinkClick r:id="rId3"/>
              </a:rPr>
              <a:t>/qd03.pdf</a:t>
            </a:r>
            <a:endParaRPr lang="it-IT" sz="2000" dirty="0" smtClean="0"/>
          </a:p>
          <a:p>
            <a:pPr eaLnBrk="1" hangingPunct="1"/>
            <a:endParaRPr lang="it-IT" dirty="0" smtClean="0"/>
          </a:p>
          <a:p>
            <a:pPr eaLnBrk="1" hangingPunct="1"/>
            <a:endParaRPr lang="it-IT" dirty="0" smtClean="0"/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4932363" y="333375"/>
            <a:ext cx="3825875" cy="13985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it-IT" sz="420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611560" y="2348880"/>
            <a:ext cx="8229600" cy="1399032"/>
          </a:xfrm>
        </p:spPr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it-IT" sz="48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Grazie per l’attenzione!</a:t>
            </a:r>
            <a:endParaRPr lang="it-IT" sz="4800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it-IT" sz="44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Obiettivo della teoria GHM</a:t>
            </a:r>
            <a:endParaRPr lang="it-IT" sz="44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4" name="Rettangolo arrotondato 3"/>
          <p:cNvSpPr/>
          <p:nvPr/>
        </p:nvSpPr>
        <p:spPr>
          <a:xfrm>
            <a:off x="827088" y="1700213"/>
            <a:ext cx="7848600" cy="4392612"/>
          </a:xfrm>
          <a:prstGeom prst="roundRect">
            <a:avLst/>
          </a:prstGeom>
          <a:solidFill>
            <a:srgbClr val="FE8637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200" b="1" dirty="0"/>
              <a:t>Valutare</a:t>
            </a:r>
            <a:r>
              <a:rPr lang="it-IT" sz="3200" dirty="0"/>
              <a:t> quando e come sia conveniente per un’impresa attuare un’</a:t>
            </a:r>
            <a:r>
              <a:rPr lang="it-IT" sz="3200" b="1" dirty="0"/>
              <a:t>integrazione verticale </a:t>
            </a:r>
            <a:r>
              <a:rPr lang="it-IT" sz="3200" dirty="0"/>
              <a:t>(MAKE), piuttosto che ricorrere ad una </a:t>
            </a:r>
            <a:r>
              <a:rPr lang="it-IT" sz="3200" b="1" dirty="0"/>
              <a:t>transazione di mercato </a:t>
            </a:r>
            <a:r>
              <a:rPr lang="it-IT" sz="3200" dirty="0"/>
              <a:t>(BUY).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99592" y="267494"/>
            <a:ext cx="7787208" cy="1145282"/>
          </a:xfrm>
        </p:spPr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it-IT" dirty="0" smtClean="0">
                <a:solidFill>
                  <a:schemeClr val="accent1">
                    <a:tint val="83000"/>
                    <a:satMod val="150000"/>
                  </a:schemeClr>
                </a:solidFill>
                <a:effectLst/>
              </a:rPr>
              <a:t>Concetto di </a:t>
            </a:r>
            <a:r>
              <a:rPr lang="it-IT" b="1" i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MAKE</a:t>
            </a:r>
            <a:endParaRPr lang="it-IT" b="1" i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84213" y="1341438"/>
            <a:ext cx="7920037" cy="52625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it-IT" sz="2800" b="1" dirty="0">
                <a:latin typeface="+mn-lt"/>
                <a:ea typeface="Calibri" pitchFamily="34" charset="0"/>
                <a:cs typeface="Times New Roman" pitchFamily="18" charset="0"/>
              </a:rPr>
              <a:t>INTEGRAZIONE VERTICALE: </a:t>
            </a:r>
            <a:r>
              <a:rPr lang="it-IT" sz="2800" dirty="0">
                <a:latin typeface="+mn-lt"/>
                <a:ea typeface="Calibri" pitchFamily="34" charset="0"/>
                <a:cs typeface="Times New Roman" pitchFamily="18" charset="0"/>
              </a:rPr>
              <a:t>scelta di un'impresa produttrice o assemblatrice di un certo prodotto di </a:t>
            </a:r>
            <a:r>
              <a:rPr lang="it-IT" sz="2800" b="1" dirty="0" err="1">
                <a:latin typeface="+mn-lt"/>
                <a:ea typeface="Calibri" pitchFamily="34" charset="0"/>
                <a:cs typeface="Times New Roman" pitchFamily="18" charset="0"/>
              </a:rPr>
              <a:t>internalizzare</a:t>
            </a:r>
            <a:r>
              <a:rPr lang="it-IT" sz="2800" dirty="0">
                <a:latin typeface="+mn-lt"/>
                <a:ea typeface="Calibri" pitchFamily="34" charset="0"/>
                <a:cs typeface="Times New Roman" pitchFamily="18" charset="0"/>
              </a:rPr>
              <a:t> un maggior numero di "</a:t>
            </a:r>
            <a:r>
              <a:rPr lang="it-IT" sz="2800" b="1" dirty="0">
                <a:latin typeface="+mn-lt"/>
                <a:ea typeface="Calibri" pitchFamily="34" charset="0"/>
                <a:cs typeface="Times New Roman" pitchFamily="18" charset="0"/>
              </a:rPr>
              <a:t>passaggi intermedi</a:t>
            </a:r>
            <a:r>
              <a:rPr lang="it-IT" sz="2800" dirty="0">
                <a:latin typeface="+mn-lt"/>
                <a:ea typeface="Calibri" pitchFamily="34" charset="0"/>
                <a:cs typeface="Times New Roman" pitchFamily="18" charset="0"/>
              </a:rPr>
              <a:t>" necessari all'ottenimento del prodotto finito. </a:t>
            </a:r>
          </a:p>
          <a:p>
            <a:pPr>
              <a:lnSpc>
                <a:spcPct val="150000"/>
              </a:lnSpc>
              <a:defRPr/>
            </a:pPr>
            <a:endParaRPr lang="it-IT" sz="2800" b="1" dirty="0">
              <a:latin typeface="+mn-lt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it-IT" sz="2800" dirty="0">
                <a:latin typeface="+mn-lt"/>
              </a:rPr>
              <a:t>Comporta il </a:t>
            </a:r>
            <a:r>
              <a:rPr lang="it-IT" sz="2800" b="1" dirty="0">
                <a:latin typeface="+mn-lt"/>
                <a:ea typeface="Calibri" pitchFamily="34" charset="0"/>
                <a:cs typeface="Times New Roman" pitchFamily="18" charset="0"/>
              </a:rPr>
              <a:t>trasferimento della PROPRIETA’ delle RISORSE</a:t>
            </a:r>
            <a:r>
              <a:rPr lang="it-IT" sz="2800" dirty="0">
                <a:latin typeface="+mn-lt"/>
                <a:ea typeface="Calibri" pitchFamily="34" charset="0"/>
                <a:cs typeface="Times New Roman" pitchFamily="18" charset="0"/>
              </a:rPr>
              <a:t> dall’acquisita all’acquirente. </a:t>
            </a:r>
            <a:endParaRPr lang="it-IT" sz="2800" b="1" dirty="0">
              <a:latin typeface="+mn-lt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43608" y="267494"/>
            <a:ext cx="7643192" cy="1145282"/>
          </a:xfrm>
        </p:spPr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it-IT" dirty="0" smtClean="0">
                <a:solidFill>
                  <a:schemeClr val="accent1">
                    <a:tint val="83000"/>
                    <a:satMod val="150000"/>
                  </a:schemeClr>
                </a:solidFill>
                <a:effectLst/>
              </a:rPr>
              <a:t>Concetto di </a:t>
            </a:r>
            <a:r>
              <a:rPr lang="it-IT" b="1" i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MAKE</a:t>
            </a:r>
            <a:endParaRPr lang="it-IT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4" name="Segnaposto contenuto 6"/>
          <p:cNvGraphicFramePr>
            <a:graphicFrameLocks noGrp="1"/>
          </p:cNvGraphicFramePr>
          <p:nvPr>
            <p:ph idx="1"/>
          </p:nvPr>
        </p:nvGraphicFramePr>
        <p:xfrm>
          <a:off x="683568" y="1412776"/>
          <a:ext cx="7920000" cy="5149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68152"/>
          </a:xfrm>
        </p:spPr>
        <p:txBody>
          <a:bodyPr>
            <a:normAutofit/>
          </a:bodyPr>
          <a:lstStyle/>
          <a:p>
            <a:pPr marL="484632" algn="ctr" eaLnBrk="1" fontAlgn="auto" hangingPunct="1">
              <a:spcAft>
                <a:spcPts val="0"/>
              </a:spcAft>
              <a:defRPr/>
            </a:pPr>
            <a:r>
              <a:rPr lang="it-IT" sz="4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Scegliere </a:t>
            </a:r>
            <a:r>
              <a:rPr lang="it-IT" sz="4000" b="1" i="1" dirty="0" err="1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MAKE…</a:t>
            </a:r>
            <a:r>
              <a:rPr lang="it-IT" sz="4000" b="1" i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it-IT" sz="4000" b="1" i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it-IT" sz="3200" b="1" dirty="0" smtClean="0">
                <a:solidFill>
                  <a:srgbClr val="FE8637"/>
                </a:solidFill>
              </a:rPr>
              <a:t>Vantaggi</a:t>
            </a:r>
            <a:endParaRPr lang="it-IT" sz="40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732462"/>
          </a:xfrm>
        </p:spPr>
        <p:txBody>
          <a:bodyPr>
            <a:normAutofit fontScale="25000" lnSpcReduction="20000"/>
          </a:bodyPr>
          <a:lstStyle/>
          <a:p>
            <a:pPr marL="578358" indent="-514350" eaLnBrk="1" fontAlgn="auto" hangingPunct="1">
              <a:lnSpc>
                <a:spcPct val="160000"/>
              </a:lnSpc>
              <a:spcAft>
                <a:spcPts val="0"/>
              </a:spcAft>
              <a:buFont typeface="Wingdings 2"/>
              <a:buAutoNum type="alphaUcParenR"/>
              <a:defRPr/>
            </a:pPr>
            <a:endParaRPr lang="it-IT" b="1" dirty="0" smtClean="0">
              <a:solidFill>
                <a:srgbClr val="FE8637"/>
              </a:solidFill>
            </a:endParaRPr>
          </a:p>
          <a:p>
            <a:pPr marL="448056" indent="-384048" eaLnBrk="1" fontAlgn="auto" hangingPunct="1">
              <a:lnSpc>
                <a:spcPct val="160000"/>
              </a:lnSpc>
              <a:spcAft>
                <a:spcPts val="0"/>
              </a:spcAft>
              <a:buSzPct val="90000"/>
              <a:buFont typeface="Wingdings" pitchFamily="2" charset="2"/>
              <a:buChar char=""/>
              <a:defRPr/>
            </a:pPr>
            <a:r>
              <a:rPr lang="it-IT" sz="10000" dirty="0" smtClean="0"/>
              <a:t>Specificità della relazione </a:t>
            </a:r>
            <a:r>
              <a:rPr lang="it-IT" sz="10000" dirty="0" smtClean="0">
                <a:sym typeface="Wingdings" pitchFamily="2" charset="2"/>
              </a:rPr>
              <a:t></a:t>
            </a:r>
            <a:r>
              <a:rPr lang="it-IT" sz="10000" dirty="0" smtClean="0"/>
              <a:t> </a:t>
            </a:r>
            <a:r>
              <a:rPr lang="it-IT" sz="10000" b="1" dirty="0" smtClean="0"/>
              <a:t>fornitori non sostituibili </a:t>
            </a:r>
            <a:r>
              <a:rPr lang="it-IT" sz="10000" dirty="0" smtClean="0"/>
              <a:t>per l’acquisizione dell’input </a:t>
            </a:r>
          </a:p>
          <a:p>
            <a:pPr marL="448056" indent="-384048" eaLnBrk="1" fontAlgn="t" hangingPunct="1">
              <a:lnSpc>
                <a:spcPct val="160000"/>
              </a:lnSpc>
              <a:spcAft>
                <a:spcPts val="0"/>
              </a:spcAft>
              <a:buSzPct val="90000"/>
              <a:buFont typeface="Wingdings" pitchFamily="2" charset="2"/>
              <a:buChar char=""/>
              <a:defRPr/>
            </a:pPr>
            <a:r>
              <a:rPr lang="it-IT" sz="10000" b="1" dirty="0" smtClean="0"/>
              <a:t>Eliminazione</a:t>
            </a:r>
            <a:r>
              <a:rPr lang="it-IT" sz="10000" dirty="0" smtClean="0"/>
              <a:t> del </a:t>
            </a:r>
            <a:r>
              <a:rPr lang="it-IT" sz="10000" b="1" dirty="0" smtClean="0"/>
              <a:t>rischio di opportunismo </a:t>
            </a:r>
          </a:p>
          <a:p>
            <a:pPr marL="822960" lvl="1" eaLnBrk="1" fontAlgn="t" hangingPunct="1">
              <a:lnSpc>
                <a:spcPct val="160000"/>
              </a:lnSpc>
              <a:spcAft>
                <a:spcPts val="0"/>
              </a:spcAft>
              <a:buSzPct val="90000"/>
              <a:buFont typeface="Verdana"/>
              <a:buNone/>
              <a:defRPr/>
            </a:pPr>
            <a:r>
              <a:rPr lang="it-IT" sz="9600" dirty="0" smtClean="0"/>
              <a:t>post-contrattuale (</a:t>
            </a:r>
            <a:r>
              <a:rPr lang="it-IT" sz="9600" b="1" i="1" dirty="0" err="1" smtClean="0"/>
              <a:t>hold-up</a:t>
            </a:r>
            <a:r>
              <a:rPr lang="it-IT" sz="9600" dirty="0" smtClean="0"/>
              <a:t>)</a:t>
            </a:r>
          </a:p>
          <a:p>
            <a:pPr marL="448056" indent="-384048" eaLnBrk="1" fontAlgn="t" hangingPunct="1">
              <a:lnSpc>
                <a:spcPct val="160000"/>
              </a:lnSpc>
              <a:spcAft>
                <a:spcPts val="0"/>
              </a:spcAft>
              <a:buSzPct val="90000"/>
              <a:buFont typeface="Wingdings" pitchFamily="2" charset="2"/>
              <a:buChar char=""/>
              <a:defRPr/>
            </a:pPr>
            <a:r>
              <a:rPr lang="it-IT" sz="10000" dirty="0" smtClean="0"/>
              <a:t>Migliore </a:t>
            </a:r>
            <a:r>
              <a:rPr lang="it-IT" sz="10000" b="1" dirty="0" smtClean="0"/>
              <a:t>coordinamento dei flussi</a:t>
            </a:r>
            <a:r>
              <a:rPr lang="it-IT" sz="10000" dirty="0" smtClean="0"/>
              <a:t>: investimento specifico e </a:t>
            </a:r>
            <a:r>
              <a:rPr lang="it-IT" sz="10000" i="1" dirty="0" smtClean="0"/>
              <a:t>design </a:t>
            </a:r>
            <a:r>
              <a:rPr lang="it-IT" sz="10000" i="1" dirty="0" err="1" smtClean="0"/>
              <a:t>attributes</a:t>
            </a:r>
            <a:endParaRPr lang="it-IT" sz="10000" i="1" dirty="0" smtClean="0"/>
          </a:p>
          <a:p>
            <a:pPr marL="448056" indent="-384048" eaLnBrk="1" fontAlgn="t" hangingPunct="1">
              <a:lnSpc>
                <a:spcPct val="160000"/>
              </a:lnSpc>
              <a:spcAft>
                <a:spcPts val="0"/>
              </a:spcAft>
              <a:buSzPct val="90000"/>
              <a:buFont typeface="Wingdings" pitchFamily="2" charset="2"/>
              <a:buChar char=""/>
              <a:defRPr/>
            </a:pPr>
            <a:r>
              <a:rPr lang="it-IT" sz="10000" b="1" dirty="0" smtClean="0"/>
              <a:t>Controllo del know-how </a:t>
            </a:r>
            <a:r>
              <a:rPr lang="it-IT" sz="10000" dirty="0" smtClean="0"/>
              <a:t>e delle informazioni-chiave (segreto industriale)</a:t>
            </a:r>
          </a:p>
          <a:p>
            <a:pPr marL="448056" indent="-384048" eaLnBrk="1" fontAlgn="t" hangingPunct="1">
              <a:lnSpc>
                <a:spcPct val="160000"/>
              </a:lnSpc>
              <a:spcAft>
                <a:spcPts val="0"/>
              </a:spcAft>
              <a:buSzPct val="90000"/>
              <a:buFont typeface="Wingdings" pitchFamily="2" charset="2"/>
              <a:buChar char=""/>
              <a:defRPr/>
            </a:pPr>
            <a:r>
              <a:rPr lang="it-IT" sz="10000" b="1" dirty="0" smtClean="0"/>
              <a:t>Diminuzione</a:t>
            </a:r>
            <a:r>
              <a:rPr lang="it-IT" sz="10000" dirty="0" smtClean="0"/>
              <a:t> dei </a:t>
            </a:r>
            <a:r>
              <a:rPr lang="it-IT" sz="10000" b="1" dirty="0" smtClean="0"/>
              <a:t>costi </a:t>
            </a:r>
            <a:r>
              <a:rPr lang="it-IT" sz="10000" dirty="0" smtClean="0"/>
              <a:t>di transazione</a:t>
            </a:r>
          </a:p>
          <a:p>
            <a:pPr marL="448056" indent="-384048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contenuto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4826000"/>
          </a:xfrm>
        </p:spPr>
        <p:txBody>
          <a:bodyPr/>
          <a:lstStyle/>
          <a:p>
            <a:pPr eaLnBrk="1" fontAlgn="t" hangingPunct="1">
              <a:lnSpc>
                <a:spcPct val="150000"/>
              </a:lnSpc>
              <a:buSzPct val="90000"/>
              <a:buFont typeface="Wingdings" pitchFamily="2" charset="2"/>
              <a:buChar char=""/>
            </a:pPr>
            <a:r>
              <a:rPr lang="it-IT" b="1" smtClean="0"/>
              <a:t>Aumento</a:t>
            </a:r>
            <a:r>
              <a:rPr lang="it-IT" smtClean="0"/>
              <a:t> dei </a:t>
            </a:r>
            <a:r>
              <a:rPr lang="it-IT" b="1" smtClean="0"/>
              <a:t>costi</a:t>
            </a:r>
            <a:r>
              <a:rPr lang="it-IT" smtClean="0"/>
              <a:t> di agenzia e di influenza</a:t>
            </a:r>
          </a:p>
          <a:p>
            <a:pPr eaLnBrk="1" fontAlgn="t" hangingPunct="1">
              <a:lnSpc>
                <a:spcPct val="150000"/>
              </a:lnSpc>
              <a:buSzPct val="90000"/>
              <a:buFont typeface="Wingdings" pitchFamily="2" charset="2"/>
              <a:buChar char=""/>
            </a:pPr>
            <a:r>
              <a:rPr lang="it-IT" b="1" smtClean="0"/>
              <a:t>Perdita</a:t>
            </a:r>
            <a:r>
              <a:rPr lang="it-IT" smtClean="0"/>
              <a:t> di </a:t>
            </a:r>
            <a:r>
              <a:rPr lang="it-IT" b="1" smtClean="0"/>
              <a:t>autonomia</a:t>
            </a:r>
            <a:r>
              <a:rPr lang="it-IT" smtClean="0"/>
              <a:t> </a:t>
            </a:r>
            <a:r>
              <a:rPr lang="it-IT" sz="2800" smtClean="0">
                <a:sym typeface="Wingdings" pitchFamily="2" charset="2"/>
              </a:rPr>
              <a:t></a:t>
            </a:r>
            <a:r>
              <a:rPr lang="it-IT" smtClean="0"/>
              <a:t> minore incentivo all’efficienza</a:t>
            </a:r>
          </a:p>
          <a:p>
            <a:pPr eaLnBrk="1" fontAlgn="t" hangingPunct="1">
              <a:lnSpc>
                <a:spcPct val="150000"/>
              </a:lnSpc>
              <a:buSzPct val="90000"/>
              <a:buFont typeface="Wingdings" pitchFamily="2" charset="2"/>
              <a:buChar char=""/>
            </a:pPr>
            <a:r>
              <a:rPr lang="it-IT" b="1" smtClean="0"/>
              <a:t>Flessibilità</a:t>
            </a:r>
            <a:r>
              <a:rPr lang="it-IT" smtClean="0"/>
              <a:t> strategica/organizzativa </a:t>
            </a:r>
            <a:r>
              <a:rPr lang="it-IT" b="1" smtClean="0"/>
              <a:t>ridotta</a:t>
            </a:r>
          </a:p>
          <a:p>
            <a:pPr eaLnBrk="1" hangingPunct="1"/>
            <a:endParaRPr lang="it-IT" smtClean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/>
          <a:lstStyle/>
          <a:p>
            <a:pPr marL="484632" algn="ctr" eaLnBrk="1" fontAlgn="auto" hangingPunct="1">
              <a:spcAft>
                <a:spcPts val="0"/>
              </a:spcAft>
              <a:defRPr/>
            </a:pPr>
            <a:r>
              <a:rPr lang="it-IT" sz="4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Scegliere </a:t>
            </a:r>
            <a:r>
              <a:rPr lang="it-IT" sz="4000" b="1" i="1" dirty="0" err="1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MAKE…</a:t>
            </a:r>
            <a:r>
              <a:rPr lang="it-IT" sz="4000" b="1" i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it-IT" sz="4000" b="1" i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it-IT" sz="3200" b="1" dirty="0" smtClean="0">
                <a:solidFill>
                  <a:srgbClr val="FE8637"/>
                </a:solidFill>
                <a:sym typeface="Wingdings" pitchFamily="2" charset="2"/>
              </a:rPr>
              <a:t>Sv</a:t>
            </a:r>
            <a:r>
              <a:rPr lang="it-IT" sz="3200" b="1" dirty="0" smtClean="0">
                <a:solidFill>
                  <a:srgbClr val="FE8637"/>
                </a:solidFill>
              </a:rPr>
              <a:t>antaggi</a:t>
            </a:r>
            <a:endParaRPr lang="it-IT" sz="3200" b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715200" cy="1073274"/>
          </a:xfrm>
        </p:spPr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it-IT" dirty="0" smtClean="0">
                <a:solidFill>
                  <a:schemeClr val="accent1">
                    <a:tint val="83000"/>
                    <a:satMod val="150000"/>
                  </a:schemeClr>
                </a:solidFill>
                <a:effectLst/>
              </a:rPr>
              <a:t>Concetto di </a:t>
            </a:r>
            <a:r>
              <a:rPr lang="it-IT" b="1" i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BUY</a:t>
            </a:r>
            <a:endParaRPr lang="it-IT" b="1" i="1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827088" y="1557338"/>
            <a:ext cx="7705725" cy="33242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 2" pitchFamily="18" charset="2"/>
              <a:buNone/>
              <a:defRPr/>
            </a:pPr>
            <a:r>
              <a:rPr lang="it-IT" sz="2800" b="1" dirty="0">
                <a:latin typeface="+mn-lt"/>
              </a:rPr>
              <a:t>ESTERNALIZZAZIONE</a:t>
            </a:r>
            <a:r>
              <a:rPr lang="it-IT" sz="2800" dirty="0">
                <a:latin typeface="+mn-lt"/>
              </a:rPr>
              <a:t> o </a:t>
            </a:r>
            <a:r>
              <a:rPr lang="it-IT" sz="2800" b="1" dirty="0">
                <a:latin typeface="+mn-lt"/>
              </a:rPr>
              <a:t>OUTSOURCING</a:t>
            </a:r>
            <a:r>
              <a:rPr lang="it-IT" sz="2800" dirty="0">
                <a:latin typeface="+mn-lt"/>
              </a:rPr>
              <a:t>: </a:t>
            </a:r>
          </a:p>
          <a:p>
            <a:pPr>
              <a:lnSpc>
                <a:spcPct val="150000"/>
              </a:lnSpc>
              <a:buFont typeface="Wingdings 2" pitchFamily="18" charset="2"/>
              <a:buNone/>
              <a:defRPr/>
            </a:pPr>
            <a:r>
              <a:rPr lang="it-IT" sz="2800" dirty="0">
                <a:latin typeface="+mn-lt"/>
              </a:rPr>
              <a:t>scelta di un’impresa di </a:t>
            </a:r>
            <a:r>
              <a:rPr lang="it-IT" sz="2800" b="1" dirty="0">
                <a:latin typeface="+mn-lt"/>
              </a:rPr>
              <a:t>ricorrere ad altre</a:t>
            </a:r>
          </a:p>
          <a:p>
            <a:pPr>
              <a:lnSpc>
                <a:spcPct val="150000"/>
              </a:lnSpc>
              <a:buFont typeface="Wingdings 2" pitchFamily="18" charset="2"/>
              <a:buNone/>
              <a:defRPr/>
            </a:pPr>
            <a:r>
              <a:rPr lang="it-IT" sz="2800" b="1" dirty="0">
                <a:latin typeface="+mn-lt"/>
              </a:rPr>
              <a:t>imprese</a:t>
            </a:r>
            <a:r>
              <a:rPr lang="it-IT" sz="2800" dirty="0">
                <a:latin typeface="+mn-lt"/>
              </a:rPr>
              <a:t> per lo svolgimento di alcune fasi </a:t>
            </a:r>
          </a:p>
          <a:p>
            <a:pPr>
              <a:lnSpc>
                <a:spcPct val="150000"/>
              </a:lnSpc>
              <a:buFont typeface="Wingdings 2" pitchFamily="18" charset="2"/>
              <a:buNone/>
              <a:defRPr/>
            </a:pPr>
            <a:r>
              <a:rPr lang="it-IT" sz="2800" dirty="0">
                <a:latin typeface="+mn-lt"/>
              </a:rPr>
              <a:t>del proprio processo produttivo o fasi dei</a:t>
            </a:r>
          </a:p>
          <a:p>
            <a:pPr>
              <a:lnSpc>
                <a:spcPct val="150000"/>
              </a:lnSpc>
              <a:buFont typeface="Wingdings 2" pitchFamily="18" charset="2"/>
              <a:buNone/>
              <a:defRPr/>
            </a:pPr>
            <a:r>
              <a:rPr lang="it-IT" sz="2800" dirty="0">
                <a:latin typeface="+mn-lt"/>
              </a:rPr>
              <a:t>processi di supporto.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99592" y="267494"/>
            <a:ext cx="7787208" cy="1001266"/>
          </a:xfrm>
        </p:spPr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it-IT" dirty="0" smtClean="0">
                <a:solidFill>
                  <a:schemeClr val="accent1">
                    <a:tint val="83000"/>
                    <a:satMod val="150000"/>
                  </a:schemeClr>
                </a:solidFill>
                <a:effectLst/>
              </a:rPr>
              <a:t>Concetto di </a:t>
            </a:r>
            <a:r>
              <a:rPr lang="it-IT" b="1" i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BUY</a:t>
            </a:r>
            <a:endParaRPr lang="it-IT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395536" y="1412776"/>
          <a:ext cx="8291264" cy="5041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1001</TotalTime>
  <Words>1073</Words>
  <Application>Microsoft Office PowerPoint</Application>
  <PresentationFormat>Presentazione su schermo (4:3)</PresentationFormat>
  <Paragraphs>163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29</vt:i4>
      </vt:variant>
    </vt:vector>
  </HeadingPairs>
  <TitlesOfParts>
    <vt:vector size="30" baseType="lpstr">
      <vt:lpstr>Verve</vt:lpstr>
      <vt:lpstr>La teoria dell’impresa  dei “diritti di proprietà”</vt:lpstr>
      <vt:lpstr>Diapositiva 2</vt:lpstr>
      <vt:lpstr>Obiettivo della teoria GHM</vt:lpstr>
      <vt:lpstr>Concetto di MAKE</vt:lpstr>
      <vt:lpstr>Concetto di MAKE</vt:lpstr>
      <vt:lpstr>Scegliere MAKE… Vantaggi</vt:lpstr>
      <vt:lpstr>Scegliere MAKE… Svantaggi</vt:lpstr>
      <vt:lpstr>Concetto di BUY</vt:lpstr>
      <vt:lpstr>Concetto di BUY</vt:lpstr>
      <vt:lpstr>Scegliere BUY… Vantaggi</vt:lpstr>
      <vt:lpstr>Diapositiva 11</vt:lpstr>
      <vt:lpstr>Presupposti della teoria GHM</vt:lpstr>
      <vt:lpstr>Diapositiva 13</vt:lpstr>
      <vt:lpstr>Diapositiva 14</vt:lpstr>
      <vt:lpstr>Le conclusioni della teoria</vt:lpstr>
      <vt:lpstr>Le conclusioni della teoria</vt:lpstr>
      <vt:lpstr>Diapositiva 17</vt:lpstr>
      <vt:lpstr>Investimento specifico Tipi di specificità</vt:lpstr>
      <vt:lpstr>Investimento specifico Problema: il capitale umano</vt:lpstr>
      <vt:lpstr>Investimento specifico Problema: il capitale umano</vt:lpstr>
      <vt:lpstr>Investimento specifico Problema: il capitale umano</vt:lpstr>
      <vt:lpstr>CASO STUDIO Disney &amp; ABC</vt:lpstr>
      <vt:lpstr>CASO STUDIO Disney &amp; ABC</vt:lpstr>
      <vt:lpstr>CASO STUDIO Disney &amp; ABC</vt:lpstr>
      <vt:lpstr>CASO STUDIO General Motors &amp; Fisher Body Auto</vt:lpstr>
      <vt:lpstr>CASO STUDIO General Motors &amp; Fisher Body Auto</vt:lpstr>
      <vt:lpstr>CASO STUDIO General Motors &amp; Fisher Body Auto</vt:lpstr>
      <vt:lpstr>Bibliografia &amp; Sitografia</vt:lpstr>
      <vt:lpstr>Grazie per l’attenzione!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teoria delle imprese basata sulle risorse è inequivocabilmente migliore per capire l’azienda della teoria dell’impresa dei “diritti di proprietà”</dc:title>
  <dc:creator>gabry</dc:creator>
  <cp:lastModifiedBy>gabry</cp:lastModifiedBy>
  <cp:revision>190</cp:revision>
  <dcterms:modified xsi:type="dcterms:W3CDTF">2016-04-04T13:20:19Z</dcterms:modified>
</cp:coreProperties>
</file>