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0" r:id="rId3"/>
    <p:sldId id="259" r:id="rId4"/>
    <p:sldId id="256" r:id="rId5"/>
    <p:sldId id="257" r:id="rId6"/>
    <p:sldId id="258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1" d="100"/>
          <a:sy n="111" d="100"/>
        </p:scale>
        <p:origin x="6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31EF5F-69BA-9E47-B40C-5DCFB772C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4DD2F56-9F89-D549-943D-DD4233A53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EF289A-6970-7445-BA16-4003CEA0D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C54F-7EC1-1C49-9AD6-86422FCDC186}" type="datetimeFigureOut">
              <a:rPr lang="it-IT" smtClean="0"/>
              <a:t>14/04/21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C64F3C-DE37-184E-A88B-33BEE76EB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FD77C2-FD8B-9C49-A950-802944425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8198-B052-3444-BC34-39A7643AFA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737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1248CA-89D9-8742-A103-D22B95FAB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31AD567-A54F-D44F-AB27-57FBA4A06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574944-3345-8741-9243-12AFBA3F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C54F-7EC1-1C49-9AD6-86422FCDC186}" type="datetimeFigureOut">
              <a:rPr lang="it-IT" smtClean="0"/>
              <a:t>14/04/21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DB65E1-9591-AF43-8967-551C4C6CD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47F1E0-D2C8-CF45-824A-83132E7BC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8198-B052-3444-BC34-39A7643AFA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506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9D3D247-CA31-8840-ADF0-D09794A75F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2D80E29-936F-6E49-B3AF-8385B76F0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022DB9-5E2B-0C45-BD9F-0C2F75B5B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C54F-7EC1-1C49-9AD6-86422FCDC186}" type="datetimeFigureOut">
              <a:rPr lang="it-IT" smtClean="0"/>
              <a:t>14/04/21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57087F-25BD-BD49-B730-2D8DE9874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EC8400-A852-1C4F-B6E0-40807157C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8198-B052-3444-BC34-39A7643AFA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015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31E48D-7163-E149-92B7-B1DB61287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C781EC-52B0-D44A-9F7F-B949E958B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311DA6-DF7C-A648-954F-6904AE5B8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C54F-7EC1-1C49-9AD6-86422FCDC186}" type="datetimeFigureOut">
              <a:rPr lang="it-IT" smtClean="0"/>
              <a:t>14/04/21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37748D-7D32-6B49-A4FD-38B867D6D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B25B66-33C9-8C45-B967-133B22ABE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8198-B052-3444-BC34-39A7643AFA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49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DC9223-A52B-2E41-8E93-7473DAEBD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AFF6345-A188-B74B-ACEB-5599C950E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EC277C-18DB-DB49-B210-AB0D7EDFB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C54F-7EC1-1C49-9AD6-86422FCDC186}" type="datetimeFigureOut">
              <a:rPr lang="it-IT" smtClean="0"/>
              <a:t>14/04/21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453A65-82BD-C841-A62D-679636872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F8A462-7495-854D-A8B1-0CAF3E116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8198-B052-3444-BC34-39A7643AFA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78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25818D-3BFD-4F4B-9561-657252C9B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34245D-99B7-EB4B-8AF8-13344E767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2FDB7F2-B5E4-5E42-9027-93FB923E1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18851E3-9571-9E42-AC4B-A65B73079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C54F-7EC1-1C49-9AD6-86422FCDC186}" type="datetimeFigureOut">
              <a:rPr lang="it-IT" smtClean="0"/>
              <a:t>14/04/21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310BF59-0CAC-1D40-B738-15212AB1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F49640E-2F78-7E45-BE47-1771D69A4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8198-B052-3444-BC34-39A7643AFA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378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57E24E-463B-EF47-8AD2-50C6EA66A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C734279-1A04-A846-9A70-347C03E62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EFE066C-87F7-1342-8DC3-1A500329F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29D7248-48C3-B04B-A0A6-2F34D2B65A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627CC14-B2F8-314D-A51D-9AFCB19FCF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CB0495E-7E62-8D40-ACBB-CBA3EE241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C54F-7EC1-1C49-9AD6-86422FCDC186}" type="datetimeFigureOut">
              <a:rPr lang="it-IT" smtClean="0"/>
              <a:t>14/04/21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0B5668F-6257-BF45-B1E5-99175D96A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8749081-77A1-8340-88EA-42C5C35F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8198-B052-3444-BC34-39A7643AFA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30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6F314F-0604-7142-AF29-0352B523A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A49C402-C7FA-0D42-8E6B-B883E5C3C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C54F-7EC1-1C49-9AD6-86422FCDC186}" type="datetimeFigureOut">
              <a:rPr lang="it-IT" smtClean="0"/>
              <a:t>14/04/21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4E14E4C-641A-2A4F-8605-9A182101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32DD9FD-9590-D641-B759-C97764A8E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8198-B052-3444-BC34-39A7643AFA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812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6758477-736B-9544-81D6-6298FFED5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C54F-7EC1-1C49-9AD6-86422FCDC186}" type="datetimeFigureOut">
              <a:rPr lang="it-IT" smtClean="0"/>
              <a:t>14/04/21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E1B5A5C-6CF1-2A48-8A84-C4E8D7BF5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D38B0B-54A6-774D-B494-756306259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8198-B052-3444-BC34-39A7643AFA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662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97F333-566E-F040-8CA9-9650E3367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A0C51B-F0D4-C947-A3D3-05DE39921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F6197FF-3539-4343-9EBD-D84087748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F18C2A5-92EB-3142-97FF-BF76760C9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C54F-7EC1-1C49-9AD6-86422FCDC186}" type="datetimeFigureOut">
              <a:rPr lang="it-IT" smtClean="0"/>
              <a:t>14/04/21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9CFB1AB-B443-AA48-8ED1-5900336C0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567C66-587D-1F49-873D-90914396E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8198-B052-3444-BC34-39A7643AFA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777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26E134-0A3B-DD49-A061-45EDA7EFC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286414A-C08E-8D41-A793-94CEEBF11E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B67729A-D0A2-694F-8F35-123484D81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A95A382-CCA6-E74A-95FD-A103308B3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C54F-7EC1-1C49-9AD6-86422FCDC186}" type="datetimeFigureOut">
              <a:rPr lang="it-IT" smtClean="0"/>
              <a:t>14/04/21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56BB781-F2F4-0F45-8DAF-5C953F30C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01DB740-0C4C-0249-A0D1-AA886C2B2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8198-B052-3444-BC34-39A7643AFA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434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9576922-90C7-9847-8700-253112F23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4F612A-F647-BD44-A7F8-63BD31065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65D916-26A5-C349-8B06-A1E3F8D5C5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8C54F-7EC1-1C49-9AD6-86422FCDC186}" type="datetimeFigureOut">
              <a:rPr lang="it-IT" smtClean="0"/>
              <a:t>14/04/21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D8A4A4-AC54-674E-A620-23ED2D93D3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5CDF40-9C1C-4445-B4B1-D2FD7DA8A4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18198-B052-3444-BC34-39A7643AFA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22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4365" y="2016505"/>
            <a:ext cx="11123270" cy="1965431"/>
          </a:xfrm>
          <a:prstGeom prst="rect">
            <a:avLst/>
          </a:prstGeom>
          <a:solidFill>
            <a:srgbClr val="D25D67"/>
          </a:solidFill>
          <a:ln>
            <a:solidFill>
              <a:srgbClr val="D25D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Storia dell’impresa e del lavoro</a:t>
            </a:r>
            <a:endParaRPr lang="it-IT" sz="48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4536719"/>
            <a:ext cx="12182818" cy="871169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Stefano Musso</a:t>
            </a:r>
            <a:endParaRPr lang="it-IT" sz="2800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000" i="1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2A0089A-9769-814E-A328-19604BBB2621}"/>
              </a:ext>
            </a:extLst>
          </p:cNvPr>
          <p:cNvSpPr txBox="1"/>
          <p:nvPr/>
        </p:nvSpPr>
        <p:spPr>
          <a:xfrm>
            <a:off x="1886672" y="544011"/>
            <a:ext cx="8194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/>
              <a:t>      Università degli Studi di Torino</a:t>
            </a:r>
          </a:p>
        </p:txBody>
      </p:sp>
    </p:spTree>
    <p:extLst>
      <p:ext uri="{BB962C8B-B14F-4D97-AF65-F5344CB8AC3E}">
        <p14:creationId xmlns:p14="http://schemas.microsoft.com/office/powerpoint/2010/main" val="39184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325D1A7-0FBD-F54B-953A-EF71D94CD8D8}"/>
              </a:ext>
            </a:extLst>
          </p:cNvPr>
          <p:cNvSpPr txBox="1"/>
          <p:nvPr/>
        </p:nvSpPr>
        <p:spPr>
          <a:xfrm>
            <a:off x="1064871" y="1169043"/>
            <a:ext cx="111657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/>
              <a:t>Elementi di contabilità nazionale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BC48891-5543-ED41-BB7B-90DFCD88A802}"/>
              </a:ext>
            </a:extLst>
          </p:cNvPr>
          <p:cNvSpPr txBox="1"/>
          <p:nvPr/>
        </p:nvSpPr>
        <p:spPr>
          <a:xfrm>
            <a:off x="4074289" y="4467828"/>
            <a:ext cx="3961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Università degli Studi di Torino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152120D-4C24-0842-A296-9001033863A7}"/>
              </a:ext>
            </a:extLst>
          </p:cNvPr>
          <p:cNvSpPr txBox="1"/>
          <p:nvPr/>
        </p:nvSpPr>
        <p:spPr>
          <a:xfrm>
            <a:off x="4687748" y="5625296"/>
            <a:ext cx="179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Stefano Musso</a:t>
            </a:r>
          </a:p>
        </p:txBody>
      </p:sp>
    </p:spTree>
    <p:extLst>
      <p:ext uri="{BB962C8B-B14F-4D97-AF65-F5344CB8AC3E}">
        <p14:creationId xmlns:p14="http://schemas.microsoft.com/office/powerpoint/2010/main" val="59273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70D3519-8EA8-554D-A27A-A45F7F78611F}"/>
              </a:ext>
            </a:extLst>
          </p:cNvPr>
          <p:cNvSpPr txBox="1"/>
          <p:nvPr/>
        </p:nvSpPr>
        <p:spPr>
          <a:xfrm>
            <a:off x="1284790" y="1064871"/>
            <a:ext cx="104876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/>
              <a:t>Prodotto Interno Lordo e Reddito Nazionale Lordo</a:t>
            </a:r>
          </a:p>
          <a:p>
            <a:r>
              <a:rPr lang="it-IT" sz="2400" dirty="0"/>
              <a:t>(al lordo degli ammortamenti)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C1F3292-FA61-D944-A9A0-DE8C261111EA}"/>
              </a:ext>
            </a:extLst>
          </p:cNvPr>
          <p:cNvSpPr txBox="1"/>
          <p:nvPr/>
        </p:nvSpPr>
        <p:spPr>
          <a:xfrm>
            <a:off x="1226916" y="2465408"/>
            <a:ext cx="1050229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PIL </a:t>
            </a:r>
            <a:r>
              <a:rPr lang="it-IT" sz="2400" dirty="0"/>
              <a:t>: Valore delle merci e servizi prodotti all’interno di uno Stato </a:t>
            </a:r>
          </a:p>
          <a:p>
            <a:r>
              <a:rPr lang="it-IT" sz="2400" dirty="0"/>
              <a:t>(somma dei valori aggiunti – o somma dei redditi  </a:t>
            </a:r>
          </a:p>
          <a:p>
            <a:r>
              <a:rPr lang="it-IT" sz="2400" dirty="0"/>
              <a:t>in un periodo di tempo, normalmente un anno)</a:t>
            </a:r>
          </a:p>
          <a:p>
            <a:endParaRPr lang="it-IT" sz="2400" dirty="0"/>
          </a:p>
          <a:p>
            <a:r>
              <a:rPr lang="it-IT" sz="2400" b="1" dirty="0"/>
              <a:t>RNL : </a:t>
            </a:r>
            <a:r>
              <a:rPr lang="it-IT" sz="2400" dirty="0"/>
              <a:t>Si ricava dal PIL sommano i redditi realizzati all’estero e rimessi nella nazione,</a:t>
            </a:r>
          </a:p>
          <a:p>
            <a:r>
              <a:rPr lang="it-IT" sz="2400" dirty="0"/>
              <a:t>E sottraendo i redditi prodotti nella nazione ma rimessi all’estero.</a:t>
            </a:r>
          </a:p>
          <a:p>
            <a:endParaRPr lang="it-IT" sz="2400" dirty="0"/>
          </a:p>
          <a:p>
            <a:r>
              <a:rPr lang="it-IT" sz="2400" dirty="0"/>
              <a:t>I redditi si distinguono in: </a:t>
            </a:r>
          </a:p>
          <a:p>
            <a:r>
              <a:rPr lang="it-IT" sz="2400" dirty="0"/>
              <a:t>Redditi da lavoro dipendente</a:t>
            </a:r>
          </a:p>
          <a:p>
            <a:r>
              <a:rPr lang="it-IT" sz="2400" dirty="0"/>
              <a:t>Redditi da lavoro autonomo</a:t>
            </a:r>
          </a:p>
          <a:p>
            <a:r>
              <a:rPr lang="it-IT" sz="2400" dirty="0"/>
              <a:t>Redditi da capitale (profitti e rendite) </a:t>
            </a:r>
          </a:p>
          <a:p>
            <a:endParaRPr lang="it-IT" sz="2400" dirty="0"/>
          </a:p>
          <a:p>
            <a:r>
              <a:rPr lang="it-IT" sz="2400" dirty="0"/>
              <a:t>  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76929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C5B048C-5A6F-FC4D-86FA-C3D09BF1ACFE}"/>
              </a:ext>
            </a:extLst>
          </p:cNvPr>
          <p:cNvSpPr txBox="1"/>
          <p:nvPr/>
        </p:nvSpPr>
        <p:spPr>
          <a:xfrm>
            <a:off x="1863090" y="1040130"/>
            <a:ext cx="61257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/>
              <a:t>      Bilancia dei pagamenti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01930B3-854D-DB4F-A18A-FF6F15A08B73}"/>
              </a:ext>
            </a:extLst>
          </p:cNvPr>
          <p:cNvSpPr txBox="1"/>
          <p:nvPr/>
        </p:nvSpPr>
        <p:spPr>
          <a:xfrm>
            <a:off x="1771650" y="2686050"/>
            <a:ext cx="995291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Due voci fondamentali:</a:t>
            </a:r>
          </a:p>
          <a:p>
            <a:pPr marL="457200" indent="-457200">
              <a:buFontTx/>
              <a:buAutoNum type="arabicPeriod"/>
            </a:pPr>
            <a:r>
              <a:rPr lang="it-IT" sz="2400" dirty="0"/>
              <a:t>Bilancia commerciale: scambio di merci e servizi</a:t>
            </a:r>
          </a:p>
          <a:p>
            <a:r>
              <a:rPr lang="it-IT" sz="2400" dirty="0"/>
              <a:t>(Esportazioni voce attiva, Importazioni voce passiva)</a:t>
            </a:r>
          </a:p>
          <a:p>
            <a:pPr marL="457200" indent="-457200">
              <a:buAutoNum type="arabicPeriod"/>
            </a:pPr>
            <a:endParaRPr lang="it-IT" sz="2400" dirty="0"/>
          </a:p>
          <a:p>
            <a:r>
              <a:rPr lang="it-IT" sz="2400" dirty="0"/>
              <a:t>2. Movimenti di capitale </a:t>
            </a:r>
          </a:p>
          <a:p>
            <a:r>
              <a:rPr lang="it-IT" sz="2400" dirty="0"/>
              <a:t>voci attive: investimenti dall’estero, redditi dall’estero, rimesse degli emigranti </a:t>
            </a:r>
          </a:p>
          <a:p>
            <a:r>
              <a:rPr lang="it-IT" sz="2400" dirty="0"/>
              <a:t>voci passive: profitti da investimenti esteri all’estero, investimenti all’estero,</a:t>
            </a:r>
          </a:p>
          <a:p>
            <a:r>
              <a:rPr lang="it-IT" sz="2400" dirty="0"/>
              <a:t>redditi all’estero</a:t>
            </a:r>
          </a:p>
          <a:p>
            <a:r>
              <a:rPr lang="it-IT" sz="2400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8973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A651D2C-8CAD-054B-90B7-80A9C1C27DBD}"/>
              </a:ext>
            </a:extLst>
          </p:cNvPr>
          <p:cNvSpPr txBox="1"/>
          <p:nvPr/>
        </p:nvSpPr>
        <p:spPr>
          <a:xfrm>
            <a:off x="717630" y="1551008"/>
            <a:ext cx="9835000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/>
              <a:t>Bilancia del pagamenti in attivo e passivo</a:t>
            </a:r>
          </a:p>
          <a:p>
            <a:endParaRPr lang="it-IT" sz="2400" dirty="0"/>
          </a:p>
          <a:p>
            <a:r>
              <a:rPr lang="it-IT" sz="2400" dirty="0"/>
              <a:t>La quota di importazioni ed esportazioni sul PIL indica il grado di apertura </a:t>
            </a:r>
          </a:p>
          <a:p>
            <a:r>
              <a:rPr lang="it-IT" sz="2400" dirty="0"/>
              <a:t>di una economia nazionale</a:t>
            </a:r>
          </a:p>
          <a:p>
            <a:endParaRPr lang="it-IT" sz="2400" dirty="0"/>
          </a:p>
          <a:p>
            <a:r>
              <a:rPr lang="it-IT" sz="2400" dirty="0"/>
              <a:t>Attivo:</a:t>
            </a:r>
          </a:p>
          <a:p>
            <a:r>
              <a:rPr lang="it-IT" sz="2400" dirty="0"/>
              <a:t>PIL = 100    EXPORT = 30    IMPORT = 20   il Paese produce 100, consuma 90</a:t>
            </a:r>
          </a:p>
          <a:p>
            <a:r>
              <a:rPr lang="it-IT" sz="2400" dirty="0"/>
              <a:t>Consuma meno di quanto produce, aumenta le proprie riserve</a:t>
            </a:r>
          </a:p>
          <a:p>
            <a:endParaRPr lang="it-IT" sz="2400" dirty="0"/>
          </a:p>
          <a:p>
            <a:r>
              <a:rPr lang="it-IT" sz="2400" dirty="0"/>
              <a:t>Passivo: </a:t>
            </a:r>
          </a:p>
          <a:p>
            <a:r>
              <a:rPr lang="it-IT" sz="2400" dirty="0"/>
              <a:t>PIL = 100    EXPORT = 20    IMPORT = 30   il Paese produce 100, consuma 110</a:t>
            </a:r>
          </a:p>
          <a:p>
            <a:r>
              <a:rPr lang="it-IT" sz="2400" dirty="0"/>
              <a:t>Consuma più di quanto produce, mette mano alle proprie riserve  </a:t>
            </a:r>
          </a:p>
        </p:txBody>
      </p:sp>
    </p:spTree>
    <p:extLst>
      <p:ext uri="{BB962C8B-B14F-4D97-AF65-F5344CB8AC3E}">
        <p14:creationId xmlns:p14="http://schemas.microsoft.com/office/powerpoint/2010/main" val="2953510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9373087-F7F7-044C-9D2D-F7632946176F}"/>
              </a:ext>
            </a:extLst>
          </p:cNvPr>
          <p:cNvSpPr txBox="1"/>
          <p:nvPr/>
        </p:nvSpPr>
        <p:spPr>
          <a:xfrm>
            <a:off x="578734" y="1956122"/>
            <a:ext cx="111436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/>
              <a:t>Svalutazione e rivalutazione della moneta nazionale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02CE0C5-3AC8-4242-97E9-E60B65D2F73B}"/>
              </a:ext>
            </a:extLst>
          </p:cNvPr>
          <p:cNvSpPr txBox="1"/>
          <p:nvPr/>
        </p:nvSpPr>
        <p:spPr>
          <a:xfrm>
            <a:off x="798653" y="3194613"/>
            <a:ext cx="109666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Se la moneta (divisa) di un Paese si svaluta rispetto a divise estere, </a:t>
            </a:r>
          </a:p>
          <a:p>
            <a:r>
              <a:rPr lang="it-IT" sz="2400" dirty="0"/>
              <a:t>si favoriscono le esportazioni (merci e servizi costano meno per il compratore estero) </a:t>
            </a:r>
          </a:p>
          <a:p>
            <a:r>
              <a:rPr lang="it-IT" sz="2400" dirty="0"/>
              <a:t>e si sfavoriscono le importazioni (merci e servizi esteri costano di più)</a:t>
            </a:r>
          </a:p>
          <a:p>
            <a:endParaRPr lang="it-IT" sz="2400" dirty="0"/>
          </a:p>
          <a:p>
            <a:r>
              <a:rPr lang="it-IT" sz="2400" dirty="0"/>
              <a:t>Quando un governo interviene per svalutare la propria moneta si parla di </a:t>
            </a:r>
          </a:p>
          <a:p>
            <a:r>
              <a:rPr lang="it-IT" sz="2400" dirty="0"/>
              <a:t>SVALUTAZIONE COMPETITIVA (perché si sostiene la competitività delle merci nazionali </a:t>
            </a:r>
          </a:p>
          <a:p>
            <a:r>
              <a:rPr lang="it-IT" sz="2400" dirty="0"/>
              <a:t>s</a:t>
            </a:r>
            <a:r>
              <a:rPr lang="it-IT" sz="2400"/>
              <a:t>ui </a:t>
            </a:r>
            <a:r>
              <a:rPr lang="it-IT" sz="2400" dirty="0"/>
              <a:t>mercati esteri)</a:t>
            </a:r>
          </a:p>
          <a:p>
            <a:r>
              <a:rPr lang="it-IT" sz="2400" dirty="0"/>
              <a:t>Alla svalutazione si ricorre per contenere il passivo della bilancia dei pagamenti </a:t>
            </a:r>
          </a:p>
        </p:txBody>
      </p:sp>
    </p:spTree>
    <p:extLst>
      <p:ext uri="{BB962C8B-B14F-4D97-AF65-F5344CB8AC3E}">
        <p14:creationId xmlns:p14="http://schemas.microsoft.com/office/powerpoint/2010/main" val="11242242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347</Words>
  <Application>Microsoft Macintosh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Microsoft Office User</cp:lastModifiedBy>
  <cp:revision>15</cp:revision>
  <dcterms:created xsi:type="dcterms:W3CDTF">2020-09-05T15:19:35Z</dcterms:created>
  <dcterms:modified xsi:type="dcterms:W3CDTF">2021-04-14T11:52:24Z</dcterms:modified>
</cp:coreProperties>
</file>