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9" r:id="rId4"/>
    <p:sldId id="265" r:id="rId5"/>
    <p:sldId id="285" r:id="rId6"/>
    <p:sldId id="266" r:id="rId7"/>
    <p:sldId id="267" r:id="rId8"/>
    <p:sldId id="279" r:id="rId9"/>
    <p:sldId id="280" r:id="rId10"/>
    <p:sldId id="281" r:id="rId11"/>
    <p:sldId id="282" r:id="rId12"/>
    <p:sldId id="278" r:id="rId13"/>
    <p:sldId id="286" r:id="rId14"/>
    <p:sldId id="28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3" autoAdjust="0"/>
    <p:restoredTop sz="95511" autoAdjust="0"/>
  </p:normalViewPr>
  <p:slideViewPr>
    <p:cSldViewPr snapToGrid="0">
      <p:cViewPr varScale="1">
        <p:scale>
          <a:sx n="106" d="100"/>
          <a:sy n="106" d="100"/>
        </p:scale>
        <p:origin x="71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19/09/22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19/09/22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/>
          </a:bodyPr>
          <a:lstStyle/>
          <a:p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pensiero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Frontiera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edralMex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52" y="435824"/>
            <a:ext cx="6250073" cy="5711933"/>
          </a:xfrm>
          <a:prstGeom prst="rect">
            <a:avLst/>
          </a:prstGeom>
        </p:spPr>
      </p:pic>
      <p:pic>
        <p:nvPicPr>
          <p:cNvPr id="3" name="Picture 2" descr="Templo-mayor-ciudad-de-mexico-940x6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8" y="1942529"/>
            <a:ext cx="6277871" cy="4180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4974" y="1070881"/>
            <a:ext cx="373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Templo</a:t>
            </a:r>
            <a:r>
              <a:rPr lang="en-US" dirty="0"/>
              <a:t> </a:t>
            </a:r>
            <a:r>
              <a:rPr lang="en-U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</p:spTree>
    <p:extLst>
      <p:ext uri="{BB962C8B-B14F-4D97-AF65-F5344CB8AC3E}">
        <p14:creationId xmlns:p14="http://schemas.microsoft.com/office/powerpoint/2010/main" val="407895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89410" y="1917626"/>
            <a:ext cx="5826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Relaciones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geográficas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Indias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4"/>
          <a:srcRect l="-392" r="-289"/>
          <a:stretch/>
        </p:blipFill>
        <p:spPr>
          <a:xfrm>
            <a:off x="-32508" y="0"/>
            <a:ext cx="4900594" cy="60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731131" y="1905173"/>
            <a:ext cx="6511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Manuali di estirpazione dell’idolatria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-1391"/>
          <a:stretch/>
        </p:blipFill>
        <p:spPr bwMode="auto">
          <a:xfrm>
            <a:off x="-1" y="-74712"/>
            <a:ext cx="4282919" cy="611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843185" y="1917626"/>
            <a:ext cx="2640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Cronache</a:t>
            </a: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 rotWithShape="1">
          <a:blip r:embed="rId2"/>
          <a:srcRect l="-283" r="-159"/>
          <a:stretch/>
        </p:blipFill>
        <p:spPr>
          <a:xfrm>
            <a:off x="-1" y="-1"/>
            <a:ext cx="4021461" cy="6085765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8" name="Picture 7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6" descr="Inti_Raimi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r="623"/>
          <a:stretch/>
        </p:blipFill>
        <p:spPr>
          <a:xfrm>
            <a:off x="8018313" y="0"/>
            <a:ext cx="4173687" cy="60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5299" y="597744"/>
            <a:ext cx="9722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“per avere una Storia bisogna lasciarsi colonizzare” (Mignolo 2005)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046465" y="2583624"/>
            <a:ext cx="102294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600" dirty="0"/>
              <a:t>La Modernità non esiste senza colonizzazione: una Storia prevale sulle altre temporalità</a:t>
            </a:r>
          </a:p>
          <a:p>
            <a:pPr marL="285750" indent="-285750">
              <a:buFont typeface="Arial"/>
              <a:buChar char="•"/>
            </a:pPr>
            <a:r>
              <a:rPr lang="it-IT" sz="2600" dirty="0"/>
              <a:t>La Modernità organizza il monopolio geopolitico della storia e del sapere per i suoi scopi universali: America come costruzione europea</a:t>
            </a:r>
          </a:p>
          <a:p>
            <a:pPr marL="285750" indent="-285750">
              <a:buFont typeface="Arial"/>
              <a:buChar char="•"/>
            </a:pPr>
            <a:r>
              <a:rPr lang="it-IT" sz="2600" dirty="0"/>
              <a:t>Eliminazione degli spazi e dei tempi altri: eliminazione dell’idea di ALTRO </a:t>
            </a:r>
          </a:p>
          <a:p>
            <a:pPr marL="285750" indent="-285750">
              <a:buFont typeface="Arial"/>
              <a:buChar char="•"/>
            </a:pPr>
            <a:endParaRPr lang="it-IT" sz="28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1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43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Colombo scopre l’America ma non gli americani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95599" y="1556970"/>
            <a:ext cx="4042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L’alterità rilevata e poi negata: superiorità e assimilazione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L’alterità americana è percepita mediante la proiezione di categorie culturali preesistenti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Anomia: destrutturazione e violenza senza riparazione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L’evangelizzazione è il linguaggio della salvazione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2" name="Picture 1" descr="desembarco-de-colon-de-dioscoro-puebla__1280x79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48" y="1104713"/>
            <a:ext cx="8040368" cy="49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polemica de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naturales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la disputa sulla umanità degli indios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195223" y="2985557"/>
            <a:ext cx="6627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The </a:t>
            </a:r>
            <a:r>
              <a:rPr lang="it-IT" sz="3200" i="1" dirty="0" err="1"/>
              <a:t>Junta</a:t>
            </a:r>
            <a:r>
              <a:rPr lang="it-IT" sz="3200" i="1" dirty="0"/>
              <a:t> de Valladolid </a:t>
            </a:r>
            <a:r>
              <a:rPr lang="it-IT" sz="3200" dirty="0"/>
              <a:t>1550; 1551</a:t>
            </a:r>
          </a:p>
          <a:p>
            <a:r>
              <a:rPr lang="it-IT" sz="3200" dirty="0" err="1"/>
              <a:t>Bartolomé</a:t>
            </a:r>
            <a:r>
              <a:rPr lang="it-IT" sz="3200" dirty="0"/>
              <a:t> de Las </a:t>
            </a:r>
            <a:r>
              <a:rPr lang="it-IT" sz="3200" dirty="0" err="1"/>
              <a:t>Casas</a:t>
            </a:r>
            <a:r>
              <a:rPr lang="it-IT" sz="3200" dirty="0"/>
              <a:t>: uguaglianza e </a:t>
            </a:r>
            <a:r>
              <a:rPr lang="it-IT" sz="3200" dirty="0" err="1"/>
              <a:t>assimilazionismo</a:t>
            </a:r>
            <a:r>
              <a:rPr lang="it-IT" sz="3200" dirty="0"/>
              <a:t> </a:t>
            </a:r>
          </a:p>
          <a:p>
            <a:r>
              <a:rPr lang="it-IT" sz="3200" dirty="0"/>
              <a:t>Juan </a:t>
            </a:r>
            <a:r>
              <a:rPr lang="it-IT" sz="3200" dirty="0" err="1"/>
              <a:t>Gines</a:t>
            </a:r>
            <a:r>
              <a:rPr lang="it-IT" sz="3200" dirty="0"/>
              <a:t> de Sepulveda: gerarchia come stato naturale della società umana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6" descr="diego-rivera-mur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6710736" y="1971285"/>
            <a:ext cx="5481264" cy="4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789410" y="1917626"/>
            <a:ext cx="5826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Evangelizzazione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bene supremo e giustificazione della Conquista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Schermata 2021-10-29 alle 10.2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100"/>
            <a:ext cx="3822700" cy="647700"/>
          </a:xfrm>
          <a:prstGeom prst="rect">
            <a:avLst/>
          </a:prstGeom>
        </p:spPr>
      </p:pic>
      <p:pic>
        <p:nvPicPr>
          <p:cNvPr id="7" name="Picture 6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28" y="6155956"/>
            <a:ext cx="1546160" cy="544780"/>
          </a:xfrm>
          <a:prstGeom prst="rect">
            <a:avLst/>
          </a:prstGeom>
        </p:spPr>
      </p:pic>
      <p:pic>
        <p:nvPicPr>
          <p:cNvPr id="3" name="Picture 2" descr="Guadalupa16secol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9351" cy="60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80934" y="174329"/>
            <a:ext cx="519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chiesa come attore “occidentalizzante”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303842" y="2129312"/>
            <a:ext cx="68725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Tra i ceti più bassi, la religione </a:t>
            </a:r>
            <a:r>
              <a:rPr lang="it-IT" sz="3200" i="1" dirty="0"/>
              <a:t>meticcia</a:t>
            </a:r>
            <a:r>
              <a:rPr lang="it-IT" sz="3200" dirty="0"/>
              <a:t>, con i suoi riti periodici, il prolificare di culti ai santi e alle diverse manifestazioni della Vergine, con le innumerevoli organizzazioni e confraternite, diventa veicolo di inclusione sociale e di integrazione tra le diverse “razze”.</a:t>
            </a:r>
            <a:endParaRPr lang="en-GB" sz="3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424"/>
            <a:ext cx="4581727" cy="61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6762" y="246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29542" y="1108237"/>
            <a:ext cx="4389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Reducciones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ricostruzione dello spazio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2826629"/>
            <a:ext cx="7486639" cy="289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" y="0"/>
            <a:ext cx="4203047" cy="6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osIn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"/>
            <a:ext cx="12192000" cy="605172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orikanc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438"/>
      </p:ext>
    </p:extLst>
  </p:cSld>
  <p:clrMapOvr>
    <a:masterClrMapping/>
  </p:clrMapOvr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5902</TotalTime>
  <Words>298</Words>
  <Application>Microsoft Macintosh PowerPoint</Application>
  <PresentationFormat>Widescreen</PresentationFormat>
  <Paragraphs>56</Paragraphs>
  <Slides>14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Tahoma</vt:lpstr>
      <vt:lpstr>LatinAmericanAnthropology_1</vt:lpstr>
      <vt:lpstr>Il pensiero di Frontiera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122</cp:revision>
  <dcterms:created xsi:type="dcterms:W3CDTF">2019-05-28T15:53:33Z</dcterms:created>
  <dcterms:modified xsi:type="dcterms:W3CDTF">2022-09-20T07:49:17Z</dcterms:modified>
</cp:coreProperties>
</file>