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60" r:id="rId3"/>
    <p:sldId id="264" r:id="rId4"/>
    <p:sldId id="265" r:id="rId5"/>
    <p:sldId id="263" r:id="rId6"/>
    <p:sldId id="259" r:id="rId7"/>
    <p:sldId id="266" r:id="rId8"/>
    <p:sldId id="267" r:id="rId9"/>
    <p:sldId id="268" r:id="rId1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ECF42"/>
    <a:srgbClr val="E5454B"/>
    <a:srgbClr val="00622A"/>
    <a:srgbClr val="86603F"/>
    <a:srgbClr val="DE5F9B"/>
    <a:srgbClr val="FFD50C"/>
    <a:srgbClr val="EE7272"/>
    <a:srgbClr val="E3333D"/>
    <a:srgbClr val="5B5A5A"/>
    <a:srgbClr val="807F7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040" autoAdjust="0"/>
    <p:restoredTop sz="95473" autoAdjust="0"/>
  </p:normalViewPr>
  <p:slideViewPr>
    <p:cSldViewPr snapToGrid="0">
      <p:cViewPr varScale="1">
        <p:scale>
          <a:sx n="111" d="100"/>
          <a:sy n="111" d="100"/>
        </p:scale>
        <p:origin x="-438" y="-8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401041-00F3-4AA7-9215-0A5E7A7DD234}" type="datetimeFigureOut">
              <a:rPr lang="it-IT" smtClean="0"/>
              <a:pPr/>
              <a:t>26/09/2020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80A9B7-C3E5-48B7-B2D7-26B0BC68D6D9}" type="slidenum">
              <a:rPr lang="it-IT" smtClean="0"/>
              <a:pPr/>
              <a:t>‹N›</a:t>
            </a:fld>
            <a:endParaRPr lang="it-IT"/>
          </a:p>
        </p:txBody>
      </p:sp>
    </p:spTree>
    <p:extLst>
      <p:ext uri="{BB962C8B-B14F-4D97-AF65-F5344CB8AC3E}">
        <p14:creationId xmlns="" xmlns:p14="http://schemas.microsoft.com/office/powerpoint/2010/main" val="276462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pic>
        <p:nvPicPr>
          <p:cNvPr id="6" name="Immagine 5">
            <a:extLst>
              <a:ext uri="{FF2B5EF4-FFF2-40B4-BE49-F238E27FC236}">
                <a16:creationId xmlns="" xmlns:a16="http://schemas.microsoft.com/office/drawing/2014/main" id="{2C9D2087-53D3-BF40-B6C5-EAEB054420C5}"/>
              </a:ext>
            </a:extLst>
          </p:cNvPr>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
        <p:nvSpPr>
          <p:cNvPr id="2" name="Titolo 1"/>
          <p:cNvSpPr>
            <a:spLocks noGrp="1" noChangeAspect="1"/>
          </p:cNvSpPr>
          <p:nvPr>
            <p:ph type="ctrTitle"/>
          </p:nvPr>
        </p:nvSpPr>
        <p:spPr>
          <a:xfrm>
            <a:off x="1524000" y="1122363"/>
            <a:ext cx="9144000" cy="2387600"/>
          </a:xfrm>
        </p:spPr>
        <p:txBody>
          <a:bodyPr anchor="b"/>
          <a:lstStyle>
            <a:lvl1pPr algn="ctr">
              <a:defRPr sz="6000"/>
            </a:lvl1pPr>
          </a:lstStyle>
          <a:p>
            <a:r>
              <a:rPr lang="it-IT" dirty="0"/>
              <a:t>Fare clic per modificare lo stile del titolo</a:t>
            </a:r>
          </a:p>
        </p:txBody>
      </p:sp>
      <p:sp>
        <p:nvSpPr>
          <p:cNvPr id="3" name="Sottotitolo 2"/>
          <p:cNvSpPr>
            <a:spLocks noGrp="1"/>
          </p:cNvSpPr>
          <p:nvPr>
            <p:ph type="subTitle" idx="1"/>
          </p:nvPr>
        </p:nvSpPr>
        <p:spPr>
          <a:xfrm>
            <a:off x="1768000" y="35968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4" name="Segnaposto data 3"/>
          <p:cNvSpPr>
            <a:spLocks noGrp="1"/>
          </p:cNvSpPr>
          <p:nvPr>
            <p:ph type="dt" sz="half" idx="10"/>
          </p:nvPr>
        </p:nvSpPr>
        <p:spPr>
          <a:xfrm flipH="1">
            <a:off x="-340948" y="6485360"/>
            <a:ext cx="1683350" cy="224057"/>
          </a:xfrm>
        </p:spPr>
        <p:txBody>
          <a:bodyPr/>
          <a:lstStyle/>
          <a:p>
            <a:fld id="{51541A12-46E9-4A3F-B36A-FAD7D0A3C1CF}" type="datetime1">
              <a:rPr lang="it-IT" smtClean="0"/>
              <a:pPr/>
              <a:t>26/09/2020</a:t>
            </a:fld>
            <a:endParaRPr lang="it-IT"/>
          </a:p>
        </p:txBody>
      </p:sp>
      <p:pic>
        <p:nvPicPr>
          <p:cNvPr id="10" name="Immagine 9">
            <a:extLst>
              <a:ext uri="{FF2B5EF4-FFF2-40B4-BE49-F238E27FC236}">
                <a16:creationId xmlns="" xmlns:a16="http://schemas.microsoft.com/office/drawing/2014/main" id="{405C6F64-3921-C34E-959F-601BF7932FAB}"/>
              </a:ext>
            </a:extLst>
          </p:cNvPr>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4753169" y="211756"/>
            <a:ext cx="2685662" cy="1104740"/>
          </a:xfrm>
          <a:prstGeom prst="rect">
            <a:avLst/>
          </a:prstGeom>
        </p:spPr>
      </p:pic>
    </p:spTree>
    <p:extLst>
      <p:ext uri="{BB962C8B-B14F-4D97-AF65-F5344CB8AC3E}">
        <p14:creationId xmlns="" xmlns:p14="http://schemas.microsoft.com/office/powerpoint/2010/main" val="36165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C645AEF-268B-496A-B418-DC856C112DDA}" type="datetime1">
              <a:rPr lang="it-IT" smtClean="0"/>
              <a:pPr/>
              <a:t>26/09/2020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DE5F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0105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A93078C8-9F61-4270-865C-545DC3EAB4CB}" type="datetime1">
              <a:rPr lang="it-IT" smtClean="0"/>
              <a:pPr/>
              <a:t>26/09/2020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8660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788257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2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CA1C6008-06C0-48EF-92AD-2D8BE980B3E3}" type="datetime1">
              <a:rPr lang="it-IT" smtClean="0"/>
              <a:pPr/>
              <a:t>26/09/2020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0062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10898797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3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5E9F6806-5766-427D-AFC0-3C50D496BE5C}" type="datetime1">
              <a:rPr lang="it-IT" smtClean="0"/>
              <a:pPr/>
              <a:t>26/09/2020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E545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2116402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4_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a:xfrm>
            <a:off x="838200" y="6373441"/>
            <a:ext cx="2743200" cy="365125"/>
          </a:xfrm>
        </p:spPr>
        <p:txBody>
          <a:bodyPr/>
          <a:lstStyle/>
          <a:p>
            <a:fld id="{BD2F5C41-928C-465E-928F-4A30B291D5FE}" type="datetime1">
              <a:rPr lang="it-IT" smtClean="0"/>
              <a:pPr/>
              <a:t>26/09/2020</a:t>
            </a:fld>
            <a:endParaRPr lang="it-IT"/>
          </a:p>
        </p:txBody>
      </p:sp>
      <p:sp>
        <p:nvSpPr>
          <p:cNvPr id="3" name="Segnaposto piè di pagina 2"/>
          <p:cNvSpPr>
            <a:spLocks noGrp="1"/>
          </p:cNvSpPr>
          <p:nvPr>
            <p:ph type="ftr" sz="quarter" idx="11"/>
          </p:nvPr>
        </p:nvSpPr>
        <p:spPr>
          <a:xfrm>
            <a:off x="4038600" y="6373441"/>
            <a:ext cx="4114800" cy="365125"/>
          </a:xfrm>
        </p:spPr>
        <p:txBody>
          <a:bodyPr/>
          <a:lstStyle/>
          <a:p>
            <a:r>
              <a:rPr lang="it-IT" smtClean="0"/>
              <a:t>Antropologia del Mediterraneo</a:t>
            </a:r>
            <a:endParaRPr lang="it-IT"/>
          </a:p>
        </p:txBody>
      </p:sp>
      <p:sp>
        <p:nvSpPr>
          <p:cNvPr id="4" name="Segnaposto numero diapositiva 3"/>
          <p:cNvSpPr>
            <a:spLocks noGrp="1"/>
          </p:cNvSpPr>
          <p:nvPr>
            <p:ph type="sldNum" sz="quarter" idx="12"/>
          </p:nvPr>
        </p:nvSpPr>
        <p:spPr>
          <a:xfrm>
            <a:off x="8610600" y="6373441"/>
            <a:ext cx="2743200" cy="365125"/>
          </a:xfrm>
        </p:spPr>
        <p:txBody>
          <a:bodyPr/>
          <a:lstStyle/>
          <a:p>
            <a:fld id="{97FD0DC9-7625-4210-859B-42F81EE27038}" type="slidenum">
              <a:rPr lang="it-IT" smtClean="0"/>
              <a:pPr/>
              <a:t>‹N›</a:t>
            </a:fld>
            <a:endParaRPr lang="it-IT"/>
          </a:p>
        </p:txBody>
      </p:sp>
      <p:pic>
        <p:nvPicPr>
          <p:cNvPr id="7" name="Immagin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9786403" y="136525"/>
            <a:ext cx="2182695" cy="1037134"/>
          </a:xfrm>
          <a:prstGeom prst="rect">
            <a:avLst/>
          </a:prstGeom>
        </p:spPr>
      </p:pic>
      <p:sp>
        <p:nvSpPr>
          <p:cNvPr id="8" name="Rettangolo 7">
            <a:extLst>
              <a:ext uri="{FF2B5EF4-FFF2-40B4-BE49-F238E27FC236}">
                <a16:creationId xmlns="" xmlns:a16="http://schemas.microsoft.com/office/drawing/2014/main" id="{7D866379-DDF8-1445-94E1-35E78CD48637}"/>
              </a:ext>
            </a:extLst>
          </p:cNvPr>
          <p:cNvSpPr/>
          <p:nvPr userDrawn="1"/>
        </p:nvSpPr>
        <p:spPr>
          <a:xfrm>
            <a:off x="0" y="5563402"/>
            <a:ext cx="12192000" cy="1294598"/>
          </a:xfrm>
          <a:prstGeom prst="rect">
            <a:avLst/>
          </a:prstGeom>
          <a:solidFill>
            <a:srgbClr val="BECF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 xmlns:p14="http://schemas.microsoft.com/office/powerpoint/2010/main" val="3849079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6474C0-EF0B-40BA-B7B5-0B45272EA818}" type="datetime1">
              <a:rPr lang="it-IT" smtClean="0"/>
              <a:pPr/>
              <a:t>26/09/2020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smtClean="0"/>
              <a:t>Antropologia del Mediterraneo</a:t>
            </a:r>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FD0DC9-7625-4210-859B-42F81EE27038}" type="slidenum">
              <a:rPr lang="it-IT" smtClean="0"/>
              <a:pPr/>
              <a:t>‹N›</a:t>
            </a:fld>
            <a:endParaRPr lang="it-IT"/>
          </a:p>
        </p:txBody>
      </p:sp>
    </p:spTree>
    <p:extLst>
      <p:ext uri="{BB962C8B-B14F-4D97-AF65-F5344CB8AC3E}">
        <p14:creationId xmlns="" xmlns:p14="http://schemas.microsoft.com/office/powerpoint/2010/main" val="349595026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8" r:id="rId5"/>
    <p:sldLayoutId id="2147483659" r:id="rId6"/>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868213"/>
            <a:ext cx="12192000" cy="1389506"/>
          </a:xfrm>
        </p:spPr>
        <p:txBody>
          <a:bodyPr>
            <a:normAutofit/>
          </a:bodyPr>
          <a:lstStyle/>
          <a:p>
            <a:r>
              <a:rPr lang="it-IT" sz="3600" b="1" dirty="0" smtClean="0">
                <a:latin typeface="Tahoma" panose="020B0604030504040204" pitchFamily="34" charset="0"/>
                <a:ea typeface="Tahoma" panose="020B0604030504040204" pitchFamily="34" charset="0"/>
                <a:cs typeface="Tahoma" panose="020B0604030504040204" pitchFamily="34" charset="0"/>
              </a:rPr>
              <a:t>Antropologia del Mediterraneo</a:t>
            </a:r>
            <a:endParaRPr lang="it-IT" sz="3600" b="1" dirty="0">
              <a:latin typeface="Tahoma" panose="020B0604030504040204" pitchFamily="34" charset="0"/>
              <a:ea typeface="Tahoma" panose="020B0604030504040204" pitchFamily="34" charset="0"/>
              <a:cs typeface="Tahoma" panose="020B0604030504040204" pitchFamily="34" charset="0"/>
            </a:endParaRPr>
          </a:p>
        </p:txBody>
      </p:sp>
      <p:sp>
        <p:nvSpPr>
          <p:cNvPr id="3" name="Sottotitolo 2"/>
          <p:cNvSpPr>
            <a:spLocks noGrp="1"/>
          </p:cNvSpPr>
          <p:nvPr>
            <p:ph type="subTitle" idx="1"/>
          </p:nvPr>
        </p:nvSpPr>
        <p:spPr>
          <a:xfrm>
            <a:off x="0" y="2301007"/>
            <a:ext cx="12182818" cy="1655762"/>
          </a:xfrm>
        </p:spPr>
        <p:txBody>
          <a:bodyPr>
            <a:normAutofit/>
          </a:bodyPr>
          <a:lstStyle/>
          <a:p>
            <a:r>
              <a:rPr lang="it-IT" sz="2800" dirty="0" smtClean="0">
                <a:latin typeface="Tahoma" panose="020B0604030504040204" pitchFamily="34" charset="0"/>
                <a:ea typeface="Tahoma" panose="020B0604030504040204" pitchFamily="34" charset="0"/>
                <a:cs typeface="Tahoma" panose="020B0604030504040204" pitchFamily="34" charset="0"/>
              </a:rPr>
              <a:t>Proff. Paola Sacchi e Pier Paolo </a:t>
            </a:r>
            <a:r>
              <a:rPr lang="it-IT" sz="2800" dirty="0" err="1" smtClean="0">
                <a:latin typeface="Tahoma" panose="020B0604030504040204" pitchFamily="34" charset="0"/>
                <a:ea typeface="Tahoma" panose="020B0604030504040204" pitchFamily="34" charset="0"/>
                <a:cs typeface="Tahoma" panose="020B0604030504040204" pitchFamily="34" charset="0"/>
              </a:rPr>
              <a:t>Viazzo</a:t>
            </a:r>
            <a:endParaRPr lang="it-IT" sz="2800" dirty="0">
              <a:latin typeface="Tahoma" panose="020B0604030504040204" pitchFamily="34" charset="0"/>
              <a:ea typeface="Tahoma" panose="020B0604030504040204" pitchFamily="34" charset="0"/>
              <a:cs typeface="Tahoma" panose="020B0604030504040204" pitchFamily="34" charset="0"/>
            </a:endParaRPr>
          </a:p>
        </p:txBody>
      </p:sp>
      <p:sp>
        <p:nvSpPr>
          <p:cNvPr id="7" name="Sottotitolo 2">
            <a:extLst>
              <a:ext uri="{FF2B5EF4-FFF2-40B4-BE49-F238E27FC236}">
                <a16:creationId xmlns="" xmlns:a16="http://schemas.microsoft.com/office/drawing/2014/main" id="{B4C35D45-9251-4921-B7D8-DD171060F540}"/>
              </a:ext>
            </a:extLst>
          </p:cNvPr>
          <p:cNvSpPr txBox="1">
            <a:spLocks/>
          </p:cNvSpPr>
          <p:nvPr/>
        </p:nvSpPr>
        <p:spPr>
          <a:xfrm>
            <a:off x="9182" y="3085600"/>
            <a:ext cx="12182818" cy="8711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1600" b="1" i="1" dirty="0" smtClean="0">
                <a:latin typeface="Tahoma" panose="020B0604030504040204" pitchFamily="34" charset="0"/>
                <a:ea typeface="Tahoma" panose="020B0604030504040204" pitchFamily="34" charset="0"/>
                <a:cs typeface="Tahoma" panose="020B0604030504040204" pitchFamily="34" charset="0"/>
              </a:rPr>
              <a:t>A.A</a:t>
            </a:r>
            <a:r>
              <a:rPr lang="it-IT" sz="1600" b="1" i="1" dirty="0">
                <a:latin typeface="Tahoma" panose="020B0604030504040204" pitchFamily="34" charset="0"/>
                <a:ea typeface="Tahoma" panose="020B0604030504040204" pitchFamily="34" charset="0"/>
                <a:cs typeface="Tahoma" panose="020B0604030504040204" pitchFamily="34" charset="0"/>
              </a:rPr>
              <a:t>. 2020/21</a:t>
            </a:r>
          </a:p>
          <a:p>
            <a:r>
              <a:rPr lang="it-IT" sz="1600" b="1" i="1" dirty="0" smtClean="0">
                <a:latin typeface="Tahoma" panose="020B0604030504040204" pitchFamily="34" charset="0"/>
                <a:ea typeface="Tahoma" panose="020B0604030504040204" pitchFamily="34" charset="0"/>
                <a:cs typeface="Tahoma" panose="020B0604030504040204" pitchFamily="34" charset="0"/>
              </a:rPr>
              <a:t>Corsi </a:t>
            </a:r>
            <a:r>
              <a:rPr lang="it-IT" sz="1600" b="1" i="1" dirty="0">
                <a:latin typeface="Tahoma" panose="020B0604030504040204" pitchFamily="34" charset="0"/>
                <a:ea typeface="Tahoma" panose="020B0604030504040204" pitchFamily="34" charset="0"/>
                <a:cs typeface="Tahoma" panose="020B0604030504040204" pitchFamily="34" charset="0"/>
              </a:rPr>
              <a:t>di laurea </a:t>
            </a:r>
            <a:r>
              <a:rPr lang="it-IT" sz="1600" b="1" i="1" dirty="0" smtClean="0">
                <a:latin typeface="Tahoma" panose="020B0604030504040204" pitchFamily="34" charset="0"/>
                <a:ea typeface="Tahoma" panose="020B0604030504040204" pitchFamily="34" charset="0"/>
                <a:cs typeface="Tahoma" panose="020B0604030504040204" pitchFamily="34" charset="0"/>
              </a:rPr>
              <a:t>in Scienze internazionali – Antropologia culturale e Etnologia</a:t>
            </a:r>
            <a:endParaRPr lang="it-IT" sz="1600" i="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 xmlns:p14="http://schemas.microsoft.com/office/powerpoint/2010/main" val="3822531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62677D1-11EA-4653-9C88-1FF5DF9B2F64}"/>
              </a:ext>
            </a:extLst>
          </p:cNvPr>
          <p:cNvSpPr txBox="1"/>
          <p:nvPr/>
        </p:nvSpPr>
        <p:spPr>
          <a:xfrm>
            <a:off x="0" y="282337"/>
            <a:ext cx="12192000" cy="523220"/>
          </a:xfrm>
          <a:prstGeom prst="rect">
            <a:avLst/>
          </a:prstGeom>
          <a:noFill/>
        </p:spPr>
        <p:txBody>
          <a:bodyPr wrap="square" rtlCol="0">
            <a:spAutoFit/>
          </a:bodyPr>
          <a:lstStyle/>
          <a:p>
            <a:r>
              <a:rPr lang="it-IT" sz="2800" b="1" dirty="0" smtClean="0">
                <a:latin typeface="Tahoma" panose="020B0604030504040204" pitchFamily="34" charset="0"/>
                <a:ea typeface="Tahoma" panose="020B0604030504040204" pitchFamily="34" charset="0"/>
                <a:cs typeface="Tahoma" panose="020B0604030504040204" pitchFamily="34" charset="0"/>
              </a:rPr>
              <a:t>				</a:t>
            </a:r>
            <a:r>
              <a:rPr lang="it-IT" sz="2800" b="1" dirty="0" smtClean="0">
                <a:latin typeface="Tahoma" panose="020B0604030504040204" pitchFamily="34" charset="0"/>
                <a:ea typeface="Tahoma" panose="020B0604030504040204" pitchFamily="34" charset="0"/>
                <a:cs typeface="Tahoma" panose="020B0604030504040204" pitchFamily="34" charset="0"/>
              </a:rPr>
              <a:t>	Lezione </a:t>
            </a:r>
            <a:r>
              <a:rPr lang="it-IT" sz="2800" b="1" dirty="0" smtClean="0">
                <a:latin typeface="Tahoma" panose="020B0604030504040204" pitchFamily="34" charset="0"/>
                <a:ea typeface="Tahoma" panose="020B0604030504040204" pitchFamily="34" charset="0"/>
                <a:cs typeface="Tahoma" panose="020B0604030504040204" pitchFamily="34" charset="0"/>
              </a:rPr>
              <a:t>1</a:t>
            </a:r>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2133600" y="2486826"/>
            <a:ext cx="6096000" cy="1077218"/>
          </a:xfrm>
          <a:prstGeom prst="rect">
            <a:avLst/>
          </a:prstGeom>
        </p:spPr>
        <p:txBody>
          <a:bodyPr wrap="square">
            <a:spAutoFit/>
          </a:bodyPr>
          <a:lstStyle/>
          <a:p>
            <a:pPr algn="ctr"/>
            <a:r>
              <a:rPr lang="it-IT" sz="3200" b="1" dirty="0" smtClean="0"/>
              <a:t>L’antropologia del Mediterraneo tra storia e storia dell’antropologia</a:t>
            </a:r>
            <a:endParaRPr lang="it-IT" sz="3200" b="1" dirty="0"/>
          </a:p>
        </p:txBody>
      </p:sp>
    </p:spTree>
    <p:extLst>
      <p:ext uri="{BB962C8B-B14F-4D97-AF65-F5344CB8AC3E}">
        <p14:creationId xmlns="" xmlns:p14="http://schemas.microsoft.com/office/powerpoint/2010/main" val="35552520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2826240-1EE6-4DEE-B135-F171CE860655}"/>
              </a:ext>
            </a:extLst>
          </p:cNvPr>
          <p:cNvSpPr txBox="1"/>
          <p:nvPr/>
        </p:nvSpPr>
        <p:spPr>
          <a:xfrm>
            <a:off x="0" y="282337"/>
            <a:ext cx="12192000" cy="954107"/>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800" b="1" dirty="0" smtClean="0"/>
              <a:t>Studi antropologici, ricerche etnografiche e mutamenti storici</a:t>
            </a:r>
            <a:endParaRPr lang="it-IT" sz="2800" dirty="0" smtClean="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BB9F990E-EB22-440F-834E-4102C7B115E2}"/>
              </a:ext>
            </a:extLst>
          </p:cNvPr>
          <p:cNvSpPr txBox="1"/>
          <p:nvPr/>
        </p:nvSpPr>
        <p:spPr>
          <a:xfrm>
            <a:off x="368449" y="1131307"/>
            <a:ext cx="9343176" cy="4016484"/>
          </a:xfrm>
          <a:prstGeom prst="rect">
            <a:avLst/>
          </a:prstGeom>
          <a:noFill/>
        </p:spPr>
        <p:txBody>
          <a:bodyPr wrap="square" rtlCol="0">
            <a:spAutoFit/>
          </a:bodyPr>
          <a:lstStyle/>
          <a:p>
            <a:pPr>
              <a:spcAft>
                <a:spcPts val="600"/>
              </a:spcAft>
              <a:buFont typeface="Wingdings" pitchFamily="2" charset="2"/>
              <a:buChar char="§"/>
            </a:pPr>
            <a:r>
              <a:rPr lang="it-IT" sz="1600" dirty="0" smtClean="0"/>
              <a:t> Un punto da sottolineare all’inizio di un corso di lezioni sull’antropologia del Mediterraneo – ancor più che per altri ambiti di insegnamento antropologico, o più in generale di insegnamento universitario – è che occorrerà sempre tener presente che </a:t>
            </a:r>
            <a:r>
              <a:rPr lang="it-IT" sz="1600" i="1" dirty="0" smtClean="0"/>
              <a:t>ci sono </a:t>
            </a:r>
            <a:r>
              <a:rPr lang="it-IT" sz="1600" i="1" u="sng" dirty="0" smtClean="0"/>
              <a:t>due storie</a:t>
            </a:r>
            <a:r>
              <a:rPr lang="it-IT" sz="1600" i="1" dirty="0" smtClean="0"/>
              <a:t> che scorrono contemporaneamente e che spesso si intrecciano</a:t>
            </a:r>
            <a:r>
              <a:rPr lang="it-IT" sz="1600" dirty="0" smtClean="0"/>
              <a:t>: la storia della disciplina antropologica e la storia della regione mediterranea.</a:t>
            </a:r>
          </a:p>
          <a:p>
            <a:pPr>
              <a:spcAft>
                <a:spcPts val="600"/>
              </a:spcAft>
              <a:buFont typeface="Wingdings" pitchFamily="2" charset="2"/>
              <a:buChar char="§"/>
            </a:pPr>
            <a:r>
              <a:rPr lang="it-IT" sz="1600" dirty="0" smtClean="0"/>
              <a:t> Una “storia delle idee”, dunque, e una storia di “avvenimenti”, di processi socio-culturali, di strutture politico-economiche talvolta in lento movimento e talvolta in rapido mutamento.</a:t>
            </a:r>
          </a:p>
          <a:p>
            <a:pPr>
              <a:spcAft>
                <a:spcPts val="600"/>
              </a:spcAft>
              <a:buFont typeface="Wingdings" pitchFamily="2" charset="2"/>
              <a:buChar char="§"/>
            </a:pPr>
            <a:r>
              <a:rPr lang="it-IT" sz="1600" dirty="0" smtClean="0"/>
              <a:t> Come si vedrà, un dibattito classico come quello sulla centralità culturale dell’onore nelle società mediterranee, ad esempio, non si comprende correttamente se si perdono di vista le connessioni tra queste due storie (Sacchi, Viazzo 2013), così come non si può dimenticare che gli studi antropologici in area mediterranea si originano e sviluppano negli anni della Guerra Fredda (Schneider 2012).</a:t>
            </a:r>
          </a:p>
          <a:p>
            <a:r>
              <a:rPr lang="it-IT" sz="1600" dirty="0" smtClean="0"/>
              <a:t> </a:t>
            </a:r>
          </a:p>
          <a:p>
            <a:pPr marL="360000" lvl="0">
              <a:spcAft>
                <a:spcPts val="300"/>
              </a:spcAft>
              <a:buFont typeface="Arial" pitchFamily="34" charset="0"/>
              <a:buChar char="•"/>
            </a:pPr>
            <a:r>
              <a:rPr lang="en-US" sz="1600" dirty="0" smtClean="0"/>
              <a:t> Paola </a:t>
            </a:r>
            <a:r>
              <a:rPr lang="en-US" sz="1600" dirty="0" err="1" smtClean="0"/>
              <a:t>Sacchi</a:t>
            </a:r>
            <a:r>
              <a:rPr lang="en-US" sz="1600" dirty="0" smtClean="0"/>
              <a:t> e Pier Paolo</a:t>
            </a:r>
            <a:r>
              <a:rPr lang="en-GB" sz="1600" dirty="0" smtClean="0"/>
              <a:t> Viazzo, “Honour, History, and the History of Mediterranean Anthropology”, </a:t>
            </a:r>
            <a:r>
              <a:rPr lang="en-GB" sz="1600" i="1" dirty="0" smtClean="0"/>
              <a:t>Journal of Mediterranean Studies</a:t>
            </a:r>
            <a:r>
              <a:rPr lang="en-GB" sz="1600" dirty="0" smtClean="0"/>
              <a:t>, 22.2 (2013), pp. 275-291.</a:t>
            </a:r>
            <a:endParaRPr lang="it-IT" sz="1600" dirty="0" smtClean="0"/>
          </a:p>
          <a:p>
            <a:pPr marL="360000" lvl="0">
              <a:buFont typeface="Arial" pitchFamily="34" charset="0"/>
              <a:buChar char="•"/>
            </a:pPr>
            <a:r>
              <a:rPr lang="en-GB" sz="1600" dirty="0" smtClean="0"/>
              <a:t> Jane Schneider, “Anthropology and the Cold War Mediterranean”, </a:t>
            </a:r>
            <a:r>
              <a:rPr lang="en-GB" sz="1600" i="1" dirty="0" smtClean="0"/>
              <a:t>Urban Anthropology and Studies of Cultural Systems and Word Economic Development</a:t>
            </a:r>
            <a:r>
              <a:rPr lang="en-GB" sz="1600" dirty="0" smtClean="0"/>
              <a:t>, 41.1 (2012), pp. 107-129.</a:t>
            </a:r>
            <a:endParaRPr lang="it-IT" sz="1600"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xmlns="" val="2068771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1632976-9C63-499E-995F-6595CC625DDA}"/>
              </a:ext>
            </a:extLst>
          </p:cNvPr>
          <p:cNvSpPr txBox="1"/>
          <p:nvPr/>
        </p:nvSpPr>
        <p:spPr>
          <a:xfrm>
            <a:off x="0" y="282337"/>
            <a:ext cx="12192000" cy="523220"/>
          </a:xfrm>
          <a:prstGeom prst="rect">
            <a:avLst/>
          </a:prstGeom>
          <a:noFill/>
        </p:spPr>
        <p:txBody>
          <a:bodyPr wrap="square" rtlCol="0">
            <a:spAutoFit/>
          </a:bodyPr>
          <a:lstStyle/>
          <a:p>
            <a:r>
              <a:rPr lang="it-IT" sz="2800" b="1" dirty="0">
                <a:solidFill>
                  <a:srgbClr val="BB1717"/>
                </a:solidFill>
                <a:latin typeface="Tahoma" panose="020B0604030504040204" pitchFamily="34" charset="0"/>
                <a:ea typeface="Tahoma" panose="020B0604030504040204" pitchFamily="34" charset="0"/>
                <a:cs typeface="Tahoma" panose="020B0604030504040204" pitchFamily="34" charset="0"/>
              </a:rPr>
              <a:t> </a:t>
            </a:r>
            <a:r>
              <a:rPr lang="it-IT" sz="2500" b="1" i="1" dirty="0" smtClean="0">
                <a:ea typeface="+mj-ea"/>
                <a:cs typeface="+mj-cs"/>
              </a:rPr>
              <a:t>L’Altro fuori dal tempo</a:t>
            </a:r>
            <a:endParaRPr lang="it-IT" sz="2800" b="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F87AEBBA-7499-4324-AB63-F36F09D32CF9}"/>
              </a:ext>
            </a:extLst>
          </p:cNvPr>
          <p:cNvSpPr txBox="1"/>
          <p:nvPr/>
        </p:nvSpPr>
        <p:spPr>
          <a:xfrm>
            <a:off x="368449" y="1131307"/>
            <a:ext cx="9343176" cy="4216539"/>
          </a:xfrm>
          <a:prstGeom prst="rect">
            <a:avLst/>
          </a:prstGeom>
          <a:noFill/>
        </p:spPr>
        <p:txBody>
          <a:bodyPr wrap="square" rtlCol="0">
            <a:spAutoFit/>
          </a:bodyPr>
          <a:lstStyle/>
          <a:p>
            <a:pPr>
              <a:buFont typeface="Wingdings" pitchFamily="2" charset="2"/>
              <a:buChar char="§"/>
            </a:pPr>
            <a:r>
              <a:rPr lang="it-IT" sz="1600" dirty="0" smtClean="0"/>
              <a:t> </a:t>
            </a:r>
            <a:r>
              <a:rPr lang="it-IT" dirty="0" smtClean="0"/>
              <a:t>Tens</a:t>
            </a:r>
            <a:r>
              <a:rPr lang="it-IT" dirty="0" smtClean="0"/>
              <a:t>ione </a:t>
            </a:r>
            <a:r>
              <a:rPr lang="it-IT" dirty="0" smtClean="0"/>
              <a:t>negli studi antropologici, legata a diverse nozioni di </a:t>
            </a:r>
            <a:r>
              <a:rPr lang="it-IT" u="sng" dirty="0" smtClean="0"/>
              <a:t>tempo</a:t>
            </a:r>
            <a:r>
              <a:rPr lang="it-IT" dirty="0" smtClean="0"/>
              <a:t>:</a:t>
            </a:r>
          </a:p>
          <a:p>
            <a:pPr marL="288000" lvl="0"/>
            <a:r>
              <a:rPr lang="it-IT" dirty="0" smtClean="0"/>
              <a:t>- da una parte la ricerca etnografica sul campo (gli etnografi e i loro interlocutori sono “coevi”;</a:t>
            </a:r>
          </a:p>
          <a:p>
            <a:pPr marL="288000" lvl="0">
              <a:spcAft>
                <a:spcPts val="1200"/>
              </a:spcAft>
            </a:pPr>
            <a:r>
              <a:rPr lang="it-IT" dirty="0" smtClean="0"/>
              <a:t>- dall’altra il discorso antropologico, che relega l’“altro” a un tempo diverso rispetto a quello degli antropologi.</a:t>
            </a:r>
          </a:p>
          <a:p>
            <a:pPr lvl="0">
              <a:buFont typeface="Wingdings" pitchFamily="2" charset="2"/>
              <a:buChar char="§"/>
            </a:pPr>
            <a:r>
              <a:rPr lang="it-IT" dirty="0" smtClean="0"/>
              <a:t> Come ha mostrato l’antropologo belga Johannes </a:t>
            </a:r>
            <a:r>
              <a:rPr lang="it-IT" dirty="0" err="1" smtClean="0"/>
              <a:t>Fabian</a:t>
            </a:r>
            <a:r>
              <a:rPr lang="it-IT" dirty="0" smtClean="0"/>
              <a:t> (n. 1937), </a:t>
            </a:r>
          </a:p>
          <a:p>
            <a:pPr lvl="0"/>
            <a:r>
              <a:rPr lang="it-IT" dirty="0" smtClean="0"/>
              <a:t>anche se oggi non si parla più di “selvaggi” o “primitivi” permane il rischio</a:t>
            </a:r>
          </a:p>
          <a:p>
            <a:pPr lvl="0"/>
            <a:r>
              <a:rPr lang="it-IT" dirty="0" smtClean="0"/>
              <a:t>(soprattutto in lavori comparativi) di </a:t>
            </a:r>
            <a:r>
              <a:rPr lang="it-IT" i="1" dirty="0" smtClean="0"/>
              <a:t>considerare le società/culture</a:t>
            </a:r>
          </a:p>
          <a:p>
            <a:pPr lvl="0"/>
            <a:r>
              <a:rPr lang="it-IT" i="1" dirty="0" smtClean="0"/>
              <a:t>conosciute sul campo dagli etnografi come statiche </a:t>
            </a:r>
            <a:r>
              <a:rPr lang="it-IT" dirty="0" smtClean="0"/>
              <a:t>e dunque </a:t>
            </a:r>
          </a:p>
          <a:p>
            <a:pPr lvl="0"/>
            <a:r>
              <a:rPr lang="it-IT" dirty="0" smtClean="0"/>
              <a:t>di essere studiate così come erano, sono e sempre saranno.</a:t>
            </a:r>
          </a:p>
          <a:p>
            <a:r>
              <a:rPr lang="it-IT" sz="1600" b="1" dirty="0" smtClean="0"/>
              <a:t> </a:t>
            </a:r>
          </a:p>
          <a:p>
            <a:endParaRPr lang="it-IT" sz="1600" b="1" dirty="0" smtClean="0"/>
          </a:p>
          <a:p>
            <a:pPr marL="180000" lvl="0" indent="360000">
              <a:buFont typeface="Arial" pitchFamily="34" charset="0"/>
              <a:buChar char="•"/>
            </a:pPr>
            <a:r>
              <a:rPr lang="en-US" sz="1600" dirty="0" smtClean="0"/>
              <a:t>Johannes Fabian, </a:t>
            </a:r>
            <a:r>
              <a:rPr lang="en-US" sz="1600" i="1" dirty="0" smtClean="0"/>
              <a:t>Time and the Other: How Anthropology Makes Its Object</a:t>
            </a:r>
            <a:r>
              <a:rPr lang="en-US" sz="1600" dirty="0" smtClean="0"/>
              <a:t>,</a:t>
            </a:r>
          </a:p>
          <a:p>
            <a:pPr marL="180000" lvl="0" indent="360000"/>
            <a:r>
              <a:rPr lang="en-US" sz="1600" dirty="0" smtClean="0"/>
              <a:t>New York, Columbia University Press, 1983 (</a:t>
            </a:r>
            <a:r>
              <a:rPr lang="en-US" sz="1600" dirty="0" err="1" smtClean="0"/>
              <a:t>trad</a:t>
            </a:r>
            <a:r>
              <a:rPr lang="en-US" sz="1600" dirty="0" smtClean="0"/>
              <a:t>. it. </a:t>
            </a:r>
            <a:r>
              <a:rPr lang="it-IT" sz="1600" i="1" dirty="0" smtClean="0"/>
              <a:t>Il tempo e gli altri.</a:t>
            </a:r>
          </a:p>
          <a:p>
            <a:pPr marL="180000" lvl="0" indent="360000"/>
            <a:r>
              <a:rPr lang="it-IT" sz="1600" i="1" dirty="0" smtClean="0"/>
              <a:t>La politica del tempo in antropologia</a:t>
            </a:r>
            <a:r>
              <a:rPr lang="it-IT" sz="1600" dirty="0" smtClean="0"/>
              <a:t>, Napoli, L’Ancora del Mediterraneo, 2000).</a:t>
            </a:r>
          </a:p>
          <a:p>
            <a:endParaRPr lang="it-IT" sz="1600" dirty="0"/>
          </a:p>
        </p:txBody>
      </p:sp>
      <p:sp>
        <p:nvSpPr>
          <p:cNvPr id="4" name="Segnaposto piè di pagina 3"/>
          <p:cNvSpPr>
            <a:spLocks noGrp="1"/>
          </p:cNvSpPr>
          <p:nvPr>
            <p:ph type="ftr" sz="quarter" idx="11"/>
          </p:nvPr>
        </p:nvSpPr>
        <p:spPr/>
        <p:txBody>
          <a:bodyPr/>
          <a:lstStyle/>
          <a:p>
            <a:endParaRPr lang="it-IT" dirty="0"/>
          </a:p>
        </p:txBody>
      </p:sp>
      <p:pic>
        <p:nvPicPr>
          <p:cNvPr id="7" name="Immagine 6" descr="Fabian, Johannes 1937- | Threeohone Wikia | Fandom"/>
          <p:cNvPicPr/>
          <p:nvPr/>
        </p:nvPicPr>
        <p:blipFill>
          <a:blip r:embed="rId2"/>
          <a:srcRect/>
          <a:stretch>
            <a:fillRect/>
          </a:stretch>
        </p:blipFill>
        <p:spPr bwMode="auto">
          <a:xfrm>
            <a:off x="7832843" y="2190512"/>
            <a:ext cx="2952750" cy="2425700"/>
          </a:xfrm>
          <a:prstGeom prst="rect">
            <a:avLst/>
          </a:prstGeom>
          <a:noFill/>
          <a:ln w="9525">
            <a:noFill/>
            <a:miter lim="800000"/>
            <a:headEnd/>
            <a:tailEnd/>
          </a:ln>
        </p:spPr>
      </p:pic>
    </p:spTree>
    <p:extLst>
      <p:ext uri="{BB962C8B-B14F-4D97-AF65-F5344CB8AC3E}">
        <p14:creationId xmlns:p14="http://schemas.microsoft.com/office/powerpoint/2010/main" xmlns="" val="36969861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84D0C87-7EEF-445A-B274-D70AC6B5FE3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23B54174-EBA3-4C72-8B30-772941404A9D}"/>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E9D5F10E-50F4-4326-9914-0CBFEFF1875B}"/>
              </a:ext>
            </a:extLst>
          </p:cNvPr>
          <p:cNvSpPr txBox="1"/>
          <p:nvPr/>
        </p:nvSpPr>
        <p:spPr>
          <a:xfrm>
            <a:off x="0" y="282337"/>
            <a:ext cx="12192000" cy="523220"/>
          </a:xfrm>
          <a:prstGeom prst="rect">
            <a:avLst/>
          </a:prstGeom>
          <a:noFill/>
        </p:spPr>
        <p:txBody>
          <a:bodyPr wrap="square" rtlCol="0">
            <a:spAutoFit/>
          </a:bodyPr>
          <a:lstStyle/>
          <a:p>
            <a:r>
              <a:rPr lang="it-IT" sz="2800" b="1" dirty="0" smtClean="0">
                <a:ea typeface="Tahoma" panose="020B0604030504040204" pitchFamily="34" charset="0"/>
                <a:cs typeface="Tahoma" panose="020B0604030504040204" pitchFamily="34" charset="0"/>
              </a:rPr>
              <a:t>Il “presente etnografico” e le sue insidie</a:t>
            </a:r>
            <a:endParaRPr lang="it-IT" sz="2800" b="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3E346584-B317-4747-94F7-DF50B95DF597}"/>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33288" y="1153681"/>
            <a:ext cx="8468882" cy="3608680"/>
          </a:xfrm>
          <a:prstGeom prst="rect">
            <a:avLst/>
          </a:prstGeom>
        </p:spPr>
        <p:txBody>
          <a:bodyPr wrap="square">
            <a:spAutoFit/>
          </a:bodyPr>
          <a:lstStyle/>
          <a:p>
            <a:pPr>
              <a:spcAft>
                <a:spcPts val="300"/>
              </a:spcAft>
            </a:pPr>
            <a:r>
              <a:rPr lang="it-IT" dirty="0" smtClean="0"/>
              <a:t>Il “presente etnografico”:</a:t>
            </a:r>
          </a:p>
          <a:p>
            <a:pPr marL="180000" lvl="0">
              <a:buFont typeface="Wingdings" pitchFamily="2" charset="2"/>
              <a:buChar char="Ø"/>
            </a:pPr>
            <a:r>
              <a:rPr lang="it-IT" dirty="0" smtClean="0"/>
              <a:t> come conseguenza del passaggio dall’evoluzionismo al funzionalismo “sincronico”</a:t>
            </a:r>
          </a:p>
          <a:p>
            <a:pPr marL="180000" lvl="0">
              <a:buFont typeface="Wingdings" pitchFamily="2" charset="2"/>
              <a:buChar char="Ø"/>
            </a:pPr>
            <a:r>
              <a:rPr lang="it-IT" dirty="0" smtClean="0"/>
              <a:t> come espediente narrativo </a:t>
            </a:r>
          </a:p>
          <a:p>
            <a:pPr marL="180000" lvl="0">
              <a:buFont typeface="Wingdings" pitchFamily="2" charset="2"/>
              <a:buChar char="Ø"/>
            </a:pPr>
            <a:r>
              <a:rPr lang="it-IT" dirty="0" smtClean="0"/>
              <a:t> come dispositivo di “congelamento” o cristallizzazione di situazioni osservate sul campo</a:t>
            </a:r>
          </a:p>
          <a:p>
            <a:pPr lvl="0">
              <a:buFont typeface="Wingdings" pitchFamily="2" charset="2"/>
              <a:buChar char="Ø"/>
            </a:pPr>
            <a:endParaRPr lang="it-IT" dirty="0" smtClean="0"/>
          </a:p>
          <a:p>
            <a:pPr>
              <a:buFont typeface="Wingdings" pitchFamily="2" charset="2"/>
              <a:buChar char="§"/>
            </a:pPr>
            <a:r>
              <a:rPr lang="it-IT" dirty="0" smtClean="0"/>
              <a:t> Il primo lavoro in cui viene esplicitamente messa in discussione la legittimità</a:t>
            </a:r>
          </a:p>
          <a:p>
            <a:pPr>
              <a:spcAft>
                <a:spcPts val="1200"/>
              </a:spcAft>
            </a:pPr>
            <a:r>
              <a:rPr lang="it-IT" dirty="0" smtClean="0"/>
              <a:t>di usare il “presente etnografico” in situazioni di forte mutamento è un libro dell’antropologa britannica Mary Douglas (1921-2007): </a:t>
            </a:r>
            <a:r>
              <a:rPr lang="it-IT" i="1" dirty="0" smtClean="0"/>
              <a:t>The Lele </a:t>
            </a:r>
            <a:r>
              <a:rPr lang="it-IT" i="1" dirty="0" err="1" smtClean="0"/>
              <a:t>of</a:t>
            </a:r>
            <a:r>
              <a:rPr lang="it-IT" i="1" dirty="0" smtClean="0"/>
              <a:t> the Kasai</a:t>
            </a:r>
            <a:r>
              <a:rPr lang="it-IT" dirty="0" smtClean="0"/>
              <a:t>, Oxford, </a:t>
            </a:r>
            <a:r>
              <a:rPr lang="it-IT" dirty="0" err="1" smtClean="0"/>
              <a:t>Oxford</a:t>
            </a:r>
            <a:r>
              <a:rPr lang="it-IT" dirty="0" smtClean="0"/>
              <a:t> University Press, 1963.</a:t>
            </a:r>
          </a:p>
          <a:p>
            <a:pPr lvl="0">
              <a:buFont typeface="Wingdings" pitchFamily="2" charset="2"/>
              <a:buChar char="§"/>
            </a:pPr>
            <a:r>
              <a:rPr lang="it-IT" dirty="0" smtClean="0"/>
              <a:t> La ricerca viene condotta nel 1949-50 nell’allora Congo Belga, il libro viene pubblicato dopo la guerra civile degli anno ’50 che porta all’indipendenza del Congo nel 1960.</a:t>
            </a:r>
          </a:p>
        </p:txBody>
      </p:sp>
      <p:pic>
        <p:nvPicPr>
          <p:cNvPr id="8" name="Immagine 7" descr="23 Mary Douglas, Professor of Social Anthropology 1970-79. | Download  Scientific Diagram"/>
          <p:cNvPicPr>
            <a:picLocks noChangeAspect="1"/>
          </p:cNvPicPr>
          <p:nvPr/>
        </p:nvPicPr>
        <p:blipFill>
          <a:blip r:embed="rId2"/>
          <a:srcRect/>
          <a:stretch>
            <a:fillRect/>
          </a:stretch>
        </p:blipFill>
        <p:spPr bwMode="auto">
          <a:xfrm>
            <a:off x="8496720" y="3366309"/>
            <a:ext cx="3165510" cy="2160000"/>
          </a:xfrm>
          <a:prstGeom prst="rect">
            <a:avLst/>
          </a:prstGeom>
          <a:noFill/>
          <a:ln w="9525">
            <a:noFill/>
            <a:miter lim="800000"/>
            <a:headEnd/>
            <a:tailEnd/>
          </a:ln>
        </p:spPr>
      </p:pic>
      <p:pic>
        <p:nvPicPr>
          <p:cNvPr id="9" name="Immagine 8" descr="Mary Douglas Quotations (37 Quotations) | QuoteTab"/>
          <p:cNvPicPr/>
          <p:nvPr/>
        </p:nvPicPr>
        <p:blipFill>
          <a:blip r:embed="rId3"/>
          <a:srcRect/>
          <a:stretch>
            <a:fillRect/>
          </a:stretch>
        </p:blipFill>
        <p:spPr bwMode="auto">
          <a:xfrm>
            <a:off x="8494607" y="1195788"/>
            <a:ext cx="2381250" cy="2160000"/>
          </a:xfrm>
          <a:prstGeom prst="rect">
            <a:avLst/>
          </a:prstGeom>
          <a:noFill/>
          <a:ln w="9525">
            <a:noFill/>
            <a:miter lim="800000"/>
            <a:headEnd/>
            <a:tailEnd/>
          </a:ln>
        </p:spPr>
      </p:pic>
    </p:spTree>
    <p:extLst>
      <p:ext uri="{BB962C8B-B14F-4D97-AF65-F5344CB8AC3E}">
        <p14:creationId xmlns="" xmlns:p14="http://schemas.microsoft.com/office/powerpoint/2010/main" val="768046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0" y="282337"/>
            <a:ext cx="12192000" cy="954107"/>
          </a:xfrm>
          <a:prstGeom prst="rect">
            <a:avLst/>
          </a:prstGeom>
          <a:noFill/>
        </p:spPr>
        <p:txBody>
          <a:bodyPr wrap="square" rtlCol="0">
            <a:spAutoFit/>
          </a:bodyPr>
          <a:lstStyle/>
          <a:p>
            <a:r>
              <a:rPr lang="it-IT" sz="2800" b="1" dirty="0" smtClean="0">
                <a:latin typeface="Tahoma" pitchFamily="34" charset="0"/>
                <a:ea typeface="Tahoma" pitchFamily="34" charset="0"/>
                <a:cs typeface="Tahoma" pitchFamily="34" charset="0"/>
              </a:rPr>
              <a:t>Il Mediterraneo e i suoi storici:</a:t>
            </a:r>
          </a:p>
          <a:p>
            <a:r>
              <a:rPr lang="it-IT" sz="2800" b="1" dirty="0" smtClean="0">
                <a:latin typeface="Tahoma" pitchFamily="34" charset="0"/>
                <a:ea typeface="Tahoma" pitchFamily="34" charset="0"/>
                <a:cs typeface="Tahoma" pitchFamily="34" charset="0"/>
              </a:rPr>
              <a:t>storia “evenemenziale”, </a:t>
            </a:r>
            <a:r>
              <a:rPr lang="fr-FR" sz="2800" b="1" i="1" dirty="0" smtClean="0">
                <a:latin typeface="Tahoma" pitchFamily="34" charset="0"/>
                <a:ea typeface="Tahoma" pitchFamily="34" charset="0"/>
                <a:cs typeface="Tahoma" pitchFamily="34" charset="0"/>
              </a:rPr>
              <a:t>longue durée</a:t>
            </a:r>
            <a:r>
              <a:rPr lang="it-IT" sz="2800" b="1" dirty="0" smtClean="0">
                <a:latin typeface="Tahoma" pitchFamily="34" charset="0"/>
                <a:ea typeface="Tahoma" pitchFamily="34" charset="0"/>
                <a:cs typeface="Tahoma" pitchFamily="34" charset="0"/>
              </a:rPr>
              <a:t>, </a:t>
            </a:r>
            <a:r>
              <a:rPr lang="en-US" sz="2800" b="1" i="1" dirty="0" smtClean="0">
                <a:latin typeface="Tahoma" pitchFamily="34" charset="0"/>
                <a:ea typeface="Tahoma" pitchFamily="34" charset="0"/>
                <a:cs typeface="Tahoma" pitchFamily="34" charset="0"/>
              </a:rPr>
              <a:t>deep history</a:t>
            </a:r>
            <a:endParaRPr lang="it-IT" sz="2800" b="1" dirty="0">
              <a:latin typeface="Tahoma" pitchFamily="34" charset="0"/>
              <a:ea typeface="Tahoma" pitchFamily="34" charset="0"/>
              <a:cs typeface="Tahoma" pitchFamily="34" charset="0"/>
            </a:endParaRPr>
          </a:p>
        </p:txBody>
      </p:sp>
      <p:sp>
        <p:nvSpPr>
          <p:cNvPr id="4" name="Titolo 1">
            <a:extLst>
              <a:ext uri="{FF2B5EF4-FFF2-40B4-BE49-F238E27FC236}">
                <a16:creationId xmlns="" xmlns:a16="http://schemas.microsoft.com/office/drawing/2014/main" id="{4F99FC27-69F9-44E9-BC6D-315AC5994CC7}"/>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5" name="Titolo 1">
            <a:extLst>
              <a:ext uri="{FF2B5EF4-FFF2-40B4-BE49-F238E27FC236}">
                <a16:creationId xmlns="" xmlns:a16="http://schemas.microsoft.com/office/drawing/2014/main" id="{22975BDD-81D4-4393-A279-371977DC3842}"/>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55151FA4-0FF2-4823-B20B-CCA58ADA0C43}"/>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2" name="Segnaposto piè di pagina 1"/>
          <p:cNvSpPr>
            <a:spLocks noGrp="1"/>
          </p:cNvSpPr>
          <p:nvPr>
            <p:ph type="ftr" sz="quarter" idx="11"/>
          </p:nvPr>
        </p:nvSpPr>
        <p:spPr/>
        <p:txBody>
          <a:bodyPr/>
          <a:lstStyle/>
          <a:p>
            <a:endParaRPr lang="it-IT" dirty="0"/>
          </a:p>
        </p:txBody>
      </p:sp>
      <p:pic>
        <p:nvPicPr>
          <p:cNvPr id="7" name="Immagine 6" descr="Fernand Braudel (born August 24, 1902), French educator, historian | World  Biographical Encyclopedia"/>
          <p:cNvPicPr/>
          <p:nvPr/>
        </p:nvPicPr>
        <p:blipFill>
          <a:blip r:embed="rId2"/>
          <a:srcRect/>
          <a:stretch>
            <a:fillRect/>
          </a:stretch>
        </p:blipFill>
        <p:spPr bwMode="auto">
          <a:xfrm>
            <a:off x="108253" y="1680275"/>
            <a:ext cx="2776963" cy="3600000"/>
          </a:xfrm>
          <a:prstGeom prst="rect">
            <a:avLst/>
          </a:prstGeom>
          <a:noFill/>
          <a:ln w="9525">
            <a:noFill/>
            <a:miter lim="800000"/>
            <a:headEnd/>
            <a:tailEnd/>
          </a:ln>
        </p:spPr>
      </p:pic>
      <p:pic>
        <p:nvPicPr>
          <p:cNvPr id="8" name="Immagine 7" descr="La Méditerranée et le monde méditerranéen à l'époque de..."/>
          <p:cNvPicPr/>
          <p:nvPr/>
        </p:nvPicPr>
        <p:blipFill>
          <a:blip r:embed="rId3"/>
          <a:srcRect/>
          <a:stretch>
            <a:fillRect/>
          </a:stretch>
        </p:blipFill>
        <p:spPr bwMode="auto">
          <a:xfrm>
            <a:off x="3006309" y="1689857"/>
            <a:ext cx="2520000" cy="3600000"/>
          </a:xfrm>
          <a:prstGeom prst="rect">
            <a:avLst/>
          </a:prstGeom>
          <a:noFill/>
          <a:ln w="9525">
            <a:noFill/>
            <a:miter lim="800000"/>
            <a:headEnd/>
            <a:tailEnd/>
          </a:ln>
        </p:spPr>
      </p:pic>
      <p:pic>
        <p:nvPicPr>
          <p:cNvPr id="10" name="Immagine 9" descr="Academy of Europe: Abulafia David"/>
          <p:cNvPicPr>
            <a:picLocks noChangeAspect="1"/>
          </p:cNvPicPr>
          <p:nvPr/>
        </p:nvPicPr>
        <p:blipFill>
          <a:blip r:embed="rId4"/>
          <a:srcRect/>
          <a:stretch>
            <a:fillRect/>
          </a:stretch>
        </p:blipFill>
        <p:spPr bwMode="auto">
          <a:xfrm>
            <a:off x="6400800" y="1644803"/>
            <a:ext cx="2638696" cy="3600000"/>
          </a:xfrm>
          <a:prstGeom prst="rect">
            <a:avLst/>
          </a:prstGeom>
          <a:noFill/>
          <a:ln w="9525">
            <a:noFill/>
            <a:miter lim="800000"/>
            <a:headEnd/>
            <a:tailEnd/>
          </a:ln>
        </p:spPr>
      </p:pic>
      <p:pic>
        <p:nvPicPr>
          <p:cNvPr id="16" name="Immagine 15" descr="The Great Sea: A Human History of the Mediterranean: Amazon.co.uk:  Abulafia, David: 9780141027555: Books"/>
          <p:cNvPicPr/>
          <p:nvPr/>
        </p:nvPicPr>
        <p:blipFill>
          <a:blip r:embed="rId5" cstate="print"/>
          <a:srcRect/>
          <a:stretch>
            <a:fillRect/>
          </a:stretch>
        </p:blipFill>
        <p:spPr bwMode="auto">
          <a:xfrm>
            <a:off x="9196204" y="1681252"/>
            <a:ext cx="2194652" cy="3600000"/>
          </a:xfrm>
          <a:prstGeom prst="rect">
            <a:avLst/>
          </a:prstGeom>
          <a:noFill/>
          <a:ln w="9525">
            <a:noFill/>
            <a:miter lim="800000"/>
            <a:headEnd/>
            <a:tailEnd/>
          </a:ln>
        </p:spPr>
      </p:pic>
    </p:spTree>
    <p:extLst>
      <p:ext uri="{BB962C8B-B14F-4D97-AF65-F5344CB8AC3E}">
        <p14:creationId xmlns="" xmlns:p14="http://schemas.microsoft.com/office/powerpoint/2010/main" val="886188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7491150-0A6F-47D2-967F-18CC4FCC205A}"/>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 xmlns:a16="http://schemas.microsoft.com/office/drawing/2014/main" id="{2BA40961-6FC9-4CC2-BDB5-60F4A54C81E3}"/>
              </a:ext>
            </a:extLst>
          </p:cNvPr>
          <p:cNvSpPr txBox="1">
            <a:spLocks/>
          </p:cNvSpPr>
          <p:nvPr/>
        </p:nvSpPr>
        <p:spPr>
          <a:xfrm>
            <a:off x="197667" y="6259145"/>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smtClean="0">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 xmlns:a16="http://schemas.microsoft.com/office/drawing/2014/main" id="{862677D1-11EA-4653-9C88-1FF5DF9B2F64}"/>
              </a:ext>
            </a:extLst>
          </p:cNvPr>
          <p:cNvSpPr txBox="1"/>
          <p:nvPr/>
        </p:nvSpPr>
        <p:spPr>
          <a:xfrm>
            <a:off x="0" y="282337"/>
            <a:ext cx="12192000" cy="954107"/>
          </a:xfrm>
          <a:prstGeom prst="rect">
            <a:avLst/>
          </a:prstGeom>
          <a:noFill/>
        </p:spPr>
        <p:txBody>
          <a:bodyPr wrap="square" rtlCol="0">
            <a:spAutoFit/>
          </a:bodyPr>
          <a:lstStyle/>
          <a:p>
            <a:pPr lvl="0"/>
            <a:r>
              <a:rPr lang="it-IT" sz="2800" b="1" i="1" dirty="0" err="1" smtClean="0"/>
              <a:t>Fernand</a:t>
            </a:r>
            <a:r>
              <a:rPr lang="it-IT" sz="2800" b="1" i="1" dirty="0" smtClean="0"/>
              <a:t> </a:t>
            </a:r>
            <a:r>
              <a:rPr lang="it-IT" sz="2800" b="1" i="1" dirty="0" err="1" smtClean="0"/>
              <a:t>Braudel</a:t>
            </a:r>
            <a:r>
              <a:rPr lang="it-IT" sz="2800" b="1" i="1" dirty="0" smtClean="0"/>
              <a:t> (1902-1985) e il suo capolavoro </a:t>
            </a:r>
          </a:p>
          <a:p>
            <a:pPr lvl="0"/>
            <a:endParaRPr lang="it-IT" sz="2800" b="1" i="1" dirty="0">
              <a:ea typeface="Tahoma" panose="020B0604030504040204" pitchFamily="34" charset="0"/>
              <a:cs typeface="Tahoma" panose="020B0604030504040204" pitchFamily="34" charset="0"/>
            </a:endParaRPr>
          </a:p>
        </p:txBody>
      </p:sp>
      <p:sp>
        <p:nvSpPr>
          <p:cNvPr id="6" name="CasellaDiTesto 5">
            <a:extLst>
              <a:ext uri="{FF2B5EF4-FFF2-40B4-BE49-F238E27FC236}">
                <a16:creationId xmlns="" xmlns:a16="http://schemas.microsoft.com/office/drawing/2014/main" id="{B3BD40C0-613A-4874-8B4F-F766B0777D5D}"/>
              </a:ext>
            </a:extLst>
          </p:cNvPr>
          <p:cNvSpPr txBox="1"/>
          <p:nvPr/>
        </p:nvSpPr>
        <p:spPr>
          <a:xfrm>
            <a:off x="368449" y="1131307"/>
            <a:ext cx="9343176" cy="4427145"/>
          </a:xfrm>
          <a:prstGeom prst="rect">
            <a:avLst/>
          </a:prstGeom>
          <a:noFill/>
        </p:spPr>
        <p:txBody>
          <a:bodyPr wrap="square" rtlCol="0">
            <a:spAutoFit/>
          </a:bodyPr>
          <a:lstStyle/>
          <a:p>
            <a:endParaRPr lang="it-IT" dirty="0"/>
          </a:p>
        </p:txBody>
      </p:sp>
      <p:sp>
        <p:nvSpPr>
          <p:cNvPr id="4" name="Segnaposto piè di pagina 3"/>
          <p:cNvSpPr>
            <a:spLocks noGrp="1"/>
          </p:cNvSpPr>
          <p:nvPr>
            <p:ph type="ftr" sz="quarter" idx="11"/>
          </p:nvPr>
        </p:nvSpPr>
        <p:spPr/>
        <p:txBody>
          <a:bodyPr/>
          <a:lstStyle/>
          <a:p>
            <a:endParaRPr lang="it-IT" dirty="0"/>
          </a:p>
        </p:txBody>
      </p:sp>
      <p:sp>
        <p:nvSpPr>
          <p:cNvPr id="7" name="Rettangolo 6"/>
          <p:cNvSpPr/>
          <p:nvPr/>
        </p:nvSpPr>
        <p:spPr>
          <a:xfrm>
            <a:off x="324740" y="1042588"/>
            <a:ext cx="8990176" cy="4739759"/>
          </a:xfrm>
          <a:prstGeom prst="rect">
            <a:avLst/>
          </a:prstGeom>
        </p:spPr>
        <p:txBody>
          <a:bodyPr wrap="square">
            <a:spAutoFit/>
          </a:bodyPr>
          <a:lstStyle/>
          <a:p>
            <a:pPr marL="180000" lvl="0" indent="-180000">
              <a:buFont typeface="Arial" pitchFamily="34" charset="0"/>
              <a:buChar char="•"/>
            </a:pPr>
            <a:r>
              <a:rPr lang="fr-FR" dirty="0" smtClean="0"/>
              <a:t>Fernand Braudel, </a:t>
            </a:r>
            <a:r>
              <a:rPr lang="fr-FR" i="1" dirty="0" smtClean="0"/>
              <a:t>La Méditerranée et le monde méditerranéen à l’époque de Philippe II</a:t>
            </a:r>
            <a:r>
              <a:rPr lang="fr-FR" dirty="0" smtClean="0"/>
              <a:t>, Paris, Colin, 1949 (2</a:t>
            </a:r>
            <a:r>
              <a:rPr lang="fr-FR" baseline="30000" dirty="0" smtClean="0"/>
              <a:t>a</a:t>
            </a:r>
            <a:r>
              <a:rPr lang="fr-FR" dirty="0" smtClean="0"/>
              <a:t> </a:t>
            </a:r>
            <a:r>
              <a:rPr lang="fr-FR" dirty="0" err="1" smtClean="0"/>
              <a:t>ed</a:t>
            </a:r>
            <a:r>
              <a:rPr lang="fr-FR" dirty="0" smtClean="0"/>
              <a:t>. 1966; trad. </a:t>
            </a:r>
            <a:r>
              <a:rPr lang="fr-FR" dirty="0" err="1" smtClean="0"/>
              <a:t>it</a:t>
            </a:r>
            <a:r>
              <a:rPr lang="fr-FR" dirty="0" smtClean="0"/>
              <a:t>. </a:t>
            </a:r>
            <a:r>
              <a:rPr lang="it-IT" i="1" dirty="0" smtClean="0"/>
              <a:t>Civiltà e imperi nel Mediterraneo nell’età di Filippo II</a:t>
            </a:r>
            <a:r>
              <a:rPr lang="it-IT" dirty="0" smtClean="0"/>
              <a:t>, Torino, Einaudi, 1986</a:t>
            </a:r>
            <a:r>
              <a:rPr lang="it-IT" baseline="30000" dirty="0" smtClean="0"/>
              <a:t>2</a:t>
            </a:r>
            <a:r>
              <a:rPr lang="it-IT" dirty="0" smtClean="0"/>
              <a:t>).</a:t>
            </a:r>
          </a:p>
          <a:p>
            <a:pPr lvl="0"/>
            <a:endParaRPr lang="it-IT" sz="1600" dirty="0" smtClean="0"/>
          </a:p>
          <a:p>
            <a:pPr lvl="0">
              <a:spcAft>
                <a:spcPts val="300"/>
              </a:spcAft>
            </a:pPr>
            <a:r>
              <a:rPr lang="it-IT" sz="1600" dirty="0" smtClean="0"/>
              <a:t>Come lo stesso </a:t>
            </a:r>
            <a:r>
              <a:rPr lang="it-IT" sz="1600" dirty="0" err="1" smtClean="0"/>
              <a:t>Braudel</a:t>
            </a:r>
            <a:r>
              <a:rPr lang="it-IT" sz="1600" dirty="0" smtClean="0"/>
              <a:t> avverte nella prefazione, il suo grande libro sul Mediterraneo è diviso in tre parti, e ciascuna rappresenta «un tentativo di spiegazione a sé».</a:t>
            </a:r>
          </a:p>
          <a:p>
            <a:pPr marL="180000" lvl="0">
              <a:spcAft>
                <a:spcPts val="300"/>
              </a:spcAft>
              <a:buFont typeface="Wingdings" pitchFamily="2" charset="2"/>
              <a:buChar char="§"/>
            </a:pPr>
            <a:r>
              <a:rPr lang="it-IT" sz="1600" dirty="0" smtClean="0"/>
              <a:t> La prima parte, dedicata all’ambiente geografico (e dunque alle montagne che contornano il Mediterraneo, agli altipiani, alle pianure e ovviamente al mare), descrive in circa 300 pagine «una storia quasi immobile, quella dell’uomo nei suoi rapporti con l’ambiente: una storia di lento svolgimento e di lente trasformazioni, fatta spesso di ritorni insistenti, di cicli incessantemente ricominciati»</a:t>
            </a:r>
          </a:p>
          <a:p>
            <a:pPr marL="180000" lvl="0">
              <a:spcAft>
                <a:spcPts val="300"/>
              </a:spcAft>
              <a:buFont typeface="Wingdings" pitchFamily="2" charset="2"/>
              <a:buChar char="§"/>
            </a:pPr>
            <a:r>
              <a:rPr lang="it-IT" sz="1600" dirty="0" smtClean="0"/>
              <a:t> Nella seconda parte </a:t>
            </a:r>
            <a:r>
              <a:rPr lang="it-IT" sz="1600" dirty="0" err="1" smtClean="0"/>
              <a:t>Braudel</a:t>
            </a:r>
            <a:r>
              <a:rPr lang="it-IT" sz="1600" dirty="0" smtClean="0"/>
              <a:t> passa ad esaminare «al di sopra di questa storia immobile, una storia lentamente ritmata: […] una storia sociale, quella dei gruppi e degli aggruppamenti», e dunque le economie e gli stati, le società, le civiltà, le guerre.</a:t>
            </a:r>
          </a:p>
          <a:p>
            <a:pPr marL="180000" lvl="0">
              <a:spcAft>
                <a:spcPts val="300"/>
              </a:spcAft>
              <a:buFont typeface="Wingdings" pitchFamily="2" charset="2"/>
              <a:buChar char="§"/>
            </a:pPr>
            <a:r>
              <a:rPr lang="it-IT" sz="1600" dirty="0" smtClean="0"/>
              <a:t> La terza parte, infine, è «quella della storia tradizionale, se si vuole della storia secondo la dimensione non dell’uomo ma dell’individuo, la storia </a:t>
            </a:r>
            <a:r>
              <a:rPr lang="fr-MC" sz="1600" i="1" dirty="0" smtClean="0"/>
              <a:t>événementielle</a:t>
            </a:r>
            <a:r>
              <a:rPr lang="fr-MC" sz="1600" dirty="0" smtClean="0"/>
              <a:t> </a:t>
            </a:r>
            <a:r>
              <a:rPr lang="it-IT" sz="1600" dirty="0" smtClean="0"/>
              <a:t>[…]: un’agitazione di superficie, le onde che le maree sollevano sul loro potente movimento. Una storia dalle oscillazioni brevi, rapide, nervose» (1986: </a:t>
            </a:r>
            <a:r>
              <a:rPr lang="it-IT" sz="1600" dirty="0" err="1" smtClean="0"/>
              <a:t>xxvii</a:t>
            </a:r>
            <a:r>
              <a:rPr lang="it-IT" sz="1600" dirty="0" smtClean="0"/>
              <a:t>).</a:t>
            </a:r>
          </a:p>
          <a:p>
            <a:pPr lvl="0"/>
            <a:endParaRPr lang="it-IT" sz="1400" dirty="0" smtClean="0"/>
          </a:p>
        </p:txBody>
      </p:sp>
    </p:spTree>
    <p:extLst>
      <p:ext uri="{BB962C8B-B14F-4D97-AF65-F5344CB8AC3E}">
        <p14:creationId xmlns="" xmlns:p14="http://schemas.microsoft.com/office/powerpoint/2010/main" val="35552520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C7F87BD-A8AF-4CC4-BC0A-439E1B0283E0}"/>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BE20370E-1B29-4B5A-8D5B-6CCD2F37144C}"/>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2826240-1EE6-4DEE-B135-F171CE860655}"/>
              </a:ext>
            </a:extLst>
          </p:cNvPr>
          <p:cNvSpPr txBox="1"/>
          <p:nvPr/>
        </p:nvSpPr>
        <p:spPr>
          <a:xfrm>
            <a:off x="0" y="282339"/>
            <a:ext cx="12192000" cy="1384995"/>
          </a:xfrm>
          <a:prstGeom prst="rect">
            <a:avLst/>
          </a:prstGeom>
          <a:noFill/>
        </p:spPr>
        <p:txBody>
          <a:bodyPr wrap="square" rtlCol="0">
            <a:spAutoFit/>
          </a:bodyPr>
          <a:lstStyle/>
          <a:p>
            <a:pPr lvl="0"/>
            <a:r>
              <a:rPr lang="it-IT" sz="2800" b="1" i="1" dirty="0" err="1" smtClean="0"/>
              <a:t>Braudel</a:t>
            </a:r>
            <a:r>
              <a:rPr lang="it-IT" sz="2800" b="1" i="1" dirty="0" smtClean="0"/>
              <a:t>: i tre tempi della storia e i rischi della “storia immobile”</a:t>
            </a:r>
            <a:endParaRPr lang="it-IT" sz="2800" b="1" dirty="0" smtClean="0">
              <a:latin typeface="Tahoma" panose="020B0604030504040204" pitchFamily="34" charset="0"/>
              <a:ea typeface="Tahoma" panose="020B0604030504040204" pitchFamily="34" charset="0"/>
              <a:cs typeface="Tahoma" panose="020B0604030504040204" pitchFamily="34" charset="0"/>
            </a:endParaRPr>
          </a:p>
          <a:p>
            <a:endParaRPr lang="it-IT" sz="2800" dirty="0" smtClean="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BB9F990E-EB22-440F-834E-4102C7B115E2}"/>
              </a:ext>
            </a:extLst>
          </p:cNvPr>
          <p:cNvSpPr txBox="1"/>
          <p:nvPr/>
        </p:nvSpPr>
        <p:spPr>
          <a:xfrm>
            <a:off x="368449" y="1350236"/>
            <a:ext cx="9343176" cy="3924151"/>
          </a:xfrm>
          <a:prstGeom prst="rect">
            <a:avLst/>
          </a:prstGeom>
          <a:noFill/>
        </p:spPr>
        <p:txBody>
          <a:bodyPr wrap="square" rtlCol="0">
            <a:spAutoFit/>
          </a:bodyPr>
          <a:lstStyle/>
          <a:p>
            <a:pPr lvl="0">
              <a:spcAft>
                <a:spcPts val="900"/>
              </a:spcAft>
              <a:buFont typeface="Wingdings" pitchFamily="2" charset="2"/>
              <a:buChar char="§"/>
            </a:pPr>
            <a:r>
              <a:rPr lang="it-IT" dirty="0" smtClean="0"/>
              <a:t> </a:t>
            </a:r>
            <a:r>
              <a:rPr lang="it-IT" dirty="0" err="1" smtClean="0"/>
              <a:t>Braudel</a:t>
            </a:r>
            <a:r>
              <a:rPr lang="it-IT" dirty="0" smtClean="0"/>
              <a:t> mira a «decomporre la storia in piani sovrapposti. O, se si vuole, a distinguere, nel tempo della storia, un tempo geografico, un tempo sociale, un tempo individuale» (1986: </a:t>
            </a:r>
            <a:r>
              <a:rPr lang="it-IT" dirty="0" err="1" smtClean="0"/>
              <a:t>xxvii-xxviii</a:t>
            </a:r>
            <a:r>
              <a:rPr lang="it-IT" dirty="0" smtClean="0"/>
              <a:t>).</a:t>
            </a:r>
          </a:p>
          <a:p>
            <a:pPr lvl="0">
              <a:spcAft>
                <a:spcPts val="900"/>
              </a:spcAft>
              <a:buFont typeface="Wingdings" pitchFamily="2" charset="2"/>
              <a:buChar char="§"/>
            </a:pPr>
            <a:r>
              <a:rPr lang="it-IT" dirty="0" smtClean="0"/>
              <a:t> Ricorda ai suoi lettori che le testimonianze dirette sulla vita materiale e sociale nel Mediterraneo del XVI secolo erano scarse e frammentarie, e che pertanto «occorreva, valga quel che valga, interpolare e – per illuminare quel breve istante di vita mediterranea, tra il 1550 e il 1600 – chiamare in causa immagini, paesaggi, realtà di altri tempi, anteriori o posteriori, e persino del tempo presente. Tutto concorre, attraverso lo spazio e il tempo, a fare sorgere </a:t>
            </a:r>
            <a:r>
              <a:rPr lang="it-IT" u="sng" dirty="0" smtClean="0"/>
              <a:t>una storia al rallentatore, rivelatrice di valori permanenti</a:t>
            </a:r>
            <a:r>
              <a:rPr lang="it-IT" dirty="0" smtClean="0"/>
              <a:t>» (1986: 7 – sottolineatura nostra).</a:t>
            </a:r>
          </a:p>
          <a:p>
            <a:pPr lvl="0">
              <a:buFont typeface="Wingdings" pitchFamily="2" charset="2"/>
              <a:buChar char="§"/>
            </a:pPr>
            <a:r>
              <a:rPr lang="it-IT" dirty="0" smtClean="0"/>
              <a:t> E più avanti: «Ricercando l’immobile, o il quasi immobile, non abbiamo esitato a superare i limiti cronologici di un’indagine ristretta, in principio, alla seconda metà del secolo XVI, e a utilizzare le testimonianze di altre epoche, nonché del presente» (1986</a:t>
            </a:r>
            <a:r>
              <a:rPr lang="it-IT" i="1" dirty="0" smtClean="0"/>
              <a:t>:</a:t>
            </a:r>
            <a:r>
              <a:rPr lang="it-IT" dirty="0" smtClean="0"/>
              <a:t> 377). Questo “superamento” va visto come </a:t>
            </a:r>
            <a:r>
              <a:rPr lang="it-IT" u="sng" dirty="0" smtClean="0"/>
              <a:t>implicazione metodologica</a:t>
            </a:r>
            <a:r>
              <a:rPr lang="it-IT" dirty="0" smtClean="0"/>
              <a:t> del concetto di </a:t>
            </a:r>
            <a:r>
              <a:rPr lang="it-IT" i="1" dirty="0" err="1" smtClean="0"/>
              <a:t>longue</a:t>
            </a:r>
            <a:r>
              <a:rPr lang="it-IT" i="1" dirty="0" smtClean="0"/>
              <a:t> </a:t>
            </a:r>
            <a:r>
              <a:rPr lang="it-IT" i="1" dirty="0" err="1" smtClean="0"/>
              <a:t>durée</a:t>
            </a:r>
            <a:r>
              <a:rPr lang="it-IT" i="1" dirty="0" smtClean="0"/>
              <a:t>.</a:t>
            </a:r>
            <a:endParaRPr lang="it-IT" dirty="0" smtClean="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xmlns="" val="20687712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6CFB984-EC62-4468-AFB3-25D582FB1DF2}"/>
              </a:ext>
            </a:extLst>
          </p:cNvPr>
          <p:cNvSpPr txBox="1">
            <a:spLocks/>
          </p:cNvSpPr>
          <p:nvPr/>
        </p:nvSpPr>
        <p:spPr>
          <a:xfrm>
            <a:off x="181070" y="5894936"/>
            <a:ext cx="11796665" cy="336484"/>
          </a:xfrm>
          <a:prstGeom prst="rect">
            <a:avLst/>
          </a:prstGeom>
        </p:spPr>
        <p:txBody>
          <a:bodyP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rPr>
              <a:t>Antropologia del Mediterraneo</a:t>
            </a:r>
          </a:p>
          <a:p>
            <a:endParaRPr lang="it-IT" sz="28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3" name="Titolo 1">
            <a:extLst>
              <a:ext uri="{FF2B5EF4-FFF2-40B4-BE49-F238E27FC236}">
                <a16:creationId xmlns:a16="http://schemas.microsoft.com/office/drawing/2014/main" xmlns="" id="{D2D9AA4E-E2C6-411F-BB55-82CC1BE57469}"/>
              </a:ext>
            </a:extLst>
          </p:cNvPr>
          <p:cNvSpPr txBox="1">
            <a:spLocks/>
          </p:cNvSpPr>
          <p:nvPr/>
        </p:nvSpPr>
        <p:spPr>
          <a:xfrm>
            <a:off x="208229" y="6231420"/>
            <a:ext cx="11796665" cy="33648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rPr>
              <a:t>Paola Sacchi – Pier Paolo </a:t>
            </a:r>
            <a:r>
              <a:rPr lang="it-IT" sz="1100" b="1" dirty="0" err="1">
                <a:solidFill>
                  <a:schemeClr val="bg1"/>
                </a:solidFill>
                <a:latin typeface="Tahoma" panose="020B0604030504040204" pitchFamily="34" charset="0"/>
                <a:ea typeface="Tahoma" panose="020B0604030504040204" pitchFamily="34" charset="0"/>
                <a:cs typeface="Tahoma" panose="020B0604030504040204" pitchFamily="34" charset="0"/>
              </a:rPr>
              <a:t>Viazzo</a:t>
            </a:r>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endParaRPr lang="it-IT" sz="11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5" name="CasellaDiTesto 4">
            <a:extLst>
              <a:ext uri="{FF2B5EF4-FFF2-40B4-BE49-F238E27FC236}">
                <a16:creationId xmlns:a16="http://schemas.microsoft.com/office/drawing/2014/main" xmlns="" id="{81632976-9C63-499E-995F-6595CC625DDA}"/>
              </a:ext>
            </a:extLst>
          </p:cNvPr>
          <p:cNvSpPr txBox="1"/>
          <p:nvPr/>
        </p:nvSpPr>
        <p:spPr>
          <a:xfrm>
            <a:off x="0" y="282337"/>
            <a:ext cx="12192000" cy="1384995"/>
          </a:xfrm>
          <a:prstGeom prst="rect">
            <a:avLst/>
          </a:prstGeom>
          <a:noFill/>
        </p:spPr>
        <p:txBody>
          <a:bodyPr wrap="square" rtlCol="0">
            <a:spAutoFit/>
          </a:bodyPr>
          <a:lstStyle/>
          <a:p>
            <a:pPr lvl="0"/>
            <a:r>
              <a:rPr lang="it-IT" sz="2800" b="1" i="1" dirty="0" smtClean="0"/>
              <a:t>David </a:t>
            </a:r>
            <a:r>
              <a:rPr lang="it-IT" sz="2800" b="1" i="1" dirty="0" err="1" smtClean="0"/>
              <a:t>Abulafia</a:t>
            </a:r>
            <a:r>
              <a:rPr lang="it-IT" sz="2800" b="1" i="1" dirty="0" smtClean="0"/>
              <a:t> (1949- ) e </a:t>
            </a:r>
            <a:r>
              <a:rPr lang="it-IT" sz="2800" b="1" dirty="0" smtClean="0"/>
              <a:t>Il grande mare:</a:t>
            </a:r>
            <a:endParaRPr lang="it-IT" sz="2800" b="1" i="1" dirty="0" smtClean="0"/>
          </a:p>
          <a:p>
            <a:pPr lvl="0"/>
            <a:r>
              <a:rPr lang="it-IT" sz="2800" b="1" i="1" dirty="0" smtClean="0"/>
              <a:t>storie di lunga e lunghissima durata tra continuità e mutamento</a:t>
            </a:r>
            <a:endParaRPr lang="it-IT" sz="2800" dirty="0" smtClean="0"/>
          </a:p>
          <a:p>
            <a:endParaRPr lang="it-IT" sz="2800" b="1" dirty="0">
              <a:latin typeface="Tahoma" panose="020B0604030504040204" pitchFamily="34" charset="0"/>
              <a:ea typeface="Tahoma" panose="020B0604030504040204" pitchFamily="34" charset="0"/>
              <a:cs typeface="Tahoma" panose="020B0604030504040204" pitchFamily="34" charset="0"/>
            </a:endParaRPr>
          </a:p>
        </p:txBody>
      </p:sp>
      <p:sp>
        <p:nvSpPr>
          <p:cNvPr id="6" name="CasellaDiTesto 5">
            <a:extLst>
              <a:ext uri="{FF2B5EF4-FFF2-40B4-BE49-F238E27FC236}">
                <a16:creationId xmlns:a16="http://schemas.microsoft.com/office/drawing/2014/main" xmlns="" id="{F87AEBBA-7499-4324-AB63-F36F09D32CF9}"/>
              </a:ext>
            </a:extLst>
          </p:cNvPr>
          <p:cNvSpPr txBox="1"/>
          <p:nvPr/>
        </p:nvSpPr>
        <p:spPr>
          <a:xfrm>
            <a:off x="359903" y="1341690"/>
            <a:ext cx="9343176" cy="4324261"/>
          </a:xfrm>
          <a:prstGeom prst="rect">
            <a:avLst/>
          </a:prstGeom>
          <a:noFill/>
        </p:spPr>
        <p:txBody>
          <a:bodyPr wrap="square" rtlCol="0">
            <a:spAutoFit/>
          </a:bodyPr>
          <a:lstStyle/>
          <a:p>
            <a:pPr marL="180000" lvl="0" indent="-180000">
              <a:buFont typeface="Arial" pitchFamily="34" charset="0"/>
              <a:buChar char="•"/>
            </a:pPr>
            <a:r>
              <a:rPr lang="it-IT" sz="1600" dirty="0" smtClean="0"/>
              <a:t> </a:t>
            </a:r>
            <a:r>
              <a:rPr lang="it-IT" dirty="0" smtClean="0"/>
              <a:t>David </a:t>
            </a:r>
            <a:r>
              <a:rPr lang="it-IT" dirty="0" err="1" smtClean="0"/>
              <a:t>Abulafia</a:t>
            </a:r>
            <a:r>
              <a:rPr lang="it-IT" dirty="0" smtClean="0"/>
              <a:t>, </a:t>
            </a:r>
            <a:r>
              <a:rPr lang="it-IT" i="1" dirty="0" smtClean="0"/>
              <a:t>Il grande mare. Storia del Mediterraneo</a:t>
            </a:r>
            <a:r>
              <a:rPr lang="it-IT" dirty="0" smtClean="0"/>
              <a:t>, Milano, Mondadori, 2013 (ed. </a:t>
            </a:r>
            <a:r>
              <a:rPr lang="it-IT" dirty="0" err="1" smtClean="0"/>
              <a:t>orig</a:t>
            </a:r>
            <a:r>
              <a:rPr lang="it-IT" dirty="0" smtClean="0"/>
              <a:t>. </a:t>
            </a:r>
            <a:r>
              <a:rPr lang="en-ZW" i="1" dirty="0" smtClean="0"/>
              <a:t>The Great Sea. A Human History of the Mediterranean</a:t>
            </a:r>
            <a:r>
              <a:rPr lang="en-US" dirty="0" smtClean="0"/>
              <a:t>, London, Allen Lane, 2011).</a:t>
            </a:r>
          </a:p>
          <a:p>
            <a:pPr lvl="0"/>
            <a:endParaRPr lang="it-IT" sz="1600" dirty="0" smtClean="0"/>
          </a:p>
          <a:p>
            <a:pPr lvl="0">
              <a:spcAft>
                <a:spcPts val="300"/>
              </a:spcAft>
              <a:buFont typeface="Wingdings" pitchFamily="2" charset="2"/>
              <a:buChar char="§"/>
            </a:pPr>
            <a:r>
              <a:rPr lang="it-IT" sz="1600" dirty="0" smtClean="0"/>
              <a:t> Questo libro – come già suggerisce il sottotitolo originale (</a:t>
            </a:r>
            <a:r>
              <a:rPr lang="it-IT" sz="1600" i="1" dirty="0" smtClean="0"/>
              <a:t>A </a:t>
            </a:r>
            <a:r>
              <a:rPr lang="it-IT" sz="1600" i="1" dirty="0" err="1" smtClean="0"/>
              <a:t>Human</a:t>
            </a:r>
            <a:r>
              <a:rPr lang="it-IT" sz="1600" i="1" dirty="0" smtClean="0"/>
              <a:t> </a:t>
            </a:r>
            <a:r>
              <a:rPr lang="it-IT" sz="1600" i="1" dirty="0" err="1" smtClean="0"/>
              <a:t>History</a:t>
            </a:r>
            <a:r>
              <a:rPr lang="it-IT" sz="1600" i="1" dirty="0" smtClean="0"/>
              <a:t> </a:t>
            </a:r>
            <a:r>
              <a:rPr lang="it-IT" sz="1600" i="1" dirty="0" err="1" smtClean="0"/>
              <a:t>of</a:t>
            </a:r>
            <a:r>
              <a:rPr lang="it-IT" sz="1600" i="1" dirty="0" smtClean="0"/>
              <a:t> the </a:t>
            </a:r>
            <a:r>
              <a:rPr lang="it-IT" sz="1600" i="1" dirty="0" err="1" smtClean="0"/>
              <a:t>Mediterranean</a:t>
            </a:r>
            <a:r>
              <a:rPr lang="it-IT" sz="1600" dirty="0" smtClean="0"/>
              <a:t>), mutilato nell’edizione italiana – si propone di reagire al determinismo ambientale di </a:t>
            </a:r>
            <a:r>
              <a:rPr lang="it-IT" sz="1600" dirty="0" err="1" smtClean="0"/>
              <a:t>Braudel</a:t>
            </a:r>
            <a:r>
              <a:rPr lang="it-IT" sz="1600" dirty="0" smtClean="0"/>
              <a:t> e di rivendicare l’importanza decisiva dell’azione umana: il libro «mira a porre in risalto l’esperienza degli uomini che hanno attraversato il mar Mediterraneo o vissuto in porti e isole con legami di dipendenza vitale dalla sfera marina. L’iniziativa umana ha contribuito a plasmare il corso della storia mediterranea molto più di quanto </a:t>
            </a:r>
            <a:r>
              <a:rPr lang="it-IT" sz="1600" dirty="0" err="1" smtClean="0"/>
              <a:t>Braudel</a:t>
            </a:r>
            <a:r>
              <a:rPr lang="it-IT" sz="1600" dirty="0" smtClean="0"/>
              <a:t> sia stato disposto ad ammettere» (pp. 15-16).</a:t>
            </a:r>
          </a:p>
          <a:p>
            <a:pPr lvl="0">
              <a:spcAft>
                <a:spcPts val="300"/>
              </a:spcAft>
              <a:buFont typeface="Wingdings" pitchFamily="2" charset="2"/>
              <a:buChar char="§"/>
            </a:pPr>
            <a:r>
              <a:rPr lang="it-IT" sz="1600" dirty="0" smtClean="0"/>
              <a:t> Il libro di </a:t>
            </a:r>
            <a:r>
              <a:rPr lang="it-IT" sz="1600" dirty="0" err="1" smtClean="0"/>
              <a:t>Abulafia</a:t>
            </a:r>
            <a:r>
              <a:rPr lang="it-IT" sz="1600" dirty="0" smtClean="0"/>
              <a:t> va oltre la “</a:t>
            </a:r>
            <a:r>
              <a:rPr lang="it-IT" sz="1600" i="1" dirty="0" err="1" smtClean="0"/>
              <a:t>longue</a:t>
            </a:r>
            <a:r>
              <a:rPr lang="it-IT" sz="1600" i="1" dirty="0" smtClean="0"/>
              <a:t> </a:t>
            </a:r>
            <a:r>
              <a:rPr lang="it-IT" sz="1600" i="1" dirty="0" err="1" smtClean="0"/>
              <a:t>durée</a:t>
            </a:r>
            <a:r>
              <a:rPr lang="it-IT" sz="1600" dirty="0" smtClean="0"/>
              <a:t>” di </a:t>
            </a:r>
            <a:r>
              <a:rPr lang="it-IT" sz="1600" dirty="0" err="1" smtClean="0"/>
              <a:t>Braudel</a:t>
            </a:r>
            <a:r>
              <a:rPr lang="it-IT" sz="1600" dirty="0" smtClean="0"/>
              <a:t> e offre un esempio di quella che si definisce oggi “storia profonda” (</a:t>
            </a:r>
            <a:r>
              <a:rPr lang="it-IT" sz="1600" i="1" dirty="0" err="1" smtClean="0"/>
              <a:t>deep</a:t>
            </a:r>
            <a:r>
              <a:rPr lang="it-IT" sz="1600" i="1" dirty="0" smtClean="0"/>
              <a:t> </a:t>
            </a:r>
            <a:r>
              <a:rPr lang="it-IT" sz="1600" i="1" dirty="0" err="1" smtClean="0"/>
              <a:t>history</a:t>
            </a:r>
            <a:r>
              <a:rPr lang="it-IT" sz="1600" dirty="0" smtClean="0"/>
              <a:t>) e inizia a tracciare la storia del Mediterraneo partendo addirittura dal 20.000 </a:t>
            </a:r>
            <a:r>
              <a:rPr lang="it-IT" sz="1600" dirty="0" err="1" smtClean="0"/>
              <a:t>a.C</a:t>
            </a:r>
            <a:r>
              <a:rPr lang="it-IT" sz="1600" dirty="0" smtClean="0"/>
              <a:t>. e arrivando fino ai nostri giorni.</a:t>
            </a:r>
          </a:p>
          <a:p>
            <a:pPr lvl="0">
              <a:spcAft>
                <a:spcPts val="300"/>
              </a:spcAft>
              <a:buFont typeface="Wingdings" pitchFamily="2" charset="2"/>
              <a:buChar char="§"/>
            </a:pPr>
            <a:r>
              <a:rPr lang="it-IT" sz="1600" dirty="0" smtClean="0"/>
              <a:t> Cerca tuttavia di sfuggire alle insidie della “storia immobile”, pur non rinunciando a suggerire l’esistenza nella lunga durata di fenomeni che appaiono distintivi dell’area mediterranea (ad es. la particolare struttura e le “proprietà” sociologiche e antropologiche delle città portuali).</a:t>
            </a:r>
          </a:p>
          <a:p>
            <a:endParaRPr lang="it-IT" sz="1600" dirty="0"/>
          </a:p>
        </p:txBody>
      </p:sp>
      <p:sp>
        <p:nvSpPr>
          <p:cNvPr id="4" name="Segnaposto piè di pagina 3"/>
          <p:cNvSpPr>
            <a:spLocks noGrp="1"/>
          </p:cNvSpPr>
          <p:nvPr>
            <p:ph type="ftr" sz="quarter" idx="11"/>
          </p:nvPr>
        </p:nvSpPr>
        <p:spPr/>
        <p:txBody>
          <a:bodyPr/>
          <a:lstStyle/>
          <a:p>
            <a:endParaRPr lang="it-IT" dirty="0"/>
          </a:p>
        </p:txBody>
      </p:sp>
    </p:spTree>
    <p:extLst>
      <p:ext uri="{BB962C8B-B14F-4D97-AF65-F5344CB8AC3E}">
        <p14:creationId xmlns:p14="http://schemas.microsoft.com/office/powerpoint/2010/main" xmlns="" val="369698614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1195</TotalTime>
  <Words>1298</Words>
  <Application>Microsoft Office PowerPoint</Application>
  <PresentationFormat>Personalizzato</PresentationFormat>
  <Paragraphs>72</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Antropologia del Mediterraneo</vt:lpstr>
      <vt:lpstr>Diapositiva 2</vt:lpstr>
      <vt:lpstr>Diapositiva 3</vt:lpstr>
      <vt:lpstr>Diapositiva 4</vt:lpstr>
      <vt:lpstr>Diapositiva 5</vt:lpstr>
      <vt:lpstr>Diapositiva 6</vt:lpstr>
      <vt:lpstr>Diapositiva 7</vt:lpstr>
      <vt:lpstr>Diapositiva 8</vt:lpstr>
      <vt:lpstr>Diapositiva 9</vt:lpstr>
    </vt:vector>
  </TitlesOfParts>
  <Company>Unito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Stefania Stecca</dc:creator>
  <cp:lastModifiedBy>Viazzo</cp:lastModifiedBy>
  <cp:revision>100</cp:revision>
  <dcterms:created xsi:type="dcterms:W3CDTF">2019-05-28T15:53:33Z</dcterms:created>
  <dcterms:modified xsi:type="dcterms:W3CDTF">2020-09-26T14:38:12Z</dcterms:modified>
</cp:coreProperties>
</file>