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0" r:id="rId3"/>
    <p:sldId id="261" r:id="rId4"/>
    <p:sldId id="262" r:id="rId5"/>
    <p:sldId id="263" r:id="rId6"/>
    <p:sldId id="259" r:id="rId7"/>
    <p:sldId id="264" r:id="rId8"/>
    <p:sldId id="265" r:id="rId9"/>
    <p:sldId id="266" r:id="rId10"/>
    <p:sldId id="267" r:id="rId11"/>
    <p:sldId id="268" r:id="rId12"/>
    <p:sldId id="269" r:id="rId13"/>
    <p:sldId id="270" r:id="rId14"/>
    <p:sldId id="271" r:id="rId15"/>
    <p:sldId id="272" r:id="rId16"/>
    <p:sldId id="273"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CF42"/>
    <a:srgbClr val="E5454B"/>
    <a:srgbClr val="00622A"/>
    <a:srgbClr val="86603F"/>
    <a:srgbClr val="DE5F9B"/>
    <a:srgbClr val="FFD50C"/>
    <a:srgbClr val="EE7272"/>
    <a:srgbClr val="E3333D"/>
    <a:srgbClr val="5B5A5A"/>
    <a:srgbClr val="80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0" autoAdjust="0"/>
    <p:restoredTop sz="95473" autoAdjust="0"/>
  </p:normalViewPr>
  <p:slideViewPr>
    <p:cSldViewPr snapToGrid="0">
      <p:cViewPr varScale="1">
        <p:scale>
          <a:sx n="69" d="100"/>
          <a:sy n="69" d="100"/>
        </p:scale>
        <p:origin x="696"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401041-00F3-4AA7-9215-0A5E7A7DD234}" type="datetimeFigureOut">
              <a:rPr lang="it-IT" smtClean="0"/>
              <a:t>31/10/2020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80A9B7-C3E5-48B7-B2D7-26B0BC68D6D9}" type="slidenum">
              <a:rPr lang="it-IT" smtClean="0"/>
              <a:t>‹N›</a:t>
            </a:fld>
            <a:endParaRPr lang="it-IT"/>
          </a:p>
        </p:txBody>
      </p:sp>
    </p:spTree>
    <p:extLst>
      <p:ext uri="{BB962C8B-B14F-4D97-AF65-F5344CB8AC3E}">
        <p14:creationId xmlns:p14="http://schemas.microsoft.com/office/powerpoint/2010/main" val="276462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2C9D2087-53D3-BF40-B6C5-EAEB054420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p:cNvSpPr>
            <a:spLocks noGrp="1" noChangeAspect="1"/>
          </p:cNvSpPr>
          <p:nvPr>
            <p:ph type="ctrTitle"/>
          </p:nvPr>
        </p:nvSpPr>
        <p:spPr>
          <a:xfrm>
            <a:off x="1524000" y="1122363"/>
            <a:ext cx="9144000" cy="2387600"/>
          </a:xfrm>
        </p:spPr>
        <p:txBody>
          <a:bodyPr anchor="b"/>
          <a:lstStyle>
            <a:lvl1pPr algn="ctr">
              <a:defRPr sz="6000"/>
            </a:lvl1pPr>
          </a:lstStyle>
          <a:p>
            <a:r>
              <a:rPr lang="it-IT" dirty="0"/>
              <a:t>Fare clic per modificare lo stile del titolo</a:t>
            </a:r>
          </a:p>
        </p:txBody>
      </p:sp>
      <p:sp>
        <p:nvSpPr>
          <p:cNvPr id="3" name="Sottotitolo 2"/>
          <p:cNvSpPr>
            <a:spLocks noGrp="1"/>
          </p:cNvSpPr>
          <p:nvPr>
            <p:ph type="subTitle" idx="1"/>
          </p:nvPr>
        </p:nvSpPr>
        <p:spPr>
          <a:xfrm>
            <a:off x="1768000" y="359681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p:cNvSpPr>
            <a:spLocks noGrp="1"/>
          </p:cNvSpPr>
          <p:nvPr>
            <p:ph type="dt" sz="half" idx="10"/>
          </p:nvPr>
        </p:nvSpPr>
        <p:spPr>
          <a:xfrm flipH="1">
            <a:off x="-340948" y="6485360"/>
            <a:ext cx="1683350" cy="224057"/>
          </a:xfrm>
        </p:spPr>
        <p:txBody>
          <a:bodyPr/>
          <a:lstStyle/>
          <a:p>
            <a:fld id="{51541A12-46E9-4A3F-B36A-FAD7D0A3C1CF}" type="datetime1">
              <a:rPr lang="it-IT" smtClean="0"/>
              <a:t>31/10/2020</a:t>
            </a:fld>
            <a:endParaRPr lang="it-IT"/>
          </a:p>
        </p:txBody>
      </p:sp>
      <p:pic>
        <p:nvPicPr>
          <p:cNvPr id="10" name="Immagine 9">
            <a:extLst>
              <a:ext uri="{FF2B5EF4-FFF2-40B4-BE49-F238E27FC236}">
                <a16:creationId xmlns:a16="http://schemas.microsoft.com/office/drawing/2014/main" id="{405C6F64-3921-C34E-959F-601BF7932F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53169" y="211756"/>
            <a:ext cx="2685662" cy="1104740"/>
          </a:xfrm>
          <a:prstGeom prst="rect">
            <a:avLst/>
          </a:prstGeom>
        </p:spPr>
      </p:pic>
    </p:spTree>
    <p:extLst>
      <p:ext uri="{BB962C8B-B14F-4D97-AF65-F5344CB8AC3E}">
        <p14:creationId xmlns:p14="http://schemas.microsoft.com/office/powerpoint/2010/main" val="361651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CC645AEF-268B-496A-B418-DC856C112DDA}" type="datetime1">
              <a:rPr lang="it-IT" smtClean="0"/>
              <a:t>31/10/2020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a16="http://schemas.microsoft.com/office/drawing/2014/main" id="{7D866379-DDF8-1445-94E1-35E78CD48637}"/>
              </a:ext>
            </a:extLst>
          </p:cNvPr>
          <p:cNvSpPr/>
          <p:nvPr userDrawn="1"/>
        </p:nvSpPr>
        <p:spPr>
          <a:xfrm>
            <a:off x="0" y="5563402"/>
            <a:ext cx="12192000" cy="1294598"/>
          </a:xfrm>
          <a:prstGeom prst="rect">
            <a:avLst/>
          </a:prstGeom>
          <a:solidFill>
            <a:srgbClr val="DE5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10587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A93078C8-9F61-4270-865C-545DC3EAB4CB}" type="datetime1">
              <a:rPr lang="it-IT" smtClean="0"/>
              <a:t>31/10/2020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a16="http://schemas.microsoft.com/office/drawing/2014/main" id="{7D866379-DDF8-1445-94E1-35E78CD48637}"/>
              </a:ext>
            </a:extLst>
          </p:cNvPr>
          <p:cNvSpPr/>
          <p:nvPr userDrawn="1"/>
        </p:nvSpPr>
        <p:spPr>
          <a:xfrm>
            <a:off x="0" y="5563402"/>
            <a:ext cx="12192000" cy="1294598"/>
          </a:xfrm>
          <a:prstGeom prst="rect">
            <a:avLst/>
          </a:prstGeom>
          <a:solidFill>
            <a:srgbClr val="866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8825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CA1C6008-06C0-48EF-92AD-2D8BE980B3E3}" type="datetime1">
              <a:rPr lang="it-IT" smtClean="0"/>
              <a:t>31/10/2020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a16="http://schemas.microsoft.com/office/drawing/2014/main" id="{7D866379-DDF8-1445-94E1-35E78CD48637}"/>
              </a:ext>
            </a:extLst>
          </p:cNvPr>
          <p:cNvSpPr/>
          <p:nvPr userDrawn="1"/>
        </p:nvSpPr>
        <p:spPr>
          <a:xfrm>
            <a:off x="0" y="5563402"/>
            <a:ext cx="12192000" cy="1294598"/>
          </a:xfrm>
          <a:prstGeom prst="rect">
            <a:avLst/>
          </a:prstGeom>
          <a:solidFill>
            <a:srgbClr val="006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89879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5E9F6806-5766-427D-AFC0-3C50D496BE5C}" type="datetime1">
              <a:rPr lang="it-IT" smtClean="0"/>
              <a:t>31/10/2020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a16="http://schemas.microsoft.com/office/drawing/2014/main" id="{7D866379-DDF8-1445-94E1-35E78CD48637}"/>
              </a:ext>
            </a:extLst>
          </p:cNvPr>
          <p:cNvSpPr/>
          <p:nvPr userDrawn="1"/>
        </p:nvSpPr>
        <p:spPr>
          <a:xfrm>
            <a:off x="0" y="5563402"/>
            <a:ext cx="12192000" cy="1294598"/>
          </a:xfrm>
          <a:prstGeom prst="rect">
            <a:avLst/>
          </a:prstGeom>
          <a:solidFill>
            <a:srgbClr val="E54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1640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4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BD2F5C41-928C-465E-928F-4A30B291D5FE}" type="datetime1">
              <a:rPr lang="it-IT" smtClean="0"/>
              <a:t>31/10/2020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a16="http://schemas.microsoft.com/office/drawing/2014/main" id="{7D866379-DDF8-1445-94E1-35E78CD48637}"/>
              </a:ext>
            </a:extLst>
          </p:cNvPr>
          <p:cNvSpPr/>
          <p:nvPr userDrawn="1"/>
        </p:nvSpPr>
        <p:spPr>
          <a:xfrm>
            <a:off x="0" y="5563402"/>
            <a:ext cx="12192000" cy="1294598"/>
          </a:xfrm>
          <a:prstGeom prst="rect">
            <a:avLst/>
          </a:prstGeom>
          <a:solidFill>
            <a:srgbClr val="BEC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490792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474C0-EF0B-40BA-B7B5-0B45272EA818}" type="datetime1">
              <a:rPr lang="it-IT" smtClean="0"/>
              <a:t>31/10/2020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Antropologia del Mediterraneo</a:t>
            </a:r>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D0DC9-7625-4210-859B-42F81EE27038}" type="slidenum">
              <a:rPr lang="it-IT" smtClean="0"/>
              <a:t>‹N›</a:t>
            </a:fld>
            <a:endParaRPr lang="it-IT"/>
          </a:p>
        </p:txBody>
      </p:sp>
    </p:spTree>
    <p:extLst>
      <p:ext uri="{BB962C8B-B14F-4D97-AF65-F5344CB8AC3E}">
        <p14:creationId xmlns:p14="http://schemas.microsoft.com/office/powerpoint/2010/main" val="3495950269"/>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8" r:id="rId5"/>
    <p:sldLayoutId id="2147483659" r:id="rId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868213"/>
            <a:ext cx="12192000" cy="1389506"/>
          </a:xfrm>
        </p:spPr>
        <p:txBody>
          <a:bodyPr>
            <a:normAutofit/>
          </a:bodyPr>
          <a:lstStyle/>
          <a:p>
            <a:r>
              <a:rPr lang="it-IT" sz="3600" b="1" dirty="0" smtClean="0">
                <a:latin typeface="Tahoma" panose="020B0604030504040204" pitchFamily="34" charset="0"/>
                <a:ea typeface="Tahoma" panose="020B0604030504040204" pitchFamily="34" charset="0"/>
                <a:cs typeface="Tahoma" panose="020B0604030504040204" pitchFamily="34" charset="0"/>
              </a:rPr>
              <a:t>Antropologia del Mediterraneo</a:t>
            </a:r>
            <a:endParaRPr lang="it-IT" sz="3600" b="1" dirty="0">
              <a:latin typeface="Tahoma" panose="020B0604030504040204" pitchFamily="34" charset="0"/>
              <a:ea typeface="Tahoma" panose="020B0604030504040204" pitchFamily="34" charset="0"/>
              <a:cs typeface="Tahoma" panose="020B0604030504040204" pitchFamily="34" charset="0"/>
            </a:endParaRPr>
          </a:p>
        </p:txBody>
      </p:sp>
      <p:sp>
        <p:nvSpPr>
          <p:cNvPr id="3" name="Sottotitolo 2"/>
          <p:cNvSpPr>
            <a:spLocks noGrp="1"/>
          </p:cNvSpPr>
          <p:nvPr>
            <p:ph type="subTitle" idx="1"/>
          </p:nvPr>
        </p:nvSpPr>
        <p:spPr>
          <a:xfrm>
            <a:off x="0" y="2301007"/>
            <a:ext cx="12182818" cy="1655762"/>
          </a:xfrm>
        </p:spPr>
        <p:txBody>
          <a:bodyPr>
            <a:normAutofit/>
          </a:bodyPr>
          <a:lstStyle/>
          <a:p>
            <a:r>
              <a:rPr lang="it-IT" sz="2800" dirty="0" smtClean="0">
                <a:latin typeface="Tahoma" panose="020B0604030504040204" pitchFamily="34" charset="0"/>
                <a:ea typeface="Tahoma" panose="020B0604030504040204" pitchFamily="34" charset="0"/>
                <a:cs typeface="Tahoma" panose="020B0604030504040204" pitchFamily="34" charset="0"/>
              </a:rPr>
              <a:t>Proff. Paola Sacchi e Pier Paolo </a:t>
            </a:r>
            <a:r>
              <a:rPr lang="it-IT" sz="2800" dirty="0" err="1" smtClean="0">
                <a:latin typeface="Tahoma" panose="020B0604030504040204" pitchFamily="34" charset="0"/>
                <a:ea typeface="Tahoma" panose="020B0604030504040204" pitchFamily="34" charset="0"/>
                <a:cs typeface="Tahoma" panose="020B0604030504040204" pitchFamily="34" charset="0"/>
              </a:rPr>
              <a:t>Viazzo</a:t>
            </a:r>
            <a:endParaRPr lang="it-IT" sz="2800" dirty="0">
              <a:latin typeface="Tahoma" panose="020B0604030504040204" pitchFamily="34" charset="0"/>
              <a:ea typeface="Tahoma" panose="020B0604030504040204" pitchFamily="34" charset="0"/>
              <a:cs typeface="Tahoma" panose="020B0604030504040204" pitchFamily="34" charset="0"/>
            </a:endParaRPr>
          </a:p>
        </p:txBody>
      </p:sp>
      <p:sp>
        <p:nvSpPr>
          <p:cNvPr id="7" name="Sottotitolo 2">
            <a:extLst>
              <a:ext uri="{FF2B5EF4-FFF2-40B4-BE49-F238E27FC236}">
                <a16:creationId xmlns:a16="http://schemas.microsoft.com/office/drawing/2014/main" id="{B4C35D45-9251-4921-B7D8-DD171060F540}"/>
              </a:ext>
            </a:extLst>
          </p:cNvPr>
          <p:cNvSpPr txBox="1">
            <a:spLocks/>
          </p:cNvSpPr>
          <p:nvPr/>
        </p:nvSpPr>
        <p:spPr>
          <a:xfrm>
            <a:off x="9182" y="3085600"/>
            <a:ext cx="12182818" cy="8711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1600" b="1" i="1" dirty="0" smtClean="0">
                <a:latin typeface="Tahoma" panose="020B0604030504040204" pitchFamily="34" charset="0"/>
                <a:ea typeface="Tahoma" panose="020B0604030504040204" pitchFamily="34" charset="0"/>
                <a:cs typeface="Tahoma" panose="020B0604030504040204" pitchFamily="34" charset="0"/>
              </a:rPr>
              <a:t>A.A</a:t>
            </a:r>
            <a:r>
              <a:rPr lang="it-IT" sz="1600" b="1" i="1" dirty="0">
                <a:latin typeface="Tahoma" panose="020B0604030504040204" pitchFamily="34" charset="0"/>
                <a:ea typeface="Tahoma" panose="020B0604030504040204" pitchFamily="34" charset="0"/>
                <a:cs typeface="Tahoma" panose="020B0604030504040204" pitchFamily="34" charset="0"/>
              </a:rPr>
              <a:t>. 2020/21</a:t>
            </a:r>
          </a:p>
          <a:p>
            <a:r>
              <a:rPr lang="it-IT" sz="1600" b="1" i="1" dirty="0" smtClean="0">
                <a:latin typeface="Tahoma" panose="020B0604030504040204" pitchFamily="34" charset="0"/>
                <a:ea typeface="Tahoma" panose="020B0604030504040204" pitchFamily="34" charset="0"/>
                <a:cs typeface="Tahoma" panose="020B0604030504040204" pitchFamily="34" charset="0"/>
              </a:rPr>
              <a:t>Corsi </a:t>
            </a:r>
            <a:r>
              <a:rPr lang="it-IT" sz="1600" b="1" i="1" dirty="0">
                <a:latin typeface="Tahoma" panose="020B0604030504040204" pitchFamily="34" charset="0"/>
                <a:ea typeface="Tahoma" panose="020B0604030504040204" pitchFamily="34" charset="0"/>
                <a:cs typeface="Tahoma" panose="020B0604030504040204" pitchFamily="34" charset="0"/>
              </a:rPr>
              <a:t>di laurea </a:t>
            </a:r>
            <a:r>
              <a:rPr lang="it-IT" sz="1600" b="1" i="1" dirty="0" smtClean="0">
                <a:latin typeface="Tahoma" panose="020B0604030504040204" pitchFamily="34" charset="0"/>
                <a:ea typeface="Tahoma" panose="020B0604030504040204" pitchFamily="34" charset="0"/>
                <a:cs typeface="Tahoma" panose="020B0604030504040204" pitchFamily="34" charset="0"/>
              </a:rPr>
              <a:t>in Scienze internazionali – Antropologia culturale e Etnologia</a:t>
            </a:r>
            <a:endParaRPr lang="it-IT" sz="1600"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22531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3" name="CasellaDiTesto 2"/>
          <p:cNvSpPr txBox="1"/>
          <p:nvPr/>
        </p:nvSpPr>
        <p:spPr>
          <a:xfrm>
            <a:off x="152400" y="5888182"/>
            <a:ext cx="3727302" cy="584775"/>
          </a:xfrm>
          <a:prstGeom prst="rect">
            <a:avLst/>
          </a:prstGeom>
          <a:noFill/>
        </p:spPr>
        <p:txBody>
          <a:bodyPr wrap="none" rtlCol="0">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CasellaDiTesto 3"/>
          <p:cNvSpPr txBox="1"/>
          <p:nvPr/>
        </p:nvSpPr>
        <p:spPr>
          <a:xfrm>
            <a:off x="277091" y="471055"/>
            <a:ext cx="8118765" cy="954107"/>
          </a:xfrm>
          <a:prstGeom prst="rect">
            <a:avLst/>
          </a:prstGeom>
          <a:noFill/>
        </p:spPr>
        <p:txBody>
          <a:bodyPr wrap="square" rtlCol="0">
            <a:spAutoFit/>
          </a:bodyPr>
          <a:lstStyle/>
          <a:p>
            <a:pPr algn="ctr"/>
            <a:r>
              <a:rPr lang="it-IT" sz="2800" b="1" dirty="0" smtClean="0">
                <a:latin typeface="Tahoma" panose="020B0604030504040204" pitchFamily="34" charset="0"/>
                <a:ea typeface="Tahoma" panose="020B0604030504040204" pitchFamily="34" charset="0"/>
                <a:cs typeface="Tahoma" panose="020B0604030504040204" pitchFamily="34" charset="0"/>
              </a:rPr>
              <a:t>Un’etnografia storica </a:t>
            </a:r>
            <a:r>
              <a:rPr lang="it-IT" sz="2800" b="1" dirty="0" err="1" smtClean="0">
                <a:latin typeface="Tahoma" panose="020B0604030504040204" pitchFamily="34" charset="0"/>
                <a:ea typeface="Tahoma" panose="020B0604030504040204" pitchFamily="34" charset="0"/>
                <a:cs typeface="Tahoma" panose="020B0604030504040204" pitchFamily="34" charset="0"/>
              </a:rPr>
              <a:t>multisituata</a:t>
            </a:r>
            <a:r>
              <a:rPr lang="it-IT" sz="2800" b="1" dirty="0" smtClean="0">
                <a:latin typeface="Tahoma" panose="020B0604030504040204" pitchFamily="34" charset="0"/>
                <a:ea typeface="Tahoma" panose="020B0604030504040204" pitchFamily="34" charset="0"/>
                <a:cs typeface="Tahoma" panose="020B0604030504040204" pitchFamily="34" charset="0"/>
              </a:rPr>
              <a:t> di ospiti non invitati</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Rettangolo 4"/>
          <p:cNvSpPr/>
          <p:nvPr/>
        </p:nvSpPr>
        <p:spPr>
          <a:xfrm>
            <a:off x="-69272" y="1907695"/>
            <a:ext cx="8354290" cy="3316292"/>
          </a:xfrm>
          <a:prstGeom prst="rect">
            <a:avLst/>
          </a:prstGeom>
        </p:spPr>
        <p:txBody>
          <a:bodyPr wrap="square">
            <a:spAutoFit/>
          </a:bodyPr>
          <a:lstStyle/>
          <a:p>
            <a:pPr marL="226695" algn="just">
              <a:lnSpc>
                <a:spcPct val="115000"/>
              </a:lnSpc>
              <a:spcAft>
                <a:spcPts val="300"/>
              </a:spcAft>
            </a:pPr>
            <a:r>
              <a:rPr lang="it-IT" dirty="0"/>
              <a:t>L’obiettivo è la ricostruzione – attraverso “un’etnografia storica </a:t>
            </a:r>
            <a:r>
              <a:rPr lang="it-IT" dirty="0" err="1"/>
              <a:t>multisituata</a:t>
            </a:r>
            <a:r>
              <a:rPr lang="it-IT" dirty="0"/>
              <a:t>” – di “una società di frontiera forgiata dai migranti e dalle mobilità” per gettare luce sulle possibili forme della convivenza implicate dai modi in cui “i tunisini così come gli altri residenti della città vedevano gli immigrati, vivevano in stretta prossimità e interagivano con loro o facevano loro fronte</a:t>
            </a:r>
            <a:r>
              <a:rPr lang="it-IT" dirty="0" smtClean="0"/>
              <a:t>”.</a:t>
            </a:r>
            <a:endParaRPr lang="it-IT" dirty="0" smtClean="0">
              <a:ea typeface="Calibri" panose="020F0502020204030204" pitchFamily="34" charset="0"/>
              <a:cs typeface="Times New Roman" panose="02020603050405020304" pitchFamily="18" charset="0"/>
            </a:endParaRPr>
          </a:p>
          <a:p>
            <a:pPr marL="226695" algn="just">
              <a:lnSpc>
                <a:spcPct val="115000"/>
              </a:lnSpc>
              <a:spcAft>
                <a:spcPts val="300"/>
              </a:spcAft>
            </a:pPr>
            <a:r>
              <a:rPr lang="it-IT" dirty="0" smtClean="0">
                <a:ea typeface="Calibri" panose="020F0502020204030204" pitchFamily="34" charset="0"/>
                <a:cs typeface="Times New Roman" panose="02020603050405020304" pitchFamily="18" charset="0"/>
              </a:rPr>
              <a:t>Il </a:t>
            </a:r>
            <a:r>
              <a:rPr lang="it-IT" dirty="0">
                <a:ea typeface="Calibri" panose="020F0502020204030204" pitchFamily="34" charset="0"/>
                <a:cs typeface="Times New Roman" panose="02020603050405020304" pitchFamily="18" charset="0"/>
              </a:rPr>
              <a:t>libro descrive un’umanità composita di “migranti in cerca di lavoro, astuti imprenditori, viaggiatori, marinai naufragati, missionari, donne in difficoltà” e un’intera schiera di altri “</a:t>
            </a:r>
            <a:r>
              <a:rPr lang="it-IT" u="sng" dirty="0" err="1">
                <a:ea typeface="Calibri" panose="020F0502020204030204" pitchFamily="34" charset="0"/>
                <a:cs typeface="Times New Roman" panose="02020603050405020304" pitchFamily="18" charset="0"/>
              </a:rPr>
              <a:t>uninvited</a:t>
            </a:r>
            <a:r>
              <a:rPr lang="it-IT" u="sng" dirty="0">
                <a:ea typeface="Calibri" panose="020F0502020204030204" pitchFamily="34" charset="0"/>
                <a:cs typeface="Times New Roman" panose="02020603050405020304" pitchFamily="18" charset="0"/>
              </a:rPr>
              <a:t> </a:t>
            </a:r>
            <a:r>
              <a:rPr lang="it-IT" u="sng" dirty="0" err="1">
                <a:ea typeface="Calibri" panose="020F0502020204030204" pitchFamily="34" charset="0"/>
                <a:cs typeface="Times New Roman" panose="02020603050405020304" pitchFamily="18" charset="0"/>
              </a:rPr>
              <a:t>guests</a:t>
            </a:r>
            <a:r>
              <a:rPr lang="it-IT" dirty="0">
                <a:ea typeface="Calibri" panose="020F0502020204030204" pitchFamily="34" charset="0"/>
                <a:cs typeface="Times New Roman" panose="02020603050405020304" pitchFamily="18" charset="0"/>
              </a:rPr>
              <a:t>”, che dà vita a massicci e veloci spostamenti di popolazione, in particolare dalle grandi isole del Mediterraneo (Sicilia e Malta soprattutto) verso le coste tunisine.</a:t>
            </a: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5856" y="1907695"/>
            <a:ext cx="3665162" cy="2700000"/>
          </a:xfrm>
          <a:prstGeom prst="rect">
            <a:avLst/>
          </a:prstGeom>
        </p:spPr>
      </p:pic>
      <p:sp>
        <p:nvSpPr>
          <p:cNvPr id="7" name="CasellaDiTesto 6"/>
          <p:cNvSpPr txBox="1"/>
          <p:nvPr/>
        </p:nvSpPr>
        <p:spPr>
          <a:xfrm>
            <a:off x="8453709" y="4777341"/>
            <a:ext cx="3674147" cy="276999"/>
          </a:xfrm>
          <a:prstGeom prst="rect">
            <a:avLst/>
          </a:prstGeom>
          <a:noFill/>
        </p:spPr>
        <p:txBody>
          <a:bodyPr wrap="none" rtlCol="0">
            <a:spAutoFit/>
          </a:bodyPr>
          <a:lstStyle/>
          <a:p>
            <a:r>
              <a:rPr lang="en-US" sz="1200" dirty="0"/>
              <a:t>Historic B&amp;W photos of Tunis, Tunisia, late 19th Century</a:t>
            </a:r>
            <a:endParaRPr lang="it-IT" sz="1200" dirty="0"/>
          </a:p>
        </p:txBody>
      </p:sp>
    </p:spTree>
    <p:extLst>
      <p:ext uri="{BB962C8B-B14F-4D97-AF65-F5344CB8AC3E}">
        <p14:creationId xmlns:p14="http://schemas.microsoft.com/office/powerpoint/2010/main" val="69513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3" name="CasellaDiTesto 2"/>
          <p:cNvSpPr txBox="1"/>
          <p:nvPr/>
        </p:nvSpPr>
        <p:spPr>
          <a:xfrm>
            <a:off x="221673" y="5915891"/>
            <a:ext cx="3727302" cy="584775"/>
          </a:xfrm>
          <a:prstGeom prst="rect">
            <a:avLst/>
          </a:prstGeom>
          <a:noFill/>
        </p:spPr>
        <p:txBody>
          <a:bodyPr wrap="none" rtlCol="0">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401781" y="372361"/>
            <a:ext cx="8642109" cy="523220"/>
          </a:xfrm>
          <a:prstGeom prst="rect">
            <a:avLst/>
          </a:prstGeom>
          <a:noFill/>
        </p:spPr>
        <p:txBody>
          <a:bodyPr wrap="none" rtlCol="0">
            <a:spAutoFit/>
          </a:bodyPr>
          <a:lstStyle/>
          <a:p>
            <a:r>
              <a:rPr lang="it-IT" sz="2800" b="1" dirty="0" smtClean="0">
                <a:latin typeface="Tahoma" panose="020B0604030504040204" pitchFamily="34" charset="0"/>
                <a:ea typeface="Tahoma" panose="020B0604030504040204" pitchFamily="34" charset="0"/>
                <a:cs typeface="Tahoma" panose="020B0604030504040204" pitchFamily="34" charset="0"/>
              </a:rPr>
              <a:t>Politiche di controllo e nuove compagini sociali</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Rettangolo 5"/>
          <p:cNvSpPr/>
          <p:nvPr/>
        </p:nvSpPr>
        <p:spPr>
          <a:xfrm>
            <a:off x="227036" y="1091256"/>
            <a:ext cx="8991600" cy="4628960"/>
          </a:xfrm>
          <a:prstGeom prst="rect">
            <a:avLst/>
          </a:prstGeom>
        </p:spPr>
        <p:txBody>
          <a:bodyPr wrap="square">
            <a:spAutoFit/>
          </a:bodyPr>
          <a:lstStyle/>
          <a:p>
            <a:pPr marL="226695" algn="just">
              <a:lnSpc>
                <a:spcPct val="115000"/>
              </a:lnSpc>
              <a:spcAft>
                <a:spcPts val="300"/>
              </a:spcAft>
            </a:pPr>
            <a:r>
              <a:rPr lang="it-IT" dirty="0">
                <a:ea typeface="Calibri" panose="020F0502020204030204" pitchFamily="34" charset="0"/>
                <a:cs typeface="Times New Roman" panose="02020603050405020304" pitchFamily="18" charset="0"/>
              </a:rPr>
              <a:t>Rispetto a questi movimenti migratori di diverso tipo (stagionali, circolari o di ritorno) i governanti di stati e imperi lungo il bordo del mare si trovano a mettere in campo </a:t>
            </a:r>
            <a:r>
              <a:rPr lang="it-IT" u="sng" dirty="0">
                <a:ea typeface="Calibri" panose="020F0502020204030204" pitchFamily="34" charset="0"/>
                <a:cs typeface="Times New Roman" panose="02020603050405020304" pitchFamily="18" charset="0"/>
              </a:rPr>
              <a:t>nuove politiche di controllo</a:t>
            </a:r>
            <a:r>
              <a:rPr lang="it-IT" dirty="0">
                <a:ea typeface="Calibri" panose="020F0502020204030204" pitchFamily="34" charset="0"/>
                <a:cs typeface="Times New Roman" panose="02020603050405020304" pitchFamily="18" charset="0"/>
              </a:rPr>
              <a:t>, per trattenerli o respingerli a seconda della sponda, attraverso leggi, istituzioni coercitive, metodi di identificazione e altre strategie per affrontare il continuo cambiamento sociale</a:t>
            </a:r>
            <a:r>
              <a:rPr lang="it-IT" dirty="0" smtClean="0">
                <a:ea typeface="Calibri" panose="020F0502020204030204" pitchFamily="34" charset="0"/>
                <a:cs typeface="Times New Roman" panose="02020603050405020304" pitchFamily="18" charset="0"/>
              </a:rPr>
              <a:t>.</a:t>
            </a:r>
          </a:p>
          <a:p>
            <a:pPr marL="226695" algn="just">
              <a:lnSpc>
                <a:spcPct val="115000"/>
              </a:lnSpc>
              <a:spcAft>
                <a:spcPts val="300"/>
              </a:spcAft>
            </a:pPr>
            <a:endParaRPr lang="it-IT" dirty="0">
              <a:ea typeface="Calibri" panose="020F0502020204030204" pitchFamily="34" charset="0"/>
              <a:cs typeface="Times New Roman" panose="02020603050405020304" pitchFamily="18" charset="0"/>
            </a:endParaRPr>
          </a:p>
          <a:p>
            <a:pPr marL="226695" algn="just">
              <a:lnSpc>
                <a:spcPct val="115000"/>
              </a:lnSpc>
              <a:spcAft>
                <a:spcPts val="300"/>
              </a:spcAft>
            </a:pPr>
            <a:r>
              <a:rPr lang="it-IT" dirty="0">
                <a:ea typeface="Calibri" panose="020F0502020204030204" pitchFamily="34" charset="0"/>
                <a:cs typeface="Times New Roman" panose="02020603050405020304" pitchFamily="18" charset="0"/>
              </a:rPr>
              <a:t>Un segno forte di questo cambiamento, oltre che strumenti della sua gestione, sono quelle figure che Clancy-Smith definisce in vario modo come “creoli culturali”, “cripto-europei” o “euro-tunisini”, </a:t>
            </a:r>
            <a:r>
              <a:rPr lang="it-IT" dirty="0" smtClean="0">
                <a:ea typeface="Calibri" panose="020F0502020204030204" pitchFamily="34" charset="0"/>
                <a:cs typeface="Times New Roman" panose="02020603050405020304" pitchFamily="18" charset="0"/>
              </a:rPr>
              <a:t>etichette ugualmente impiegate ed espressione dell’incertezza di un linguaggio in costruzione per identificare le variegate componenti di più antico insediamento e </a:t>
            </a:r>
            <a:r>
              <a:rPr lang="it-IT" dirty="0">
                <a:ea typeface="Calibri" panose="020F0502020204030204" pitchFamily="34" charset="0"/>
                <a:cs typeface="Times New Roman" panose="02020603050405020304" pitchFamily="18" charset="0"/>
              </a:rPr>
              <a:t>“per assegnare loro una parte non solo nel ruolo di semplici mediatori o intermediari sociali […] ma per vederli invece come nuove compagini sociali che si originano da comunità costantemente improvvisate e foggiate da successivi spostamenti e insediamenti e da varie misure di assimilazione”.</a:t>
            </a:r>
          </a:p>
        </p:txBody>
      </p:sp>
    </p:spTree>
    <p:extLst>
      <p:ext uri="{BB962C8B-B14F-4D97-AF65-F5344CB8AC3E}">
        <p14:creationId xmlns:p14="http://schemas.microsoft.com/office/powerpoint/2010/main" val="3682049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3" name="CasellaDiTesto 2"/>
          <p:cNvSpPr txBox="1"/>
          <p:nvPr/>
        </p:nvSpPr>
        <p:spPr>
          <a:xfrm>
            <a:off x="318655" y="5832764"/>
            <a:ext cx="3727302" cy="584775"/>
          </a:xfrm>
          <a:prstGeom prst="rect">
            <a:avLst/>
          </a:prstGeom>
          <a:noFill/>
        </p:spPr>
        <p:txBody>
          <a:bodyPr wrap="none" rtlCol="0">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Rettangolo 4"/>
          <p:cNvSpPr/>
          <p:nvPr/>
        </p:nvSpPr>
        <p:spPr>
          <a:xfrm>
            <a:off x="0" y="933582"/>
            <a:ext cx="9448800" cy="4781309"/>
          </a:xfrm>
          <a:prstGeom prst="rect">
            <a:avLst/>
          </a:prstGeom>
        </p:spPr>
        <p:txBody>
          <a:bodyPr wrap="square">
            <a:spAutoFit/>
          </a:bodyPr>
          <a:lstStyle/>
          <a:p>
            <a:pPr marL="226695" algn="just">
              <a:lnSpc>
                <a:spcPct val="115000"/>
              </a:lnSpc>
              <a:spcAft>
                <a:spcPts val="300"/>
              </a:spcAft>
            </a:pPr>
            <a:r>
              <a:rPr lang="it-IT" dirty="0">
                <a:ea typeface="Calibri" panose="020F0502020204030204" pitchFamily="34" charset="0"/>
                <a:cs typeface="Times New Roman" panose="02020603050405020304" pitchFamily="18" charset="0"/>
              </a:rPr>
              <a:t>Il quadro più generale che la storica americana ricostruisce seguendo le traiettorie di queste “genti in movimento” rivela che “alcuni migranti per sussistenza si trasformarono in residenti di Tunisi – vicini di casa o locatari importuni, soci d’affari o concorrenti per il lavoro, debitori o creditori – </a:t>
            </a:r>
            <a:r>
              <a:rPr lang="it-IT" u="sng" dirty="0">
                <a:ea typeface="Calibri" panose="020F0502020204030204" pitchFamily="34" charset="0"/>
                <a:cs typeface="Times New Roman" panose="02020603050405020304" pitchFamily="18" charset="0"/>
              </a:rPr>
              <a:t>lungo linee che sfidavano una netta mappatura secondo categorie convenzionali quali la religione</a:t>
            </a:r>
            <a:r>
              <a:rPr lang="it-IT" dirty="0">
                <a:ea typeface="Calibri" panose="020F0502020204030204" pitchFamily="34" charset="0"/>
                <a:cs typeface="Times New Roman" panose="02020603050405020304" pitchFamily="18" charset="0"/>
              </a:rPr>
              <a:t>”.</a:t>
            </a:r>
          </a:p>
          <a:p>
            <a:pPr marL="226695" algn="just">
              <a:lnSpc>
                <a:spcPct val="115000"/>
              </a:lnSpc>
              <a:spcAft>
                <a:spcPts val="300"/>
              </a:spcAft>
            </a:pPr>
            <a:r>
              <a:rPr lang="it-IT" dirty="0">
                <a:ea typeface="Calibri" panose="020F0502020204030204" pitchFamily="34" charset="0"/>
                <a:cs typeface="Times New Roman" panose="02020603050405020304" pitchFamily="18" charset="0"/>
              </a:rPr>
              <a:t>La </a:t>
            </a:r>
            <a:r>
              <a:rPr lang="it-IT" u="sng" dirty="0">
                <a:ea typeface="Calibri" panose="020F0502020204030204" pitchFamily="34" charset="0"/>
                <a:cs typeface="Times New Roman" panose="02020603050405020304" pitchFamily="18" charset="0"/>
              </a:rPr>
              <a:t>classe sociale </a:t>
            </a:r>
            <a:r>
              <a:rPr lang="it-IT" dirty="0">
                <a:ea typeface="Calibri" panose="020F0502020204030204" pitchFamily="34" charset="0"/>
                <a:cs typeface="Times New Roman" panose="02020603050405020304" pitchFamily="18" charset="0"/>
              </a:rPr>
              <a:t>sembra avere più spesso stabilito ed espresso disuguaglianze e gerarchie: “molte persone appena arrivate lavoravano come muratori, balie, pescatori, domestiche o contrabbandieri; più tardi coltivavano piccoli appezzamenti di terra e diventavano meccanici, sarte, costruttori di barche o insegnanti di musica. Le comunità espatriate vantavano solide famiglie borghesi così come un sottoproletariato ancorato per generazioni ai gradini inferiori dell’ordine sociale”.</a:t>
            </a:r>
          </a:p>
          <a:p>
            <a:pPr marL="226695" algn="just">
              <a:spcAft>
                <a:spcPts val="1500"/>
              </a:spcAft>
            </a:pPr>
            <a:r>
              <a:rPr lang="it-IT" dirty="0">
                <a:ea typeface="Times New Roman" panose="02020603050405020304" pitchFamily="18" charset="0"/>
              </a:rPr>
              <a:t>L’etnografia storica di Clancy-Smith riesce ad accertare l’esistenza di un qualche grado di commistione della vita in città, perlomeno nella forma di un ordine condiviso della comunicazione sociale espresso nel dialetto degli scambi quotidiani: “tutta Tunisi ne parlava” è una frase che si incontra spesso negli archivi, ripetuta dagli abitanti di diversa origine. </a:t>
            </a:r>
            <a:endParaRPr lang="it-IT" sz="4000" b="1" dirty="0">
              <a:ea typeface="Times New Roman" panose="02020603050405020304" pitchFamily="18" charset="0"/>
            </a:endParaRPr>
          </a:p>
        </p:txBody>
      </p:sp>
      <p:sp>
        <p:nvSpPr>
          <p:cNvPr id="6" name="Rettangolo 5"/>
          <p:cNvSpPr/>
          <p:nvPr/>
        </p:nvSpPr>
        <p:spPr>
          <a:xfrm>
            <a:off x="9407237" y="1356890"/>
            <a:ext cx="2743200" cy="393469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6695" algn="just">
              <a:spcAft>
                <a:spcPts val="1500"/>
              </a:spcAft>
            </a:pPr>
            <a:r>
              <a:rPr lang="it-IT" b="1" i="1" dirty="0" smtClean="0">
                <a:solidFill>
                  <a:schemeClr val="tx1"/>
                </a:solidFill>
                <a:ea typeface="Times New Roman" panose="02020603050405020304" pitchFamily="18" charset="0"/>
              </a:rPr>
              <a:t>Sebbene </a:t>
            </a:r>
            <a:r>
              <a:rPr lang="it-IT" b="1" i="1" dirty="0">
                <a:solidFill>
                  <a:schemeClr val="tx1"/>
                </a:solidFill>
                <a:ea typeface="Times New Roman" panose="02020603050405020304" pitchFamily="18" charset="0"/>
              </a:rPr>
              <a:t>gli spazi dei migranti o delle minoranze </a:t>
            </a:r>
            <a:r>
              <a:rPr lang="it-IT" b="1" i="1" dirty="0" smtClean="0">
                <a:solidFill>
                  <a:schemeClr val="tx1"/>
                </a:solidFill>
                <a:ea typeface="Times New Roman" panose="02020603050405020304" pitchFamily="18" charset="0"/>
              </a:rPr>
              <a:t>considerate culturalmente diverse avessero </a:t>
            </a:r>
            <a:r>
              <a:rPr lang="it-IT" b="1" i="1" dirty="0">
                <a:solidFill>
                  <a:schemeClr val="tx1"/>
                </a:solidFill>
                <a:ea typeface="Times New Roman" panose="02020603050405020304" pitchFamily="18" charset="0"/>
              </a:rPr>
              <a:t>acquisito denominazioni riflesse nella lingua vernacolare del vicinato, quali la ‘strada dei maltesi’ o il ‘quartiere dei siciliani’, </a:t>
            </a:r>
            <a:r>
              <a:rPr lang="it-IT" b="1" i="1" u="sng" dirty="0">
                <a:solidFill>
                  <a:schemeClr val="tx1"/>
                </a:solidFill>
                <a:ea typeface="Times New Roman" panose="02020603050405020304" pitchFamily="18" charset="0"/>
              </a:rPr>
              <a:t>questo non precludeva modelli più ampi di </a:t>
            </a:r>
            <a:r>
              <a:rPr lang="it-IT" b="1" i="1" u="sng" dirty="0" smtClean="0">
                <a:solidFill>
                  <a:schemeClr val="tx1"/>
                </a:solidFill>
                <a:ea typeface="Times New Roman" panose="02020603050405020304" pitchFamily="18" charset="0"/>
              </a:rPr>
              <a:t>convivenza</a:t>
            </a:r>
            <a:r>
              <a:rPr lang="it-IT" b="1" i="1" dirty="0">
                <a:solidFill>
                  <a:schemeClr val="tx1"/>
                </a:solidFill>
                <a:ea typeface="Times New Roman" panose="02020603050405020304" pitchFamily="18" charset="0"/>
              </a:rPr>
              <a:t>.</a:t>
            </a:r>
            <a:endParaRPr lang="it-IT" sz="4000" b="1" i="1" dirty="0">
              <a:solidFill>
                <a:schemeClr val="tx1"/>
              </a:solidFill>
              <a:ea typeface="Times New Roman" panose="02020603050405020304" pitchFamily="18" charset="0"/>
            </a:endParaRPr>
          </a:p>
        </p:txBody>
      </p:sp>
      <p:sp>
        <p:nvSpPr>
          <p:cNvPr id="8" name="CasellaDiTesto 7"/>
          <p:cNvSpPr txBox="1"/>
          <p:nvPr/>
        </p:nvSpPr>
        <p:spPr>
          <a:xfrm>
            <a:off x="2182306" y="410362"/>
            <a:ext cx="4051109" cy="523220"/>
          </a:xfrm>
          <a:prstGeom prst="rect">
            <a:avLst/>
          </a:prstGeom>
          <a:noFill/>
        </p:spPr>
        <p:txBody>
          <a:bodyPr wrap="none" rtlCol="0">
            <a:spAutoFit/>
          </a:bodyPr>
          <a:lstStyle/>
          <a:p>
            <a:pPr algn="ctr"/>
            <a:r>
              <a:rPr lang="it-IT" sz="2800" b="1" dirty="0" smtClean="0">
                <a:latin typeface="Tahoma" panose="020B0604030504040204" pitchFamily="34" charset="0"/>
                <a:ea typeface="Tahoma" panose="020B0604030504040204" pitchFamily="34" charset="0"/>
                <a:cs typeface="Tahoma" panose="020B0604030504040204" pitchFamily="34" charset="0"/>
              </a:rPr>
              <a:t>Modelli di convivenza</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83657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3" name="CasellaDiTesto 2"/>
          <p:cNvSpPr txBox="1"/>
          <p:nvPr/>
        </p:nvSpPr>
        <p:spPr>
          <a:xfrm>
            <a:off x="193964" y="5860473"/>
            <a:ext cx="3727302" cy="584775"/>
          </a:xfrm>
          <a:prstGeom prst="rect">
            <a:avLst/>
          </a:prstGeom>
          <a:noFill/>
        </p:spPr>
        <p:txBody>
          <a:bodyPr wrap="none" rtlCol="0">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Rettangolo 3"/>
          <p:cNvSpPr/>
          <p:nvPr/>
        </p:nvSpPr>
        <p:spPr>
          <a:xfrm>
            <a:off x="193964" y="1320211"/>
            <a:ext cx="8811491" cy="3608680"/>
          </a:xfrm>
          <a:prstGeom prst="rect">
            <a:avLst/>
          </a:prstGeom>
        </p:spPr>
        <p:txBody>
          <a:bodyPr wrap="square">
            <a:spAutoFit/>
          </a:bodyPr>
          <a:lstStyle/>
          <a:p>
            <a:pPr marL="226695" algn="just">
              <a:spcAft>
                <a:spcPts val="600"/>
              </a:spcAft>
            </a:pPr>
            <a:r>
              <a:rPr lang="it-IT" dirty="0">
                <a:ea typeface="Times New Roman" panose="02020603050405020304" pitchFamily="18" charset="0"/>
              </a:rPr>
              <a:t>Si parla oggi – specialmente quando si parla </a:t>
            </a:r>
            <a:r>
              <a:rPr lang="it-IT" dirty="0" smtClean="0">
                <a:ea typeface="Times New Roman" panose="02020603050405020304" pitchFamily="18" charset="0"/>
              </a:rPr>
              <a:t>di </a:t>
            </a:r>
            <a:r>
              <a:rPr lang="it-IT" dirty="0">
                <a:ea typeface="Times New Roman" panose="02020603050405020304" pitchFamily="18" charset="0"/>
              </a:rPr>
              <a:t>movimenti migratori e di politiche di controllo e contenimento – di una frontiera meridionale dell’Europa che </a:t>
            </a:r>
            <a:r>
              <a:rPr lang="it-IT" dirty="0" smtClean="0">
                <a:ea typeface="Times New Roman" panose="02020603050405020304" pitchFamily="18" charset="0"/>
              </a:rPr>
              <a:t>si è spostata </a:t>
            </a:r>
            <a:r>
              <a:rPr lang="it-IT" dirty="0">
                <a:ea typeface="Times New Roman" panose="02020603050405020304" pitchFamily="18" charset="0"/>
              </a:rPr>
              <a:t>più a sud, ben dentro il territorio africano. Uno spostamento verso sud, dalle isole poste al centro del Mediterraneo al litorale nordafricano, è documentato a partire dal 1830 da Clancy-Smith: </a:t>
            </a:r>
            <a:endParaRPr lang="it-IT" sz="4000" b="1" dirty="0">
              <a:ea typeface="Times New Roman" panose="02020603050405020304" pitchFamily="18" charset="0"/>
            </a:endParaRPr>
          </a:p>
          <a:p>
            <a:pPr marL="342900" lvl="0" indent="-342900" algn="just">
              <a:spcAft>
                <a:spcPts val="300"/>
              </a:spcAft>
              <a:buFont typeface="Times New Roman" panose="02020603050405020304" pitchFamily="18" charset="0"/>
              <a:buChar char="-"/>
            </a:pPr>
            <a:r>
              <a:rPr lang="en-US" dirty="0">
                <a:ea typeface="Times New Roman" panose="02020603050405020304" pitchFamily="18" charset="0"/>
              </a:rPr>
              <a:t>“This part of the sea has nurtured intense communication, but sometime around 1820 things began to change, slowly at first, the</a:t>
            </a:r>
            <a:r>
              <a:rPr lang="en-GB" dirty="0">
                <a:ea typeface="Times New Roman" panose="02020603050405020304" pitchFamily="18" charset="0"/>
              </a:rPr>
              <a:t>n with greater velocity as people abandoned the islands and the Mediterranean’s northern edges to settle in majority Muslim lands”.</a:t>
            </a:r>
            <a:endParaRPr lang="it-IT" sz="4000" b="1" dirty="0">
              <a:ea typeface="Times New Roman" panose="02020603050405020304" pitchFamily="18" charset="0"/>
            </a:endParaRPr>
          </a:p>
          <a:p>
            <a:pPr marL="342900" lvl="0" indent="-342900" algn="just">
              <a:spcAft>
                <a:spcPts val="0"/>
              </a:spcAft>
              <a:buFont typeface="Times New Roman" panose="02020603050405020304" pitchFamily="18" charset="0"/>
              <a:buChar char="-"/>
            </a:pPr>
            <a:r>
              <a:rPr lang="en-GB" dirty="0">
                <a:ea typeface="Times New Roman" panose="02020603050405020304" pitchFamily="18" charset="0"/>
              </a:rPr>
              <a:t>“In earlier eras the fluctuating limits between something called Europe and the Ottoman Empire – always moving and permeable – had been located on the big islands of the corridor; after 1830, those limits came to rest along the North African littoral”.</a:t>
            </a:r>
            <a:endParaRPr lang="it-IT" sz="4000" b="1" dirty="0">
              <a:ea typeface="Times New Roman" panose="02020603050405020304" pitchFamily="18" charset="0"/>
            </a:endParaRPr>
          </a:p>
          <a:p>
            <a:pPr indent="288290" algn="just">
              <a:lnSpc>
                <a:spcPct val="115000"/>
              </a:lnSpc>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endParaRPr lang="it-IT"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CasellaDiTesto 4"/>
          <p:cNvSpPr txBox="1"/>
          <p:nvPr/>
        </p:nvSpPr>
        <p:spPr>
          <a:xfrm>
            <a:off x="1634836" y="378377"/>
            <a:ext cx="5718232" cy="523220"/>
          </a:xfrm>
          <a:prstGeom prst="rect">
            <a:avLst/>
          </a:prstGeom>
          <a:noFill/>
        </p:spPr>
        <p:txBody>
          <a:bodyPr wrap="none" rtlCol="0">
            <a:spAutoFit/>
          </a:bodyPr>
          <a:lstStyle/>
          <a:p>
            <a:r>
              <a:rPr lang="it-IT" sz="2800" b="1" dirty="0" smtClean="0">
                <a:latin typeface="Tahoma" panose="020B0604030504040204" pitchFamily="34" charset="0"/>
                <a:ea typeface="Tahoma" panose="020B0604030504040204" pitchFamily="34" charset="0"/>
                <a:cs typeface="Tahoma" panose="020B0604030504040204" pitchFamily="34" charset="0"/>
              </a:rPr>
              <a:t>Lo spostamento della frontiera</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6759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3" name="Rettangolo 2"/>
          <p:cNvSpPr/>
          <p:nvPr/>
        </p:nvSpPr>
        <p:spPr>
          <a:xfrm>
            <a:off x="0" y="770391"/>
            <a:ext cx="10390909" cy="4985980"/>
          </a:xfrm>
          <a:prstGeom prst="rect">
            <a:avLst/>
          </a:prstGeom>
        </p:spPr>
        <p:txBody>
          <a:bodyPr wrap="square">
            <a:spAutoFit/>
          </a:bodyPr>
          <a:lstStyle/>
          <a:p>
            <a:pPr marL="226695" algn="just">
              <a:lnSpc>
                <a:spcPct val="115000"/>
              </a:lnSpc>
              <a:spcAft>
                <a:spcPts val="300"/>
              </a:spcAft>
            </a:pPr>
            <a:r>
              <a:rPr lang="it-IT" dirty="0">
                <a:ea typeface="Calibri" panose="020F0502020204030204" pitchFamily="34" charset="0"/>
                <a:cs typeface="Times New Roman" panose="02020603050405020304" pitchFamily="18" charset="0"/>
              </a:rPr>
              <a:t>Le vicinanze tra </a:t>
            </a:r>
            <a:r>
              <a:rPr lang="it-IT" dirty="0" err="1">
                <a:ea typeface="Calibri" panose="020F0502020204030204" pitchFamily="34" charset="0"/>
                <a:cs typeface="Times New Roman" panose="02020603050405020304" pitchFamily="18" charset="0"/>
              </a:rPr>
              <a:t>Remotti</a:t>
            </a:r>
            <a:r>
              <a:rPr lang="it-IT" dirty="0">
                <a:ea typeface="Calibri" panose="020F0502020204030204" pitchFamily="34" charset="0"/>
                <a:cs typeface="Times New Roman" panose="02020603050405020304" pitchFamily="18" charset="0"/>
              </a:rPr>
              <a:t> </a:t>
            </a:r>
            <a:r>
              <a:rPr lang="it-IT" dirty="0" smtClean="0">
                <a:ea typeface="Calibri" panose="020F0502020204030204" pitchFamily="34" charset="0"/>
                <a:cs typeface="Times New Roman" panose="02020603050405020304" pitchFamily="18" charset="0"/>
              </a:rPr>
              <a:t>(vedi lezione 15) e </a:t>
            </a:r>
            <a:r>
              <a:rPr lang="it-IT" dirty="0">
                <a:ea typeface="Calibri" panose="020F0502020204030204" pitchFamily="34" charset="0"/>
                <a:cs typeface="Times New Roman" panose="02020603050405020304" pitchFamily="18" charset="0"/>
              </a:rPr>
              <a:t>Clancy-Smith, e più in generale l’analisi storico-antropologica che quest’ultima ci offre di Tunisi come società di frontiera alimentata dall’immigrazione di “</a:t>
            </a:r>
            <a:r>
              <a:rPr lang="it-IT" dirty="0" err="1">
                <a:ea typeface="Calibri" panose="020F0502020204030204" pitchFamily="34" charset="0"/>
                <a:cs typeface="Times New Roman" panose="02020603050405020304" pitchFamily="18" charset="0"/>
              </a:rPr>
              <a:t>uninvited</a:t>
            </a:r>
            <a:r>
              <a:rPr lang="it-IT" dirty="0">
                <a:ea typeface="Calibri" panose="020F0502020204030204" pitchFamily="34" charset="0"/>
                <a:cs typeface="Times New Roman" panose="02020603050405020304" pitchFamily="18" charset="0"/>
              </a:rPr>
              <a:t> </a:t>
            </a:r>
            <a:r>
              <a:rPr lang="it-IT" dirty="0" err="1">
                <a:ea typeface="Calibri" panose="020F0502020204030204" pitchFamily="34" charset="0"/>
                <a:cs typeface="Times New Roman" panose="02020603050405020304" pitchFamily="18" charset="0"/>
              </a:rPr>
              <a:t>guests</a:t>
            </a:r>
            <a:r>
              <a:rPr lang="it-IT" dirty="0">
                <a:ea typeface="Calibri" panose="020F0502020204030204" pitchFamily="34" charset="0"/>
                <a:cs typeface="Times New Roman" panose="02020603050405020304" pitchFamily="18" charset="0"/>
              </a:rPr>
              <a:t>” – ospiti non invitati e non attesi, talvolta indesiderati, ma non sempre respinti o emarginati ma anzi più spesso assorbiti</a:t>
            </a:r>
            <a:r>
              <a:rPr lang="it-IT" dirty="0">
                <a:solidFill>
                  <a:srgbClr val="FF0000"/>
                </a:solidFill>
                <a:ea typeface="Calibri" panose="020F0502020204030204" pitchFamily="34" charset="0"/>
                <a:cs typeface="Times New Roman" panose="02020603050405020304" pitchFamily="18" charset="0"/>
              </a:rPr>
              <a:t> </a:t>
            </a:r>
            <a:r>
              <a:rPr lang="it-IT" dirty="0">
                <a:ea typeface="Calibri" panose="020F0502020204030204" pitchFamily="34" charset="0"/>
                <a:cs typeface="Times New Roman" panose="02020603050405020304" pitchFamily="18" charset="0"/>
              </a:rPr>
              <a:t>in un clima di convivenza – inducono a due considerazioni:</a:t>
            </a:r>
          </a:p>
          <a:p>
            <a:pPr marL="342900" lvl="0" indent="-342900" algn="just">
              <a:lnSpc>
                <a:spcPct val="115000"/>
              </a:lnSpc>
              <a:spcAft>
                <a:spcPts val="300"/>
              </a:spcAft>
              <a:buFont typeface="Times New Roman" panose="02020603050405020304" pitchFamily="18" charset="0"/>
              <a:buChar char="-"/>
            </a:pPr>
            <a:r>
              <a:rPr lang="it-IT" dirty="0">
                <a:ea typeface="Times New Roman" panose="02020603050405020304" pitchFamily="18" charset="0"/>
                <a:cs typeface="Times New Roman" panose="02020603050405020304" pitchFamily="18" charset="0"/>
              </a:rPr>
              <a:t>l’accurata e sensibile indagine archivistica di Clancy-Smith attesta e rivendica, almeno per la Tunisi ottocentesca, l’esistenza di forme di convivenza che non possono essere ridotte a proiezioni nel passato di nostalgiche utopie contemporanee;</a:t>
            </a:r>
          </a:p>
          <a:p>
            <a:pPr marL="342900" lvl="0" indent="-342900" algn="just">
              <a:lnSpc>
                <a:spcPct val="115000"/>
              </a:lnSpc>
              <a:spcAft>
                <a:spcPts val="300"/>
              </a:spcAft>
              <a:buFont typeface="Times New Roman" panose="02020603050405020304" pitchFamily="18" charset="0"/>
              <a:buChar char="-"/>
            </a:pPr>
            <a:r>
              <a:rPr lang="it-IT" dirty="0">
                <a:ea typeface="Times New Roman" panose="02020603050405020304" pitchFamily="18" charset="0"/>
                <a:cs typeface="Times New Roman" panose="02020603050405020304" pitchFamily="18" charset="0"/>
              </a:rPr>
              <a:t>la stessa Clancy-Smith ravvisa anche una </a:t>
            </a:r>
            <a:r>
              <a:rPr lang="it-IT" u="sng" dirty="0">
                <a:ea typeface="Times New Roman" panose="02020603050405020304" pitchFamily="18" charset="0"/>
                <a:cs typeface="Times New Roman" panose="02020603050405020304" pitchFamily="18" charset="0"/>
              </a:rPr>
              <a:t>significativa continuità storica</a:t>
            </a:r>
            <a:r>
              <a:rPr lang="it-IT" dirty="0">
                <a:ea typeface="Times New Roman" panose="02020603050405020304" pitchFamily="18" charset="0"/>
                <a:cs typeface="Times New Roman" panose="02020603050405020304" pitchFamily="18" charset="0"/>
              </a:rPr>
              <a:t>: “le rotte sono rimaste le stesse oggi nella direzione opposta, e in una lunga storia di movimenti nel corridoio centrale flussi precedenti modellano quelli seguenti”, e quelli contemporanei rafforzano e riproducono modelli di spostamento di vecchia data (p. 343).</a:t>
            </a:r>
          </a:p>
          <a:p>
            <a:pPr marL="226695" algn="just">
              <a:lnSpc>
                <a:spcPct val="115000"/>
              </a:lnSpc>
              <a:spcAft>
                <a:spcPts val="300"/>
              </a:spcAft>
            </a:pPr>
            <a:r>
              <a:rPr lang="it-IT" dirty="0">
                <a:ea typeface="Calibri" panose="020F0502020204030204" pitchFamily="34" charset="0"/>
                <a:cs typeface="Times New Roman" panose="02020603050405020304" pitchFamily="18" charset="0"/>
              </a:rPr>
              <a:t>Non sorprende che questa studiosa chiuda il suo libro scrivendo che “forse una visione storica sufficientemente generosa da vedere le complesse filiazioni che legano quei precedenti spostamenti ai movimenti migratori contemporanei può essere d’aiuto per arginare il pensiero xenofobo e razzista sugli stranieri in mezzo a noi” (p. 348).</a:t>
            </a:r>
          </a:p>
        </p:txBody>
      </p:sp>
      <p:sp>
        <p:nvSpPr>
          <p:cNvPr id="4" name="CasellaDiTesto 3"/>
          <p:cNvSpPr txBox="1"/>
          <p:nvPr/>
        </p:nvSpPr>
        <p:spPr>
          <a:xfrm>
            <a:off x="1870363" y="200246"/>
            <a:ext cx="6016391" cy="523220"/>
          </a:xfrm>
          <a:prstGeom prst="rect">
            <a:avLst/>
          </a:prstGeom>
          <a:noFill/>
        </p:spPr>
        <p:txBody>
          <a:bodyPr wrap="none" rtlCol="0">
            <a:spAutoFit/>
          </a:bodyPr>
          <a:lstStyle/>
          <a:p>
            <a:r>
              <a:rPr lang="it-IT" sz="2800" b="1" dirty="0" smtClean="0">
                <a:latin typeface="Tahoma" panose="020B0604030504040204" pitchFamily="34" charset="0"/>
                <a:ea typeface="Tahoma" panose="020B0604030504040204" pitchFamily="34" charset="0"/>
                <a:cs typeface="Tahoma" panose="020B0604030504040204" pitchFamily="34" charset="0"/>
              </a:rPr>
              <a:t>Un argine al pensiero xenofobo?</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235527" y="5929745"/>
            <a:ext cx="3727302" cy="584775"/>
          </a:xfrm>
          <a:prstGeom prst="rect">
            <a:avLst/>
          </a:prstGeom>
          <a:noFill/>
        </p:spPr>
        <p:txBody>
          <a:bodyPr wrap="none" rtlCol="0">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34547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3" name="Rettangolo 2"/>
          <p:cNvSpPr/>
          <p:nvPr/>
        </p:nvSpPr>
        <p:spPr>
          <a:xfrm>
            <a:off x="-27709" y="746781"/>
            <a:ext cx="8742218" cy="4909036"/>
          </a:xfrm>
          <a:prstGeom prst="rect">
            <a:avLst/>
          </a:prstGeom>
        </p:spPr>
        <p:txBody>
          <a:bodyPr wrap="square">
            <a:spAutoFit/>
          </a:bodyPr>
          <a:lstStyle/>
          <a:p>
            <a:pPr marL="342900" marR="180340" lvl="0" indent="-342900" algn="just">
              <a:lnSpc>
                <a:spcPct val="115000"/>
              </a:lnSpc>
              <a:spcAft>
                <a:spcPts val="300"/>
              </a:spcAft>
              <a:buFont typeface="Wingdings" panose="05000000000000000000" pitchFamily="2" charset="2"/>
              <a:buChar char=""/>
              <a:tabLst>
                <a:tab pos="457200" algn="l"/>
              </a:tabLst>
            </a:pPr>
            <a:r>
              <a:rPr lang="it-IT" dirty="0" smtClean="0">
                <a:ea typeface="Calibri" panose="020F0502020204030204" pitchFamily="34" charset="0"/>
                <a:cs typeface="Times New Roman" panose="02020603050405020304" pitchFamily="18" charset="0"/>
              </a:rPr>
              <a:t>Questo </a:t>
            </a:r>
            <a:r>
              <a:rPr lang="it-IT" dirty="0">
                <a:ea typeface="Calibri" panose="020F0502020204030204" pitchFamily="34" charset="0"/>
                <a:cs typeface="Times New Roman" panose="02020603050405020304" pitchFamily="18" charset="0"/>
              </a:rPr>
              <a:t>articolo – etnograficamente e teoricamente denso – ha come punto d’avvio la descrizione e l’analisi di un rituale senza precedenti: una messa celebrata nell’estate del 2009 dal vescovo di Mazara del Vallo (la città siciliana più vicina alla Tunisia, testimone di «millenni di connessioni con l’altra sponda del mare» [p. 183]) sul ponte di una lancia della Guardia Costiera per commemorare le vittime degli attraversamenti del Mediterraneo verso la sponda nord e di contrastare le azioni di “respingimento” (</a:t>
            </a:r>
            <a:r>
              <a:rPr lang="it-IT" i="1" dirty="0" err="1">
                <a:ea typeface="Calibri" panose="020F0502020204030204" pitchFamily="34" charset="0"/>
                <a:cs typeface="Times New Roman" panose="02020603050405020304" pitchFamily="18" charset="0"/>
              </a:rPr>
              <a:t>push</a:t>
            </a:r>
            <a:r>
              <a:rPr lang="it-IT" i="1" dirty="0">
                <a:ea typeface="Calibri" panose="020F0502020204030204" pitchFamily="34" charset="0"/>
                <a:cs typeface="Times New Roman" panose="02020603050405020304" pitchFamily="18" charset="0"/>
              </a:rPr>
              <a:t>-back</a:t>
            </a:r>
            <a:r>
              <a:rPr lang="it-IT" dirty="0">
                <a:ea typeface="Calibri" panose="020F0502020204030204" pitchFamily="34" charset="0"/>
                <a:cs typeface="Times New Roman" panose="02020603050405020304" pitchFamily="18" charset="0"/>
              </a:rPr>
              <a:t>) richiamando invece al dovere morale di prestare soccorso ai migranti in difficoltà nelle acque del mare. (Questa messa prelude alla decisione di Papa Francesco di condurre la sua prima visita pastorale a Lampedusa, nel 2013.) </a:t>
            </a:r>
          </a:p>
          <a:p>
            <a:pPr marL="342900" marR="180340" lvl="0" indent="-342900" algn="just">
              <a:lnSpc>
                <a:spcPct val="115000"/>
              </a:lnSpc>
              <a:spcAft>
                <a:spcPts val="0"/>
              </a:spcAft>
              <a:buFont typeface="Wingdings" panose="05000000000000000000" pitchFamily="2" charset="2"/>
              <a:buChar char=""/>
              <a:tabLst>
                <a:tab pos="457200" algn="l"/>
              </a:tabLst>
            </a:pPr>
            <a:r>
              <a:rPr lang="it-IT" dirty="0">
                <a:ea typeface="Calibri" panose="020F0502020204030204" pitchFamily="34" charset="0"/>
                <a:cs typeface="Times New Roman" panose="02020603050405020304" pitchFamily="18" charset="0"/>
              </a:rPr>
              <a:t>Mazara del Vallo è per eccellenza città di pescatori, che negli ultimi anni si sono spesso segnalati come salvatori di migranti in difficoltà: il loro vescovo si rivolge a loro in prima battuta – e in seconda battuta a collettività più ampie (i cristiani, i governi, l’Europa) – quando cita le parole di Gesù ai pescatori del Lago di Galilea destinati a diventare suoi apostoli: «Seguitemi e vi farò pescatori di uomini», in qualche modo assimilando i migranti in pericolo a anime da salvare.</a:t>
            </a:r>
          </a:p>
        </p:txBody>
      </p:sp>
      <p:sp>
        <p:nvSpPr>
          <p:cNvPr id="4" name="CasellaDiTesto 3"/>
          <p:cNvSpPr txBox="1"/>
          <p:nvPr/>
        </p:nvSpPr>
        <p:spPr>
          <a:xfrm>
            <a:off x="8714509" y="923636"/>
            <a:ext cx="2933701" cy="1661993"/>
          </a:xfrm>
          <a:prstGeom prst="rect">
            <a:avLst/>
          </a:prstGeom>
          <a:noFill/>
        </p:spPr>
        <p:txBody>
          <a:bodyPr wrap="square" rtlCol="0">
            <a:spAutoFit/>
          </a:bodyPr>
          <a:lstStyle/>
          <a:p>
            <a:r>
              <a:rPr lang="en-GB" sz="1400" b="1" dirty="0" err="1">
                <a:ea typeface="Calibri" panose="020F0502020204030204" pitchFamily="34" charset="0"/>
                <a:cs typeface="Times New Roman" panose="02020603050405020304" pitchFamily="18" charset="0"/>
              </a:rPr>
              <a:t>Naor</a:t>
            </a:r>
            <a:r>
              <a:rPr lang="en-GB" sz="1400" b="1" dirty="0">
                <a:ea typeface="Calibri" panose="020F0502020204030204" pitchFamily="34" charset="0"/>
                <a:cs typeface="Times New Roman" panose="02020603050405020304" pitchFamily="18" charset="0"/>
              </a:rPr>
              <a:t> Ben-</a:t>
            </a:r>
            <a:r>
              <a:rPr lang="en-GB" sz="1400" b="1" dirty="0" err="1">
                <a:ea typeface="Calibri" panose="020F0502020204030204" pitchFamily="34" charset="0"/>
                <a:cs typeface="Times New Roman" panose="02020603050405020304" pitchFamily="18" charset="0"/>
              </a:rPr>
              <a:t>Yehoyada</a:t>
            </a:r>
            <a:r>
              <a:rPr lang="en-GB" sz="1400" b="1" dirty="0">
                <a:ea typeface="Calibri" panose="020F0502020204030204" pitchFamily="34" charset="0"/>
                <a:cs typeface="Times New Roman" panose="02020603050405020304" pitchFamily="18" charset="0"/>
              </a:rPr>
              <a:t>, </a:t>
            </a:r>
            <a:r>
              <a:rPr lang="en-ZW" sz="1400" b="1" dirty="0">
                <a:ea typeface="Calibri" panose="020F0502020204030204" pitchFamily="34" charset="0"/>
                <a:cs typeface="Times New Roman" panose="02020603050405020304" pitchFamily="18" charset="0"/>
              </a:rPr>
              <a:t>“‘Follow me, and I will make you fishers of men’: the moral and political scales of migration in the central Mediterranean”, </a:t>
            </a:r>
            <a:r>
              <a:rPr lang="en-ZW" sz="1400" b="1" i="1" dirty="0">
                <a:ea typeface="Calibri" panose="020F0502020204030204" pitchFamily="34" charset="0"/>
                <a:cs typeface="Times New Roman" panose="02020603050405020304" pitchFamily="18" charset="0"/>
              </a:rPr>
              <a:t>Journal of the Royal Anthropological Institute</a:t>
            </a:r>
            <a:r>
              <a:rPr lang="en-ZW" sz="1400" b="1" dirty="0">
                <a:ea typeface="Calibri" panose="020F0502020204030204" pitchFamily="34" charset="0"/>
                <a:cs typeface="Times New Roman" panose="02020603050405020304" pitchFamily="18" charset="0"/>
              </a:rPr>
              <a:t>,</a:t>
            </a:r>
            <a:r>
              <a:rPr lang="en-GB" sz="1400" b="1" dirty="0">
                <a:ea typeface="Calibri" panose="020F0502020204030204" pitchFamily="34" charset="0"/>
                <a:cs typeface="Times New Roman" panose="02020603050405020304" pitchFamily="18" charset="0"/>
              </a:rPr>
              <a:t> 22 (1), 2016, pp. 183-202</a:t>
            </a:r>
            <a:r>
              <a:rPr lang="en-GB" dirty="0" smtClean="0">
                <a:latin typeface="Arial" panose="020B0604020202020204" pitchFamily="34" charset="0"/>
                <a:ea typeface="Calibri" panose="020F0502020204030204" pitchFamily="34" charset="0"/>
                <a:cs typeface="Times New Roman" panose="02020603050405020304" pitchFamily="18" charset="0"/>
              </a:rPr>
              <a:t>.</a:t>
            </a:r>
            <a:endParaRPr lang="it-IT"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CasellaDiTesto 4"/>
          <p:cNvSpPr txBox="1"/>
          <p:nvPr/>
        </p:nvSpPr>
        <p:spPr>
          <a:xfrm>
            <a:off x="969819" y="223561"/>
            <a:ext cx="6899563" cy="523220"/>
          </a:xfrm>
          <a:prstGeom prst="rect">
            <a:avLst/>
          </a:prstGeom>
          <a:noFill/>
        </p:spPr>
        <p:txBody>
          <a:bodyPr wrap="square" rtlCol="0">
            <a:spAutoFit/>
          </a:bodyPr>
          <a:lstStyle/>
          <a:p>
            <a:pPr algn="ctr"/>
            <a:r>
              <a:rPr lang="it-IT" sz="2800" b="1" dirty="0" smtClean="0">
                <a:latin typeface="Tahoma" panose="020B0604030504040204" pitchFamily="34" charset="0"/>
                <a:ea typeface="Tahoma" panose="020B0604030504040204" pitchFamily="34" charset="0"/>
                <a:cs typeface="Tahoma" panose="020B0604030504040204" pitchFamily="34" charset="0"/>
              </a:rPr>
              <a:t>Rotte verso nord: Mazara del Vallo </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2000" y="2770723"/>
            <a:ext cx="3600000" cy="2700000"/>
          </a:xfrm>
          <a:prstGeom prst="rect">
            <a:avLst/>
          </a:prstGeom>
        </p:spPr>
      </p:pic>
      <p:sp>
        <p:nvSpPr>
          <p:cNvPr id="7" name="CasellaDiTesto 6"/>
          <p:cNvSpPr txBox="1"/>
          <p:nvPr/>
        </p:nvSpPr>
        <p:spPr>
          <a:xfrm>
            <a:off x="332509" y="5832764"/>
            <a:ext cx="3727302" cy="584775"/>
          </a:xfrm>
          <a:prstGeom prst="rect">
            <a:avLst/>
          </a:prstGeom>
          <a:noFill/>
        </p:spPr>
        <p:txBody>
          <a:bodyPr wrap="none" rtlCol="0">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4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78594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3" name="CasellaDiTesto 2"/>
          <p:cNvSpPr txBox="1"/>
          <p:nvPr/>
        </p:nvSpPr>
        <p:spPr>
          <a:xfrm>
            <a:off x="304800" y="5874327"/>
            <a:ext cx="3727302" cy="584775"/>
          </a:xfrm>
          <a:prstGeom prst="rect">
            <a:avLst/>
          </a:prstGeom>
          <a:noFill/>
        </p:spPr>
        <p:txBody>
          <a:bodyPr wrap="none" rtlCol="0">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CasellaDiTesto 3"/>
          <p:cNvSpPr txBox="1"/>
          <p:nvPr/>
        </p:nvSpPr>
        <p:spPr>
          <a:xfrm>
            <a:off x="1787236" y="249382"/>
            <a:ext cx="5455340" cy="523220"/>
          </a:xfrm>
          <a:prstGeom prst="rect">
            <a:avLst/>
          </a:prstGeom>
          <a:noFill/>
        </p:spPr>
        <p:txBody>
          <a:bodyPr wrap="none" rtlCol="0">
            <a:spAutoFit/>
          </a:bodyPr>
          <a:lstStyle/>
          <a:p>
            <a:r>
              <a:rPr lang="it-IT" sz="2800" b="1" dirty="0" smtClean="0">
                <a:latin typeface="Tahoma" panose="020B0604030504040204" pitchFamily="34" charset="0"/>
                <a:ea typeface="Tahoma" panose="020B0604030504040204" pitchFamily="34" charset="0"/>
                <a:cs typeface="Tahoma" panose="020B0604030504040204" pitchFamily="34" charset="0"/>
              </a:rPr>
              <a:t>«The </a:t>
            </a:r>
            <a:r>
              <a:rPr lang="it-IT" sz="2800" b="1" dirty="0" err="1" smtClean="0">
                <a:latin typeface="Tahoma" panose="020B0604030504040204" pitchFamily="34" charset="0"/>
                <a:ea typeface="Tahoma" panose="020B0604030504040204" pitchFamily="34" charset="0"/>
                <a:cs typeface="Tahoma" panose="020B0604030504040204" pitchFamily="34" charset="0"/>
              </a:rPr>
              <a:t>Mediterranean</a:t>
            </a:r>
            <a:r>
              <a:rPr lang="it-IT" sz="2800" b="1" dirty="0" smtClean="0">
                <a:latin typeface="Tahoma" panose="020B0604030504040204" pitchFamily="34" charset="0"/>
                <a:ea typeface="Tahoma" panose="020B0604030504040204" pitchFamily="34" charset="0"/>
                <a:cs typeface="Tahoma" panose="020B0604030504040204" pitchFamily="34" charset="0"/>
              </a:rPr>
              <a:t> </a:t>
            </a:r>
            <a:r>
              <a:rPr lang="it-IT" sz="2800" b="1" dirty="0" err="1" smtClean="0">
                <a:latin typeface="Tahoma" panose="020B0604030504040204" pitchFamily="34" charset="0"/>
                <a:ea typeface="Tahoma" panose="020B0604030504040204" pitchFamily="34" charset="0"/>
                <a:cs typeface="Tahoma" panose="020B0604030504040204" pitchFamily="34" charset="0"/>
              </a:rPr>
              <a:t>is</a:t>
            </a:r>
            <a:r>
              <a:rPr lang="it-IT" sz="2800" b="1" dirty="0" smtClean="0">
                <a:latin typeface="Tahoma" panose="020B0604030504040204" pitchFamily="34" charset="0"/>
                <a:ea typeface="Tahoma" panose="020B0604030504040204" pitchFamily="34" charset="0"/>
                <a:cs typeface="Tahoma" panose="020B0604030504040204" pitchFamily="34" charset="0"/>
              </a:rPr>
              <a:t> back»</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Rettangolo 4"/>
          <p:cNvSpPr/>
          <p:nvPr/>
        </p:nvSpPr>
        <p:spPr>
          <a:xfrm>
            <a:off x="166254" y="772602"/>
            <a:ext cx="11568546" cy="4870564"/>
          </a:xfrm>
          <a:prstGeom prst="rect">
            <a:avLst/>
          </a:prstGeom>
        </p:spPr>
        <p:txBody>
          <a:bodyPr wrap="square">
            <a:spAutoFit/>
          </a:bodyPr>
          <a:lstStyle/>
          <a:p>
            <a:pPr marR="180340" lvl="0" algn="just">
              <a:lnSpc>
                <a:spcPct val="115000"/>
              </a:lnSpc>
              <a:spcAft>
                <a:spcPts val="0"/>
              </a:spcAft>
              <a:tabLst>
                <a:tab pos="457200" algn="l"/>
              </a:tabLst>
            </a:pPr>
            <a:r>
              <a:rPr lang="it-IT" dirty="0"/>
              <a:t>Alcuni punti su cui Ben-</a:t>
            </a:r>
            <a:r>
              <a:rPr lang="it-IT" dirty="0" err="1"/>
              <a:t>Yehoyada</a:t>
            </a:r>
            <a:r>
              <a:rPr lang="it-IT" dirty="0"/>
              <a:t> insiste </a:t>
            </a:r>
            <a:r>
              <a:rPr lang="it-IT" dirty="0" smtClean="0"/>
              <a:t>particolarmente: </a:t>
            </a:r>
            <a:endParaRPr lang="it-IT" dirty="0" smtClean="0">
              <a:ea typeface="Calibri" panose="020F0502020204030204" pitchFamily="34" charset="0"/>
              <a:cs typeface="Times New Roman" panose="02020603050405020304" pitchFamily="18" charset="0"/>
            </a:endParaRPr>
          </a:p>
          <a:p>
            <a:pPr marL="342900" marR="180340" lvl="0" indent="-342900" algn="just">
              <a:lnSpc>
                <a:spcPct val="115000"/>
              </a:lnSpc>
              <a:spcAft>
                <a:spcPts val="0"/>
              </a:spcAft>
              <a:buFont typeface="Symbol" panose="05050102010706020507" pitchFamily="18" charset="2"/>
              <a:buChar char=""/>
              <a:tabLst>
                <a:tab pos="457200" algn="l"/>
              </a:tabLst>
            </a:pPr>
            <a:r>
              <a:rPr lang="it-IT" dirty="0" smtClean="0">
                <a:ea typeface="Calibri" panose="020F0502020204030204" pitchFamily="34" charset="0"/>
                <a:cs typeface="Times New Roman" panose="02020603050405020304" pitchFamily="18" charset="0"/>
              </a:rPr>
              <a:t>le </a:t>
            </a:r>
            <a:r>
              <a:rPr lang="it-IT" dirty="0">
                <a:ea typeface="Calibri" panose="020F0502020204030204" pitchFamily="34" charset="0"/>
                <a:cs typeface="Times New Roman" panose="02020603050405020304" pitchFamily="18" charset="0"/>
              </a:rPr>
              <a:t>tragedie dei cui è stato teatro hanno riportato il Mediterraneo al centro dell’attenzione  («</a:t>
            </a:r>
            <a:r>
              <a:rPr lang="en-MY" dirty="0">
                <a:ea typeface="Calibri" panose="020F0502020204030204" pitchFamily="34" charset="0"/>
                <a:cs typeface="Times New Roman" panose="02020603050405020304" pitchFamily="18" charset="0"/>
              </a:rPr>
              <a:t>the Mediterranean is back</a:t>
            </a:r>
            <a:r>
              <a:rPr lang="it-IT" dirty="0">
                <a:ea typeface="Calibri" panose="020F0502020204030204" pitchFamily="34" charset="0"/>
                <a:cs typeface="Times New Roman" panose="02020603050405020304" pitchFamily="18" charset="0"/>
              </a:rPr>
              <a:t>» [p. 184]) e richiedono all’antropologia di tornare al Mediterraneo, riproponendo concetti classici quali quello di </a:t>
            </a:r>
            <a:r>
              <a:rPr lang="it-IT" i="1" dirty="0">
                <a:ea typeface="Calibri" panose="020F0502020204030204" pitchFamily="34" charset="0"/>
                <a:cs typeface="Times New Roman" panose="02020603050405020304" pitchFamily="18" charset="0"/>
              </a:rPr>
              <a:t>ospitalità</a:t>
            </a:r>
            <a:r>
              <a:rPr lang="it-IT" dirty="0">
                <a:ea typeface="Calibri" panose="020F0502020204030204" pitchFamily="34" charset="0"/>
                <a:cs typeface="Times New Roman" panose="02020603050405020304" pitchFamily="18" charset="0"/>
              </a:rPr>
              <a:t> (esemplificata dai pescatori di Mazara) e attingendo a sviluppi concettuali più recenti della disciplina;</a:t>
            </a:r>
          </a:p>
          <a:p>
            <a:pPr marL="342900" marR="180340" lvl="0" indent="-342900" algn="just">
              <a:lnSpc>
                <a:spcPct val="115000"/>
              </a:lnSpc>
              <a:spcAft>
                <a:spcPts val="0"/>
              </a:spcAft>
              <a:buFont typeface="Symbol" panose="05050102010706020507" pitchFamily="18" charset="2"/>
              <a:buChar char=""/>
              <a:tabLst>
                <a:tab pos="457200" algn="l"/>
              </a:tabLst>
            </a:pPr>
            <a:r>
              <a:rPr lang="it-IT" dirty="0">
                <a:ea typeface="Calibri" panose="020F0502020204030204" pitchFamily="34" charset="0"/>
                <a:cs typeface="Times New Roman" panose="02020603050405020304" pitchFamily="18" charset="0"/>
              </a:rPr>
              <a:t>i paesi del Sud Europa sono diventati la frontiera dell’Europa, ma è una frontiera (</a:t>
            </a:r>
            <a:r>
              <a:rPr lang="en-MY" i="1" dirty="0">
                <a:ea typeface="Calibri" panose="020F0502020204030204" pitchFamily="34" charset="0"/>
                <a:cs typeface="Times New Roman" panose="02020603050405020304" pitchFamily="18" charset="0"/>
              </a:rPr>
              <a:t>boundary</a:t>
            </a:r>
            <a:r>
              <a:rPr lang="it-IT" dirty="0">
                <a:ea typeface="Calibri" panose="020F0502020204030204" pitchFamily="34" charset="0"/>
                <a:cs typeface="Times New Roman" panose="02020603050405020304" pitchFamily="18" charset="0"/>
              </a:rPr>
              <a:t>) che inizia nel mare; ed è nel mare (non sulla terraferma) che avviene molto spesso il primo incontro tra i migranti e l’Europa</a:t>
            </a:r>
            <a:r>
              <a:rPr lang="it-IT" dirty="0" smtClean="0">
                <a:ea typeface="Calibri" panose="020F0502020204030204" pitchFamily="34" charset="0"/>
                <a:cs typeface="Times New Roman" panose="02020603050405020304" pitchFamily="18" charset="0"/>
              </a:rPr>
              <a:t>;</a:t>
            </a:r>
          </a:p>
          <a:p>
            <a:pPr marL="342900" marR="180340" indent="-342900" algn="just">
              <a:lnSpc>
                <a:spcPct val="115000"/>
              </a:lnSpc>
              <a:buFont typeface="Symbol" panose="05050102010706020507" pitchFamily="18" charset="2"/>
              <a:buChar char=""/>
              <a:tabLst>
                <a:tab pos="457200" algn="l"/>
              </a:tabLst>
            </a:pPr>
            <a:r>
              <a:rPr lang="it-IT" dirty="0"/>
              <a:t>lungo questa frontiera marina emergono drammaticamente le tensioni tra una umanità – e una moralità – che si dichiara debbano essere senza confini (diritti </a:t>
            </a:r>
            <a:r>
              <a:rPr lang="it-IT" u="sng" dirty="0"/>
              <a:t>umani</a:t>
            </a:r>
            <a:r>
              <a:rPr lang="it-IT" dirty="0"/>
              <a:t>) e i limiti che si vogliono invece imporre alla migrazione e alla fruizione di diritti di cittadinanza: «</a:t>
            </a:r>
            <a:r>
              <a:rPr lang="en-GB" dirty="0"/>
              <a:t>For Europeans, these events have turned the Mediterranean into a mirror that reflects their dilemmas about the tensions between the bounds of their political union and boundless humanity</a:t>
            </a:r>
            <a:r>
              <a:rPr lang="it-IT" dirty="0"/>
              <a:t>» (p. 184) [cfr. p. 187: </a:t>
            </a:r>
            <a:r>
              <a:rPr lang="en-GB" i="1" dirty="0"/>
              <a:t>boundless humanity</a:t>
            </a:r>
            <a:r>
              <a:rPr lang="en-GB" dirty="0"/>
              <a:t> vs. </a:t>
            </a:r>
            <a:r>
              <a:rPr lang="en-GB" i="1" dirty="0"/>
              <a:t>bounded citizenship</a:t>
            </a:r>
            <a:r>
              <a:rPr lang="en-GB" dirty="0"/>
              <a:t>]</a:t>
            </a:r>
            <a:r>
              <a:rPr lang="it-IT" dirty="0" smtClean="0"/>
              <a:t>;</a:t>
            </a:r>
            <a:endParaRPr lang="it-IT" dirty="0" smtClean="0">
              <a:ea typeface="Calibri" panose="020F0502020204030204" pitchFamily="34" charset="0"/>
              <a:cs typeface="Times New Roman" panose="02020603050405020304" pitchFamily="18" charset="0"/>
            </a:endParaRPr>
          </a:p>
          <a:p>
            <a:pPr marL="342900" marR="180340" indent="-342900" algn="just">
              <a:lnSpc>
                <a:spcPct val="115000"/>
              </a:lnSpc>
              <a:buFont typeface="Symbol" panose="05050102010706020507" pitchFamily="18" charset="2"/>
              <a:buChar char=""/>
              <a:tabLst>
                <a:tab pos="457200" algn="l"/>
              </a:tabLst>
            </a:pPr>
            <a:r>
              <a:rPr lang="it-IT" dirty="0"/>
              <a:t>la centralità di una rinnovata antropologia del Mediterraneo che veda nel </a:t>
            </a:r>
            <a:r>
              <a:rPr lang="it-IT" u="sng" dirty="0"/>
              <a:t>mare</a:t>
            </a:r>
            <a:r>
              <a:rPr lang="it-IT" dirty="0"/>
              <a:t> il punto focale dei suoi studi e delle sue elaborazioni teoriche; l’articolo contiene osservazioni molto interessante sul </a:t>
            </a:r>
            <a:r>
              <a:rPr lang="it-IT" i="1" dirty="0"/>
              <a:t>diritto del mare</a:t>
            </a:r>
            <a:r>
              <a:rPr lang="it-IT" dirty="0"/>
              <a:t> e sugli obblighi di “ospitalità” su cui si fonda </a:t>
            </a:r>
            <a:r>
              <a:rPr lang="en-GB" dirty="0"/>
              <a:t>(«the moral obligation to assist </a:t>
            </a:r>
            <a:r>
              <a:rPr lang="en-GB" u="sng" dirty="0"/>
              <a:t>strangers </a:t>
            </a:r>
            <a:r>
              <a:rPr lang="en-GB" dirty="0"/>
              <a:t>in danger of drowning regardless of who they are</a:t>
            </a:r>
            <a:r>
              <a:rPr lang="it-IT" dirty="0"/>
              <a:t>» [p. 186</a:t>
            </a:r>
            <a:r>
              <a:rPr lang="it-IT" dirty="0" smtClean="0"/>
              <a:t>]);</a:t>
            </a:r>
            <a:endParaRPr lang="it-IT" dirty="0"/>
          </a:p>
        </p:txBody>
      </p:sp>
    </p:spTree>
    <p:extLst>
      <p:ext uri="{BB962C8B-B14F-4D97-AF65-F5344CB8AC3E}">
        <p14:creationId xmlns:p14="http://schemas.microsoft.com/office/powerpoint/2010/main" val="2845488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491150-0A6F-47D2-967F-18CC4FCC205A}"/>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2BA40961-6FC9-4CC2-BDB5-60F4A54C81E3}"/>
              </a:ext>
            </a:extLst>
          </p:cNvPr>
          <p:cNvSpPr txBox="1">
            <a:spLocks/>
          </p:cNvSpPr>
          <p:nvPr/>
        </p:nvSpPr>
        <p:spPr>
          <a:xfrm>
            <a:off x="197667" y="6259145"/>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62677D1-11EA-4653-9C88-1FF5DF9B2F64}"/>
              </a:ext>
            </a:extLst>
          </p:cNvPr>
          <p:cNvSpPr txBox="1"/>
          <p:nvPr/>
        </p:nvSpPr>
        <p:spPr>
          <a:xfrm>
            <a:off x="0" y="317769"/>
            <a:ext cx="9711625" cy="954107"/>
          </a:xfrm>
          <a:prstGeom prst="rect">
            <a:avLst/>
          </a:prstGeom>
          <a:noFill/>
        </p:spPr>
        <p:txBody>
          <a:bodyPr wrap="square" rtlCol="0">
            <a:spAutoFit/>
          </a:bodyPr>
          <a:lstStyle/>
          <a:p>
            <a:pPr algn="ct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smtClean="0">
                <a:latin typeface="Tahoma" panose="020B0604030504040204" pitchFamily="34" charset="0"/>
                <a:ea typeface="Tahoma" panose="020B0604030504040204" pitchFamily="34" charset="0"/>
                <a:cs typeface="Tahoma" panose="020B0604030504040204" pitchFamily="34" charset="0"/>
              </a:rPr>
              <a:t>Lezione 18 – La regione mediterranea come spazio di migrazione</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B3BD40C0-613A-4874-8B4F-F766B0777D5D}"/>
              </a:ext>
            </a:extLst>
          </p:cNvPr>
          <p:cNvSpPr txBox="1"/>
          <p:nvPr/>
        </p:nvSpPr>
        <p:spPr>
          <a:xfrm>
            <a:off x="173661" y="2058680"/>
            <a:ext cx="9154151" cy="3416320"/>
          </a:xfrm>
          <a:prstGeom prst="rect">
            <a:avLst/>
          </a:prstGeom>
          <a:noFill/>
        </p:spPr>
        <p:txBody>
          <a:bodyPr wrap="square" rtlCol="0">
            <a:spAutoFit/>
          </a:bodyPr>
          <a:lstStyle/>
          <a:p>
            <a:pPr algn="just"/>
            <a:r>
              <a:rPr lang="it-IT" dirty="0" smtClean="0"/>
              <a:t>Premessa</a:t>
            </a:r>
            <a:r>
              <a:rPr lang="it-IT" dirty="0" smtClean="0"/>
              <a:t>:</a:t>
            </a:r>
          </a:p>
          <a:p>
            <a:pPr algn="just"/>
            <a:r>
              <a:rPr lang="it-IT" dirty="0"/>
              <a:t>Quando si è discusso l’approccio “</a:t>
            </a:r>
            <a:r>
              <a:rPr lang="it-IT" dirty="0" err="1"/>
              <a:t>interazionista</a:t>
            </a:r>
            <a:r>
              <a:rPr lang="it-IT" dirty="0"/>
              <a:t>” alla questione dell’unità della regione mediterranea, oppure si sono delineati i tratti distintivi delle città portuali mediterranee come luoghi di coesistenza o addirittura convivenza tra lingue, culture e religioni </a:t>
            </a:r>
            <a:r>
              <a:rPr lang="it-IT" dirty="0" smtClean="0"/>
              <a:t>diverse, oppure quando si è parlato delle </a:t>
            </a:r>
            <a:r>
              <a:rPr lang="it-IT" dirty="0"/>
              <a:t>tecniche </a:t>
            </a:r>
            <a:r>
              <a:rPr lang="it-IT" dirty="0" smtClean="0"/>
              <a:t>di pesca e dei movimenti dei pescatori,  </a:t>
            </a:r>
            <a:r>
              <a:rPr lang="it-IT" u="sng" dirty="0"/>
              <a:t>l’importanza centrale delle migrazioni</a:t>
            </a:r>
            <a:r>
              <a:rPr lang="it-IT" dirty="0"/>
              <a:t> è ovviamente emersa, ma è rimasta in qualche modo implicita</a:t>
            </a:r>
            <a:r>
              <a:rPr lang="it-IT" dirty="0" smtClean="0"/>
              <a:t>.</a:t>
            </a:r>
          </a:p>
          <a:p>
            <a:pPr algn="just"/>
            <a:endParaRPr lang="it-IT" dirty="0"/>
          </a:p>
          <a:p>
            <a:pPr algn="just"/>
            <a:r>
              <a:rPr lang="it-IT" dirty="0"/>
              <a:t>In </a:t>
            </a:r>
            <a:r>
              <a:rPr lang="it-IT" dirty="0" smtClean="0"/>
              <a:t>queste ultime lezioni </a:t>
            </a:r>
            <a:r>
              <a:rPr lang="it-IT" dirty="0"/>
              <a:t>si cercherà di mostrare come uno sguardo esplicitamente rivolto alle migrazioni che hanno solcato e solcano la regione mediterranea possa offrire – anche collocando le migrazioni mediterranee all’interno dell’ampia letteratura storica e antropologica sulle migrazioni in generale – prospettive in parte inedite e che suggeriscono una </a:t>
            </a:r>
            <a:r>
              <a:rPr lang="it-IT" u="sng" dirty="0"/>
              <a:t>rinnovata centralità del mediterraneo all’interno degli studi antropologici</a:t>
            </a:r>
            <a:r>
              <a:rPr lang="it-IT" u="sng" dirty="0" smtClean="0"/>
              <a:t>. </a:t>
            </a:r>
          </a:p>
        </p:txBody>
      </p:sp>
      <p:sp>
        <p:nvSpPr>
          <p:cNvPr id="4" name="Segnaposto piè di pagina 3"/>
          <p:cNvSpPr>
            <a:spLocks noGrp="1"/>
          </p:cNvSpPr>
          <p:nvPr>
            <p:ph type="ftr" sz="quarter" idx="11"/>
          </p:nvPr>
        </p:nvSpPr>
        <p:spPr/>
        <p:txBody>
          <a:bodyPr/>
          <a:lstStyle/>
          <a:p>
            <a:r>
              <a:rPr lang="it-IT" smtClean="0"/>
              <a:t>Antropologia del Mediterraneo</a:t>
            </a:r>
            <a:endParaRPr lang="it-IT"/>
          </a:p>
        </p:txBody>
      </p:sp>
    </p:spTree>
    <p:extLst>
      <p:ext uri="{BB962C8B-B14F-4D97-AF65-F5344CB8AC3E}">
        <p14:creationId xmlns:p14="http://schemas.microsoft.com/office/powerpoint/2010/main" val="3555252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7F87BD-A8AF-4CC4-BC0A-439E1B0283E0}"/>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BE20370E-1B29-4B5A-8D5B-6CCD2F37144C}"/>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2826240-1EE6-4DEE-B135-F171CE860655}"/>
              </a:ext>
            </a:extLst>
          </p:cNvPr>
          <p:cNvSpPr txBox="1"/>
          <p:nvPr/>
        </p:nvSpPr>
        <p:spPr>
          <a:xfrm>
            <a:off x="0" y="253696"/>
            <a:ext cx="8845235" cy="523220"/>
          </a:xfrm>
          <a:prstGeom prst="rect">
            <a:avLst/>
          </a:prstGeom>
          <a:noFill/>
        </p:spPr>
        <p:txBody>
          <a:bodyPr wrap="square" rtlCol="0">
            <a:spAutoFit/>
          </a:bodyPr>
          <a:lstStyle/>
          <a:p>
            <a:pPr algn="ct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smtClean="0">
                <a:latin typeface="Tahoma" panose="020B0604030504040204" pitchFamily="34" charset="0"/>
                <a:ea typeface="Tahoma" panose="020B0604030504040204" pitchFamily="34" charset="0"/>
                <a:cs typeface="Tahoma" panose="020B0604030504040204" pitchFamily="34" charset="0"/>
              </a:rPr>
              <a:t>Rotte verso sud: una migrazione dimenticata</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BB9F990E-EB22-440F-834E-4102C7B115E2}"/>
              </a:ext>
            </a:extLst>
          </p:cNvPr>
          <p:cNvSpPr txBox="1"/>
          <p:nvPr/>
        </p:nvSpPr>
        <p:spPr>
          <a:xfrm>
            <a:off x="194785" y="776916"/>
            <a:ext cx="8627061" cy="4801314"/>
          </a:xfrm>
          <a:prstGeom prst="rect">
            <a:avLst/>
          </a:prstGeom>
          <a:noFill/>
        </p:spPr>
        <p:txBody>
          <a:bodyPr wrap="square" rtlCol="0">
            <a:spAutoFit/>
          </a:bodyPr>
          <a:lstStyle/>
          <a:p>
            <a:pPr algn="just"/>
            <a:r>
              <a:rPr lang="it-IT" dirty="0" smtClean="0"/>
              <a:t>Il punto di partenza della lezione non sono i numerosi </a:t>
            </a:r>
            <a:r>
              <a:rPr lang="it-IT" dirty="0" smtClean="0"/>
              <a:t>sposta</a:t>
            </a:r>
            <a:r>
              <a:rPr lang="it-IT" dirty="0" smtClean="0"/>
              <a:t>menti migratori dai paesi della sponda sud a quelli della sponda nord che hanno contraddistinto gli ultimi 50/60 anni di storia mediterranea, </a:t>
            </a:r>
            <a:r>
              <a:rPr lang="it-IT" dirty="0" smtClean="0"/>
              <a:t>guardiamo piuttosto agli </a:t>
            </a:r>
            <a:r>
              <a:rPr lang="it-IT" dirty="0" smtClean="0"/>
              <a:t>attraversamenti in direzione opposta, frequenti e consistenti in un passato un po’ più lontano. Lo facciamo dapprima ponendoci dal punto di vista dei migranti italiani </a:t>
            </a:r>
            <a:r>
              <a:rPr lang="it-IT" dirty="0" smtClean="0"/>
              <a:t>in </a:t>
            </a:r>
            <a:r>
              <a:rPr lang="it-IT" dirty="0" err="1" smtClean="0"/>
              <a:t>NordAfrica</a:t>
            </a:r>
            <a:r>
              <a:rPr lang="it-IT" dirty="0" smtClean="0"/>
              <a:t> e poi osservando questi arrivi e transiti dalla città di Tunisi.</a:t>
            </a:r>
          </a:p>
          <a:p>
            <a:pPr algn="just"/>
            <a:r>
              <a:rPr lang="it-IT" dirty="0" smtClean="0"/>
              <a:t>Nel </a:t>
            </a:r>
            <a:r>
              <a:rPr lang="it-IT" dirty="0"/>
              <a:t>clima di rinnovato interesse per le </a:t>
            </a:r>
            <a:r>
              <a:rPr lang="it-IT" u="sng" dirty="0"/>
              <a:t>emigrazioni italiane </a:t>
            </a:r>
            <a:r>
              <a:rPr lang="it-IT" dirty="0"/>
              <a:t>che ha caratterizzato questi ultimi decenni, «le migrazioni verso sud, vale a dire </a:t>
            </a:r>
            <a:r>
              <a:rPr lang="it-IT" u="sng" dirty="0"/>
              <a:t>verso le sponde orientale e meridionale del Mediterraneo</a:t>
            </a:r>
            <a:r>
              <a:rPr lang="it-IT" dirty="0"/>
              <a:t> e quei paesi del Maghreb che oggi costituiscono fra i principali serbatoi dell’esodo verso l’Europa meridionale e l’Italia, appaiono ancora un ambito un po’ trascurato» (p. 240). A spiegare questa trascuratezza ci sono indubbiamente i numeri: dei 16,6 milioni di italiani partiti tra il 1876 e il 1925, solo 300.000 si diressero verso l’Africa “non italiana” (vale a dire in paesi africani diversi da Libia e Eritrea</a:t>
            </a:r>
            <a:r>
              <a:rPr lang="it-IT" dirty="0" smtClean="0"/>
              <a:t>).</a:t>
            </a:r>
          </a:p>
          <a:p>
            <a:pPr algn="just"/>
            <a:r>
              <a:rPr lang="it-IT" dirty="0" smtClean="0"/>
              <a:t>Eppure: «una </a:t>
            </a:r>
            <a:r>
              <a:rPr lang="it-IT" dirty="0"/>
              <a:t>migliore conoscenza di queste comunità è utile per ravvivare la consapevolezza della </a:t>
            </a:r>
            <a:r>
              <a:rPr lang="it-IT" u="sng" dirty="0"/>
              <a:t>lunga tradizione di integrazione non solo commerciale ma anche sociale e culturale fra le due rive del Mediterraneo</a:t>
            </a:r>
            <a:r>
              <a:rPr lang="it-IT" dirty="0"/>
              <a:t>» (p. 241</a:t>
            </a:r>
            <a:r>
              <a:rPr lang="it-IT" dirty="0" smtClean="0"/>
              <a:t>).</a:t>
            </a:r>
          </a:p>
          <a:p>
            <a:pPr algn="just"/>
            <a:endParaRPr lang="it-IT" dirty="0"/>
          </a:p>
        </p:txBody>
      </p:sp>
      <p:sp>
        <p:nvSpPr>
          <p:cNvPr id="4" name="Segnaposto piè di pagina 3"/>
          <p:cNvSpPr>
            <a:spLocks noGrp="1"/>
          </p:cNvSpPr>
          <p:nvPr>
            <p:ph type="ftr" sz="quarter" idx="11"/>
          </p:nvPr>
        </p:nvSpPr>
        <p:spPr/>
        <p:txBody>
          <a:bodyPr/>
          <a:lstStyle/>
          <a:p>
            <a:r>
              <a:rPr lang="it-IT" smtClean="0"/>
              <a:t>Antropologia del Mediterraneo</a:t>
            </a:r>
            <a:endParaRPr lang="it-IT"/>
          </a:p>
        </p:txBody>
      </p:sp>
      <p:sp>
        <p:nvSpPr>
          <p:cNvPr id="7" name="Rettangolo arrotondato 6"/>
          <p:cNvSpPr/>
          <p:nvPr/>
        </p:nvSpPr>
        <p:spPr>
          <a:xfrm>
            <a:off x="167076" y="5223109"/>
            <a:ext cx="8235635" cy="444829"/>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a:t>Patrizia </a:t>
            </a:r>
            <a:r>
              <a:rPr lang="it-IT" sz="1400" dirty="0" err="1"/>
              <a:t>Audenino</a:t>
            </a:r>
            <a:r>
              <a:rPr lang="it-IT" sz="1400" dirty="0"/>
              <a:t>, “Rotta verso Sud: dall'Italia al Mediterraneo", in M. </a:t>
            </a:r>
            <a:r>
              <a:rPr lang="it-IT" sz="1400" dirty="0" err="1"/>
              <a:t>Antonioli</a:t>
            </a:r>
            <a:r>
              <a:rPr lang="it-IT" sz="1400" dirty="0"/>
              <a:t> e A. </a:t>
            </a:r>
            <a:r>
              <a:rPr lang="it-IT" sz="1400" dirty="0" err="1"/>
              <a:t>Moioli</a:t>
            </a:r>
            <a:r>
              <a:rPr lang="it-IT" sz="1400" dirty="0"/>
              <a:t> (a cura di),</a:t>
            </a:r>
            <a:r>
              <a:rPr lang="it-IT" sz="1400" i="1" dirty="0"/>
              <a:t>Saggi storici in onore di </a:t>
            </a:r>
            <a:r>
              <a:rPr lang="it-IT" sz="1400" i="1" dirty="0" err="1"/>
              <a:t>Romain</a:t>
            </a:r>
            <a:r>
              <a:rPr lang="it-IT" sz="1400" i="1" dirty="0"/>
              <a:t> Rainero</a:t>
            </a:r>
            <a:r>
              <a:rPr lang="it-IT" sz="1400" dirty="0"/>
              <a:t>, Milano, </a:t>
            </a:r>
            <a:r>
              <a:rPr lang="it-IT" sz="1400" dirty="0" smtClean="0"/>
              <a:t>Angeli, </a:t>
            </a:r>
            <a:r>
              <a:rPr lang="it-IT" sz="1400" dirty="0"/>
              <a:t>2005, pp. 239-267.</a:t>
            </a:r>
            <a:endParaRPr lang="it-IT" sz="1400" dirty="0"/>
          </a:p>
        </p:txBody>
      </p:sp>
      <p:sp>
        <p:nvSpPr>
          <p:cNvPr id="8" name="Fumetto 2 7"/>
          <p:cNvSpPr/>
          <p:nvPr/>
        </p:nvSpPr>
        <p:spPr>
          <a:xfrm>
            <a:off x="8821846" y="990734"/>
            <a:ext cx="3346765" cy="4385254"/>
          </a:xfrm>
          <a:prstGeom prst="wedgeRoundRect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dirty="0" smtClean="0"/>
              <a:t>“</a:t>
            </a:r>
          </a:p>
          <a:p>
            <a:pPr lvl="0" algn="just"/>
            <a:r>
              <a:rPr lang="en-US" sz="1600" dirty="0" smtClean="0"/>
              <a:t>Compared </a:t>
            </a:r>
            <a:r>
              <a:rPr lang="en-US" sz="1600" dirty="0"/>
              <a:t>to the earlier migrations to the New World and the vast transatlantic displacements of the late nineteenth and early twentieth centuries, the </a:t>
            </a:r>
            <a:r>
              <a:rPr lang="en-US" sz="1600" dirty="0" err="1"/>
              <a:t>Maghrib</a:t>
            </a:r>
            <a:r>
              <a:rPr lang="en-US" sz="1600" dirty="0"/>
              <a:t> appeared less dynamic in scope because it was not a question of millions but rather of a steady drip of thousands, then tens of thousands of people, relocating over decades. Yet migratory flows from north to south after roughly 1830 represented the largest trans-sea dispersal of peoples since the Iberian expulsions (the so-called Reconquista) of centuries earlier</a:t>
            </a:r>
            <a:r>
              <a:rPr lang="en-US" sz="1600" dirty="0" smtClean="0"/>
              <a:t>”. (Clancy-Smith </a:t>
            </a:r>
          </a:p>
          <a:p>
            <a:pPr lvl="0" algn="just"/>
            <a:r>
              <a:rPr lang="en-US" sz="1600" dirty="0" smtClean="0"/>
              <a:t>            2011 )</a:t>
            </a:r>
            <a:endParaRPr lang="it-IT" sz="1600" b="1" dirty="0"/>
          </a:p>
        </p:txBody>
      </p:sp>
    </p:spTree>
    <p:extLst>
      <p:ext uri="{BB962C8B-B14F-4D97-AF65-F5344CB8AC3E}">
        <p14:creationId xmlns:p14="http://schemas.microsoft.com/office/powerpoint/2010/main" val="2068771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CFB984-EC62-4468-AFB3-25D582FB1DF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D2D9AA4E-E2C6-411F-BB55-82CC1BE57469}"/>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1632976-9C63-499E-995F-6595CC625DDA}"/>
              </a:ext>
            </a:extLst>
          </p:cNvPr>
          <p:cNvSpPr txBox="1"/>
          <p:nvPr/>
        </p:nvSpPr>
        <p:spPr>
          <a:xfrm>
            <a:off x="1" y="282337"/>
            <a:ext cx="8686800" cy="523220"/>
          </a:xfrm>
          <a:prstGeom prst="rect">
            <a:avLst/>
          </a:prstGeom>
          <a:noFill/>
        </p:spPr>
        <p:txBody>
          <a:bodyPr wrap="square" rtlCol="0">
            <a:spAutoFit/>
          </a:bodyPr>
          <a:lstStyle/>
          <a:p>
            <a:pPr algn="ct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smtClean="0">
                <a:solidFill>
                  <a:srgbClr val="BB1717"/>
                </a:solidFill>
                <a:latin typeface="Tahoma" panose="020B0604030504040204" pitchFamily="34" charset="0"/>
                <a:ea typeface="Tahoma" panose="020B0604030504040204" pitchFamily="34" charset="0"/>
                <a:cs typeface="Tahoma" panose="020B0604030504040204" pitchFamily="34" charset="0"/>
              </a:rPr>
              <a:t>L’eredità delle migrazioni mercantili</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F87AEBBA-7499-4324-AB63-F36F09D32CF9}"/>
              </a:ext>
            </a:extLst>
          </p:cNvPr>
          <p:cNvSpPr txBox="1"/>
          <p:nvPr/>
        </p:nvSpPr>
        <p:spPr>
          <a:xfrm>
            <a:off x="368449" y="1131307"/>
            <a:ext cx="8124387" cy="4524315"/>
          </a:xfrm>
          <a:prstGeom prst="rect">
            <a:avLst/>
          </a:prstGeom>
          <a:noFill/>
        </p:spPr>
        <p:txBody>
          <a:bodyPr wrap="square" rtlCol="0">
            <a:spAutoFit/>
          </a:bodyPr>
          <a:lstStyle/>
          <a:p>
            <a:pPr algn="just"/>
            <a:r>
              <a:rPr lang="it-IT" dirty="0"/>
              <a:t>Gli insediamenti italiani più studiati sono quelli che venivano definiti “italo-levantini”: Salonicco, Istanbul, Smirne e altri insediamenti in Asia minore, in cui coesistevano spesso – nel XVIII e XIX secolo – gruppi immigrati di recente e gruppi “indigeni o storici”, discendenti dei genovesi e veneziani insediatisi all’epoca delle Crociate. </a:t>
            </a:r>
            <a:endParaRPr lang="it-IT" dirty="0" smtClean="0"/>
          </a:p>
          <a:p>
            <a:pPr algn="just"/>
            <a:r>
              <a:rPr lang="it-IT" dirty="0" smtClean="0"/>
              <a:t>A </a:t>
            </a:r>
            <a:r>
              <a:rPr lang="it-IT" dirty="0"/>
              <a:t>questi gruppi andava sommato il contingente degli ebrei sefarditi arrivati da Livorno nel Settecento: nel 1862, «gli ebrei provenienti dal nostro Paese si separarono […] dalla comunità sefardita di Istanbul, per fondare un gruppo italiano con una propria sinagoga e una amministrazione separata» (p. 243</a:t>
            </a:r>
            <a:r>
              <a:rPr lang="it-IT" dirty="0" smtClean="0"/>
              <a:t>), e nel corso dell’Ottocento gli arrivi di esuli politici, artigiani, carpentieri, albergatori …..</a:t>
            </a:r>
          </a:p>
          <a:p>
            <a:pPr algn="just"/>
            <a:endParaRPr lang="it-IT" dirty="0"/>
          </a:p>
          <a:p>
            <a:pPr algn="just"/>
            <a:r>
              <a:rPr lang="it-IT" dirty="0"/>
              <a:t>A Smirne, «il sistema sociale di </a:t>
            </a:r>
            <a:r>
              <a:rPr lang="it-IT" u="sng" dirty="0"/>
              <a:t>convivenza</a:t>
            </a:r>
            <a:r>
              <a:rPr lang="it-IT" dirty="0"/>
              <a:t> di nazionalità diverse, all’interno del quale vivevano le famiglie che si consideravano italiane o che sceglievano di esserlo, sarebbe stato distrutto   violentemente nel 1922» a causa del trattato di Losanna, che avrebbe causato «nel giro di pochi anni la perdita della metà della popolazione di Smirne, e al dissolvimento quasi completo della componente non musulmana» (p. 144</a:t>
            </a:r>
            <a:r>
              <a:rPr lang="it-IT" dirty="0" smtClean="0"/>
              <a:t>).</a:t>
            </a:r>
            <a:endParaRPr lang="it-IT" dirty="0"/>
          </a:p>
        </p:txBody>
      </p:sp>
      <p:sp>
        <p:nvSpPr>
          <p:cNvPr id="4" name="Segnaposto piè di pagina 3"/>
          <p:cNvSpPr>
            <a:spLocks noGrp="1"/>
          </p:cNvSpPr>
          <p:nvPr>
            <p:ph type="ftr" sz="quarter" idx="11"/>
          </p:nvPr>
        </p:nvSpPr>
        <p:spPr/>
        <p:txBody>
          <a:bodyPr/>
          <a:lstStyle/>
          <a:p>
            <a:r>
              <a:rPr lang="it-IT" smtClean="0"/>
              <a:t>Antropologia del Mediterraneo</a:t>
            </a:r>
            <a:endParaRPr lang="it-IT"/>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2836" y="1946246"/>
            <a:ext cx="3653516" cy="2412000"/>
          </a:xfrm>
          <a:prstGeom prst="rect">
            <a:avLst/>
          </a:prstGeom>
        </p:spPr>
      </p:pic>
    </p:spTree>
    <p:extLst>
      <p:ext uri="{BB962C8B-B14F-4D97-AF65-F5344CB8AC3E}">
        <p14:creationId xmlns:p14="http://schemas.microsoft.com/office/powerpoint/2010/main" val="3696986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4D0C87-7EEF-445A-B274-D70AC6B5FE3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23B54174-EBA3-4C72-8B30-772941404A9D}"/>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E9D5F10E-50F4-4326-9914-0CBFEFF1875B}"/>
              </a:ext>
            </a:extLst>
          </p:cNvPr>
          <p:cNvSpPr txBox="1"/>
          <p:nvPr/>
        </p:nvSpPr>
        <p:spPr>
          <a:xfrm>
            <a:off x="181070" y="282337"/>
            <a:ext cx="9530555" cy="954107"/>
          </a:xfrm>
          <a:prstGeom prst="rect">
            <a:avLst/>
          </a:prstGeom>
          <a:noFill/>
        </p:spPr>
        <p:txBody>
          <a:bodyPr wrap="square" rtlCol="0">
            <a:spAutoFit/>
          </a:bodyPr>
          <a:lstStyle/>
          <a:p>
            <a:pPr algn="ctr"/>
            <a:r>
              <a:rPr lang="it-IT" sz="2800" b="1" dirty="0">
                <a:latin typeface="Tahoma" panose="020B0604030504040204" pitchFamily="34" charset="0"/>
                <a:ea typeface="Tahoma" panose="020B0604030504040204" pitchFamily="34" charset="0"/>
                <a:cs typeface="Tahoma" panose="020B0604030504040204" pitchFamily="34" charset="0"/>
              </a:rPr>
              <a:t>  </a:t>
            </a:r>
            <a:r>
              <a:rPr lang="it-IT" sz="2800" b="1" dirty="0" smtClean="0">
                <a:latin typeface="Tahoma" panose="020B0604030504040204" pitchFamily="34" charset="0"/>
                <a:ea typeface="Tahoma" panose="020B0604030504040204" pitchFamily="34" charset="0"/>
                <a:cs typeface="Tahoma" panose="020B0604030504040204" pitchFamily="34" charset="0"/>
              </a:rPr>
              <a:t>Le migrazioni verso l’Africa settentrionale: </a:t>
            </a:r>
          </a:p>
          <a:p>
            <a:pPr algn="ctr"/>
            <a:r>
              <a:rPr lang="it-IT" sz="2800" b="1" dirty="0" smtClean="0">
                <a:latin typeface="Tahoma" panose="020B0604030504040204" pitchFamily="34" charset="0"/>
                <a:ea typeface="Tahoma" panose="020B0604030504040204" pitchFamily="34" charset="0"/>
                <a:cs typeface="Tahoma" panose="020B0604030504040204" pitchFamily="34" charset="0"/>
              </a:rPr>
              <a:t>italiani in Tunisia</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3E346584-B317-4747-94F7-DF50B95DF597}"/>
              </a:ext>
            </a:extLst>
          </p:cNvPr>
          <p:cNvSpPr txBox="1"/>
          <p:nvPr/>
        </p:nvSpPr>
        <p:spPr>
          <a:xfrm>
            <a:off x="368448" y="1236444"/>
            <a:ext cx="10354970" cy="4247317"/>
          </a:xfrm>
          <a:prstGeom prst="rect">
            <a:avLst/>
          </a:prstGeom>
          <a:noFill/>
        </p:spPr>
        <p:txBody>
          <a:bodyPr wrap="square" rtlCol="0">
            <a:spAutoFit/>
          </a:bodyPr>
          <a:lstStyle/>
          <a:p>
            <a:pPr algn="just"/>
            <a:r>
              <a:rPr lang="it-IT" dirty="0"/>
              <a:t>La presenza italiana in Egitto, Algeria, Tunisia e Marocco è antica («è noto come già al loro primo arrivo in Algeria nel 1830 i francesi si fossero imbattuti nelle imbarcazioni dei pescatori di corallo di Livorno, intenti alla loro occupazione stagionale» </a:t>
            </a:r>
            <a:r>
              <a:rPr lang="it-IT" dirty="0" smtClean="0"/>
              <a:t>p</a:t>
            </a:r>
            <a:r>
              <a:rPr lang="it-IT" dirty="0"/>
              <a:t>. 245) e ben documentata soprattutto per l’Egitto (presenza italiana considerevole a Alessandria e al Cairo) e ancor più per la </a:t>
            </a:r>
            <a:r>
              <a:rPr lang="it-IT" dirty="0" smtClean="0"/>
              <a:t>Tunisia.</a:t>
            </a:r>
          </a:p>
          <a:p>
            <a:pPr algn="just"/>
            <a:endParaRPr lang="it-IT" dirty="0"/>
          </a:p>
          <a:p>
            <a:pPr algn="just"/>
            <a:r>
              <a:rPr lang="it-IT" dirty="0"/>
              <a:t>Nel 1911 (anno di censimento) la Tunisia ospitava </a:t>
            </a:r>
            <a:r>
              <a:rPr lang="it-IT" u="sng" dirty="0"/>
              <a:t>la più folta colonia italiana </a:t>
            </a:r>
            <a:r>
              <a:rPr lang="it-IT" dirty="0"/>
              <a:t>sulle rive del Mediterraneo. Il numero degli italiani era stimato in quell’anno da un minimo di 88.000 per le fonti francesi a un massimo di oltre 130.000 per quelle italiane: questa divergenza si deve a vari fattori, non ultimo il desiderio del governo francese di celare il fatto che la popolazione italiana in Tunisia (protettorato francese dal 1881 fino al 1956) era più numerosa di quella francese</a:t>
            </a:r>
            <a:r>
              <a:rPr lang="it-IT" dirty="0" smtClean="0"/>
              <a:t>.</a:t>
            </a:r>
          </a:p>
          <a:p>
            <a:pPr algn="just"/>
            <a:r>
              <a:rPr lang="it-IT" dirty="0" smtClean="0"/>
              <a:t>Si </a:t>
            </a:r>
            <a:r>
              <a:rPr lang="it-IT" dirty="0"/>
              <a:t>può notare che il numero degli italiani era cresciuto notevolmente nel giro di trent’anni, rispetto a una popolazione stimata tra gli 11.000 e i 17.000 nel 1881. Ed era destinato a salire fino a circa 175.000 </a:t>
            </a:r>
            <a:r>
              <a:rPr lang="it-IT" u="sng" dirty="0"/>
              <a:t>alla vigilia della seconda guerra mondiale, </a:t>
            </a:r>
            <a:r>
              <a:rPr lang="it-IT" u="sng" dirty="0" smtClean="0"/>
              <a:t>la </a:t>
            </a:r>
            <a:r>
              <a:rPr lang="it-IT" u="sng" dirty="0"/>
              <a:t>metà degli europei presenti in Tunisia</a:t>
            </a:r>
            <a:r>
              <a:rPr lang="it-IT" u="sng" dirty="0" smtClean="0"/>
              <a:t>.</a:t>
            </a:r>
          </a:p>
          <a:p>
            <a:pPr algn="just"/>
            <a:r>
              <a:rPr lang="it-IT" dirty="0" smtClean="0"/>
              <a:t>Una collettività organizzata con proprie istituzioni: dai circoli ricreativi dei notabili ai circoli politici alle società di mutuo soccorso alle scuole.</a:t>
            </a:r>
          </a:p>
        </p:txBody>
      </p:sp>
      <p:sp>
        <p:nvSpPr>
          <p:cNvPr id="4" name="Segnaposto piè di pagina 3"/>
          <p:cNvSpPr>
            <a:spLocks noGrp="1"/>
          </p:cNvSpPr>
          <p:nvPr>
            <p:ph type="ftr" sz="quarter" idx="11"/>
          </p:nvPr>
        </p:nvSpPr>
        <p:spPr/>
        <p:txBody>
          <a:bodyPr/>
          <a:lstStyle/>
          <a:p>
            <a:r>
              <a:rPr lang="it-IT" smtClean="0"/>
              <a:t>Antropologia del Mediterraneo</a:t>
            </a:r>
            <a:endParaRPr lang="it-IT"/>
          </a:p>
        </p:txBody>
      </p:sp>
    </p:spTree>
    <p:extLst>
      <p:ext uri="{BB962C8B-B14F-4D97-AF65-F5344CB8AC3E}">
        <p14:creationId xmlns:p14="http://schemas.microsoft.com/office/powerpoint/2010/main" val="768046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282337"/>
            <a:ext cx="9906000" cy="523220"/>
          </a:xfrm>
          <a:prstGeom prst="rect">
            <a:avLst/>
          </a:prstGeom>
          <a:noFill/>
        </p:spPr>
        <p:txBody>
          <a:bodyPr wrap="square" rtlCol="0">
            <a:spAutoFit/>
          </a:bodyPr>
          <a:lstStyle/>
          <a:p>
            <a:pPr algn="ct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smtClean="0">
                <a:latin typeface="Tahoma" panose="020B0604030504040204" pitchFamily="34" charset="0"/>
                <a:ea typeface="Tahoma" panose="020B0604030504040204" pitchFamily="34" charset="0"/>
                <a:cs typeface="Tahoma" panose="020B0604030504040204" pitchFamily="34" charset="0"/>
              </a:rPr>
              <a:t>Non solo mercanti: </a:t>
            </a:r>
            <a:r>
              <a:rPr lang="it-IT" sz="2800" b="1" dirty="0" smtClean="0">
                <a:latin typeface="Tahoma" panose="020B0604030504040204" pitchFamily="34" charset="0"/>
                <a:ea typeface="Tahoma" panose="020B0604030504040204" pitchFamily="34" charset="0"/>
                <a:cs typeface="Tahoma" panose="020B0604030504040204" pitchFamily="34" charset="0"/>
              </a:rPr>
              <a:t>pescatori, </a:t>
            </a:r>
            <a:r>
              <a:rPr lang="it-IT" sz="2800" b="1" dirty="0" smtClean="0">
                <a:latin typeface="Tahoma" panose="020B0604030504040204" pitchFamily="34" charset="0"/>
                <a:ea typeface="Tahoma" panose="020B0604030504040204" pitchFamily="34" charset="0"/>
                <a:cs typeface="Tahoma" panose="020B0604030504040204" pitchFamily="34" charset="0"/>
              </a:rPr>
              <a:t>agricoltori e operai</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4" name="Titolo 1">
            <a:extLst>
              <a:ext uri="{FF2B5EF4-FFF2-40B4-BE49-F238E27FC236}">
                <a16:creationId xmlns:a16="http://schemas.microsoft.com/office/drawing/2014/main" id="{4F99FC27-69F9-44E9-BC6D-315AC5994CC7}"/>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22975BDD-81D4-4393-A279-371977DC3842}"/>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55151FA4-0FF2-4823-B20B-CCA58ADA0C43}"/>
              </a:ext>
            </a:extLst>
          </p:cNvPr>
          <p:cNvSpPr txBox="1"/>
          <p:nvPr/>
        </p:nvSpPr>
        <p:spPr>
          <a:xfrm>
            <a:off x="208229" y="922960"/>
            <a:ext cx="9066496" cy="4801314"/>
          </a:xfrm>
          <a:prstGeom prst="rect">
            <a:avLst/>
          </a:prstGeom>
          <a:noFill/>
        </p:spPr>
        <p:txBody>
          <a:bodyPr wrap="square" rtlCol="0">
            <a:spAutoFit/>
          </a:bodyPr>
          <a:lstStyle/>
          <a:p>
            <a:pPr algn="just"/>
            <a:r>
              <a:rPr lang="it-IT" dirty="0"/>
              <a:t>Nella colonia italiana erano riconoscibili quattro figure sociali prevalenti, sedimentazione di arrivi distribuiti in un arco di tempo secolare e differenziate per origine tanto regionale quanto sociale:</a:t>
            </a:r>
          </a:p>
          <a:p>
            <a:pPr marL="285750" lvl="0" indent="-285750" algn="just">
              <a:buFont typeface="Arial" panose="020B0604020202020204" pitchFamily="34" charset="0"/>
              <a:buChar char="•"/>
            </a:pPr>
            <a:r>
              <a:rPr lang="it-IT" dirty="0"/>
              <a:t>i commercianti e professionisti: è il primo gruppo a stanziarsi in Tunisia ed è formato principalmente da </a:t>
            </a:r>
            <a:r>
              <a:rPr lang="it-IT" dirty="0" smtClean="0"/>
              <a:t>commercianti </a:t>
            </a:r>
            <a:r>
              <a:rPr lang="it-IT" dirty="0"/>
              <a:t>ebrei livornesi (noti come i </a:t>
            </a:r>
            <a:r>
              <a:rPr lang="it-IT" i="1" dirty="0" err="1" smtClean="0"/>
              <a:t>qrana</a:t>
            </a:r>
            <a:r>
              <a:rPr lang="it-IT" dirty="0" smtClean="0"/>
              <a:t>, da </a:t>
            </a:r>
            <a:r>
              <a:rPr lang="it-IT" i="1" dirty="0" err="1" smtClean="0"/>
              <a:t>Gurna</a:t>
            </a:r>
            <a:r>
              <a:rPr lang="it-IT" dirty="0" smtClean="0"/>
              <a:t>, Livorno in arabo, arrivati nel corso del XVIII sec.) </a:t>
            </a:r>
            <a:r>
              <a:rPr lang="it-IT" dirty="0"/>
              <a:t>che costituiranno la classe dirigente della colonia italiana e non solo (nel 1909, su 15 medici che esercitavano a Tunisi ben 9 erano italiani, prevalentemente ebrei</a:t>
            </a:r>
            <a:r>
              <a:rPr lang="it-IT" dirty="0" smtClean="0"/>
              <a:t>);</a:t>
            </a:r>
            <a:endParaRPr lang="it-IT" dirty="0"/>
          </a:p>
          <a:p>
            <a:pPr marL="285750" lvl="0" indent="-285750" algn="just">
              <a:buFont typeface="Arial" panose="020B0604020202020204" pitchFamily="34" charset="0"/>
              <a:buChar char="•"/>
            </a:pPr>
            <a:r>
              <a:rPr lang="it-IT" dirty="0"/>
              <a:t>i pescatori: soprattutto </a:t>
            </a:r>
            <a:r>
              <a:rPr lang="it-IT" dirty="0" smtClean="0"/>
              <a:t>siciliani, stagionali o residenti, impegnati nelle attività di pesca e di lavorazione del pescato;</a:t>
            </a:r>
            <a:endParaRPr lang="it-IT" dirty="0"/>
          </a:p>
          <a:p>
            <a:pPr marL="285750" lvl="0" indent="-285750" algn="just">
              <a:buFont typeface="Arial" panose="020B0604020202020204" pitchFamily="34" charset="0"/>
              <a:buChar char="•"/>
            </a:pPr>
            <a:r>
              <a:rPr lang="it-IT" dirty="0"/>
              <a:t>gli </a:t>
            </a:r>
            <a:r>
              <a:rPr lang="it-IT" dirty="0" smtClean="0"/>
              <a:t>agricoltori, anche in questo caso lavoratori stagionali e residenti, inizialmente braccianti, diventano poi in certi casi proprietari/imprenditori (viticoltori in particolare);</a:t>
            </a:r>
            <a:endParaRPr lang="it-IT" dirty="0"/>
          </a:p>
          <a:p>
            <a:pPr marL="285750" lvl="0" indent="-285750" algn="just">
              <a:buFont typeface="Arial" panose="020B0604020202020204" pitchFamily="34" charset="0"/>
              <a:buChar char="•"/>
            </a:pPr>
            <a:r>
              <a:rPr lang="it-IT" dirty="0"/>
              <a:t>gli operai: soprattutto addetti </a:t>
            </a:r>
            <a:r>
              <a:rPr lang="it-IT" dirty="0" smtClean="0"/>
              <a:t>all’edilizia urbana e nella costruzione di strade, ferrovie, porti, di </a:t>
            </a:r>
            <a:r>
              <a:rPr lang="it-IT" dirty="0"/>
              <a:t>varia provenienza regionale, che nella prima metà del Novecento giungeranno a costituire la netta maggioranza della popolazione italiana a Tunisi</a:t>
            </a:r>
            <a:r>
              <a:rPr lang="it-IT" dirty="0" smtClean="0"/>
              <a:t>.</a:t>
            </a:r>
          </a:p>
          <a:p>
            <a:pPr lvl="0" algn="just"/>
            <a:r>
              <a:rPr lang="it-IT" dirty="0" smtClean="0"/>
              <a:t>Questi ultimi gruppi di lavoratori di origine proletaria provenivano principalmente dall’Italia meridionale.</a:t>
            </a:r>
            <a:endParaRPr lang="it-IT" dirty="0"/>
          </a:p>
        </p:txBody>
      </p:sp>
      <p:sp>
        <p:nvSpPr>
          <p:cNvPr id="2" name="Segnaposto piè di pagina 1"/>
          <p:cNvSpPr>
            <a:spLocks noGrp="1"/>
          </p:cNvSpPr>
          <p:nvPr>
            <p:ph type="ftr" sz="quarter" idx="11"/>
          </p:nvPr>
        </p:nvSpPr>
        <p:spPr/>
        <p:txBody>
          <a:bodyPr/>
          <a:lstStyle/>
          <a:p>
            <a:r>
              <a:rPr lang="it-IT" smtClean="0"/>
              <a:t>Antropologia del Mediterraneo</a:t>
            </a:r>
            <a:endParaRPr lang="it-IT"/>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5030" y="1172431"/>
            <a:ext cx="2422500" cy="3420000"/>
          </a:xfrm>
          <a:prstGeom prst="rect">
            <a:avLst/>
          </a:prstGeom>
        </p:spPr>
      </p:pic>
      <p:sp>
        <p:nvSpPr>
          <p:cNvPr id="8" name="CasellaDiTesto 7"/>
          <p:cNvSpPr txBox="1"/>
          <p:nvPr/>
        </p:nvSpPr>
        <p:spPr>
          <a:xfrm>
            <a:off x="9415030" y="4592431"/>
            <a:ext cx="2507673" cy="954107"/>
          </a:xfrm>
          <a:prstGeom prst="rect">
            <a:avLst/>
          </a:prstGeom>
          <a:noFill/>
        </p:spPr>
        <p:txBody>
          <a:bodyPr wrap="square" rtlCol="0">
            <a:spAutoFit/>
          </a:bodyPr>
          <a:lstStyle/>
          <a:p>
            <a:pPr lvl="0"/>
            <a:r>
              <a:rPr lang="it-IT" sz="1400" dirty="0"/>
              <a:t>D. </a:t>
            </a:r>
            <a:r>
              <a:rPr lang="it-IT" sz="1400" dirty="0" err="1"/>
              <a:t>Melfa</a:t>
            </a:r>
            <a:r>
              <a:rPr lang="it-IT" sz="1400" dirty="0"/>
              <a:t>, </a:t>
            </a:r>
            <a:r>
              <a:rPr lang="it-IT" sz="1400" i="1" dirty="0"/>
              <a:t>Migrando a sud. Coloni italiani in Tunisia (1881-1939)</a:t>
            </a:r>
            <a:r>
              <a:rPr lang="it-IT" sz="1400" dirty="0"/>
              <a:t>, </a:t>
            </a:r>
            <a:r>
              <a:rPr lang="it-IT" sz="1400" dirty="0" err="1"/>
              <a:t>Aracne</a:t>
            </a:r>
            <a:r>
              <a:rPr lang="it-IT" sz="1400" dirty="0"/>
              <a:t> Editrice, Roma, 2008</a:t>
            </a:r>
            <a:r>
              <a:rPr lang="it-IT" sz="1400" dirty="0" smtClean="0"/>
              <a:t>.</a:t>
            </a:r>
            <a:endParaRPr lang="it-IT" sz="1400" b="1" dirty="0"/>
          </a:p>
        </p:txBody>
      </p:sp>
    </p:spTree>
    <p:extLst>
      <p:ext uri="{BB962C8B-B14F-4D97-AF65-F5344CB8AC3E}">
        <p14:creationId xmlns:p14="http://schemas.microsoft.com/office/powerpoint/2010/main" val="886188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4" name="CasellaDiTesto 3"/>
          <p:cNvSpPr txBox="1"/>
          <p:nvPr/>
        </p:nvSpPr>
        <p:spPr>
          <a:xfrm>
            <a:off x="311298" y="5788666"/>
            <a:ext cx="3727302" cy="584775"/>
          </a:xfrm>
          <a:prstGeom prst="rect">
            <a:avLst/>
          </a:prstGeom>
          <a:noFill/>
        </p:spPr>
        <p:txBody>
          <a:bodyPr wrap="none" rtlCol="0">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1647862" y="290946"/>
            <a:ext cx="5676554" cy="523220"/>
          </a:xfrm>
          <a:prstGeom prst="rect">
            <a:avLst/>
          </a:prstGeom>
          <a:noFill/>
        </p:spPr>
        <p:txBody>
          <a:bodyPr wrap="none" rtlCol="0">
            <a:spAutoFit/>
          </a:bodyPr>
          <a:lstStyle/>
          <a:p>
            <a:pPr algn="ctr"/>
            <a:r>
              <a:rPr lang="it-IT" sz="2800" b="1" dirty="0" smtClean="0">
                <a:latin typeface="Tahoma" panose="020B0604030504040204" pitchFamily="34" charset="0"/>
                <a:ea typeface="Tahoma" panose="020B0604030504040204" pitchFamily="34" charset="0"/>
                <a:cs typeface="Tahoma" panose="020B0604030504040204" pitchFamily="34" charset="0"/>
              </a:rPr>
              <a:t>Nostalgie di cosmopolitismo?</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p:cNvSpPr txBox="1"/>
          <p:nvPr/>
        </p:nvSpPr>
        <p:spPr>
          <a:xfrm>
            <a:off x="126788" y="971963"/>
            <a:ext cx="7823623" cy="4524315"/>
          </a:xfrm>
          <a:prstGeom prst="rect">
            <a:avLst/>
          </a:prstGeom>
          <a:noFill/>
        </p:spPr>
        <p:txBody>
          <a:bodyPr wrap="square" rtlCol="0">
            <a:spAutoFit/>
          </a:bodyPr>
          <a:lstStyle/>
          <a:p>
            <a:r>
              <a:rPr lang="it-IT" dirty="0"/>
              <a:t>Negli </a:t>
            </a:r>
            <a:r>
              <a:rPr lang="it-IT" dirty="0" smtClean="0"/>
              <a:t>ultimi due decenni è cresciuto l’interesse per queste migrazioni trascurate:</a:t>
            </a:r>
            <a:endParaRPr lang="it-IT" dirty="0"/>
          </a:p>
          <a:p>
            <a:pPr marL="285750" lvl="0" indent="-285750" algn="just">
              <a:buFont typeface="Arial" panose="020B0604020202020204" pitchFamily="34" charset="0"/>
              <a:buChar char="•"/>
            </a:pPr>
            <a:r>
              <a:rPr lang="it-IT" dirty="0" smtClean="0"/>
              <a:t>questi </a:t>
            </a:r>
            <a:r>
              <a:rPr lang="it-IT" dirty="0"/>
              <a:t>studi hanno mostrato «come le varie categorie […] avessero una percezione e una concezione della vita tunisina differente l’una dalle altre»: così, «i borghesi intrattenevano rapporti più stretti con i francesi che non con i loro connazionali poveri, da cui erano distanti per provenienza regionale ma soprattutto sociale» (p. 259); la presenza evidente e pervasiva di prestiti dall’arabo nella lingua parlata soprattutto dagli italiani di origine siciliana suggerisce invece che l’emigrazione siciliana andò ad occupare uno spazio sociale intermedio fra colonizzatori e colonizzati (p. 263</a:t>
            </a:r>
            <a:r>
              <a:rPr lang="it-IT" dirty="0" smtClean="0"/>
              <a:t>);</a:t>
            </a:r>
          </a:p>
          <a:p>
            <a:pPr marL="285750" lvl="0" indent="-285750">
              <a:buFont typeface="Arial" panose="020B0604020202020204" pitchFamily="34" charset="0"/>
              <a:buChar char="•"/>
            </a:pPr>
            <a:endParaRPr lang="it-IT" dirty="0" smtClean="0"/>
          </a:p>
          <a:p>
            <a:pPr marL="285750" lvl="0" indent="-285750" algn="just">
              <a:buFont typeface="Arial" panose="020B0604020202020204" pitchFamily="34" charset="0"/>
              <a:buChar char="•"/>
            </a:pPr>
            <a:r>
              <a:rPr lang="it-IT" dirty="0" smtClean="0"/>
              <a:t>testimoniano </a:t>
            </a:r>
            <a:r>
              <a:rPr lang="it-IT" dirty="0"/>
              <a:t>anche «il raggiungimento di una fase di riappropriazione della memoria da parte di un certo gruppo di studiosi, figli e nipoti di emigranti italiani, ansiosi di recuperare un pezzo della loro identità lasciato alle spalle dopo il rientro in Italia. Per costoro il momento del cosiddetto rimpatrio sembra infatti essersi configurato piuttosto come l’abbandono di una patria amata e a lungo rimpianta» (pp. 252-253</a:t>
            </a:r>
            <a:r>
              <a:rPr lang="it-IT" dirty="0" smtClean="0"/>
              <a:t>).</a:t>
            </a:r>
            <a:endParaRPr lang="it-IT" dirty="0"/>
          </a:p>
        </p:txBody>
      </p:sp>
      <p:sp>
        <p:nvSpPr>
          <p:cNvPr id="9" name="Rettangolo 8"/>
          <p:cNvSpPr/>
          <p:nvPr/>
        </p:nvSpPr>
        <p:spPr>
          <a:xfrm>
            <a:off x="8007927" y="1088097"/>
            <a:ext cx="4059381" cy="361744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dirty="0" smtClean="0">
                <a:solidFill>
                  <a:schemeClr val="tx1"/>
                </a:solidFill>
              </a:rPr>
              <a:t>“</a:t>
            </a:r>
            <a:r>
              <a:rPr lang="en-GB" sz="1600" b="1" dirty="0" smtClean="0">
                <a:solidFill>
                  <a:schemeClr val="tx1"/>
                </a:solidFill>
              </a:rPr>
              <a:t>What </a:t>
            </a:r>
            <a:r>
              <a:rPr lang="en-GB" sz="1600" b="1" dirty="0">
                <a:solidFill>
                  <a:schemeClr val="tx1"/>
                </a:solidFill>
              </a:rPr>
              <a:t>is of particular interest is how and in which contexts Mediterranean people, past and present, evoke cosmopolitanism; the meanings they attach to it; and how they assimilate understandings of cosmopolitanism into their behaviour. </a:t>
            </a:r>
            <a:r>
              <a:rPr lang="en-US" sz="1600" b="1" dirty="0">
                <a:solidFill>
                  <a:schemeClr val="tx1"/>
                </a:solidFill>
              </a:rPr>
              <a:t>Greek refugees from former Smyrna and their descendants in Piraeus, old families in Tangier, </a:t>
            </a:r>
            <a:r>
              <a:rPr lang="en-US" sz="1600" b="1" dirty="0" smtClean="0">
                <a:solidFill>
                  <a:schemeClr val="tx1"/>
                </a:solidFill>
              </a:rPr>
              <a:t>Trieste, </a:t>
            </a:r>
            <a:r>
              <a:rPr lang="en-US" sz="1600" b="1" dirty="0">
                <a:solidFill>
                  <a:schemeClr val="tx1"/>
                </a:solidFill>
              </a:rPr>
              <a:t>and Alexandria, frequently evoke a past defined as cosmopolitan. In doing so they stress, in varying combinations, features such as ethnic- religious plurality, multi-</a:t>
            </a:r>
            <a:r>
              <a:rPr lang="en-US" sz="1600" b="1" dirty="0" err="1">
                <a:solidFill>
                  <a:schemeClr val="tx1"/>
                </a:solidFill>
              </a:rPr>
              <a:t>lingualism</a:t>
            </a:r>
            <a:r>
              <a:rPr lang="en-US" sz="1600" b="1" dirty="0">
                <a:solidFill>
                  <a:schemeClr val="tx1"/>
                </a:solidFill>
              </a:rPr>
              <a:t>, cultural refinement, openness, enterprise, tolerance, and intercultural exchange</a:t>
            </a:r>
            <a:r>
              <a:rPr lang="en-US" b="1" dirty="0" smtClean="0">
                <a:solidFill>
                  <a:schemeClr val="tx1"/>
                </a:solidFill>
              </a:rPr>
              <a:t>.”</a:t>
            </a:r>
            <a:endParaRPr lang="it-IT" b="1" dirty="0">
              <a:solidFill>
                <a:schemeClr val="tx1"/>
              </a:solidFill>
            </a:endParaRPr>
          </a:p>
        </p:txBody>
      </p:sp>
      <p:sp>
        <p:nvSpPr>
          <p:cNvPr id="10" name="CasellaDiTesto 9"/>
          <p:cNvSpPr txBox="1"/>
          <p:nvPr/>
        </p:nvSpPr>
        <p:spPr>
          <a:xfrm>
            <a:off x="8007927" y="4946073"/>
            <a:ext cx="4184073" cy="523220"/>
          </a:xfrm>
          <a:prstGeom prst="rect">
            <a:avLst/>
          </a:prstGeom>
          <a:noFill/>
        </p:spPr>
        <p:txBody>
          <a:bodyPr wrap="square" rtlCol="0">
            <a:spAutoFit/>
          </a:bodyPr>
          <a:lstStyle/>
          <a:p>
            <a:r>
              <a:rPr lang="en-US" sz="1400" dirty="0"/>
              <a:t>H. </a:t>
            </a:r>
            <a:r>
              <a:rPr lang="en-US" sz="1400" dirty="0" err="1"/>
              <a:t>Driessen</a:t>
            </a:r>
            <a:r>
              <a:rPr lang="en-US" sz="1400" dirty="0"/>
              <a:t>, 2002, “A seaward view of a transnational region”, </a:t>
            </a:r>
            <a:r>
              <a:rPr lang="en-US" sz="1400" i="1" dirty="0"/>
              <a:t>ISIM Newsletter</a:t>
            </a:r>
            <a:r>
              <a:rPr lang="en-US" sz="1400" dirty="0"/>
              <a:t>, 11 (2), p. 35. </a:t>
            </a:r>
            <a:endParaRPr lang="it-IT" sz="1400" dirty="0"/>
          </a:p>
        </p:txBody>
      </p:sp>
    </p:spTree>
    <p:extLst>
      <p:ext uri="{BB962C8B-B14F-4D97-AF65-F5344CB8AC3E}">
        <p14:creationId xmlns:p14="http://schemas.microsoft.com/office/powerpoint/2010/main" val="95895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3" name="CasellaDiTesto 2"/>
          <p:cNvSpPr txBox="1"/>
          <p:nvPr/>
        </p:nvSpPr>
        <p:spPr>
          <a:xfrm>
            <a:off x="152400" y="5902036"/>
            <a:ext cx="3727302" cy="584775"/>
          </a:xfrm>
          <a:prstGeom prst="rect">
            <a:avLst/>
          </a:prstGeom>
          <a:noFill/>
        </p:spPr>
        <p:txBody>
          <a:bodyPr wrap="none" rtlCol="0">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CasellaDiTesto 3"/>
          <p:cNvSpPr txBox="1"/>
          <p:nvPr/>
        </p:nvSpPr>
        <p:spPr>
          <a:xfrm>
            <a:off x="831272" y="166255"/>
            <a:ext cx="7632218" cy="523220"/>
          </a:xfrm>
          <a:prstGeom prst="rect">
            <a:avLst/>
          </a:prstGeom>
          <a:noFill/>
        </p:spPr>
        <p:txBody>
          <a:bodyPr wrap="none" rtlCol="0">
            <a:spAutoFit/>
          </a:bodyPr>
          <a:lstStyle/>
          <a:p>
            <a:pPr algn="ctr"/>
            <a:r>
              <a:rPr lang="it-IT" sz="2800" b="1" dirty="0" smtClean="0">
                <a:latin typeface="Tahoma" panose="020B0604030504040204" pitchFamily="34" charset="0"/>
                <a:ea typeface="Tahoma" panose="020B0604030504040204" pitchFamily="34" charset="0"/>
                <a:cs typeface="Tahoma" panose="020B0604030504040204" pitchFamily="34" charset="0"/>
              </a:rPr>
              <a:t>Migranti a Tunisi: una società di frontiera</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89235" y="1219199"/>
            <a:ext cx="8700655" cy="3139321"/>
          </a:xfrm>
          <a:prstGeom prst="rect">
            <a:avLst/>
          </a:prstGeom>
          <a:noFill/>
        </p:spPr>
        <p:txBody>
          <a:bodyPr wrap="square" rtlCol="0">
            <a:spAutoFit/>
          </a:bodyPr>
          <a:lstStyle/>
          <a:p>
            <a:pPr algn="just"/>
            <a:r>
              <a:rPr lang="it-IT" dirty="0" smtClean="0">
                <a:latin typeface="Times New Roman" panose="02020603050405020304" pitchFamily="18" charset="0"/>
                <a:cs typeface="Times New Roman" panose="02020603050405020304" pitchFamily="18" charset="0"/>
              </a:rPr>
              <a:t>È dunque</a:t>
            </a:r>
            <a:r>
              <a:rPr lang="it-IT" dirty="0" smtClean="0"/>
              <a:t> </a:t>
            </a:r>
            <a:r>
              <a:rPr lang="it-IT" dirty="0"/>
              <a:t>lecito domandarsi se e in quale misura anche le città portuali del Mediterraneo occidentale </a:t>
            </a:r>
            <a:r>
              <a:rPr lang="it-IT" dirty="0" smtClean="0"/>
              <a:t>(e non solo quelle tardo-ottomane del Mediterraneo orientale) abbiano </a:t>
            </a:r>
            <a:r>
              <a:rPr lang="it-IT" dirty="0"/>
              <a:t>conosciuto in un passato relativamente recente una qualche varietà di </a:t>
            </a:r>
            <a:r>
              <a:rPr lang="it-IT" dirty="0" smtClean="0"/>
              <a:t>cosmopolitismo o  forme di convivenza, </a:t>
            </a:r>
            <a:r>
              <a:rPr lang="it-IT" dirty="0"/>
              <a:t>in quanto segnate anch’esse dal pluralismo culturale e religioso e dalla presenza  di comunità poliglotte</a:t>
            </a:r>
            <a:r>
              <a:rPr lang="it-IT" dirty="0" smtClean="0"/>
              <a:t>.</a:t>
            </a:r>
          </a:p>
          <a:p>
            <a:pPr algn="just"/>
            <a:endParaRPr lang="it-IT" b="1" dirty="0"/>
          </a:p>
          <a:p>
            <a:pPr algn="just"/>
            <a:r>
              <a:rPr lang="it-IT" dirty="0"/>
              <a:t>È una domanda a cui possiamo trovare risposta in una ricerca della storica americana Julia Clancy-Smith, che rivolge la sua attenzione alla città di Tunisi e al Mediterraneo centrale nel corso dell’Ottocento, “a </a:t>
            </a:r>
            <a:r>
              <a:rPr lang="it-IT" u="sng" dirty="0" err="1"/>
              <a:t>borderland</a:t>
            </a:r>
            <a:r>
              <a:rPr lang="it-IT" u="sng" dirty="0"/>
              <a:t> society</a:t>
            </a:r>
            <a:r>
              <a:rPr lang="it-IT" dirty="0"/>
              <a:t> </a:t>
            </a:r>
            <a:r>
              <a:rPr lang="it-IT" dirty="0" err="1"/>
              <a:t>forged</a:t>
            </a:r>
            <a:r>
              <a:rPr lang="it-IT" dirty="0"/>
              <a:t> by </a:t>
            </a:r>
            <a:r>
              <a:rPr lang="it-IT" dirty="0" err="1"/>
              <a:t>migrants</a:t>
            </a:r>
            <a:r>
              <a:rPr lang="it-IT" dirty="0"/>
              <a:t> and </a:t>
            </a:r>
            <a:r>
              <a:rPr lang="it-IT" dirty="0" err="1"/>
              <a:t>mobilities</a:t>
            </a:r>
            <a:r>
              <a:rPr lang="it-IT" dirty="0"/>
              <a:t> in the </a:t>
            </a:r>
            <a:r>
              <a:rPr lang="it-IT" dirty="0" err="1"/>
              <a:t>central</a:t>
            </a:r>
            <a:r>
              <a:rPr lang="it-IT" dirty="0"/>
              <a:t> </a:t>
            </a:r>
            <a:r>
              <a:rPr lang="it-IT" dirty="0" err="1"/>
              <a:t>Mediterranean</a:t>
            </a:r>
            <a:r>
              <a:rPr lang="it-IT" dirty="0"/>
              <a:t> </a:t>
            </a:r>
            <a:r>
              <a:rPr lang="it-IT" dirty="0" err="1"/>
              <a:t>corridor</a:t>
            </a:r>
            <a:r>
              <a:rPr lang="it-IT" dirty="0" smtClean="0"/>
              <a:t>”, specialmente nel periodo 1830-1880. Il suo lavoro ci consente di affrontare il tema delle migrazioni dal punto di vista del luogo di arrivo.</a:t>
            </a:r>
            <a:endParaRPr lang="it-IT" b="1" dirty="0"/>
          </a:p>
        </p:txBody>
      </p:sp>
      <p:sp>
        <p:nvSpPr>
          <p:cNvPr id="6" name="CasellaDiTesto 5"/>
          <p:cNvSpPr txBox="1"/>
          <p:nvPr/>
        </p:nvSpPr>
        <p:spPr>
          <a:xfrm>
            <a:off x="6129818" y="4281054"/>
            <a:ext cx="2798618" cy="1169551"/>
          </a:xfrm>
          <a:prstGeom prst="rect">
            <a:avLst/>
          </a:prstGeom>
          <a:noFill/>
        </p:spPr>
        <p:txBody>
          <a:bodyPr wrap="square" rtlCol="0">
            <a:spAutoFit/>
          </a:bodyPr>
          <a:lstStyle/>
          <a:p>
            <a:pPr lvl="0"/>
            <a:r>
              <a:rPr lang="en-GB" sz="1400" dirty="0"/>
              <a:t>Julia Clancy-Smith, </a:t>
            </a:r>
            <a:r>
              <a:rPr lang="en-ZW" sz="1400" i="1" dirty="0" err="1"/>
              <a:t>Mediterraneans</a:t>
            </a:r>
            <a:r>
              <a:rPr lang="en-GB" sz="1400" dirty="0"/>
              <a:t>. </a:t>
            </a:r>
            <a:r>
              <a:rPr lang="en-GB" sz="1400" i="1" dirty="0"/>
              <a:t>North Africa and Europe in an age of migration, c. 1800-1900</a:t>
            </a:r>
            <a:r>
              <a:rPr lang="en-GB" sz="1400" dirty="0"/>
              <a:t>, Berkeley, University of California Press, 2011</a:t>
            </a:r>
            <a:r>
              <a:rPr lang="en-GB" sz="1400" dirty="0" smtClean="0"/>
              <a:t>.</a:t>
            </a:r>
            <a:endParaRPr lang="it-IT" sz="1400" b="1"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0255" y="1219199"/>
            <a:ext cx="2640000" cy="3960000"/>
          </a:xfrm>
          <a:prstGeom prst="rect">
            <a:avLst/>
          </a:prstGeom>
        </p:spPr>
      </p:pic>
    </p:spTree>
    <p:extLst>
      <p:ext uri="{BB962C8B-B14F-4D97-AF65-F5344CB8AC3E}">
        <p14:creationId xmlns:p14="http://schemas.microsoft.com/office/powerpoint/2010/main" val="1284826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Antropologia del Mediterraneo</a:t>
            </a:r>
            <a:endParaRPr lang="it-IT"/>
          </a:p>
        </p:txBody>
      </p:sp>
      <p:sp>
        <p:nvSpPr>
          <p:cNvPr id="3" name="Rettangolo 2"/>
          <p:cNvSpPr/>
          <p:nvPr/>
        </p:nvSpPr>
        <p:spPr>
          <a:xfrm>
            <a:off x="83127" y="1059262"/>
            <a:ext cx="8700656" cy="3885679"/>
          </a:xfrm>
          <a:prstGeom prst="rect">
            <a:avLst/>
          </a:prstGeom>
        </p:spPr>
        <p:txBody>
          <a:bodyPr wrap="square">
            <a:spAutoFit/>
          </a:bodyPr>
          <a:lstStyle/>
          <a:p>
            <a:pPr lvl="0" algn="just">
              <a:spcAft>
                <a:spcPts val="1500"/>
              </a:spcAft>
            </a:pPr>
            <a:r>
              <a:rPr lang="en-US" dirty="0">
                <a:ea typeface="Times New Roman" panose="02020603050405020304" pitchFamily="18" charset="0"/>
              </a:rPr>
              <a:t>“From the Napoleonic era to the Great War, tens of thousands of people, </a:t>
            </a:r>
            <a:r>
              <a:rPr lang="en-US" u="sng" dirty="0">
                <a:ea typeface="Times New Roman" panose="02020603050405020304" pitchFamily="18" charset="0"/>
              </a:rPr>
              <a:t>many of humble social status</a:t>
            </a:r>
            <a:r>
              <a:rPr lang="en-US" dirty="0">
                <a:ea typeface="Times New Roman" panose="02020603050405020304" pitchFamily="18" charset="0"/>
              </a:rPr>
              <a:t>, crossed the sea from north to south to settle in North Africa, Egypt, and the Levant […] A significant percentage of newcomers came from southern Europe and particularly </a:t>
            </a:r>
            <a:r>
              <a:rPr lang="en-US" u="sng" dirty="0">
                <a:ea typeface="Times New Roman" panose="02020603050405020304" pitchFamily="18" charset="0"/>
              </a:rPr>
              <a:t>Mediterranean islands </a:t>
            </a:r>
            <a:r>
              <a:rPr lang="en-US" dirty="0">
                <a:ea typeface="Times New Roman" panose="02020603050405020304" pitchFamily="18" charset="0"/>
              </a:rPr>
              <a:t>– Sicily, Sardinia, Corsica, the Balearic Islands, Greece, and Malta. The same islanders settled in Beirut, Izmir, Tunis, Algiers, and Tangier, where many resided for generations</a:t>
            </a:r>
            <a:r>
              <a:rPr lang="en-US" dirty="0" smtClean="0">
                <a:ea typeface="Times New Roman" panose="02020603050405020304" pitchFamily="18" charset="0"/>
              </a:rPr>
              <a:t>”.</a:t>
            </a:r>
          </a:p>
          <a:p>
            <a:pPr algn="just"/>
            <a:r>
              <a:rPr lang="it-IT" dirty="0"/>
              <a:t>Il volume di </a:t>
            </a:r>
            <a:r>
              <a:rPr lang="it-IT" dirty="0" smtClean="0"/>
              <a:t>Clancy-Smith </a:t>
            </a:r>
            <a:r>
              <a:rPr lang="it-IT" dirty="0"/>
              <a:t>ci offre un quadro decisamente più composito delle migrazioni nel </a:t>
            </a:r>
            <a:r>
              <a:rPr lang="it-IT" dirty="0" smtClean="0"/>
              <a:t>Mediterraneo rispetto a quello tracciato da </a:t>
            </a:r>
            <a:r>
              <a:rPr lang="it-IT" dirty="0" err="1" smtClean="0"/>
              <a:t>Abulafia</a:t>
            </a:r>
            <a:r>
              <a:rPr lang="it-IT" dirty="0" smtClean="0"/>
              <a:t> e molto vicino a quello disegnato da </a:t>
            </a:r>
            <a:r>
              <a:rPr lang="it-IT" dirty="0" err="1" smtClean="0"/>
              <a:t>Audenino</a:t>
            </a:r>
            <a:r>
              <a:rPr lang="it-IT" dirty="0" smtClean="0"/>
              <a:t> e </a:t>
            </a:r>
            <a:r>
              <a:rPr lang="it-IT" dirty="0" err="1" smtClean="0"/>
              <a:t>Melfa</a:t>
            </a:r>
            <a:r>
              <a:rPr lang="it-IT" dirty="0" smtClean="0"/>
              <a:t> in relazione alla componente italiana, </a:t>
            </a:r>
            <a:r>
              <a:rPr lang="it-IT" dirty="0"/>
              <a:t>un mare solcato non solo o non principalmente da mercanti ma molto spesso da contadini, </a:t>
            </a:r>
            <a:r>
              <a:rPr lang="it-IT" dirty="0" smtClean="0"/>
              <a:t>muratori, carrettieri </a:t>
            </a:r>
            <a:r>
              <a:rPr lang="it-IT" dirty="0"/>
              <a:t>e pescatori spinti a muoversi dalla povertà, dalla fame e da situazioni di crisi</a:t>
            </a:r>
            <a:r>
              <a:rPr lang="it-IT" dirty="0" smtClean="0"/>
              <a:t>. Un traffico di individui e gruppi che si intensifica nel corso dell’Ottocento.</a:t>
            </a:r>
            <a:endParaRPr lang="it-IT" dirty="0"/>
          </a:p>
          <a:p>
            <a:pPr algn="just"/>
            <a:endParaRPr lang="it-IT" dirty="0" smtClean="0"/>
          </a:p>
        </p:txBody>
      </p:sp>
      <p:sp>
        <p:nvSpPr>
          <p:cNvPr id="4" name="CasellaDiTesto 3"/>
          <p:cNvSpPr txBox="1"/>
          <p:nvPr/>
        </p:nvSpPr>
        <p:spPr>
          <a:xfrm>
            <a:off x="83127" y="5788666"/>
            <a:ext cx="3727302" cy="584775"/>
          </a:xfrm>
          <a:prstGeom prst="rect">
            <a:avLst/>
          </a:prstGeom>
          <a:noFill/>
        </p:spPr>
        <p:txBody>
          <a:bodyPr wrap="none" rtlCol="0">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r>
              <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p:cNvSpPr txBox="1"/>
          <p:nvPr/>
        </p:nvSpPr>
        <p:spPr>
          <a:xfrm>
            <a:off x="1633390" y="277091"/>
            <a:ext cx="4354077" cy="523220"/>
          </a:xfrm>
          <a:prstGeom prst="rect">
            <a:avLst/>
          </a:prstGeom>
          <a:noFill/>
        </p:spPr>
        <p:txBody>
          <a:bodyPr wrap="none" rtlCol="0">
            <a:spAutoFit/>
          </a:bodyPr>
          <a:lstStyle/>
          <a:p>
            <a:r>
              <a:rPr lang="it-IT" sz="2800" b="1" dirty="0" smtClean="0">
                <a:latin typeface="Tahoma" panose="020B0604030504040204" pitchFamily="34" charset="0"/>
                <a:ea typeface="Tahoma" panose="020B0604030504040204" pitchFamily="34" charset="0"/>
                <a:cs typeface="Tahoma" panose="020B0604030504040204" pitchFamily="34" charset="0"/>
              </a:rPr>
              <a:t>Una migrazione povera</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3785" y="277091"/>
            <a:ext cx="3278076" cy="4896000"/>
          </a:xfrm>
          <a:prstGeom prst="rect">
            <a:avLst/>
          </a:prstGeom>
        </p:spPr>
      </p:pic>
    </p:spTree>
    <p:extLst>
      <p:ext uri="{BB962C8B-B14F-4D97-AF65-F5344CB8AC3E}">
        <p14:creationId xmlns:p14="http://schemas.microsoft.com/office/powerpoint/2010/main" val="183239929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8085</TotalTime>
  <Words>3576</Words>
  <Application>Microsoft Office PowerPoint</Application>
  <PresentationFormat>Widescreen</PresentationFormat>
  <Paragraphs>130</Paragraphs>
  <Slides>16</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16</vt:i4>
      </vt:variant>
    </vt:vector>
  </HeadingPairs>
  <TitlesOfParts>
    <vt:vector size="24" baseType="lpstr">
      <vt:lpstr>Arial</vt:lpstr>
      <vt:lpstr>Calibri</vt:lpstr>
      <vt:lpstr>Calibri Light</vt:lpstr>
      <vt:lpstr>Symbol</vt:lpstr>
      <vt:lpstr>Tahoma</vt:lpstr>
      <vt:lpstr>Times New Roman</vt:lpstr>
      <vt:lpstr>Wingdings</vt:lpstr>
      <vt:lpstr>Tema di Office</vt:lpstr>
      <vt:lpstr>Antropologia del Mediterraneo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Stefania Stecca</dc:creator>
  <cp:lastModifiedBy>paola</cp:lastModifiedBy>
  <cp:revision>125</cp:revision>
  <dcterms:created xsi:type="dcterms:W3CDTF">2019-05-28T15:53:33Z</dcterms:created>
  <dcterms:modified xsi:type="dcterms:W3CDTF">2020-11-05T14:33:26Z</dcterms:modified>
</cp:coreProperties>
</file>