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64" r:id="rId2"/>
    <p:sldId id="265" r:id="rId3"/>
    <p:sldId id="256" r:id="rId4"/>
    <p:sldId id="298" r:id="rId5"/>
    <p:sldId id="299" r:id="rId6"/>
    <p:sldId id="300" r:id="rId7"/>
    <p:sldId id="270" r:id="rId8"/>
    <p:sldId id="283" r:id="rId9"/>
    <p:sldId id="284" r:id="rId10"/>
    <p:sldId id="271" r:id="rId11"/>
    <p:sldId id="286" r:id="rId12"/>
    <p:sldId id="287" r:id="rId13"/>
    <p:sldId id="288" r:id="rId14"/>
    <p:sldId id="261" r:id="rId15"/>
    <p:sldId id="276" r:id="rId16"/>
    <p:sldId id="277" r:id="rId17"/>
    <p:sldId id="278" r:id="rId18"/>
    <p:sldId id="279" r:id="rId19"/>
    <p:sldId id="280" r:id="rId20"/>
    <p:sldId id="301" r:id="rId21"/>
    <p:sldId id="302" r:id="rId22"/>
    <p:sldId id="303" r:id="rId2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25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D399FD-AAAD-4CB4-9522-F7DD6155F55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DA7E61B-0D79-4F45-AB60-8B1CDE580F11}">
      <dgm:prSet phldrT="[Testo]"/>
      <dgm:spPr/>
      <dgm:t>
        <a:bodyPr/>
        <a:lstStyle/>
        <a:p>
          <a:r>
            <a:rPr lang="it-IT" dirty="0" smtClean="0"/>
            <a:t>Visione del mondo: mondo pericoloso</a:t>
          </a:r>
          <a:endParaRPr lang="it-IT" dirty="0"/>
        </a:p>
      </dgm:t>
    </dgm:pt>
    <dgm:pt modelId="{7A26BC13-B135-4811-9389-07772DF3923A}" type="parTrans" cxnId="{3F6BA888-BF28-49B8-A37F-702F096A9B17}">
      <dgm:prSet/>
      <dgm:spPr/>
      <dgm:t>
        <a:bodyPr/>
        <a:lstStyle/>
        <a:p>
          <a:endParaRPr lang="it-IT"/>
        </a:p>
      </dgm:t>
    </dgm:pt>
    <dgm:pt modelId="{2471D72D-5CFD-47DA-8EB2-084BB33E9F94}" type="sibTrans" cxnId="{3F6BA888-BF28-49B8-A37F-702F096A9B17}">
      <dgm:prSet/>
      <dgm:spPr/>
      <dgm:t>
        <a:bodyPr/>
        <a:lstStyle/>
        <a:p>
          <a:endParaRPr lang="it-IT"/>
        </a:p>
      </dgm:t>
    </dgm:pt>
    <dgm:pt modelId="{39A5B79E-A762-4970-8077-2705C01B5239}">
      <dgm:prSet phldrT="[Testo]"/>
      <dgm:spPr/>
      <dgm:t>
        <a:bodyPr/>
        <a:lstStyle/>
        <a:p>
          <a:r>
            <a:rPr lang="it-IT" dirty="0" smtClean="0"/>
            <a:t>Autoritarismo di destra</a:t>
          </a:r>
          <a:endParaRPr lang="it-IT" dirty="0"/>
        </a:p>
      </dgm:t>
    </dgm:pt>
    <dgm:pt modelId="{5A783D8F-325B-459B-AD99-504F286511F3}" type="parTrans" cxnId="{253E8F56-E5CA-4F22-9BA7-9EDBC43D87D8}">
      <dgm:prSet/>
      <dgm:spPr/>
      <dgm:t>
        <a:bodyPr/>
        <a:lstStyle/>
        <a:p>
          <a:endParaRPr lang="it-IT"/>
        </a:p>
      </dgm:t>
    </dgm:pt>
    <dgm:pt modelId="{77787E31-E340-4658-9D4B-62376E2E299D}" type="sibTrans" cxnId="{253E8F56-E5CA-4F22-9BA7-9EDBC43D87D8}">
      <dgm:prSet/>
      <dgm:spPr/>
      <dgm:t>
        <a:bodyPr/>
        <a:lstStyle/>
        <a:p>
          <a:endParaRPr lang="it-IT"/>
        </a:p>
      </dgm:t>
    </dgm:pt>
    <dgm:pt modelId="{688B0C79-AD58-40F1-B59F-536EAFCBF903}">
      <dgm:prSet phldrT="[Testo]"/>
      <dgm:spPr/>
      <dgm:t>
        <a:bodyPr/>
        <a:lstStyle/>
        <a:p>
          <a:r>
            <a:rPr lang="it-IT" dirty="0" smtClean="0"/>
            <a:t>Atteggiamento negativo verso le minacce provenienti dagli </a:t>
          </a:r>
          <a:r>
            <a:rPr lang="it-IT" dirty="0" err="1" smtClean="0"/>
            <a:t>outgroup</a:t>
          </a:r>
          <a:endParaRPr lang="it-IT" dirty="0"/>
        </a:p>
      </dgm:t>
    </dgm:pt>
    <dgm:pt modelId="{6BE16B99-16B9-41A3-97DE-28297E2C573A}" type="parTrans" cxnId="{3965DBF9-BFE3-449F-AB60-23BA660FC0BC}">
      <dgm:prSet/>
      <dgm:spPr/>
      <dgm:t>
        <a:bodyPr/>
        <a:lstStyle/>
        <a:p>
          <a:endParaRPr lang="it-IT"/>
        </a:p>
      </dgm:t>
    </dgm:pt>
    <dgm:pt modelId="{AFC3E474-E39F-4AB0-8A60-E124B1E9F9E0}" type="sibTrans" cxnId="{3965DBF9-BFE3-449F-AB60-23BA660FC0BC}">
      <dgm:prSet/>
      <dgm:spPr/>
      <dgm:t>
        <a:bodyPr/>
        <a:lstStyle/>
        <a:p>
          <a:endParaRPr lang="it-IT"/>
        </a:p>
      </dgm:t>
    </dgm:pt>
    <dgm:pt modelId="{451CB88E-1EA7-4670-AEE6-44554FC4CC81}">
      <dgm:prSet/>
      <dgm:spPr/>
      <dgm:t>
        <a:bodyPr/>
        <a:lstStyle/>
        <a:p>
          <a:r>
            <a:rPr lang="it-IT" dirty="0" smtClean="0"/>
            <a:t>Contesto sociale /di gruppo: minaccioso</a:t>
          </a:r>
          <a:endParaRPr lang="it-IT" dirty="0"/>
        </a:p>
      </dgm:t>
    </dgm:pt>
    <dgm:pt modelId="{8517632A-4232-45B9-90A9-1E28A4DCDC98}" type="parTrans" cxnId="{30434383-7B41-4707-BE13-2AFAE23201FE}">
      <dgm:prSet/>
      <dgm:spPr/>
      <dgm:t>
        <a:bodyPr/>
        <a:lstStyle/>
        <a:p>
          <a:endParaRPr lang="it-IT"/>
        </a:p>
      </dgm:t>
    </dgm:pt>
    <dgm:pt modelId="{3D743BC2-5878-47DF-B333-36162DC4FA54}" type="sibTrans" cxnId="{30434383-7B41-4707-BE13-2AFAE23201FE}">
      <dgm:prSet/>
      <dgm:spPr/>
      <dgm:t>
        <a:bodyPr/>
        <a:lstStyle/>
        <a:p>
          <a:endParaRPr lang="it-IT"/>
        </a:p>
      </dgm:t>
    </dgm:pt>
    <dgm:pt modelId="{DD559A93-1193-4208-B387-92B0E3071565}">
      <dgm:prSet/>
      <dgm:spPr/>
      <dgm:t>
        <a:bodyPr/>
        <a:lstStyle/>
        <a:p>
          <a:r>
            <a:rPr lang="it-IT" dirty="0" smtClean="0"/>
            <a:t>Personalità Conformismo sociale</a:t>
          </a:r>
          <a:endParaRPr lang="it-IT" dirty="0"/>
        </a:p>
      </dgm:t>
    </dgm:pt>
    <dgm:pt modelId="{ECD6E11B-EA51-4CD7-98DC-91AEA0801855}" type="parTrans" cxnId="{DECB5E67-A2FD-41A2-BE57-893668903E2F}">
      <dgm:prSet/>
      <dgm:spPr/>
      <dgm:t>
        <a:bodyPr/>
        <a:lstStyle/>
        <a:p>
          <a:endParaRPr lang="it-IT"/>
        </a:p>
      </dgm:t>
    </dgm:pt>
    <dgm:pt modelId="{A81ACB98-CD4C-40BB-9146-B33D5A2A579A}" type="sibTrans" cxnId="{DECB5E67-A2FD-41A2-BE57-893668903E2F}">
      <dgm:prSet/>
      <dgm:spPr/>
      <dgm:t>
        <a:bodyPr/>
        <a:lstStyle/>
        <a:p>
          <a:endParaRPr lang="it-IT"/>
        </a:p>
      </dgm:t>
    </dgm:pt>
    <dgm:pt modelId="{4B586583-E5FB-413A-B7C1-B8C33136241A}" type="pres">
      <dgm:prSet presAssocID="{D5D399FD-AAAD-4CB4-9522-F7DD6155F550}" presName="Name0" presStyleCnt="0">
        <dgm:presLayoutVars>
          <dgm:dir/>
          <dgm:resizeHandles val="exact"/>
        </dgm:presLayoutVars>
      </dgm:prSet>
      <dgm:spPr/>
    </dgm:pt>
    <dgm:pt modelId="{ED0C5770-1F67-4123-80B4-978D0B97FBC4}" type="pres">
      <dgm:prSet presAssocID="{451CB88E-1EA7-4670-AEE6-44554FC4CC81}" presName="node" presStyleLbl="node1" presStyleIdx="0" presStyleCnt="5" custLinFactX="2714" custLinFactNeighborX="100000" custLinFactNeighborY="-5698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86B06CD-251A-4D2D-AEEE-67D733DEB322}" type="pres">
      <dgm:prSet presAssocID="{3D743BC2-5878-47DF-B333-36162DC4FA54}" presName="sibTrans" presStyleLbl="sibTrans2D1" presStyleIdx="0" presStyleCnt="4" custAng="18301406" custScaleX="228095" custLinFactX="200000" custLinFactY="-100000" custLinFactNeighborX="285659" custLinFactNeighborY="-137288"/>
      <dgm:spPr/>
      <dgm:t>
        <a:bodyPr/>
        <a:lstStyle/>
        <a:p>
          <a:endParaRPr lang="it-IT"/>
        </a:p>
      </dgm:t>
    </dgm:pt>
    <dgm:pt modelId="{330ACCE1-2317-4FA4-9410-45E00DA423A9}" type="pres">
      <dgm:prSet presAssocID="{3D743BC2-5878-47DF-B333-36162DC4FA54}" presName="connectorText" presStyleLbl="sibTrans2D1" presStyleIdx="0" presStyleCnt="4"/>
      <dgm:spPr/>
      <dgm:t>
        <a:bodyPr/>
        <a:lstStyle/>
        <a:p>
          <a:endParaRPr lang="it-IT"/>
        </a:p>
      </dgm:t>
    </dgm:pt>
    <dgm:pt modelId="{4D2BE560-EA06-4D9D-AD1D-AC87A33013E5}" type="pres">
      <dgm:prSet presAssocID="{DD559A93-1193-4208-B387-92B0E3071565}" presName="node" presStyleLbl="node1" presStyleIdx="1" presStyleCnt="5" custLinFactX="-79749" custLinFactY="18084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8166C4C-FDF7-4BD0-9784-FD9B4C4E4D4D}" type="pres">
      <dgm:prSet presAssocID="{A81ACB98-CD4C-40BB-9146-B33D5A2A579A}" presName="sibTrans" presStyleLbl="sibTrans2D1" presStyleIdx="1" presStyleCnt="4"/>
      <dgm:spPr/>
      <dgm:t>
        <a:bodyPr/>
        <a:lstStyle/>
        <a:p>
          <a:endParaRPr lang="it-IT"/>
        </a:p>
      </dgm:t>
    </dgm:pt>
    <dgm:pt modelId="{DA36D571-9D75-48F9-BBB6-3DEF77D0C47B}" type="pres">
      <dgm:prSet presAssocID="{A81ACB98-CD4C-40BB-9146-B33D5A2A579A}" presName="connectorText" presStyleLbl="sibTrans2D1" presStyleIdx="1" presStyleCnt="4"/>
      <dgm:spPr/>
      <dgm:t>
        <a:bodyPr/>
        <a:lstStyle/>
        <a:p>
          <a:endParaRPr lang="it-IT"/>
        </a:p>
      </dgm:t>
    </dgm:pt>
    <dgm:pt modelId="{A6084AAF-3245-46F3-A1E2-FBEF7389F494}" type="pres">
      <dgm:prSet presAssocID="{9DA7E61B-0D79-4F45-AB60-8B1CDE580F1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04BC2C-BC21-4179-BC0F-5D503B16E9D7}" type="pres">
      <dgm:prSet presAssocID="{2471D72D-5CFD-47DA-8EB2-084BB33E9F94}" presName="sibTrans" presStyleLbl="sibTrans2D1" presStyleIdx="2" presStyleCnt="4"/>
      <dgm:spPr/>
      <dgm:t>
        <a:bodyPr/>
        <a:lstStyle/>
        <a:p>
          <a:endParaRPr lang="it-IT"/>
        </a:p>
      </dgm:t>
    </dgm:pt>
    <dgm:pt modelId="{1785DDD7-B4AD-4FEB-B6B4-506E0EF2033C}" type="pres">
      <dgm:prSet presAssocID="{2471D72D-5CFD-47DA-8EB2-084BB33E9F94}" presName="connectorText" presStyleLbl="sibTrans2D1" presStyleIdx="2" presStyleCnt="4"/>
      <dgm:spPr/>
      <dgm:t>
        <a:bodyPr/>
        <a:lstStyle/>
        <a:p>
          <a:endParaRPr lang="it-IT"/>
        </a:p>
      </dgm:t>
    </dgm:pt>
    <dgm:pt modelId="{31D051D8-3EFD-4A18-806E-6BC964A8520E}" type="pres">
      <dgm:prSet presAssocID="{39A5B79E-A762-4970-8077-2705C01B5239}" presName="node" presStyleLbl="node1" presStyleIdx="3" presStyleCnt="5" custLinFactNeighborX="-26904" custLinFactNeighborY="136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1BE27E5-EA92-49F0-8BBF-1784BEF6EAD8}" type="pres">
      <dgm:prSet presAssocID="{77787E31-E340-4658-9D4B-62376E2E299D}" presName="sibTrans" presStyleLbl="sibTrans2D1" presStyleIdx="3" presStyleCnt="4"/>
      <dgm:spPr/>
      <dgm:t>
        <a:bodyPr/>
        <a:lstStyle/>
        <a:p>
          <a:endParaRPr lang="it-IT"/>
        </a:p>
      </dgm:t>
    </dgm:pt>
    <dgm:pt modelId="{0DB3CEEB-B3B2-474B-B19D-FCB0116203C3}" type="pres">
      <dgm:prSet presAssocID="{77787E31-E340-4658-9D4B-62376E2E299D}" presName="connectorText" presStyleLbl="sibTrans2D1" presStyleIdx="3" presStyleCnt="4"/>
      <dgm:spPr/>
      <dgm:t>
        <a:bodyPr/>
        <a:lstStyle/>
        <a:p>
          <a:endParaRPr lang="it-IT"/>
        </a:p>
      </dgm:t>
    </dgm:pt>
    <dgm:pt modelId="{6D937CEA-6973-4EFF-965E-A692ACA30EEB}" type="pres">
      <dgm:prSet presAssocID="{688B0C79-AD58-40F1-B59F-536EAFCBF903}" presName="node" presStyleLbl="node1" presStyleIdx="4" presStyleCnt="5" custLinFactNeighborX="-16731" custLinFactNeighborY="136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6323782-9E56-41E5-BCE5-E3FCD59CCADB}" type="presOf" srcId="{A81ACB98-CD4C-40BB-9146-B33D5A2A579A}" destId="{DA36D571-9D75-48F9-BBB6-3DEF77D0C47B}" srcOrd="1" destOrd="0" presId="urn:microsoft.com/office/officeart/2005/8/layout/process1"/>
    <dgm:cxn modelId="{78ADF6CA-CCA0-4B29-92D3-91AB1D1FEBE8}" type="presOf" srcId="{A81ACB98-CD4C-40BB-9146-B33D5A2A579A}" destId="{E8166C4C-FDF7-4BD0-9784-FD9B4C4E4D4D}" srcOrd="0" destOrd="0" presId="urn:microsoft.com/office/officeart/2005/8/layout/process1"/>
    <dgm:cxn modelId="{16ECDF6E-C509-4E15-B443-27336A9C6001}" type="presOf" srcId="{3D743BC2-5878-47DF-B333-36162DC4FA54}" destId="{A86B06CD-251A-4D2D-AEEE-67D733DEB322}" srcOrd="0" destOrd="0" presId="urn:microsoft.com/office/officeart/2005/8/layout/process1"/>
    <dgm:cxn modelId="{7BE81BF6-BE32-468E-A842-63118168E744}" type="presOf" srcId="{39A5B79E-A762-4970-8077-2705C01B5239}" destId="{31D051D8-3EFD-4A18-806E-6BC964A8520E}" srcOrd="0" destOrd="0" presId="urn:microsoft.com/office/officeart/2005/8/layout/process1"/>
    <dgm:cxn modelId="{28434C7E-F9B7-493B-8FF7-862329398E72}" type="presOf" srcId="{3D743BC2-5878-47DF-B333-36162DC4FA54}" destId="{330ACCE1-2317-4FA4-9410-45E00DA423A9}" srcOrd="1" destOrd="0" presId="urn:microsoft.com/office/officeart/2005/8/layout/process1"/>
    <dgm:cxn modelId="{253E8F56-E5CA-4F22-9BA7-9EDBC43D87D8}" srcId="{D5D399FD-AAAD-4CB4-9522-F7DD6155F550}" destId="{39A5B79E-A762-4970-8077-2705C01B5239}" srcOrd="3" destOrd="0" parTransId="{5A783D8F-325B-459B-AD99-504F286511F3}" sibTransId="{77787E31-E340-4658-9D4B-62376E2E299D}"/>
    <dgm:cxn modelId="{30434383-7B41-4707-BE13-2AFAE23201FE}" srcId="{D5D399FD-AAAD-4CB4-9522-F7DD6155F550}" destId="{451CB88E-1EA7-4670-AEE6-44554FC4CC81}" srcOrd="0" destOrd="0" parTransId="{8517632A-4232-45B9-90A9-1E28A4DCDC98}" sibTransId="{3D743BC2-5878-47DF-B333-36162DC4FA54}"/>
    <dgm:cxn modelId="{882E57EA-C27E-4738-9821-C4A4623CDA00}" type="presOf" srcId="{77787E31-E340-4658-9D4B-62376E2E299D}" destId="{D1BE27E5-EA92-49F0-8BBF-1784BEF6EAD8}" srcOrd="0" destOrd="0" presId="urn:microsoft.com/office/officeart/2005/8/layout/process1"/>
    <dgm:cxn modelId="{3965DBF9-BFE3-449F-AB60-23BA660FC0BC}" srcId="{D5D399FD-AAAD-4CB4-9522-F7DD6155F550}" destId="{688B0C79-AD58-40F1-B59F-536EAFCBF903}" srcOrd="4" destOrd="0" parTransId="{6BE16B99-16B9-41A3-97DE-28297E2C573A}" sibTransId="{AFC3E474-E39F-4AB0-8A60-E124B1E9F9E0}"/>
    <dgm:cxn modelId="{30E9FF44-B48E-4617-B932-F6CF1345573D}" type="presOf" srcId="{D5D399FD-AAAD-4CB4-9522-F7DD6155F550}" destId="{4B586583-E5FB-413A-B7C1-B8C33136241A}" srcOrd="0" destOrd="0" presId="urn:microsoft.com/office/officeart/2005/8/layout/process1"/>
    <dgm:cxn modelId="{3F6BA888-BF28-49B8-A37F-702F096A9B17}" srcId="{D5D399FD-AAAD-4CB4-9522-F7DD6155F550}" destId="{9DA7E61B-0D79-4F45-AB60-8B1CDE580F11}" srcOrd="2" destOrd="0" parTransId="{7A26BC13-B135-4811-9389-07772DF3923A}" sibTransId="{2471D72D-5CFD-47DA-8EB2-084BB33E9F94}"/>
    <dgm:cxn modelId="{79F352E4-6240-40B1-9810-79FB2F24CF0E}" type="presOf" srcId="{DD559A93-1193-4208-B387-92B0E3071565}" destId="{4D2BE560-EA06-4D9D-AD1D-AC87A33013E5}" srcOrd="0" destOrd="0" presId="urn:microsoft.com/office/officeart/2005/8/layout/process1"/>
    <dgm:cxn modelId="{DECB5E67-A2FD-41A2-BE57-893668903E2F}" srcId="{D5D399FD-AAAD-4CB4-9522-F7DD6155F550}" destId="{DD559A93-1193-4208-B387-92B0E3071565}" srcOrd="1" destOrd="0" parTransId="{ECD6E11B-EA51-4CD7-98DC-91AEA0801855}" sibTransId="{A81ACB98-CD4C-40BB-9146-B33D5A2A579A}"/>
    <dgm:cxn modelId="{3735BEF9-5FE0-4E94-BDFC-B1CBC5AE15A4}" type="presOf" srcId="{2471D72D-5CFD-47DA-8EB2-084BB33E9F94}" destId="{8C04BC2C-BC21-4179-BC0F-5D503B16E9D7}" srcOrd="0" destOrd="0" presId="urn:microsoft.com/office/officeart/2005/8/layout/process1"/>
    <dgm:cxn modelId="{07203745-D95F-4B78-838E-760CAE62B1B2}" type="presOf" srcId="{451CB88E-1EA7-4670-AEE6-44554FC4CC81}" destId="{ED0C5770-1F67-4123-80B4-978D0B97FBC4}" srcOrd="0" destOrd="0" presId="urn:microsoft.com/office/officeart/2005/8/layout/process1"/>
    <dgm:cxn modelId="{B198DC76-9195-4A6D-AE4E-5D55866B1F2C}" type="presOf" srcId="{688B0C79-AD58-40F1-B59F-536EAFCBF903}" destId="{6D937CEA-6973-4EFF-965E-A692ACA30EEB}" srcOrd="0" destOrd="0" presId="urn:microsoft.com/office/officeart/2005/8/layout/process1"/>
    <dgm:cxn modelId="{08CC3FB6-496D-43F7-8812-DE3F7578589E}" type="presOf" srcId="{77787E31-E340-4658-9D4B-62376E2E299D}" destId="{0DB3CEEB-B3B2-474B-B19D-FCB0116203C3}" srcOrd="1" destOrd="0" presId="urn:microsoft.com/office/officeart/2005/8/layout/process1"/>
    <dgm:cxn modelId="{30E31D01-61CB-4CCA-8A38-B6D9D0497599}" type="presOf" srcId="{2471D72D-5CFD-47DA-8EB2-084BB33E9F94}" destId="{1785DDD7-B4AD-4FEB-B6B4-506E0EF2033C}" srcOrd="1" destOrd="0" presId="urn:microsoft.com/office/officeart/2005/8/layout/process1"/>
    <dgm:cxn modelId="{150B7767-64B0-4AC4-9F92-E03126E21AD7}" type="presOf" srcId="{9DA7E61B-0D79-4F45-AB60-8B1CDE580F11}" destId="{A6084AAF-3245-46F3-A1E2-FBEF7389F494}" srcOrd="0" destOrd="0" presId="urn:microsoft.com/office/officeart/2005/8/layout/process1"/>
    <dgm:cxn modelId="{C153B01E-7AE6-4AAC-87D1-0FE4C865B2F4}" type="presParOf" srcId="{4B586583-E5FB-413A-B7C1-B8C33136241A}" destId="{ED0C5770-1F67-4123-80B4-978D0B97FBC4}" srcOrd="0" destOrd="0" presId="urn:microsoft.com/office/officeart/2005/8/layout/process1"/>
    <dgm:cxn modelId="{8665F468-50F4-43A9-A2BC-4B8AFF7BC3BA}" type="presParOf" srcId="{4B586583-E5FB-413A-B7C1-B8C33136241A}" destId="{A86B06CD-251A-4D2D-AEEE-67D733DEB322}" srcOrd="1" destOrd="0" presId="urn:microsoft.com/office/officeart/2005/8/layout/process1"/>
    <dgm:cxn modelId="{9444BE14-64BF-4F8F-A945-8B299FBC89B0}" type="presParOf" srcId="{A86B06CD-251A-4D2D-AEEE-67D733DEB322}" destId="{330ACCE1-2317-4FA4-9410-45E00DA423A9}" srcOrd="0" destOrd="0" presId="urn:microsoft.com/office/officeart/2005/8/layout/process1"/>
    <dgm:cxn modelId="{D275E511-D623-46E2-A310-297B5760044C}" type="presParOf" srcId="{4B586583-E5FB-413A-B7C1-B8C33136241A}" destId="{4D2BE560-EA06-4D9D-AD1D-AC87A33013E5}" srcOrd="2" destOrd="0" presId="urn:microsoft.com/office/officeart/2005/8/layout/process1"/>
    <dgm:cxn modelId="{3B5BFDFE-9FC0-484B-9E89-E0F5D40FFC9D}" type="presParOf" srcId="{4B586583-E5FB-413A-B7C1-B8C33136241A}" destId="{E8166C4C-FDF7-4BD0-9784-FD9B4C4E4D4D}" srcOrd="3" destOrd="0" presId="urn:microsoft.com/office/officeart/2005/8/layout/process1"/>
    <dgm:cxn modelId="{32CD309B-2643-4F60-988A-96CE2D434A7B}" type="presParOf" srcId="{E8166C4C-FDF7-4BD0-9784-FD9B4C4E4D4D}" destId="{DA36D571-9D75-48F9-BBB6-3DEF77D0C47B}" srcOrd="0" destOrd="0" presId="urn:microsoft.com/office/officeart/2005/8/layout/process1"/>
    <dgm:cxn modelId="{F348598A-51EE-44E9-A4A7-0D1552475CF9}" type="presParOf" srcId="{4B586583-E5FB-413A-B7C1-B8C33136241A}" destId="{A6084AAF-3245-46F3-A1E2-FBEF7389F494}" srcOrd="4" destOrd="0" presId="urn:microsoft.com/office/officeart/2005/8/layout/process1"/>
    <dgm:cxn modelId="{873FB54A-A03C-48CA-B9EE-DFF0F3695531}" type="presParOf" srcId="{4B586583-E5FB-413A-B7C1-B8C33136241A}" destId="{8C04BC2C-BC21-4179-BC0F-5D503B16E9D7}" srcOrd="5" destOrd="0" presId="urn:microsoft.com/office/officeart/2005/8/layout/process1"/>
    <dgm:cxn modelId="{3350F6E2-7F7C-4455-8E1C-5FE3C033F97D}" type="presParOf" srcId="{8C04BC2C-BC21-4179-BC0F-5D503B16E9D7}" destId="{1785DDD7-B4AD-4FEB-B6B4-506E0EF2033C}" srcOrd="0" destOrd="0" presId="urn:microsoft.com/office/officeart/2005/8/layout/process1"/>
    <dgm:cxn modelId="{E330034D-764B-4A56-8B48-2F228756997D}" type="presParOf" srcId="{4B586583-E5FB-413A-B7C1-B8C33136241A}" destId="{31D051D8-3EFD-4A18-806E-6BC964A8520E}" srcOrd="6" destOrd="0" presId="urn:microsoft.com/office/officeart/2005/8/layout/process1"/>
    <dgm:cxn modelId="{27DEE505-3329-487E-94CC-DD75A5CE5E3D}" type="presParOf" srcId="{4B586583-E5FB-413A-B7C1-B8C33136241A}" destId="{D1BE27E5-EA92-49F0-8BBF-1784BEF6EAD8}" srcOrd="7" destOrd="0" presId="urn:microsoft.com/office/officeart/2005/8/layout/process1"/>
    <dgm:cxn modelId="{FF0B6A93-3153-4B69-A84D-EEB355A11A82}" type="presParOf" srcId="{D1BE27E5-EA92-49F0-8BBF-1784BEF6EAD8}" destId="{0DB3CEEB-B3B2-474B-B19D-FCB0116203C3}" srcOrd="0" destOrd="0" presId="urn:microsoft.com/office/officeart/2005/8/layout/process1"/>
    <dgm:cxn modelId="{EB4ED773-B185-4156-8FA1-0425C1960BB1}" type="presParOf" srcId="{4B586583-E5FB-413A-B7C1-B8C33136241A}" destId="{6D937CEA-6973-4EFF-965E-A692ACA30EEB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D399FD-AAAD-4CB4-9522-F7DD6155F55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DA7E61B-0D79-4F45-AB60-8B1CDE580F11}">
      <dgm:prSet phldrT="[Testo]"/>
      <dgm:spPr>
        <a:solidFill>
          <a:srgbClr val="727BB5"/>
        </a:solidFill>
      </dgm:spPr>
      <dgm:t>
        <a:bodyPr/>
        <a:lstStyle/>
        <a:p>
          <a:r>
            <a:rPr lang="it-IT" dirty="0" smtClean="0"/>
            <a:t>Visione del mondo: giungla competitiva</a:t>
          </a:r>
          <a:endParaRPr lang="it-IT" dirty="0"/>
        </a:p>
      </dgm:t>
    </dgm:pt>
    <dgm:pt modelId="{7A26BC13-B135-4811-9389-07772DF3923A}" type="parTrans" cxnId="{3F6BA888-BF28-49B8-A37F-702F096A9B17}">
      <dgm:prSet/>
      <dgm:spPr/>
      <dgm:t>
        <a:bodyPr/>
        <a:lstStyle/>
        <a:p>
          <a:endParaRPr lang="it-IT"/>
        </a:p>
      </dgm:t>
    </dgm:pt>
    <dgm:pt modelId="{2471D72D-5CFD-47DA-8EB2-084BB33E9F94}" type="sibTrans" cxnId="{3F6BA888-BF28-49B8-A37F-702F096A9B17}">
      <dgm:prSet/>
      <dgm:spPr/>
      <dgm:t>
        <a:bodyPr/>
        <a:lstStyle/>
        <a:p>
          <a:endParaRPr lang="it-IT"/>
        </a:p>
      </dgm:t>
    </dgm:pt>
    <dgm:pt modelId="{39A5B79E-A762-4970-8077-2705C01B5239}">
      <dgm:prSet phldrT="[Testo]"/>
      <dgm:spPr>
        <a:solidFill>
          <a:srgbClr val="727BB5"/>
        </a:solidFill>
      </dgm:spPr>
      <dgm:t>
        <a:bodyPr/>
        <a:lstStyle/>
        <a:p>
          <a:r>
            <a:rPr lang="it-IT" dirty="0" smtClean="0"/>
            <a:t>Orientamento alla dominanza sociale</a:t>
          </a:r>
          <a:endParaRPr lang="it-IT" dirty="0"/>
        </a:p>
      </dgm:t>
    </dgm:pt>
    <dgm:pt modelId="{5A783D8F-325B-459B-AD99-504F286511F3}" type="parTrans" cxnId="{253E8F56-E5CA-4F22-9BA7-9EDBC43D87D8}">
      <dgm:prSet/>
      <dgm:spPr/>
      <dgm:t>
        <a:bodyPr/>
        <a:lstStyle/>
        <a:p>
          <a:endParaRPr lang="it-IT"/>
        </a:p>
      </dgm:t>
    </dgm:pt>
    <dgm:pt modelId="{77787E31-E340-4658-9D4B-62376E2E299D}" type="sibTrans" cxnId="{253E8F56-E5CA-4F22-9BA7-9EDBC43D87D8}">
      <dgm:prSet/>
      <dgm:spPr/>
      <dgm:t>
        <a:bodyPr/>
        <a:lstStyle/>
        <a:p>
          <a:endParaRPr lang="it-IT"/>
        </a:p>
      </dgm:t>
    </dgm:pt>
    <dgm:pt modelId="{688B0C79-AD58-40F1-B59F-536EAFCBF903}">
      <dgm:prSet phldrT="[Testo]"/>
      <dgm:spPr>
        <a:solidFill>
          <a:srgbClr val="727BB5"/>
        </a:solidFill>
      </dgm:spPr>
      <dgm:t>
        <a:bodyPr/>
        <a:lstStyle/>
        <a:p>
          <a:r>
            <a:rPr lang="it-IT" dirty="0" smtClean="0"/>
            <a:t>Atteggiamento negativo gli </a:t>
          </a:r>
          <a:r>
            <a:rPr lang="it-IT" dirty="0" err="1" smtClean="0"/>
            <a:t>outgroup</a:t>
          </a:r>
          <a:r>
            <a:rPr lang="it-IT" dirty="0" smtClean="0"/>
            <a:t> competitivi o di basso status</a:t>
          </a:r>
          <a:endParaRPr lang="it-IT" dirty="0"/>
        </a:p>
      </dgm:t>
    </dgm:pt>
    <dgm:pt modelId="{6BE16B99-16B9-41A3-97DE-28297E2C573A}" type="parTrans" cxnId="{3965DBF9-BFE3-449F-AB60-23BA660FC0BC}">
      <dgm:prSet/>
      <dgm:spPr/>
      <dgm:t>
        <a:bodyPr/>
        <a:lstStyle/>
        <a:p>
          <a:endParaRPr lang="it-IT"/>
        </a:p>
      </dgm:t>
    </dgm:pt>
    <dgm:pt modelId="{AFC3E474-E39F-4AB0-8A60-E124B1E9F9E0}" type="sibTrans" cxnId="{3965DBF9-BFE3-449F-AB60-23BA660FC0BC}">
      <dgm:prSet/>
      <dgm:spPr/>
      <dgm:t>
        <a:bodyPr/>
        <a:lstStyle/>
        <a:p>
          <a:endParaRPr lang="it-IT"/>
        </a:p>
      </dgm:t>
    </dgm:pt>
    <dgm:pt modelId="{451CB88E-1EA7-4670-AEE6-44554FC4CC81}">
      <dgm:prSet/>
      <dgm:spPr>
        <a:solidFill>
          <a:srgbClr val="727BB5"/>
        </a:solidFill>
      </dgm:spPr>
      <dgm:t>
        <a:bodyPr/>
        <a:lstStyle/>
        <a:p>
          <a:r>
            <a:rPr lang="it-IT" dirty="0" smtClean="0"/>
            <a:t>Contesto sociale di gruppo: competitivo</a:t>
          </a:r>
          <a:endParaRPr lang="it-IT" dirty="0"/>
        </a:p>
      </dgm:t>
    </dgm:pt>
    <dgm:pt modelId="{8517632A-4232-45B9-90A9-1E28A4DCDC98}" type="parTrans" cxnId="{30434383-7B41-4707-BE13-2AFAE23201FE}">
      <dgm:prSet/>
      <dgm:spPr/>
      <dgm:t>
        <a:bodyPr/>
        <a:lstStyle/>
        <a:p>
          <a:endParaRPr lang="it-IT"/>
        </a:p>
      </dgm:t>
    </dgm:pt>
    <dgm:pt modelId="{3D743BC2-5878-47DF-B333-36162DC4FA54}" type="sibTrans" cxnId="{30434383-7B41-4707-BE13-2AFAE23201FE}">
      <dgm:prSet/>
      <dgm:spPr/>
      <dgm:t>
        <a:bodyPr/>
        <a:lstStyle/>
        <a:p>
          <a:endParaRPr lang="it-IT"/>
        </a:p>
      </dgm:t>
    </dgm:pt>
    <dgm:pt modelId="{DD559A93-1193-4208-B387-92B0E3071565}">
      <dgm:prSet/>
      <dgm:spPr>
        <a:solidFill>
          <a:srgbClr val="727BB5"/>
        </a:solidFill>
      </dgm:spPr>
      <dgm:t>
        <a:bodyPr/>
        <a:lstStyle/>
        <a:p>
          <a:r>
            <a:rPr lang="it-IT" dirty="0" smtClean="0"/>
            <a:t>Personalità ottusità mentale</a:t>
          </a:r>
          <a:endParaRPr lang="it-IT" dirty="0"/>
        </a:p>
      </dgm:t>
    </dgm:pt>
    <dgm:pt modelId="{ECD6E11B-EA51-4CD7-98DC-91AEA0801855}" type="parTrans" cxnId="{DECB5E67-A2FD-41A2-BE57-893668903E2F}">
      <dgm:prSet/>
      <dgm:spPr/>
      <dgm:t>
        <a:bodyPr/>
        <a:lstStyle/>
        <a:p>
          <a:endParaRPr lang="it-IT"/>
        </a:p>
      </dgm:t>
    </dgm:pt>
    <dgm:pt modelId="{A81ACB98-CD4C-40BB-9146-B33D5A2A579A}" type="sibTrans" cxnId="{DECB5E67-A2FD-41A2-BE57-893668903E2F}">
      <dgm:prSet/>
      <dgm:spPr/>
      <dgm:t>
        <a:bodyPr/>
        <a:lstStyle/>
        <a:p>
          <a:endParaRPr lang="it-IT"/>
        </a:p>
      </dgm:t>
    </dgm:pt>
    <dgm:pt modelId="{4B586583-E5FB-413A-B7C1-B8C33136241A}" type="pres">
      <dgm:prSet presAssocID="{D5D399FD-AAAD-4CB4-9522-F7DD6155F550}" presName="Name0" presStyleCnt="0">
        <dgm:presLayoutVars>
          <dgm:dir/>
          <dgm:resizeHandles val="exact"/>
        </dgm:presLayoutVars>
      </dgm:prSet>
      <dgm:spPr/>
    </dgm:pt>
    <dgm:pt modelId="{ED0C5770-1F67-4123-80B4-978D0B97FBC4}" type="pres">
      <dgm:prSet presAssocID="{451CB88E-1EA7-4670-AEE6-44554FC4CC81}" presName="node" presStyleLbl="node1" presStyleIdx="0" presStyleCnt="5" custLinFactX="2714" custLinFactNeighborX="100000" custLinFactNeighborY="-5698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86B06CD-251A-4D2D-AEEE-67D733DEB322}" type="pres">
      <dgm:prSet presAssocID="{3D743BC2-5878-47DF-B333-36162DC4FA54}" presName="sibTrans" presStyleLbl="sibTrans2D1" presStyleIdx="0" presStyleCnt="4" custAng="18301406" custScaleX="228095" custLinFactX="200000" custLinFactY="-100000" custLinFactNeighborX="285659" custLinFactNeighborY="-137288"/>
      <dgm:spPr/>
      <dgm:t>
        <a:bodyPr/>
        <a:lstStyle/>
        <a:p>
          <a:endParaRPr lang="it-IT"/>
        </a:p>
      </dgm:t>
    </dgm:pt>
    <dgm:pt modelId="{330ACCE1-2317-4FA4-9410-45E00DA423A9}" type="pres">
      <dgm:prSet presAssocID="{3D743BC2-5878-47DF-B333-36162DC4FA54}" presName="connectorText" presStyleLbl="sibTrans2D1" presStyleIdx="0" presStyleCnt="4"/>
      <dgm:spPr/>
      <dgm:t>
        <a:bodyPr/>
        <a:lstStyle/>
        <a:p>
          <a:endParaRPr lang="it-IT"/>
        </a:p>
      </dgm:t>
    </dgm:pt>
    <dgm:pt modelId="{4D2BE560-EA06-4D9D-AD1D-AC87A33013E5}" type="pres">
      <dgm:prSet presAssocID="{DD559A93-1193-4208-B387-92B0E3071565}" presName="node" presStyleLbl="node1" presStyleIdx="1" presStyleCnt="5" custLinFactX="-79749" custLinFactY="18084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8166C4C-FDF7-4BD0-9784-FD9B4C4E4D4D}" type="pres">
      <dgm:prSet presAssocID="{A81ACB98-CD4C-40BB-9146-B33D5A2A579A}" presName="sibTrans" presStyleLbl="sibTrans2D1" presStyleIdx="1" presStyleCnt="4"/>
      <dgm:spPr/>
      <dgm:t>
        <a:bodyPr/>
        <a:lstStyle/>
        <a:p>
          <a:endParaRPr lang="it-IT"/>
        </a:p>
      </dgm:t>
    </dgm:pt>
    <dgm:pt modelId="{DA36D571-9D75-48F9-BBB6-3DEF77D0C47B}" type="pres">
      <dgm:prSet presAssocID="{A81ACB98-CD4C-40BB-9146-B33D5A2A579A}" presName="connectorText" presStyleLbl="sibTrans2D1" presStyleIdx="1" presStyleCnt="4"/>
      <dgm:spPr/>
      <dgm:t>
        <a:bodyPr/>
        <a:lstStyle/>
        <a:p>
          <a:endParaRPr lang="it-IT"/>
        </a:p>
      </dgm:t>
    </dgm:pt>
    <dgm:pt modelId="{A6084AAF-3245-46F3-A1E2-FBEF7389F494}" type="pres">
      <dgm:prSet presAssocID="{9DA7E61B-0D79-4F45-AB60-8B1CDE580F11}" presName="node" presStyleLbl="node1" presStyleIdx="2" presStyleCnt="5" custLinFactNeighborX="-1664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04BC2C-BC21-4179-BC0F-5D503B16E9D7}" type="pres">
      <dgm:prSet presAssocID="{2471D72D-5CFD-47DA-8EB2-084BB33E9F94}" presName="sibTrans" presStyleLbl="sibTrans2D1" presStyleIdx="2" presStyleCnt="4"/>
      <dgm:spPr/>
      <dgm:t>
        <a:bodyPr/>
        <a:lstStyle/>
        <a:p>
          <a:endParaRPr lang="it-IT"/>
        </a:p>
      </dgm:t>
    </dgm:pt>
    <dgm:pt modelId="{1785DDD7-B4AD-4FEB-B6B4-506E0EF2033C}" type="pres">
      <dgm:prSet presAssocID="{2471D72D-5CFD-47DA-8EB2-084BB33E9F94}" presName="connectorText" presStyleLbl="sibTrans2D1" presStyleIdx="2" presStyleCnt="4"/>
      <dgm:spPr/>
      <dgm:t>
        <a:bodyPr/>
        <a:lstStyle/>
        <a:p>
          <a:endParaRPr lang="it-IT"/>
        </a:p>
      </dgm:t>
    </dgm:pt>
    <dgm:pt modelId="{31D051D8-3EFD-4A18-806E-6BC964A8520E}" type="pres">
      <dgm:prSet presAssocID="{39A5B79E-A762-4970-8077-2705C01B5239}" presName="node" presStyleLbl="node1" presStyleIdx="3" presStyleCnt="5" custLinFactNeighborX="-43545" custLinFactNeighborY="136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1BE27E5-EA92-49F0-8BBF-1784BEF6EAD8}" type="pres">
      <dgm:prSet presAssocID="{77787E31-E340-4658-9D4B-62376E2E299D}" presName="sibTrans" presStyleLbl="sibTrans2D1" presStyleIdx="3" presStyleCnt="4"/>
      <dgm:spPr/>
      <dgm:t>
        <a:bodyPr/>
        <a:lstStyle/>
        <a:p>
          <a:endParaRPr lang="it-IT"/>
        </a:p>
      </dgm:t>
    </dgm:pt>
    <dgm:pt modelId="{0DB3CEEB-B3B2-474B-B19D-FCB0116203C3}" type="pres">
      <dgm:prSet presAssocID="{77787E31-E340-4658-9D4B-62376E2E299D}" presName="connectorText" presStyleLbl="sibTrans2D1" presStyleIdx="3" presStyleCnt="4"/>
      <dgm:spPr/>
      <dgm:t>
        <a:bodyPr/>
        <a:lstStyle/>
        <a:p>
          <a:endParaRPr lang="it-IT"/>
        </a:p>
      </dgm:t>
    </dgm:pt>
    <dgm:pt modelId="{6D937CEA-6973-4EFF-965E-A692ACA30EEB}" type="pres">
      <dgm:prSet presAssocID="{688B0C79-AD58-40F1-B59F-536EAFCBF903}" presName="node" presStyleLbl="node1" presStyleIdx="4" presStyleCnt="5" custLinFactNeighborX="-16731" custLinFactNeighborY="136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AB1448E-859A-4F92-95EB-7E98278A36CD}" type="presOf" srcId="{688B0C79-AD58-40F1-B59F-536EAFCBF903}" destId="{6D937CEA-6973-4EFF-965E-A692ACA30EEB}" srcOrd="0" destOrd="0" presId="urn:microsoft.com/office/officeart/2005/8/layout/process1"/>
    <dgm:cxn modelId="{CBBD6A8C-C0E6-49BB-8025-E2BD5FF2DA70}" type="presOf" srcId="{D5D399FD-AAAD-4CB4-9522-F7DD6155F550}" destId="{4B586583-E5FB-413A-B7C1-B8C33136241A}" srcOrd="0" destOrd="0" presId="urn:microsoft.com/office/officeart/2005/8/layout/process1"/>
    <dgm:cxn modelId="{253E8F56-E5CA-4F22-9BA7-9EDBC43D87D8}" srcId="{D5D399FD-AAAD-4CB4-9522-F7DD6155F550}" destId="{39A5B79E-A762-4970-8077-2705C01B5239}" srcOrd="3" destOrd="0" parTransId="{5A783D8F-325B-459B-AD99-504F286511F3}" sibTransId="{77787E31-E340-4658-9D4B-62376E2E299D}"/>
    <dgm:cxn modelId="{30434383-7B41-4707-BE13-2AFAE23201FE}" srcId="{D5D399FD-AAAD-4CB4-9522-F7DD6155F550}" destId="{451CB88E-1EA7-4670-AEE6-44554FC4CC81}" srcOrd="0" destOrd="0" parTransId="{8517632A-4232-45B9-90A9-1E28A4DCDC98}" sibTransId="{3D743BC2-5878-47DF-B333-36162DC4FA54}"/>
    <dgm:cxn modelId="{1508DFA4-058F-47BF-85FB-9B9E4965BDBF}" type="presOf" srcId="{DD559A93-1193-4208-B387-92B0E3071565}" destId="{4D2BE560-EA06-4D9D-AD1D-AC87A33013E5}" srcOrd="0" destOrd="0" presId="urn:microsoft.com/office/officeart/2005/8/layout/process1"/>
    <dgm:cxn modelId="{C3713E57-0FAF-463D-A1AF-87B4629866CE}" type="presOf" srcId="{451CB88E-1EA7-4670-AEE6-44554FC4CC81}" destId="{ED0C5770-1F67-4123-80B4-978D0B97FBC4}" srcOrd="0" destOrd="0" presId="urn:microsoft.com/office/officeart/2005/8/layout/process1"/>
    <dgm:cxn modelId="{3965DBF9-BFE3-449F-AB60-23BA660FC0BC}" srcId="{D5D399FD-AAAD-4CB4-9522-F7DD6155F550}" destId="{688B0C79-AD58-40F1-B59F-536EAFCBF903}" srcOrd="4" destOrd="0" parTransId="{6BE16B99-16B9-41A3-97DE-28297E2C573A}" sibTransId="{AFC3E474-E39F-4AB0-8A60-E124B1E9F9E0}"/>
    <dgm:cxn modelId="{B0F46258-9260-421D-B732-2CE937740E6D}" type="presOf" srcId="{A81ACB98-CD4C-40BB-9146-B33D5A2A579A}" destId="{E8166C4C-FDF7-4BD0-9784-FD9B4C4E4D4D}" srcOrd="0" destOrd="0" presId="urn:microsoft.com/office/officeart/2005/8/layout/process1"/>
    <dgm:cxn modelId="{8F9BB0FF-4388-4B8F-8305-3A4E849F25AA}" type="presOf" srcId="{2471D72D-5CFD-47DA-8EB2-084BB33E9F94}" destId="{1785DDD7-B4AD-4FEB-B6B4-506E0EF2033C}" srcOrd="1" destOrd="0" presId="urn:microsoft.com/office/officeart/2005/8/layout/process1"/>
    <dgm:cxn modelId="{9C31791C-AF32-4680-86D2-3F090FD071A5}" type="presOf" srcId="{A81ACB98-CD4C-40BB-9146-B33D5A2A579A}" destId="{DA36D571-9D75-48F9-BBB6-3DEF77D0C47B}" srcOrd="1" destOrd="0" presId="urn:microsoft.com/office/officeart/2005/8/layout/process1"/>
    <dgm:cxn modelId="{3F6BA888-BF28-49B8-A37F-702F096A9B17}" srcId="{D5D399FD-AAAD-4CB4-9522-F7DD6155F550}" destId="{9DA7E61B-0D79-4F45-AB60-8B1CDE580F11}" srcOrd="2" destOrd="0" parTransId="{7A26BC13-B135-4811-9389-07772DF3923A}" sibTransId="{2471D72D-5CFD-47DA-8EB2-084BB33E9F94}"/>
    <dgm:cxn modelId="{5CBD746D-2B73-4639-81AF-F1893D966CBA}" type="presOf" srcId="{39A5B79E-A762-4970-8077-2705C01B5239}" destId="{31D051D8-3EFD-4A18-806E-6BC964A8520E}" srcOrd="0" destOrd="0" presId="urn:microsoft.com/office/officeart/2005/8/layout/process1"/>
    <dgm:cxn modelId="{DECB5E67-A2FD-41A2-BE57-893668903E2F}" srcId="{D5D399FD-AAAD-4CB4-9522-F7DD6155F550}" destId="{DD559A93-1193-4208-B387-92B0E3071565}" srcOrd="1" destOrd="0" parTransId="{ECD6E11B-EA51-4CD7-98DC-91AEA0801855}" sibTransId="{A81ACB98-CD4C-40BB-9146-B33D5A2A579A}"/>
    <dgm:cxn modelId="{7BD1394A-41F2-4D58-AA4C-C96EBBDAFEB9}" type="presOf" srcId="{2471D72D-5CFD-47DA-8EB2-084BB33E9F94}" destId="{8C04BC2C-BC21-4179-BC0F-5D503B16E9D7}" srcOrd="0" destOrd="0" presId="urn:microsoft.com/office/officeart/2005/8/layout/process1"/>
    <dgm:cxn modelId="{C214883A-CD31-428F-A93F-8090C31EA8BF}" type="presOf" srcId="{77787E31-E340-4658-9D4B-62376E2E299D}" destId="{D1BE27E5-EA92-49F0-8BBF-1784BEF6EAD8}" srcOrd="0" destOrd="0" presId="urn:microsoft.com/office/officeart/2005/8/layout/process1"/>
    <dgm:cxn modelId="{9AEE2356-4266-4879-B9FE-CDFC778A95F5}" type="presOf" srcId="{9DA7E61B-0D79-4F45-AB60-8B1CDE580F11}" destId="{A6084AAF-3245-46F3-A1E2-FBEF7389F494}" srcOrd="0" destOrd="0" presId="urn:microsoft.com/office/officeart/2005/8/layout/process1"/>
    <dgm:cxn modelId="{EBB4987D-4318-4880-AD42-825C966FFCAB}" type="presOf" srcId="{77787E31-E340-4658-9D4B-62376E2E299D}" destId="{0DB3CEEB-B3B2-474B-B19D-FCB0116203C3}" srcOrd="1" destOrd="0" presId="urn:microsoft.com/office/officeart/2005/8/layout/process1"/>
    <dgm:cxn modelId="{D7ABA64A-3860-4347-86E4-3384A9AFD45E}" type="presOf" srcId="{3D743BC2-5878-47DF-B333-36162DC4FA54}" destId="{330ACCE1-2317-4FA4-9410-45E00DA423A9}" srcOrd="1" destOrd="0" presId="urn:microsoft.com/office/officeart/2005/8/layout/process1"/>
    <dgm:cxn modelId="{F4EFA31F-198E-4B96-AE5E-163303CC0EEA}" type="presOf" srcId="{3D743BC2-5878-47DF-B333-36162DC4FA54}" destId="{A86B06CD-251A-4D2D-AEEE-67D733DEB322}" srcOrd="0" destOrd="0" presId="urn:microsoft.com/office/officeart/2005/8/layout/process1"/>
    <dgm:cxn modelId="{CFBED139-AD4E-45DF-9BF9-D106BB5B7034}" type="presParOf" srcId="{4B586583-E5FB-413A-B7C1-B8C33136241A}" destId="{ED0C5770-1F67-4123-80B4-978D0B97FBC4}" srcOrd="0" destOrd="0" presId="urn:microsoft.com/office/officeart/2005/8/layout/process1"/>
    <dgm:cxn modelId="{5F5EBB44-0048-4D0E-8542-EC695DC1B5D4}" type="presParOf" srcId="{4B586583-E5FB-413A-B7C1-B8C33136241A}" destId="{A86B06CD-251A-4D2D-AEEE-67D733DEB322}" srcOrd="1" destOrd="0" presId="urn:microsoft.com/office/officeart/2005/8/layout/process1"/>
    <dgm:cxn modelId="{C5EA15D3-0F65-45DC-B997-90F70C4A1234}" type="presParOf" srcId="{A86B06CD-251A-4D2D-AEEE-67D733DEB322}" destId="{330ACCE1-2317-4FA4-9410-45E00DA423A9}" srcOrd="0" destOrd="0" presId="urn:microsoft.com/office/officeart/2005/8/layout/process1"/>
    <dgm:cxn modelId="{BDA9E3ED-BAF7-40E0-B868-2A2693A078E3}" type="presParOf" srcId="{4B586583-E5FB-413A-B7C1-B8C33136241A}" destId="{4D2BE560-EA06-4D9D-AD1D-AC87A33013E5}" srcOrd="2" destOrd="0" presId="urn:microsoft.com/office/officeart/2005/8/layout/process1"/>
    <dgm:cxn modelId="{57B88A50-EF03-4591-B659-C66FC0A4F7AF}" type="presParOf" srcId="{4B586583-E5FB-413A-B7C1-B8C33136241A}" destId="{E8166C4C-FDF7-4BD0-9784-FD9B4C4E4D4D}" srcOrd="3" destOrd="0" presId="urn:microsoft.com/office/officeart/2005/8/layout/process1"/>
    <dgm:cxn modelId="{20C5793F-5169-4009-8B0C-FEF1B592F8F8}" type="presParOf" srcId="{E8166C4C-FDF7-4BD0-9784-FD9B4C4E4D4D}" destId="{DA36D571-9D75-48F9-BBB6-3DEF77D0C47B}" srcOrd="0" destOrd="0" presId="urn:microsoft.com/office/officeart/2005/8/layout/process1"/>
    <dgm:cxn modelId="{217CB778-B7DF-4ADE-BD6E-8C1A7C2833BE}" type="presParOf" srcId="{4B586583-E5FB-413A-B7C1-B8C33136241A}" destId="{A6084AAF-3245-46F3-A1E2-FBEF7389F494}" srcOrd="4" destOrd="0" presId="urn:microsoft.com/office/officeart/2005/8/layout/process1"/>
    <dgm:cxn modelId="{3E4A9CD7-C3C9-4455-A6EB-E7ADD48B0F4B}" type="presParOf" srcId="{4B586583-E5FB-413A-B7C1-B8C33136241A}" destId="{8C04BC2C-BC21-4179-BC0F-5D503B16E9D7}" srcOrd="5" destOrd="0" presId="urn:microsoft.com/office/officeart/2005/8/layout/process1"/>
    <dgm:cxn modelId="{BDB462F6-3D89-4FC7-96CD-30F065CC6787}" type="presParOf" srcId="{8C04BC2C-BC21-4179-BC0F-5D503B16E9D7}" destId="{1785DDD7-B4AD-4FEB-B6B4-506E0EF2033C}" srcOrd="0" destOrd="0" presId="urn:microsoft.com/office/officeart/2005/8/layout/process1"/>
    <dgm:cxn modelId="{8D3662CC-A6BD-417F-BBEC-D30E78AD22C2}" type="presParOf" srcId="{4B586583-E5FB-413A-B7C1-B8C33136241A}" destId="{31D051D8-3EFD-4A18-806E-6BC964A8520E}" srcOrd="6" destOrd="0" presId="urn:microsoft.com/office/officeart/2005/8/layout/process1"/>
    <dgm:cxn modelId="{7E3201D2-0FB6-45EA-B01E-A1F8A0CBCE4B}" type="presParOf" srcId="{4B586583-E5FB-413A-B7C1-B8C33136241A}" destId="{D1BE27E5-EA92-49F0-8BBF-1784BEF6EAD8}" srcOrd="7" destOrd="0" presId="urn:microsoft.com/office/officeart/2005/8/layout/process1"/>
    <dgm:cxn modelId="{F5B73DAD-B992-4FD9-91F5-58667DD80557}" type="presParOf" srcId="{D1BE27E5-EA92-49F0-8BBF-1784BEF6EAD8}" destId="{0DB3CEEB-B3B2-474B-B19D-FCB0116203C3}" srcOrd="0" destOrd="0" presId="urn:microsoft.com/office/officeart/2005/8/layout/process1"/>
    <dgm:cxn modelId="{F5ED36DE-B1AA-4F98-96BB-173E7A175440}" type="presParOf" srcId="{4B586583-E5FB-413A-B7C1-B8C33136241A}" destId="{6D937CEA-6973-4EFF-965E-A692ACA30EEB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C5770-1F67-4123-80B4-978D0B97FBC4}">
      <dsp:nvSpPr>
        <dsp:cNvPr id="0" name=""/>
        <dsp:cNvSpPr/>
      </dsp:nvSpPr>
      <dsp:spPr>
        <a:xfrm>
          <a:off x="219432" y="415172"/>
          <a:ext cx="1066596" cy="909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Contesto sociale /di gruppo: minaccioso</a:t>
          </a:r>
          <a:endParaRPr lang="it-IT" sz="1100" kern="1200" dirty="0"/>
        </a:p>
      </dsp:txBody>
      <dsp:txXfrm>
        <a:off x="246083" y="441823"/>
        <a:ext cx="1013294" cy="856637"/>
      </dsp:txXfrm>
    </dsp:sp>
    <dsp:sp modelId="{A86B06CD-251A-4D2D-AEEE-67D733DEB322}">
      <dsp:nvSpPr>
        <dsp:cNvPr id="0" name=""/>
        <dsp:cNvSpPr/>
      </dsp:nvSpPr>
      <dsp:spPr>
        <a:xfrm rot="2101395">
          <a:off x="1820903" y="844497"/>
          <a:ext cx="655643" cy="2645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>
        <a:off x="1828088" y="874629"/>
        <a:ext cx="576289" cy="158709"/>
      </dsp:txXfrm>
    </dsp:sp>
    <dsp:sp modelId="{4D2BE560-EA06-4D9D-AD1D-AC87A33013E5}">
      <dsp:nvSpPr>
        <dsp:cNvPr id="0" name=""/>
        <dsp:cNvSpPr/>
      </dsp:nvSpPr>
      <dsp:spPr>
        <a:xfrm>
          <a:off x="219437" y="1867457"/>
          <a:ext cx="1066596" cy="909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Personalità Conformismo sociale</a:t>
          </a:r>
          <a:endParaRPr lang="it-IT" sz="1100" kern="1200" dirty="0"/>
        </a:p>
      </dsp:txBody>
      <dsp:txXfrm>
        <a:off x="246088" y="1894108"/>
        <a:ext cx="1013294" cy="856637"/>
      </dsp:txXfrm>
    </dsp:sp>
    <dsp:sp modelId="{E8166C4C-FDF7-4BD0-9784-FD9B4C4E4D4D}">
      <dsp:nvSpPr>
        <dsp:cNvPr id="0" name=""/>
        <dsp:cNvSpPr/>
      </dsp:nvSpPr>
      <dsp:spPr>
        <a:xfrm rot="20482483">
          <a:off x="1687047" y="1714691"/>
          <a:ext cx="952963" cy="2645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>
        <a:off x="1689125" y="1780266"/>
        <a:ext cx="873609" cy="158709"/>
      </dsp:txXfrm>
    </dsp:sp>
    <dsp:sp modelId="{A6084AAF-3245-46F3-A1E2-FBEF7389F494}">
      <dsp:nvSpPr>
        <dsp:cNvPr id="0" name=""/>
        <dsp:cNvSpPr/>
      </dsp:nvSpPr>
      <dsp:spPr>
        <a:xfrm>
          <a:off x="2989909" y="933728"/>
          <a:ext cx="1066596" cy="909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Visione del mondo: mondo pericoloso</a:t>
          </a:r>
          <a:endParaRPr lang="it-IT" sz="1100" kern="1200" dirty="0"/>
        </a:p>
      </dsp:txBody>
      <dsp:txXfrm>
        <a:off x="3016560" y="960379"/>
        <a:ext cx="1013294" cy="856637"/>
      </dsp:txXfrm>
    </dsp:sp>
    <dsp:sp modelId="{8C04BC2C-BC21-4179-BC0F-5D503B16E9D7}">
      <dsp:nvSpPr>
        <dsp:cNvPr id="0" name=""/>
        <dsp:cNvSpPr/>
      </dsp:nvSpPr>
      <dsp:spPr>
        <a:xfrm rot="31066">
          <a:off x="4134466" y="1262711"/>
          <a:ext cx="165290" cy="2645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>
        <a:off x="4134467" y="1315390"/>
        <a:ext cx="115703" cy="158709"/>
      </dsp:txXfrm>
    </dsp:sp>
    <dsp:sp modelId="{31D051D8-3EFD-4A18-806E-6BC964A8520E}">
      <dsp:nvSpPr>
        <dsp:cNvPr id="0" name=""/>
        <dsp:cNvSpPr/>
      </dsp:nvSpPr>
      <dsp:spPr>
        <a:xfrm>
          <a:off x="4368361" y="946185"/>
          <a:ext cx="1066596" cy="909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Autoritarismo di destra</a:t>
          </a:r>
          <a:endParaRPr lang="it-IT" sz="1100" kern="1200" dirty="0"/>
        </a:p>
      </dsp:txBody>
      <dsp:txXfrm>
        <a:off x="4395012" y="972836"/>
        <a:ext cx="1013294" cy="856637"/>
      </dsp:txXfrm>
    </dsp:sp>
    <dsp:sp modelId="{D1BE27E5-EA92-49F0-8BBF-1784BEF6EAD8}">
      <dsp:nvSpPr>
        <dsp:cNvPr id="0" name=""/>
        <dsp:cNvSpPr/>
      </dsp:nvSpPr>
      <dsp:spPr>
        <a:xfrm>
          <a:off x="5552468" y="1268897"/>
          <a:ext cx="249121" cy="2645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>
        <a:off x="5552468" y="1321800"/>
        <a:ext cx="174385" cy="158709"/>
      </dsp:txXfrm>
    </dsp:sp>
    <dsp:sp modelId="{6D937CEA-6973-4EFF-965E-A692ACA30EEB}">
      <dsp:nvSpPr>
        <dsp:cNvPr id="0" name=""/>
        <dsp:cNvSpPr/>
      </dsp:nvSpPr>
      <dsp:spPr>
        <a:xfrm>
          <a:off x="5904998" y="946185"/>
          <a:ext cx="1066596" cy="909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Atteggiamento negativo verso le minacce provenienti dagli </a:t>
          </a:r>
          <a:r>
            <a:rPr lang="it-IT" sz="1100" kern="1200" dirty="0" err="1" smtClean="0"/>
            <a:t>outgroup</a:t>
          </a:r>
          <a:endParaRPr lang="it-IT" sz="1100" kern="1200" dirty="0"/>
        </a:p>
      </dsp:txBody>
      <dsp:txXfrm>
        <a:off x="5931649" y="972836"/>
        <a:ext cx="1013294" cy="8566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C5770-1F67-4123-80B4-978D0B97FBC4}">
      <dsp:nvSpPr>
        <dsp:cNvPr id="0" name=""/>
        <dsp:cNvSpPr/>
      </dsp:nvSpPr>
      <dsp:spPr>
        <a:xfrm>
          <a:off x="219432" y="415172"/>
          <a:ext cx="1066596" cy="909939"/>
        </a:xfrm>
        <a:prstGeom prst="roundRect">
          <a:avLst>
            <a:gd name="adj" fmla="val 10000"/>
          </a:avLst>
        </a:prstGeom>
        <a:solidFill>
          <a:srgbClr val="727BB5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Contesto sociale di gruppo: competitivo</a:t>
          </a:r>
          <a:endParaRPr lang="it-IT" sz="1100" kern="1200" dirty="0"/>
        </a:p>
      </dsp:txBody>
      <dsp:txXfrm>
        <a:off x="246083" y="441823"/>
        <a:ext cx="1013294" cy="856637"/>
      </dsp:txXfrm>
    </dsp:sp>
    <dsp:sp modelId="{A86B06CD-251A-4D2D-AEEE-67D733DEB322}">
      <dsp:nvSpPr>
        <dsp:cNvPr id="0" name=""/>
        <dsp:cNvSpPr/>
      </dsp:nvSpPr>
      <dsp:spPr>
        <a:xfrm rot="2101395">
          <a:off x="1820903" y="844497"/>
          <a:ext cx="655643" cy="2645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>
        <a:off x="1828088" y="874629"/>
        <a:ext cx="576289" cy="158709"/>
      </dsp:txXfrm>
    </dsp:sp>
    <dsp:sp modelId="{4D2BE560-EA06-4D9D-AD1D-AC87A33013E5}">
      <dsp:nvSpPr>
        <dsp:cNvPr id="0" name=""/>
        <dsp:cNvSpPr/>
      </dsp:nvSpPr>
      <dsp:spPr>
        <a:xfrm>
          <a:off x="219437" y="1867457"/>
          <a:ext cx="1066596" cy="909939"/>
        </a:xfrm>
        <a:prstGeom prst="roundRect">
          <a:avLst>
            <a:gd name="adj" fmla="val 10000"/>
          </a:avLst>
        </a:prstGeom>
        <a:solidFill>
          <a:srgbClr val="727BB5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Personalità ottusità mentale</a:t>
          </a:r>
          <a:endParaRPr lang="it-IT" sz="1100" kern="1200" dirty="0"/>
        </a:p>
      </dsp:txBody>
      <dsp:txXfrm>
        <a:off x="246088" y="1894108"/>
        <a:ext cx="1013294" cy="856637"/>
      </dsp:txXfrm>
    </dsp:sp>
    <dsp:sp modelId="{E8166C4C-FDF7-4BD0-9784-FD9B4C4E4D4D}">
      <dsp:nvSpPr>
        <dsp:cNvPr id="0" name=""/>
        <dsp:cNvSpPr/>
      </dsp:nvSpPr>
      <dsp:spPr>
        <a:xfrm rot="20455193">
          <a:off x="1669099" y="1714832"/>
          <a:ext cx="915734" cy="2645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>
        <a:off x="1671279" y="1780705"/>
        <a:ext cx="836380" cy="158709"/>
      </dsp:txXfrm>
    </dsp:sp>
    <dsp:sp modelId="{A6084AAF-3245-46F3-A1E2-FBEF7389F494}">
      <dsp:nvSpPr>
        <dsp:cNvPr id="0" name=""/>
        <dsp:cNvSpPr/>
      </dsp:nvSpPr>
      <dsp:spPr>
        <a:xfrm>
          <a:off x="2918913" y="933728"/>
          <a:ext cx="1066596" cy="909939"/>
        </a:xfrm>
        <a:prstGeom prst="roundRect">
          <a:avLst>
            <a:gd name="adj" fmla="val 10000"/>
          </a:avLst>
        </a:prstGeom>
        <a:solidFill>
          <a:srgbClr val="727BB5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Visione del mondo: giungla competitiva</a:t>
          </a:r>
          <a:endParaRPr lang="it-IT" sz="1100" kern="1200" dirty="0"/>
        </a:p>
      </dsp:txBody>
      <dsp:txXfrm>
        <a:off x="2945564" y="960379"/>
        <a:ext cx="1013294" cy="856637"/>
      </dsp:txXfrm>
    </dsp:sp>
    <dsp:sp modelId="{8C04BC2C-BC21-4179-BC0F-5D503B16E9D7}">
      <dsp:nvSpPr>
        <dsp:cNvPr id="0" name=""/>
        <dsp:cNvSpPr/>
      </dsp:nvSpPr>
      <dsp:spPr>
        <a:xfrm rot="31066">
          <a:off x="4063469" y="1262711"/>
          <a:ext cx="165290" cy="2645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>
        <a:off x="4063470" y="1315390"/>
        <a:ext cx="115703" cy="158709"/>
      </dsp:txXfrm>
    </dsp:sp>
    <dsp:sp modelId="{31D051D8-3EFD-4A18-806E-6BC964A8520E}">
      <dsp:nvSpPr>
        <dsp:cNvPr id="0" name=""/>
        <dsp:cNvSpPr/>
      </dsp:nvSpPr>
      <dsp:spPr>
        <a:xfrm>
          <a:off x="4297364" y="946185"/>
          <a:ext cx="1066596" cy="909939"/>
        </a:xfrm>
        <a:prstGeom prst="roundRect">
          <a:avLst>
            <a:gd name="adj" fmla="val 10000"/>
          </a:avLst>
        </a:prstGeom>
        <a:solidFill>
          <a:srgbClr val="727BB5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Orientamento alla dominanza sociale</a:t>
          </a:r>
          <a:endParaRPr lang="it-IT" sz="1100" kern="1200" dirty="0"/>
        </a:p>
      </dsp:txBody>
      <dsp:txXfrm>
        <a:off x="4324015" y="972836"/>
        <a:ext cx="1013294" cy="856637"/>
      </dsp:txXfrm>
    </dsp:sp>
    <dsp:sp modelId="{D1BE27E5-EA92-49F0-8BBF-1784BEF6EAD8}">
      <dsp:nvSpPr>
        <dsp:cNvPr id="0" name=""/>
        <dsp:cNvSpPr/>
      </dsp:nvSpPr>
      <dsp:spPr>
        <a:xfrm>
          <a:off x="5499220" y="1268897"/>
          <a:ext cx="286749" cy="2645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>
        <a:off x="5499220" y="1321800"/>
        <a:ext cx="207395" cy="158709"/>
      </dsp:txXfrm>
    </dsp:sp>
    <dsp:sp modelId="{6D937CEA-6973-4EFF-965E-A692ACA30EEB}">
      <dsp:nvSpPr>
        <dsp:cNvPr id="0" name=""/>
        <dsp:cNvSpPr/>
      </dsp:nvSpPr>
      <dsp:spPr>
        <a:xfrm>
          <a:off x="5904998" y="946185"/>
          <a:ext cx="1066596" cy="909939"/>
        </a:xfrm>
        <a:prstGeom prst="roundRect">
          <a:avLst>
            <a:gd name="adj" fmla="val 10000"/>
          </a:avLst>
        </a:prstGeom>
        <a:solidFill>
          <a:srgbClr val="727BB5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Atteggiamento negativo gli </a:t>
          </a:r>
          <a:r>
            <a:rPr lang="it-IT" sz="1100" kern="1200" dirty="0" err="1" smtClean="0"/>
            <a:t>outgroup</a:t>
          </a:r>
          <a:r>
            <a:rPr lang="it-IT" sz="1100" kern="1200" dirty="0" smtClean="0"/>
            <a:t> competitivi o di basso status</a:t>
          </a:r>
          <a:endParaRPr lang="it-IT" sz="1100" kern="1200" dirty="0"/>
        </a:p>
      </dsp:txBody>
      <dsp:txXfrm>
        <a:off x="5931649" y="972836"/>
        <a:ext cx="1013294" cy="856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1A174-E846-44AF-94B6-A0A063281251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0A324-BEDB-4405-B4B3-A5C1D89349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026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1126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777E74-FF78-47EF-AEED-629835E466BC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334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1C33-808A-4908-96F1-80D3A9961D45}" type="datetime1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95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98FD-6B79-4824-9600-04D60329CAA3}" type="datetime1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026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79C9-AF83-4AAC-AB88-9A3744B4E865}" type="datetime1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776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444E-3B05-4D9F-9F1B-D2B623A02F87}" type="datetime1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415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C4C2-ED13-49EA-87BF-1F244E4E3C27}" type="datetime1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324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DA61-22DF-4398-93CA-8FD48B953CC7}" type="datetime1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18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D991-422D-463E-B103-091F35791A79}" type="datetime1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1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52CF-7834-4183-A34B-523F1CDDF33C}" type="datetime1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288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3E955-520A-480A-902F-B65943A4D4C1}" type="datetime1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464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701A5A-B8D8-4A6E-8020-DDD6D71C6DEB}" type="datetime1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>
                <a:solidFill>
                  <a:srgbClr val="344068"/>
                </a:solidFill>
              </a:rPr>
              <a:t>PSICOLOGIA SOCIALE</a:t>
            </a:r>
            <a:endParaRPr lang="it-IT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it-IT" smtClean="0">
                <a:solidFill>
                  <a:srgbClr val="344068"/>
                </a:solidFill>
              </a:rPr>
              <a:pPr/>
              <a:t>‹N›</a:t>
            </a:fld>
            <a:endParaRPr lang="it-IT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77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0C4B-4B84-41E0-8A62-55811A216557}" type="datetime1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773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E2B04BF-03CE-4704-AC6F-96B26B1E2BE1}" type="datetime1">
              <a:rPr lang="en-US" smtClean="0"/>
              <a:t>11/5/2020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762EA93-1730-46EB-9AE6-E3F73F6A046C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16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>
                <a:latin typeface="Calibri" panose="020F0502020204030204"/>
              </a:rPr>
              <a:t>PSICOLOGIA SOCIALE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1433512" y="3677095"/>
            <a:ext cx="8983663" cy="1371600"/>
          </a:xfrm>
        </p:spPr>
        <p:txBody>
          <a:bodyPr>
            <a:normAutofit fontScale="90000"/>
          </a:bodyPr>
          <a:lstStyle/>
          <a:p>
            <a:pPr marL="484632" algn="ctr">
              <a:defRPr/>
            </a:pPr>
            <a:r>
              <a:rPr lang="it-IT" sz="40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it-IT" sz="40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40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Psicologia </a:t>
            </a:r>
            <a:r>
              <a:rPr lang="it-IT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Sociale</a:t>
            </a:r>
            <a:br>
              <a:rPr lang="it-IT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it-IT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4000" b="1" dirty="0" smtClean="0">
                <a:solidFill>
                  <a:schemeClr val="accent2"/>
                </a:solidFill>
              </a:rPr>
              <a:t>Il pregiudizio</a:t>
            </a:r>
            <a:r>
              <a:rPr lang="it-IT" sz="40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it-IT" sz="40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endParaRPr lang="it-IT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4" name="Sottotitolo 2"/>
          <p:cNvSpPr>
            <a:spLocks noGrp="1"/>
          </p:cNvSpPr>
          <p:nvPr>
            <p:ph type="subTitle" idx="4294967295"/>
          </p:nvPr>
        </p:nvSpPr>
        <p:spPr>
          <a:xfrm>
            <a:off x="1544637" y="5848597"/>
            <a:ext cx="9102725" cy="793750"/>
          </a:xfrm>
        </p:spPr>
        <p:txBody>
          <a:bodyPr/>
          <a:lstStyle/>
          <a:p>
            <a:pPr algn="ctr" eaLnBrk="1" hangingPunct="1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it-IT" altLang="it-IT" b="1" i="1" dirty="0" smtClean="0">
                <a:solidFill>
                  <a:srgbClr val="002060"/>
                </a:solidFill>
                <a:latin typeface="Century Gothic (Corpo)"/>
              </a:rPr>
              <a:t>Torino, 5 novembre 2020</a:t>
            </a:r>
          </a:p>
        </p:txBody>
      </p:sp>
      <p:pic>
        <p:nvPicPr>
          <p:cNvPr id="10245" name="Picture 3" descr="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813" y="260351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74825" y="1183567"/>
            <a:ext cx="86423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it-IT" altLang="it-IT" sz="16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Università degli Studi di Torino			Dipartimento di Culture, Politica e Società</a:t>
            </a:r>
          </a:p>
          <a:p>
            <a:pPr algn="ctr">
              <a:spcBef>
                <a:spcPct val="0"/>
              </a:spcBef>
              <a:buClrTx/>
              <a:buSzTx/>
              <a:buNone/>
              <a:defRPr/>
            </a:pPr>
            <a:endParaRPr lang="it-IT" altLang="it-IT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None/>
              <a:defRPr/>
            </a:pPr>
            <a:r>
              <a:rPr lang="it-IT" altLang="it-IT" sz="2400" b="1" dirty="0">
                <a:solidFill>
                  <a:srgbClr val="002060"/>
                </a:solidFill>
                <a:latin typeface="Calibri Light" panose="020F0302020204030204"/>
                <a:cs typeface="Arial" panose="020B0604020202020204" pitchFamily="34" charset="0"/>
              </a:rPr>
              <a:t>Corso di laurea triennale in Servizio Sociale</a:t>
            </a:r>
          </a:p>
          <a:p>
            <a:pPr algn="ctr">
              <a:spcBef>
                <a:spcPct val="0"/>
              </a:spcBef>
              <a:buClrTx/>
              <a:buSzTx/>
              <a:buNone/>
              <a:defRPr/>
            </a:pPr>
            <a:r>
              <a:rPr lang="it-IT" altLang="it-IT" sz="2400" b="1" dirty="0">
                <a:solidFill>
                  <a:srgbClr val="002060"/>
                </a:solidFill>
                <a:latin typeface="Calibri Light" panose="020F0302020204030204"/>
                <a:cs typeface="Arial" panose="020B0604020202020204" pitchFamily="34" charset="0"/>
              </a:rPr>
              <a:t> Classe L-39</a:t>
            </a:r>
          </a:p>
        </p:txBody>
      </p:sp>
      <p:pic>
        <p:nvPicPr>
          <p:cNvPr id="10247" name="Picture 7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315913"/>
            <a:ext cx="6477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553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/>
              <a:t>La </a:t>
            </a:r>
            <a:r>
              <a:rPr lang="it-IT" altLang="it-IT" b="1" dirty="0"/>
              <a:t>personalità </a:t>
            </a:r>
            <a:r>
              <a:rPr lang="it-IT" altLang="it-IT" b="1" dirty="0" smtClean="0"/>
              <a:t>dogmatica</a:t>
            </a:r>
            <a:endParaRPr lang="it-IT" dirty="0"/>
          </a:p>
        </p:txBody>
      </p:sp>
      <p:sp>
        <p:nvSpPr>
          <p:cNvPr id="4" name="Segnaposto contenuto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/>
              <a:t>L’analisi di </a:t>
            </a:r>
            <a:r>
              <a:rPr lang="it-IT" altLang="it-IT" sz="2000" dirty="0" err="1"/>
              <a:t>Rokeach</a:t>
            </a:r>
            <a:r>
              <a:rPr lang="it-IT" altLang="it-IT" sz="2000" dirty="0"/>
              <a:t> muove dalla distinzione tra il contenuto e l’organizzazione delle credenze alla base del pregiudizio.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/>
              <a:t>Le persone propense a condotte discriminatorie,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/>
              <a:t>sarebbero dotate di una struttura cognitiva capace di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/>
              <a:t>organizzare i sistemi di credenze e le informazioni in modo isolato, non consentendo al soggetto di esprimere e tollerare opinioni tra loro incongruenti.</a:t>
            </a:r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885512" y="4854682"/>
            <a:ext cx="8208962" cy="101441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/>
              <a:t>Il pregiudizio rimarrebbe protetto dal «principio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/>
              <a:t>d’autorità», che agirebbe quale criterio di giustificazione delle proprie convinzioni.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83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dominanza sociale</a:t>
            </a:r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2046605" y="1845734"/>
            <a:ext cx="9109075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Verdana" panose="020B0604030504040204" pitchFamily="34" charset="0"/>
              <a:buNone/>
              <a:defRPr/>
            </a:pPr>
            <a:r>
              <a:rPr lang="it-IT" smtClean="0"/>
              <a:t>Teoria che attribuisce il pregiudizio all’accettazione, </a:t>
            </a:r>
          </a:p>
          <a:p>
            <a:pPr marL="0" indent="0">
              <a:buFont typeface="Verdana" panose="020B0604030504040204" pitchFamily="34" charset="0"/>
              <a:buNone/>
              <a:defRPr/>
            </a:pPr>
            <a:r>
              <a:rPr lang="it-IT" smtClean="0"/>
              <a:t>da parte dell’individuo, di un’ideologia che legittima </a:t>
            </a:r>
          </a:p>
          <a:p>
            <a:pPr marL="0" indent="0">
              <a:buFont typeface="Verdana" panose="020B0604030504040204" pitchFamily="34" charset="0"/>
              <a:buNone/>
              <a:defRPr/>
            </a:pPr>
            <a:r>
              <a:rPr lang="it-IT" smtClean="0"/>
              <a:t>una tendenza sistematica a favore del gruppo di </a:t>
            </a:r>
          </a:p>
          <a:p>
            <a:pPr marL="0" indent="0">
              <a:buFont typeface="Verdana" panose="020B0604030504040204" pitchFamily="34" charset="0"/>
              <a:buNone/>
              <a:defRPr/>
            </a:pPr>
            <a:r>
              <a:rPr lang="it-IT" smtClean="0"/>
              <a:t>appartenenza nell’organizzazione gerarchica e nei rapporti di predominio e che rifiuta le ideologie basate sul principio dell’uguaglianza.</a:t>
            </a:r>
          </a:p>
          <a:p>
            <a:pPr>
              <a:defRPr/>
            </a:pPr>
            <a:endParaRPr lang="it-IT" smtClean="0"/>
          </a:p>
          <a:p>
            <a:pPr marL="0" indent="0">
              <a:buFont typeface="Verdana" panose="020B0604030504040204" pitchFamily="34" charset="0"/>
              <a:buNone/>
              <a:defRPr/>
            </a:pPr>
            <a:r>
              <a:rPr lang="it-IT" smtClean="0"/>
              <a:t>- Le persone che desiderano per il proprio gruppo il predominio e la superiorità rispetto agli outgroup possiedono un alto orientamento alla dominanza sociale, che li spinge a rifiutare ideologie ugualitarie e ad accettare miti che legittimano gerarchia e discriminazione.</a:t>
            </a:r>
            <a:endParaRPr lang="it-IT" dirty="0"/>
          </a:p>
        </p:txBody>
      </p:sp>
      <p:pic>
        <p:nvPicPr>
          <p:cNvPr id="5" name="Picture 7" descr="Image resul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6705" y="470959"/>
            <a:ext cx="1668462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087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it-IT" altLang="it-IT" b="1" dirty="0" smtClean="0"/>
          </a:p>
          <a:p>
            <a:pPr marL="0" indent="0">
              <a:buNone/>
            </a:pPr>
            <a:endParaRPr lang="it-IT" altLang="it-IT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altLang="it-IT" b="1" dirty="0" smtClean="0">
                <a:solidFill>
                  <a:schemeClr val="tx2"/>
                </a:solidFill>
              </a:rPr>
              <a:t>Teoria della giustificazione del sistema:</a:t>
            </a:r>
            <a:r>
              <a:rPr lang="it-IT" altLang="it-IT" dirty="0" smtClean="0">
                <a:solidFill>
                  <a:schemeClr val="tx2"/>
                </a:solidFill>
              </a:rPr>
              <a:t> </a:t>
            </a:r>
            <a:r>
              <a:rPr lang="it-IT" altLang="it-IT" dirty="0" smtClean="0"/>
              <a:t>Teoria che attribuisce la stasi sociale all’aderenza delle persone a un’ideologia che giustifica e protegge lo status quo.</a:t>
            </a:r>
          </a:p>
          <a:p>
            <a:pPr marL="0" indent="0" algn="ctr">
              <a:buNone/>
            </a:pPr>
            <a:r>
              <a:rPr lang="it-IT" altLang="it-IT" b="1" dirty="0" smtClean="0">
                <a:sym typeface="Symbol" panose="05050102010706020507" pitchFamily="18" charset="2"/>
              </a:rPr>
              <a:t></a:t>
            </a:r>
            <a:endParaRPr lang="it-IT" altLang="it-IT" b="1" dirty="0" smtClean="0"/>
          </a:p>
          <a:p>
            <a:pPr marL="0" indent="0" algn="ctr">
              <a:buNone/>
            </a:pPr>
            <a:r>
              <a:rPr lang="it-IT" altLang="it-IT" dirty="0" smtClean="0"/>
              <a:t>Le persone si differenziano a seconda del grado in cui giustificano lo status quo politico, e le politiche sociali ed economiche che l’accompagnano.</a:t>
            </a:r>
          </a:p>
          <a:p>
            <a:pPr marL="0" indent="0" algn="ctr">
              <a:buNone/>
            </a:pPr>
            <a:endParaRPr lang="it-IT" altLang="it-IT" dirty="0" smtClean="0"/>
          </a:p>
          <a:p>
            <a:pPr marL="0" indent="0" algn="ctr">
              <a:buNone/>
            </a:pPr>
            <a:endParaRPr lang="it-IT" altLang="it-IT" dirty="0" smtClean="0"/>
          </a:p>
          <a:p>
            <a:pPr marL="0" indent="0">
              <a:buNone/>
            </a:pPr>
            <a:endParaRPr lang="it-IT" altLang="it-IT" dirty="0" smtClean="0"/>
          </a:p>
          <a:p>
            <a:pPr marL="0" indent="0">
              <a:buFont typeface="Symbol" panose="05050102010706020507" pitchFamily="18" charset="2"/>
              <a:buChar char="·"/>
            </a:pPr>
            <a:endParaRPr lang="it-IT" altLang="it-IT" dirty="0" smtClean="0"/>
          </a:p>
          <a:p>
            <a:pPr marL="0" indent="0">
              <a:buNone/>
            </a:pPr>
            <a:endParaRPr lang="it-IT" altLang="it-IT" dirty="0" smtClean="0"/>
          </a:p>
          <a:p>
            <a:pPr marL="0" indent="0">
              <a:buNone/>
            </a:pPr>
            <a:endParaRPr lang="it-IT" altLang="it-IT" dirty="0" smtClean="0"/>
          </a:p>
          <a:p>
            <a:pPr marL="0" indent="0">
              <a:buNone/>
            </a:pPr>
            <a:endParaRPr lang="it-IT" altLang="it-IT" dirty="0" smtClean="0"/>
          </a:p>
        </p:txBody>
      </p:sp>
      <p:pic>
        <p:nvPicPr>
          <p:cNvPr id="52230" name="Picture 7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899" y="266093"/>
            <a:ext cx="1533525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84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altLang="it-IT" smtClean="0"/>
              <a:t>Autoritarismo di destra e orientamento alla dominanza sociale come ideologie (Duckitt, 2006)</a:t>
            </a:r>
          </a:p>
        </p:txBody>
      </p:sp>
      <p:graphicFrame>
        <p:nvGraphicFramePr>
          <p:cNvPr id="6" name="Diagramma 5"/>
          <p:cNvGraphicFramePr/>
          <p:nvPr/>
        </p:nvGraphicFramePr>
        <p:xfrm>
          <a:off x="2794000" y="1227668"/>
          <a:ext cx="7046416" cy="2777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a 6"/>
          <p:cNvGraphicFramePr/>
          <p:nvPr/>
        </p:nvGraphicFramePr>
        <p:xfrm>
          <a:off x="2794000" y="3448745"/>
          <a:ext cx="7046416" cy="2777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31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309813" y="642938"/>
            <a:ext cx="7561262" cy="10080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it-IT" sz="3600" dirty="0"/>
              <a:t>Le  quattro funzioni delle spiegazioni </a:t>
            </a:r>
            <a:r>
              <a:rPr lang="it-IT" sz="3600" dirty="0" smtClean="0"/>
              <a:t>psicosociali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08214" y="1773239"/>
            <a:ext cx="7704137" cy="4319587"/>
          </a:xfrm>
        </p:spPr>
        <p:txBody>
          <a:bodyPr rtlCol="0">
            <a:normAutofit fontScale="47500" lnSpcReduction="20000"/>
          </a:bodyPr>
          <a:lstStyle/>
          <a:p>
            <a:pPr algn="just">
              <a:defRPr/>
            </a:pPr>
            <a:r>
              <a:rPr lang="it-IT" sz="5100" b="1" dirty="0"/>
              <a:t>Funzione razionale: </a:t>
            </a:r>
            <a:r>
              <a:rPr lang="it-IT" sz="5100" dirty="0" err="1"/>
              <a:t>deumanizzare</a:t>
            </a:r>
            <a:r>
              <a:rPr lang="it-IT" sz="5100" dirty="0"/>
              <a:t> un gruppo può giustificare il suo sfruttamento.</a:t>
            </a:r>
          </a:p>
          <a:p>
            <a:pPr algn="just">
              <a:defRPr/>
            </a:pPr>
            <a:r>
              <a:rPr lang="it-IT" sz="5100" b="1" dirty="0"/>
              <a:t>Giustificazione cognitiva</a:t>
            </a:r>
            <a:r>
              <a:rPr lang="it-IT" sz="5100" dirty="0"/>
              <a:t>: </a:t>
            </a:r>
            <a:r>
              <a:rPr lang="it-IT" sz="5100" dirty="0" err="1"/>
              <a:t>deumanizzare</a:t>
            </a:r>
            <a:r>
              <a:rPr lang="it-IT" sz="5100" dirty="0"/>
              <a:t> un gruppo può giustificare comportamenti estremi negativi (si pensi ai genocidi).</a:t>
            </a:r>
          </a:p>
          <a:p>
            <a:pPr algn="just">
              <a:defRPr/>
            </a:pPr>
            <a:r>
              <a:rPr lang="it-IT" sz="5100" b="1" dirty="0"/>
              <a:t>Differenziazione intergruppi</a:t>
            </a:r>
            <a:r>
              <a:rPr lang="it-IT" sz="5100" dirty="0"/>
              <a:t>: </a:t>
            </a:r>
            <a:r>
              <a:rPr lang="it-IT" sz="5100" dirty="0" err="1"/>
              <a:t>deumanizzare</a:t>
            </a:r>
            <a:r>
              <a:rPr lang="it-IT" sz="5100" dirty="0"/>
              <a:t> contribuisce ad accentuare le differenze intergruppi. Gli individui del gruppo </a:t>
            </a:r>
            <a:r>
              <a:rPr lang="it-IT" sz="5100" dirty="0" err="1"/>
              <a:t>deumanizzato</a:t>
            </a:r>
            <a:r>
              <a:rPr lang="it-IT" sz="5100" dirty="0"/>
              <a:t> non possono diventare membri del gruppo delegittimante, poiché non umani.</a:t>
            </a:r>
          </a:p>
          <a:p>
            <a:pPr algn="just">
              <a:defRPr/>
            </a:pPr>
            <a:r>
              <a:rPr lang="it-IT" sz="5100" b="1" dirty="0"/>
              <a:t>Mantenimento della propria superiorità</a:t>
            </a:r>
            <a:r>
              <a:rPr lang="it-IT" sz="5100" dirty="0"/>
              <a:t>: la </a:t>
            </a:r>
            <a:r>
              <a:rPr lang="it-IT" sz="5100" dirty="0" err="1"/>
              <a:t>deumanizzazione</a:t>
            </a:r>
            <a:r>
              <a:rPr lang="it-IT" sz="5100" dirty="0"/>
              <a:t> consente di rendere legittima e stabile la propria prevalenza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0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1097280" y="1798638"/>
            <a:ext cx="1019430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 smtClean="0"/>
              <a:t>Espressione = svalutazione pregiudizievole + soppressione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 smtClean="0"/>
              <a:t>Pertanto, bassi </a:t>
            </a:r>
            <a:r>
              <a:rPr lang="it-IT" altLang="it-IT" sz="2000" dirty="0"/>
              <a:t>livelli di pregiudizio </a:t>
            </a:r>
            <a:r>
              <a:rPr lang="it-IT" altLang="it-IT" sz="2000" dirty="0" smtClean="0"/>
              <a:t> corrispondono alla </a:t>
            </a:r>
            <a:r>
              <a:rPr lang="it-IT" altLang="it-IT" sz="2000" dirty="0"/>
              <a:t>soppressione di una discriminazione automatica o precocemente appresa;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20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 smtClean="0"/>
              <a:t>Invece, alti </a:t>
            </a:r>
            <a:r>
              <a:rPr lang="it-IT" altLang="it-IT" sz="2000" dirty="0"/>
              <a:t>livelli di pregiudizio riflettono la componente «genuina» senza alcun processo secondario di elaborazione.</a:t>
            </a:r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703389" y="3644901"/>
            <a:ext cx="8353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/>
              <a:t>«</a:t>
            </a:r>
            <a:r>
              <a:rPr lang="it-IT" altLang="it-IT" sz="2000" b="1" dirty="0" err="1"/>
              <a:t>Justification-Suppression</a:t>
            </a:r>
            <a:r>
              <a:rPr lang="it-IT" altLang="it-IT" sz="2000" b="1" dirty="0"/>
              <a:t> Model» (JSM</a:t>
            </a:r>
            <a:r>
              <a:rPr lang="it-IT" altLang="it-IT" sz="2000" dirty="0"/>
              <a:t>) ingloba in sé vari elementi delle teorie e dei supporti empirici sull’argomento.</a:t>
            </a:r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919289" y="4868863"/>
            <a:ext cx="8243887" cy="1016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Le persone che esprimono pregiudizio lo fanno, solitamente, dopo una profonda elaborazione cognitiva e non in virtù di una reazione puramente automatica.</a:t>
            </a:r>
          </a:p>
        </p:txBody>
      </p:sp>
      <p:cxnSp>
        <p:nvCxnSpPr>
          <p:cNvPr id="8" name="Connettore 2 7"/>
          <p:cNvCxnSpPr>
            <a:cxnSpLocks noChangeShapeType="1"/>
          </p:cNvCxnSpPr>
          <p:nvPr/>
        </p:nvCxnSpPr>
        <p:spPr bwMode="auto">
          <a:xfrm rot="16200000" flipH="1">
            <a:off x="3576639" y="4221164"/>
            <a:ext cx="719137" cy="287337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Una prospettiva d’integrazione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609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3863975" y="981076"/>
            <a:ext cx="43068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600" b="1"/>
              <a:t>Il pregiudizio genuino</a:t>
            </a:r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1774826" y="2276476"/>
            <a:ext cx="8353425" cy="70802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Una componente affettiva, formatasi precocemente, di valutazione di un gruppo o di uno dei suoi membri. </a:t>
            </a:r>
          </a:p>
        </p:txBody>
      </p:sp>
      <p:sp>
        <p:nvSpPr>
          <p:cNvPr id="5" name="Rettangolo 4"/>
          <p:cNvSpPr/>
          <p:nvPr/>
        </p:nvSpPr>
        <p:spPr>
          <a:xfrm>
            <a:off x="1847851" y="3500439"/>
            <a:ext cx="8208963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it-IT" dirty="0"/>
              <a:t>Affonda le sue radici:</a:t>
            </a:r>
          </a:p>
          <a:p>
            <a:pPr marL="271463" indent="-271463" algn="just">
              <a:buFont typeface="Wingdings" pitchFamily="2" charset="2"/>
              <a:buChar char="Ø"/>
              <a:defRPr/>
            </a:pPr>
            <a:r>
              <a:rPr lang="it-IT" dirty="0"/>
              <a:t>sia nell’apprendimento sociale della svalutazione di un </a:t>
            </a:r>
            <a:r>
              <a:rPr lang="it-IT" i="1" dirty="0" err="1"/>
              <a:t>outgroup</a:t>
            </a:r>
            <a:r>
              <a:rPr lang="it-IT" i="1" dirty="0"/>
              <a:t>;</a:t>
            </a:r>
          </a:p>
          <a:p>
            <a:pPr marL="271463" indent="-271463" algn="just">
              <a:buFont typeface="Wingdings" pitchFamily="2" charset="2"/>
              <a:buChar char="Ø"/>
              <a:defRPr/>
            </a:pPr>
            <a:r>
              <a:rPr lang="it-IT" dirty="0"/>
              <a:t>sia in una serie di processi psicologici che direttamente</a:t>
            </a:r>
            <a:r>
              <a:rPr lang="it-IT" i="1" dirty="0"/>
              <a:t> </a:t>
            </a:r>
            <a:r>
              <a:rPr lang="it-IT" dirty="0"/>
              <a:t>creano </a:t>
            </a:r>
            <a:r>
              <a:rPr lang="it-IT" i="1" dirty="0" err="1"/>
              <a:t>biases</a:t>
            </a:r>
            <a:r>
              <a:rPr lang="it-IT" i="1" dirty="0"/>
              <a:t> </a:t>
            </a:r>
            <a:r>
              <a:rPr lang="it-IT" dirty="0"/>
              <a:t>intergruppi e affetti negativi.</a:t>
            </a:r>
          </a:p>
        </p:txBody>
      </p:sp>
      <p:sp>
        <p:nvSpPr>
          <p:cNvPr id="6" name="Freccia in giù 5"/>
          <p:cNvSpPr>
            <a:spLocks noChangeArrowheads="1"/>
          </p:cNvSpPr>
          <p:nvPr/>
        </p:nvSpPr>
        <p:spPr bwMode="auto">
          <a:xfrm>
            <a:off x="5664200" y="1484313"/>
            <a:ext cx="484188" cy="792162"/>
          </a:xfrm>
          <a:prstGeom prst="downArrow">
            <a:avLst>
              <a:gd name="adj1" fmla="val 50000"/>
              <a:gd name="adj2" fmla="val 50051"/>
            </a:avLst>
          </a:prstGeom>
          <a:noFill/>
          <a:ln w="952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558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1774825" y="692151"/>
            <a:ext cx="448468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600" b="1"/>
              <a:t>Fattori di </a:t>
            </a:r>
            <a:r>
              <a:rPr lang="it-IT" altLang="it-IT" sz="2600" b="1" u="sng"/>
              <a:t>soppressione</a:t>
            </a:r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4656139" y="1412875"/>
            <a:ext cx="5400675" cy="1016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Una motivazione esterna o interna che tenta di ridurre l’espressione o la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consapevolezza di pregiudizio.</a:t>
            </a:r>
          </a:p>
        </p:txBody>
      </p:sp>
      <p:sp>
        <p:nvSpPr>
          <p:cNvPr id="7" name="Rettangolo 6"/>
          <p:cNvSpPr/>
          <p:nvPr/>
        </p:nvSpPr>
        <p:spPr>
          <a:xfrm>
            <a:off x="1774825" y="2852738"/>
            <a:ext cx="864235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it-IT" dirty="0"/>
              <a:t>La </a:t>
            </a:r>
            <a:r>
              <a:rPr lang="it-IT" dirty="0">
                <a:solidFill>
                  <a:srgbClr val="C00000"/>
                </a:solidFill>
              </a:rPr>
              <a:t>soppressione</a:t>
            </a:r>
            <a:r>
              <a:rPr lang="it-IT" dirty="0"/>
              <a:t>:</a:t>
            </a:r>
          </a:p>
          <a:p>
            <a:pPr marL="457200" indent="-457200" algn="just">
              <a:buFont typeface="Wingdings" pitchFamily="2" charset="2"/>
              <a:buChar char="Ø"/>
              <a:defRPr/>
            </a:pPr>
            <a:r>
              <a:rPr lang="it-IT" dirty="0"/>
              <a:t>ha un costo emozionale e cognitivo;</a:t>
            </a:r>
          </a:p>
          <a:p>
            <a:pPr marL="457200" indent="-457200" algn="just">
              <a:buFont typeface="Wingdings" pitchFamily="2" charset="2"/>
              <a:buChar char="Ø"/>
              <a:defRPr/>
            </a:pPr>
            <a:r>
              <a:rPr lang="it-IT" dirty="0"/>
              <a:t>è possibile suscitare l’espressione del pregiudizio ricorrendo a rilevazioni non intrusive;</a:t>
            </a:r>
          </a:p>
          <a:p>
            <a:pPr marL="457200" indent="-457200" algn="just">
              <a:buFont typeface="Wingdings" pitchFamily="2" charset="2"/>
              <a:buChar char="Ø"/>
              <a:defRPr/>
            </a:pPr>
            <a:r>
              <a:rPr lang="it-IT" i="1" dirty="0"/>
              <a:t>può portare a fenomeni di </a:t>
            </a:r>
            <a:r>
              <a:rPr lang="it-IT" dirty="0"/>
              <a:t>«discriminazione inversa», </a:t>
            </a:r>
            <a:endParaRPr lang="it-IT" i="1" dirty="0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631951" y="4797425"/>
            <a:ext cx="88566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Più si cerca attivamente di sopprimere un pensiero legato alla al pregiudizio, più questo attiva il «nodo» cognitivo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corrispondente con una sua conseguente maggiore disponibilità.</a:t>
            </a:r>
          </a:p>
        </p:txBody>
      </p:sp>
      <p:sp>
        <p:nvSpPr>
          <p:cNvPr id="9" name="Freccia circolare in giù 8"/>
          <p:cNvSpPr>
            <a:spLocks noChangeArrowheads="1"/>
          </p:cNvSpPr>
          <p:nvPr/>
        </p:nvSpPr>
        <p:spPr bwMode="auto">
          <a:xfrm rot="1066479">
            <a:off x="6242050" y="882651"/>
            <a:ext cx="1296988" cy="303213"/>
          </a:xfrm>
          <a:prstGeom prst="curvedDownArrow">
            <a:avLst>
              <a:gd name="adj1" fmla="val 24992"/>
              <a:gd name="adj2" fmla="val 50023"/>
              <a:gd name="adj3" fmla="val 25000"/>
            </a:avLst>
          </a:prstGeom>
          <a:noFill/>
          <a:ln w="952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/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2714625" y="6021388"/>
            <a:ext cx="2228850" cy="40005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Effetto rimbalzo</a:t>
            </a:r>
          </a:p>
        </p:txBody>
      </p:sp>
      <p:cxnSp>
        <p:nvCxnSpPr>
          <p:cNvPr id="12" name="Connettore 2 11"/>
          <p:cNvCxnSpPr>
            <a:cxnSpLocks noChangeShapeType="1"/>
          </p:cNvCxnSpPr>
          <p:nvPr/>
        </p:nvCxnSpPr>
        <p:spPr bwMode="auto">
          <a:xfrm rot="10800000" flipV="1">
            <a:off x="5087938" y="5805489"/>
            <a:ext cx="900112" cy="287337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957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/>
      <p:bldP spid="8" grpId="0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1847850" y="836614"/>
            <a:ext cx="47307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600" b="1"/>
              <a:t>Fattori di </a:t>
            </a:r>
            <a:r>
              <a:rPr lang="it-IT" altLang="it-IT" sz="2600" b="1" u="sng"/>
              <a:t>giustificazione</a:t>
            </a:r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1919289" y="2565401"/>
            <a:ext cx="5113337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Permette una valutazione negativa di un gruppo, o di alcuni dei suoi membri, o può ancorarsi a cognizioni, ruoli e situazioni sociali che offrono l’opportunità di esprime il pregiudizio.</a:t>
            </a:r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6419850" y="1341439"/>
            <a:ext cx="424815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Offre l’opportunità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di esprimere il pregiudizio genuino evitando sanzioni esterne o interne. </a:t>
            </a:r>
          </a:p>
        </p:txBody>
      </p:sp>
      <p:cxnSp>
        <p:nvCxnSpPr>
          <p:cNvPr id="7" name="Connettore 2 6"/>
          <p:cNvCxnSpPr>
            <a:cxnSpLocks noChangeShapeType="1"/>
          </p:cNvCxnSpPr>
          <p:nvPr/>
        </p:nvCxnSpPr>
        <p:spPr bwMode="auto">
          <a:xfrm>
            <a:off x="6600826" y="1268413"/>
            <a:ext cx="574675" cy="215900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Connettore 2 8"/>
          <p:cNvCxnSpPr>
            <a:cxnSpLocks noChangeShapeType="1"/>
          </p:cNvCxnSpPr>
          <p:nvPr/>
        </p:nvCxnSpPr>
        <p:spPr bwMode="auto">
          <a:xfrm rot="5400000">
            <a:off x="4115595" y="1593057"/>
            <a:ext cx="1008062" cy="504825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2495550" y="4652964"/>
            <a:ext cx="6985000" cy="70802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I fattori di giustificazione sono più numerosi ma, contemporaneamente, più specifici.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577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1992313" y="908050"/>
            <a:ext cx="8280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Una classe di sistemi che giustificano il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pregiudizio è stata denominata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«</a:t>
            </a:r>
            <a:r>
              <a:rPr lang="it-IT" altLang="it-IT" sz="2000" b="1"/>
              <a:t>fallacia naturalistica e preservazione dello </a:t>
            </a:r>
            <a:r>
              <a:rPr lang="it-IT" altLang="it-IT" sz="2000" b="1" i="1"/>
              <a:t>status quo</a:t>
            </a:r>
            <a:r>
              <a:rPr lang="it-IT" altLang="it-IT" sz="2000" i="1"/>
              <a:t>»</a:t>
            </a:r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2927351" y="2276475"/>
            <a:ext cx="2543175" cy="40005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ciò che è, è buono</a:t>
            </a:r>
          </a:p>
        </p:txBody>
      </p:sp>
      <p:cxnSp>
        <p:nvCxnSpPr>
          <p:cNvPr id="6" name="Connettore 2 5"/>
          <p:cNvCxnSpPr>
            <a:cxnSpLocks noChangeShapeType="1"/>
          </p:cNvCxnSpPr>
          <p:nvPr/>
        </p:nvCxnSpPr>
        <p:spPr bwMode="auto">
          <a:xfrm rot="16200000" flipH="1">
            <a:off x="3721101" y="1916113"/>
            <a:ext cx="358775" cy="21590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2063750" y="3284539"/>
            <a:ext cx="25923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/>
              <a:t>credenza in un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/>
              <a:t>mondo giusto </a:t>
            </a: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4440238" y="3213100"/>
            <a:ext cx="4572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Gli individui che hanno questo tipo di credenza riportano alti livelli di pregiudizio</a:t>
            </a:r>
          </a:p>
        </p:txBody>
      </p:sp>
      <p:sp>
        <p:nvSpPr>
          <p:cNvPr id="10" name="Parentesi graffa aperta 9"/>
          <p:cNvSpPr>
            <a:spLocks/>
          </p:cNvSpPr>
          <p:nvPr/>
        </p:nvSpPr>
        <p:spPr bwMode="auto">
          <a:xfrm>
            <a:off x="4511675" y="3213101"/>
            <a:ext cx="71438" cy="936625"/>
          </a:xfrm>
          <a:prstGeom prst="leftBrace">
            <a:avLst>
              <a:gd name="adj1" fmla="val 8376"/>
              <a:gd name="adj2" fmla="val 50000"/>
            </a:avLst>
          </a:prstGeom>
          <a:noFill/>
          <a:ln w="952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919288" y="4797425"/>
            <a:ext cx="874871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2000" b="1"/>
              <a:t>Autoritarismo di destra di Altemeyer </a:t>
            </a:r>
            <a:r>
              <a:rPr lang="it-IT" altLang="it-IT" sz="2000"/>
              <a:t>(1994):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le persone stabiliscano una sottomissione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all’autorità e un’aggressività verso i gruppi minoritari per una stretta aderenza alle convenzioni sociali.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764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8" grpId="0"/>
      <p:bldP spid="9" grpId="0"/>
      <p:bldP spid="10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pregiudizio tra vecchie e nuove forme</a:t>
            </a:r>
          </a:p>
          <a:p>
            <a:r>
              <a:rPr lang="it-IT" dirty="0" smtClean="0"/>
              <a:t>Differenze individuali</a:t>
            </a:r>
          </a:p>
          <a:p>
            <a:r>
              <a:rPr lang="it-IT" dirty="0" smtClean="0"/>
              <a:t>La personalità autoritaria</a:t>
            </a:r>
          </a:p>
          <a:p>
            <a:r>
              <a:rPr lang="it-IT" dirty="0" smtClean="0"/>
              <a:t>La dominanza sociale</a:t>
            </a:r>
          </a:p>
          <a:p>
            <a:r>
              <a:rPr lang="it-IT" dirty="0" smtClean="0"/>
              <a:t>La regolazione del pregiudizio</a:t>
            </a:r>
          </a:p>
          <a:p>
            <a:r>
              <a:rPr lang="it-IT" dirty="0" smtClean="0"/>
              <a:t>Strategie di riduzione del </a:t>
            </a:r>
            <a:r>
              <a:rPr lang="it-IT" dirty="0" smtClean="0"/>
              <a:t>pregiudizio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247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395288" y="1077913"/>
            <a:ext cx="8569325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2000" b="1"/>
              <a:t>darvinismo sociale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secondo il quale quando il concetto di evoluzione biologica è applicato alla società, </a:t>
            </a:r>
            <a:r>
              <a:rPr lang="it-IT" altLang="it-IT" sz="2000">
                <a:solidFill>
                  <a:srgbClr val="C00000"/>
                </a:solidFill>
              </a:rPr>
              <a:t>l’ineguaglianza</a:t>
            </a:r>
            <a:r>
              <a:rPr lang="it-IT" altLang="it-IT" sz="2000"/>
              <a:t> </a:t>
            </a:r>
            <a:r>
              <a:rPr lang="it-IT" altLang="it-IT" sz="2000">
                <a:solidFill>
                  <a:srgbClr val="C00000"/>
                </a:solidFill>
              </a:rPr>
              <a:t>sociale</a:t>
            </a:r>
            <a:r>
              <a:rPr lang="it-IT" altLang="it-IT" sz="2000"/>
              <a:t> è considerata naturale, inevitabile e spesso buona, e ciò perché il successo sociale è frutto della sopravvivenza del più forte.</a:t>
            </a:r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539750" y="3597275"/>
            <a:ext cx="813593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/>
              <a:t>conservatorismo socioeconomico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/>
              <a:t>Da un lato l’</a:t>
            </a:r>
            <a:r>
              <a:rPr lang="it-IT" altLang="it-IT" sz="2000" dirty="0">
                <a:solidFill>
                  <a:srgbClr val="C00000"/>
                </a:solidFill>
              </a:rPr>
              <a:t>ideologia conservatrice</a:t>
            </a:r>
            <a:r>
              <a:rPr lang="it-IT" altLang="it-IT" sz="2000" dirty="0"/>
              <a:t> sostiene la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/>
              <a:t>superiorità della classe dominante sulla base di un retaggio storico, dall’altro definisce le condizioni di normalità individuando le categorie sociali destinate al successo.</a:t>
            </a:r>
          </a:p>
        </p:txBody>
      </p:sp>
    </p:spTree>
    <p:extLst>
      <p:ext uri="{BB962C8B-B14F-4D97-AF65-F5344CB8AC3E}">
        <p14:creationId xmlns:p14="http://schemas.microsoft.com/office/powerpoint/2010/main" val="7820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L’ipotesi del contatto (</a:t>
            </a:r>
            <a:r>
              <a:rPr lang="it-IT" dirty="0" err="1" smtClean="0"/>
              <a:t>Allport</a:t>
            </a:r>
            <a:r>
              <a:rPr lang="it-IT" dirty="0" smtClean="0"/>
              <a:t>, 1954)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conoscenza tra gruppi e il loro contatto riduce secondo </a:t>
            </a:r>
            <a:r>
              <a:rPr lang="it-IT" dirty="0" err="1" smtClean="0"/>
              <a:t>Allport</a:t>
            </a:r>
            <a:r>
              <a:rPr lang="it-IT" dirty="0" smtClean="0"/>
              <a:t> il pregiudizio solo se si verificano 4 condizioni:</a:t>
            </a:r>
          </a:p>
          <a:p>
            <a:r>
              <a:rPr lang="it-IT" dirty="0" smtClean="0"/>
              <a:t>Il contatto deve avvenire tra gruppi dello stesso status;</a:t>
            </a:r>
          </a:p>
          <a:p>
            <a:r>
              <a:rPr lang="it-IT" dirty="0" smtClean="0"/>
              <a:t>Il contatto deve essere cooperativo</a:t>
            </a:r>
          </a:p>
          <a:p>
            <a:r>
              <a:rPr lang="it-IT" dirty="0" smtClean="0"/>
              <a:t>Deve essere presente un sostegno istituzionale</a:t>
            </a:r>
          </a:p>
          <a:p>
            <a:r>
              <a:rPr lang="it-IT" dirty="0" smtClean="0"/>
              <a:t>I gruppi devono lavorare verso obiettivi comuni.</a:t>
            </a:r>
          </a:p>
          <a:p>
            <a:endParaRPr lang="it-IT" dirty="0" smtClean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7218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Grazie e arrivederci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Link per esplorare la misurazione implicita del pregiudizio mediante un test </a:t>
            </a:r>
          </a:p>
          <a:p>
            <a:endParaRPr lang="it-IT" dirty="0"/>
          </a:p>
          <a:p>
            <a:r>
              <a:rPr lang="it-IT"/>
              <a:t>https://implicit.harvard.edu/implicit/italy/takeatest.html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3104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pregiudizio 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273050">
              <a:buNone/>
            </a:pPr>
            <a:r>
              <a:rPr lang="it-IT" dirty="0" smtClean="0"/>
              <a:t>Il pregiudizio si definisce come un atteggiamento ostile o negativo nei confronti dei membri di un gruppo, semplicemente perché appartengono a quel determinato gruppo (</a:t>
            </a:r>
            <a:r>
              <a:rPr lang="it-IT" dirty="0" err="1" smtClean="0"/>
              <a:t>Brown</a:t>
            </a:r>
            <a:r>
              <a:rPr lang="it-IT" dirty="0" smtClean="0"/>
              <a:t>, 2013)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L’individuo con un pregiudizio negativo nei confronti di un gruppo si comporterà in modo distaccato o ostile, e le caratteristiche attribuite, saranno applicate all’intero gruppo, tralasciando i tratti individuali  o i comportamenti del bersaglio del pregiudizio, che passeranno inosservati o saranno accantonati. Il pregiudizio possiede un elemento cognitivo (stereotipo) e può influenzare il comportamento nella forma della discriminazione.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097280" y="1857983"/>
            <a:ext cx="10058400" cy="836579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arrotondato 6"/>
          <p:cNvSpPr/>
          <p:nvPr/>
        </p:nvSpPr>
        <p:spPr bwMode="auto">
          <a:xfrm>
            <a:off x="1027397" y="4551528"/>
            <a:ext cx="9963076" cy="866777"/>
          </a:xfrm>
          <a:prstGeom prst="roundRect">
            <a:avLst/>
          </a:prstGeom>
          <a:noFill/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eaLnBrk="1" hangingPunct="1">
              <a:spcBef>
                <a:spcPct val="50000"/>
              </a:spcBef>
              <a:defRPr/>
            </a:pPr>
            <a:r>
              <a:rPr lang="it-IT" sz="2000" dirty="0">
                <a:cs typeface="Arial" charset="0"/>
              </a:rPr>
              <a:t>Le manifestazioni negative più dirette sono identificabili con facilità,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it-IT" sz="2000" dirty="0">
                <a:cs typeface="Arial" charset="0"/>
              </a:rPr>
              <a:t>Le espressioni indirette possono essere molteplici e difficilmente prevedibili</a:t>
            </a:r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1097280" y="5541668"/>
            <a:ext cx="9972797" cy="720725"/>
          </a:xfrm>
          <a:prstGeom prst="roundRect">
            <a:avLst/>
          </a:prstGeom>
          <a:noFill/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eaLnBrk="1" hangingPunct="1">
              <a:spcBef>
                <a:spcPct val="50000"/>
              </a:spcBef>
              <a:defRPr/>
            </a:pPr>
            <a:r>
              <a:rPr lang="it-IT" sz="2000" dirty="0">
                <a:cs typeface="Arial" charset="0"/>
              </a:rPr>
              <a:t>Il termine pregiudizio può essere considerato nell’accezione generale e allargata come sinonimo di altri, quali sessismo, razzismo, intolleranza verso l’omosessuale, verso il diverso …</a:t>
            </a: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683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2331092" y="2929106"/>
            <a:ext cx="3384550" cy="40005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>
                <a:solidFill>
                  <a:srgbClr val="000000"/>
                </a:solidFill>
              </a:rPr>
              <a:t>pregiudizio razziale </a:t>
            </a:r>
            <a:endParaRPr lang="it-IT" altLang="it-IT" sz="200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6507804" y="2929106"/>
            <a:ext cx="4103688" cy="70802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/>
              <a:t>motivazione a sopprimere tale pregiudizio</a:t>
            </a:r>
            <a:endParaRPr lang="it-IT" altLang="it-IT" sz="2000"/>
          </a:p>
        </p:txBody>
      </p:sp>
      <p:cxnSp>
        <p:nvCxnSpPr>
          <p:cNvPr id="5" name="Connettore 2 4"/>
          <p:cNvCxnSpPr>
            <a:cxnSpLocks noChangeShapeType="1"/>
          </p:cNvCxnSpPr>
          <p:nvPr/>
        </p:nvCxnSpPr>
        <p:spPr bwMode="auto">
          <a:xfrm rot="10800000" flipV="1">
            <a:off x="4779017" y="2424281"/>
            <a:ext cx="1152525" cy="2889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Connettore 2 5"/>
          <p:cNvCxnSpPr>
            <a:cxnSpLocks noChangeShapeType="1"/>
          </p:cNvCxnSpPr>
          <p:nvPr/>
        </p:nvCxnSpPr>
        <p:spPr bwMode="auto">
          <a:xfrm>
            <a:off x="6147442" y="2424281"/>
            <a:ext cx="1152525" cy="2889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ttangolo 6"/>
          <p:cNvSpPr>
            <a:spLocks noChangeArrowheads="1"/>
          </p:cNvSpPr>
          <p:nvPr/>
        </p:nvSpPr>
        <p:spPr bwMode="auto">
          <a:xfrm>
            <a:off x="2080267" y="3721269"/>
            <a:ext cx="3779837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Componente primitiva, basilare, potente, appresa precocemente, automatica e richiede relativamente poche risorse di elaborazione per essere attivata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6291904" y="4008606"/>
            <a:ext cx="4572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Motivazione al controllo del comportamento promosso dal primo fattore: norme sociali.</a:t>
            </a: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306002" y="1731021"/>
            <a:ext cx="114160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 smtClean="0"/>
              <a:t>Secondo </a:t>
            </a:r>
            <a:r>
              <a:rPr lang="it-IT" altLang="it-IT" sz="2000" dirty="0" err="1" smtClean="0"/>
              <a:t>Crandall</a:t>
            </a:r>
            <a:r>
              <a:rPr lang="it-IT" altLang="it-IT" sz="2000" dirty="0" smtClean="0"/>
              <a:t> e </a:t>
            </a:r>
            <a:r>
              <a:rPr lang="it-IT" altLang="it-IT" sz="2000" dirty="0" err="1" smtClean="0"/>
              <a:t>Eshleman</a:t>
            </a:r>
            <a:r>
              <a:rPr lang="it-IT" altLang="it-IT" sz="2000" dirty="0" smtClean="0"/>
              <a:t> (2003) si possono rintracciare due componenti responsabili dell’espressione del pregiudizio</a:t>
            </a:r>
            <a:endParaRPr lang="it-IT" altLang="it-IT" sz="2000" dirty="0"/>
          </a:p>
        </p:txBody>
      </p:sp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1177772" y="103483"/>
            <a:ext cx="10058400" cy="1450757"/>
          </a:xfrm>
        </p:spPr>
        <p:txBody>
          <a:bodyPr/>
          <a:lstStyle/>
          <a:p>
            <a:r>
              <a:rPr lang="it-IT" dirty="0" smtClean="0"/>
              <a:t>Vecchio e nuovo pregiudizio</a:t>
            </a:r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33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1866258" y="1168805"/>
            <a:ext cx="8891587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Le teorie bifattoriali partono dall’assunzione che siano due le cause diverse a determinare l’espressione di pregiudizio: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20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tutte le persone sono contemporaneamente soggette a processi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che inducono pregiudizio e a norme sociali che 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/>
              <a:t>inibiscono l’espressione.</a:t>
            </a:r>
          </a:p>
        </p:txBody>
      </p:sp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2207953" y="4626380"/>
            <a:ext cx="30075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 smtClean="0"/>
              <a:t>Razzismo simbolico</a:t>
            </a:r>
            <a:endParaRPr lang="it-IT" altLang="it-IT" sz="2000" b="1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4998395" y="5274080"/>
            <a:ext cx="23145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 smtClean="0"/>
              <a:t>Razzismo moderno</a:t>
            </a:r>
            <a:endParaRPr lang="it-IT" altLang="it-IT" sz="2000" b="1" dirty="0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7819688" y="4697818"/>
            <a:ext cx="34131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 smtClean="0"/>
              <a:t>Razzismo ambivalente</a:t>
            </a:r>
            <a:endParaRPr lang="it-IT" altLang="it-IT" sz="2000" b="1" dirty="0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7819688" y="3618318"/>
            <a:ext cx="30235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 smtClean="0"/>
              <a:t>Razzismo avversivo</a:t>
            </a:r>
            <a:endParaRPr lang="it-IT" altLang="it-IT" sz="2000" b="1" dirty="0"/>
          </a:p>
        </p:txBody>
      </p:sp>
      <p:sp>
        <p:nvSpPr>
          <p:cNvPr id="7" name="Rettangolo 6"/>
          <p:cNvSpPr>
            <a:spLocks noChangeArrowheads="1"/>
          </p:cNvSpPr>
          <p:nvPr/>
        </p:nvSpPr>
        <p:spPr bwMode="auto">
          <a:xfrm>
            <a:off x="2082158" y="3400830"/>
            <a:ext cx="24114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 smtClean="0"/>
              <a:t>Razzismo vecchio stile</a:t>
            </a:r>
            <a:endParaRPr lang="it-IT" altLang="it-IT" sz="2000" dirty="0"/>
          </a:p>
        </p:txBody>
      </p:sp>
      <p:cxnSp>
        <p:nvCxnSpPr>
          <p:cNvPr id="8" name="Connettore 2 7"/>
          <p:cNvCxnSpPr>
            <a:cxnSpLocks noChangeShapeType="1"/>
          </p:cNvCxnSpPr>
          <p:nvPr/>
        </p:nvCxnSpPr>
        <p:spPr bwMode="auto">
          <a:xfrm rot="10800000" flipV="1">
            <a:off x="3845870" y="3042055"/>
            <a:ext cx="792163" cy="358775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Connettore 2 8"/>
          <p:cNvCxnSpPr>
            <a:cxnSpLocks noChangeShapeType="1"/>
          </p:cNvCxnSpPr>
          <p:nvPr/>
        </p:nvCxnSpPr>
        <p:spPr bwMode="auto">
          <a:xfrm>
            <a:off x="6095358" y="3257955"/>
            <a:ext cx="18256" cy="1768475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Connettore 2 9"/>
          <p:cNvCxnSpPr>
            <a:cxnSpLocks noChangeShapeType="1"/>
          </p:cNvCxnSpPr>
          <p:nvPr/>
        </p:nvCxnSpPr>
        <p:spPr bwMode="auto">
          <a:xfrm>
            <a:off x="7446320" y="3042055"/>
            <a:ext cx="792163" cy="503238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Connettore 2 10"/>
          <p:cNvCxnSpPr>
            <a:cxnSpLocks noChangeShapeType="1"/>
          </p:cNvCxnSpPr>
          <p:nvPr/>
        </p:nvCxnSpPr>
        <p:spPr bwMode="auto">
          <a:xfrm rot="5400000">
            <a:off x="4025258" y="3221443"/>
            <a:ext cx="1368425" cy="1152525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Connettore 2 11"/>
          <p:cNvCxnSpPr>
            <a:cxnSpLocks noChangeShapeType="1"/>
          </p:cNvCxnSpPr>
          <p:nvPr/>
        </p:nvCxnSpPr>
        <p:spPr bwMode="auto">
          <a:xfrm rot="16200000" flipH="1">
            <a:off x="6798620" y="3042055"/>
            <a:ext cx="1655763" cy="1655763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Connettore 2 12"/>
          <p:cNvCxnSpPr>
            <a:cxnSpLocks noChangeShapeType="1"/>
          </p:cNvCxnSpPr>
          <p:nvPr/>
        </p:nvCxnSpPr>
        <p:spPr bwMode="auto">
          <a:xfrm rot="5400000">
            <a:off x="3845870" y="4050118"/>
            <a:ext cx="2592388" cy="1008062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Connettore 2 13"/>
          <p:cNvCxnSpPr>
            <a:cxnSpLocks noChangeShapeType="1"/>
          </p:cNvCxnSpPr>
          <p:nvPr/>
        </p:nvCxnSpPr>
        <p:spPr bwMode="auto">
          <a:xfrm rot="16200000" flipH="1">
            <a:off x="5681020" y="4013605"/>
            <a:ext cx="2665413" cy="1008063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ettangolo 16"/>
          <p:cNvSpPr>
            <a:spLocks noChangeArrowheads="1"/>
          </p:cNvSpPr>
          <p:nvPr/>
        </p:nvSpPr>
        <p:spPr bwMode="auto">
          <a:xfrm>
            <a:off x="1840858" y="5790018"/>
            <a:ext cx="4032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/>
              <a:t>Attivazione automatica di stereotipi</a:t>
            </a:r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5925359" y="5743980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/>
              <a:t>Pregiudizio manifesto e latente</a:t>
            </a:r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072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395288" y="1268760"/>
            <a:ext cx="10963406" cy="4389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 2"/>
              <a:buNone/>
              <a:defRPr/>
            </a:pPr>
            <a:r>
              <a:rPr lang="it-IT" u="sng" dirty="0" smtClean="0">
                <a:solidFill>
                  <a:schemeClr val="tx1"/>
                </a:solidFill>
                <a:latin typeface="+mj-lt"/>
              </a:rPr>
              <a:t>DEUMANIZZAZIONE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: Negazione, sottile o manifesta, dell’umanità dell’altro. È sempre posta in relazione a fattori di disprezzo e aggressività ed è un processo distruttivo che avviene in situazioni violente e di conflitto.</a:t>
            </a:r>
          </a:p>
          <a:p>
            <a:pPr marL="274320" indent="-274320">
              <a:buClr>
                <a:schemeClr val="accent3"/>
              </a:buClr>
              <a:buFont typeface="Wingdings 2"/>
              <a:buNone/>
              <a:defRPr/>
            </a:pPr>
            <a:endParaRPr lang="it-IT" dirty="0" smtClean="0">
              <a:solidFill>
                <a:schemeClr val="tx1"/>
              </a:solidFill>
              <a:latin typeface="+mj-lt"/>
            </a:endParaRPr>
          </a:p>
          <a:p>
            <a:pPr marL="274320" indent="-274320">
              <a:buClr>
                <a:schemeClr val="accent3"/>
              </a:buClr>
              <a:buFont typeface="Wingdings 2"/>
              <a:buNone/>
              <a:defRPr/>
            </a:pPr>
            <a:r>
              <a:rPr lang="it-IT" u="sng" dirty="0" smtClean="0">
                <a:solidFill>
                  <a:schemeClr val="tx1"/>
                </a:solidFill>
                <a:latin typeface="+mj-lt"/>
              </a:rPr>
              <a:t>INFRAUMANIZZAZIONE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: tendenza a percepire i membri di alcuni </a:t>
            </a:r>
            <a:r>
              <a:rPr lang="it-IT" dirty="0" err="1" smtClean="0">
                <a:solidFill>
                  <a:schemeClr val="tx1"/>
                </a:solidFill>
                <a:latin typeface="+mj-lt"/>
              </a:rPr>
              <a:t>outgroup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 come meno umani rispetto ai membri dell'</a:t>
            </a:r>
            <a:r>
              <a:rPr lang="it-IT" dirty="0" err="1" smtClean="0">
                <a:solidFill>
                  <a:schemeClr val="tx1"/>
                </a:solidFill>
                <a:latin typeface="+mj-lt"/>
              </a:rPr>
              <a:t>ingroup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 anche in assenza di conflitto </a:t>
            </a:r>
            <a:r>
              <a:rPr lang="it-IT" dirty="0" err="1" smtClean="0">
                <a:solidFill>
                  <a:schemeClr val="tx1"/>
                </a:solidFill>
                <a:latin typeface="+mj-lt"/>
              </a:rPr>
              <a:t>intergruppi</a:t>
            </a:r>
            <a:r>
              <a:rPr lang="it-IT" dirty="0" smtClean="0">
                <a:solidFill>
                  <a:schemeClr val="tx1"/>
                </a:solidFill>
                <a:latin typeface="+mj-lt"/>
              </a:rPr>
              <a:t>.</a:t>
            </a:r>
            <a:endParaRPr lang="it-IT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159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sz="4000" dirty="0"/>
              <a:t>La personalità autoritaria di </a:t>
            </a:r>
            <a:r>
              <a:rPr lang="it-IT" altLang="it-IT" sz="4000" dirty="0" smtClean="0"/>
              <a:t>Adorno</a:t>
            </a:r>
            <a:endParaRPr lang="it-IT" sz="4000" dirty="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184829" y="1879482"/>
            <a:ext cx="100584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000" dirty="0"/>
              <a:t>L’autore rintraccia </a:t>
            </a:r>
            <a:r>
              <a:rPr lang="it-IT" altLang="it-IT" sz="2000" dirty="0" smtClean="0"/>
              <a:t>nel volume La personalità autoritaria (1950) le caratteristiche di quella che ritenevano una vera </a:t>
            </a:r>
            <a:r>
              <a:rPr lang="it-IT" altLang="it-IT" sz="2000" dirty="0" smtClean="0"/>
              <a:t>e propria sindrome in grado di predisporre certe</a:t>
            </a:r>
            <a:r>
              <a:rPr lang="it-IT" altLang="it-IT" sz="2000" dirty="0" smtClean="0"/>
              <a:t> personalità al </a:t>
            </a:r>
            <a:r>
              <a:rPr lang="it-IT" altLang="it-IT" sz="2000" dirty="0"/>
              <a:t>più alto grado di intolleranza verso i gruppi minoritari.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000" dirty="0"/>
              <a:t>Quest’avversione è dovuta all’aggressività repressa che viene diretta verso i deboli non potendo dirigerla verso i potenti.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it-IT" altLang="it-IT" sz="20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/>
              <a:t>Trova nelle dinamiche </a:t>
            </a:r>
            <a:r>
              <a:rPr lang="it-IT" altLang="it-IT" sz="2000" dirty="0" err="1" smtClean="0"/>
              <a:t>intrafamiliari</a:t>
            </a:r>
            <a:r>
              <a:rPr lang="it-IT" altLang="it-IT" sz="2000" dirty="0" smtClean="0"/>
              <a:t>. </a:t>
            </a:r>
            <a:r>
              <a:rPr lang="it-IT" altLang="it-IT" sz="2000" dirty="0"/>
              <a:t>le motivazioni </a:t>
            </a:r>
            <a:r>
              <a:rPr lang="it-IT" altLang="it-IT" sz="2000" dirty="0" smtClean="0"/>
              <a:t>alla base </a:t>
            </a:r>
            <a:r>
              <a:rPr lang="it-IT" altLang="it-IT" sz="2000" dirty="0"/>
              <a:t>delle condotte </a:t>
            </a:r>
            <a:r>
              <a:rPr lang="it-IT" altLang="it-IT" sz="2000" dirty="0" err="1"/>
              <a:t>intergruppo</a:t>
            </a:r>
            <a:r>
              <a:rPr lang="it-IT" altLang="it-IT" sz="2000" dirty="0" smtClean="0"/>
              <a:t>. </a:t>
            </a:r>
            <a:r>
              <a:rPr lang="it-IT" sz="2000" dirty="0"/>
              <a:t>Sindrome della personalità </a:t>
            </a:r>
            <a:r>
              <a:rPr lang="it-IT" sz="2000" dirty="0" smtClean="0"/>
              <a:t>che </a:t>
            </a:r>
            <a:r>
              <a:rPr lang="it-IT" sz="2000" dirty="0"/>
              <a:t>ha origine nell’infanzia e predispone gli individui </a:t>
            </a:r>
            <a:r>
              <a:rPr lang="it-IT" sz="2000" dirty="0" smtClean="0"/>
              <a:t>al </a:t>
            </a:r>
            <a:r>
              <a:rPr lang="it-IT" sz="2000" dirty="0"/>
              <a:t>pregiudizio.</a:t>
            </a:r>
          </a:p>
          <a:p>
            <a:pPr algn="ctr">
              <a:buFont typeface="Verdana" panose="020B0604030504040204" pitchFamily="34" charset="0"/>
              <a:buNone/>
              <a:defRPr/>
            </a:pPr>
            <a:r>
              <a:rPr lang="it-IT" sz="2000" dirty="0">
                <a:sym typeface="Symbol"/>
              </a:rPr>
              <a:t></a:t>
            </a:r>
          </a:p>
          <a:p>
            <a:pPr>
              <a:buNone/>
              <a:defRPr/>
            </a:pPr>
            <a:r>
              <a:rPr lang="it-IT" sz="2000" b="1" dirty="0"/>
              <a:t>Etnocentrismo: </a:t>
            </a:r>
            <a:r>
              <a:rPr lang="it-IT" sz="2000" dirty="0"/>
              <a:t>Preferenza valutativa accordata a</a:t>
            </a:r>
          </a:p>
          <a:p>
            <a:pPr>
              <a:buNone/>
              <a:defRPr/>
            </a:pPr>
            <a:r>
              <a:rPr lang="it-IT" sz="2000" dirty="0"/>
              <a:t> tutti gli aspetti del proprio gruppo di appartenenza rispetto agli altri.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534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370" y="1787368"/>
            <a:ext cx="11099260" cy="402336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sz="2400" b="1" dirty="0"/>
              <a:t>Personalità autoritaria:  </a:t>
            </a:r>
            <a:r>
              <a:rPr lang="it-IT" sz="2400" dirty="0" smtClean="0"/>
              <a:t>Theodor </a:t>
            </a:r>
            <a:r>
              <a:rPr lang="it-IT" sz="2400" dirty="0"/>
              <a:t>Adorno, autore di </a:t>
            </a:r>
            <a:r>
              <a:rPr lang="it-IT" sz="2400" i="1" dirty="0"/>
              <a:t>La personalità autoritaria </a:t>
            </a:r>
            <a:r>
              <a:rPr lang="it-IT" sz="2400" dirty="0"/>
              <a:t>(1950), elabora un questionario noto come </a:t>
            </a:r>
            <a:r>
              <a:rPr lang="it-IT" sz="2400" b="1" dirty="0"/>
              <a:t>Scala F.</a:t>
            </a:r>
          </a:p>
          <a:p>
            <a:pPr marL="0" indent="0">
              <a:buFont typeface="Verdana" panose="020B0604030504040204" pitchFamily="34" charset="0"/>
              <a:buNone/>
              <a:defRPr/>
            </a:pPr>
            <a:r>
              <a:rPr lang="it-IT" sz="2400" dirty="0"/>
              <a:t>Esempio di item: - acquiescenza verso l’autorità come «L’obbedienza e il rispetto per l’autorità sono le virtù più importanti che i bambini dovrebbero imparare»; - l’aggressività verso i gruppi considerati devianti «Gli omosessuali non sono migliori dei criminali e dovrebbero venire severamente punti»</a:t>
            </a:r>
          </a:p>
          <a:p>
            <a:pPr marL="0" indent="0">
              <a:buFont typeface="Verdana" panose="020B0604030504040204" pitchFamily="34" charset="0"/>
              <a:buNone/>
              <a:defRPr/>
            </a:pPr>
            <a:r>
              <a:rPr lang="it-IT" sz="2400" dirty="0"/>
              <a:t>- La tendenza a proiettare impulsi inconsci «la sfrenata vita sessuale degli antichi greci e romani era morigerata rispetto a certe cose che accadono oggi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99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98958" y="1954635"/>
            <a:ext cx="97563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altLang="it-IT" dirty="0"/>
              <a:t>Il gruppo di Adorno riteneva che il </a:t>
            </a:r>
            <a:r>
              <a:rPr lang="it-IT" altLang="it-IT" u="sng" dirty="0"/>
              <a:t>pregiudizio</a:t>
            </a:r>
            <a:r>
              <a:rPr lang="it-IT" altLang="it-IT" dirty="0"/>
              <a:t> fosse uno </a:t>
            </a:r>
            <a:r>
              <a:rPr lang="it-IT" altLang="it-IT" u="sng" dirty="0"/>
              <a:t>stile della personalità duraturo</a:t>
            </a:r>
            <a:r>
              <a:rPr lang="it-IT" altLang="it-IT" dirty="0"/>
              <a:t>, le cui origini trovavano collocazione temporale nell’infanzia.</a:t>
            </a:r>
          </a:p>
          <a:p>
            <a:pPr algn="ctr">
              <a:buFont typeface="Verdana" panose="020B0604030504040204" pitchFamily="34" charset="0"/>
              <a:buNone/>
              <a:defRPr/>
            </a:pPr>
            <a:r>
              <a:rPr lang="it-IT" altLang="it-IT" i="1" dirty="0"/>
              <a:t>Ma…</a:t>
            </a:r>
          </a:p>
          <a:p>
            <a:pPr>
              <a:defRPr/>
            </a:pPr>
            <a:r>
              <a:rPr lang="it-IT" altLang="it-IT" dirty="0"/>
              <a:t>In Germania, l’estremo antisemitismo si sviluppò in un arco di soli dieci anni, tra le due guerre: periodo troppo breve perché un’intera generazione di famiglie tedesche fosse in grado di adottare nuove pratiche di educazione dei figli, crescendoli autoritari e predisposti al pregiudizio.</a:t>
            </a:r>
          </a:p>
          <a:p>
            <a:pPr>
              <a:defRPr/>
            </a:pPr>
            <a:endParaRPr lang="it-IT" altLang="it-IT" dirty="0"/>
          </a:p>
          <a:p>
            <a:pPr>
              <a:defRPr/>
            </a:pPr>
            <a:r>
              <a:rPr lang="it-IT" altLang="it-IT" dirty="0"/>
              <a:t>La ricerca sulla Scala –F e sulla personalità autoritaria è ritornata in auge grazie al lavoro di </a:t>
            </a:r>
            <a:r>
              <a:rPr lang="it-IT" altLang="it-IT" b="1" dirty="0" err="1"/>
              <a:t>Altemeyer</a:t>
            </a:r>
            <a:r>
              <a:rPr lang="it-IT" altLang="it-IT" dirty="0"/>
              <a:t> (1981) che ha provveduto a una </a:t>
            </a:r>
            <a:r>
              <a:rPr lang="it-IT" altLang="it-IT" dirty="0" err="1"/>
              <a:t>riconcettualizzazione</a:t>
            </a:r>
            <a:r>
              <a:rPr lang="it-IT" altLang="it-IT" dirty="0"/>
              <a:t> dell’autoritarismo di </a:t>
            </a:r>
            <a:r>
              <a:rPr lang="it-IT" altLang="it-IT" dirty="0" smtClean="0"/>
              <a:t>destra (cfr. studi italiani ad es. Roccato):</a:t>
            </a:r>
            <a:r>
              <a:rPr lang="it-IT" dirty="0" smtClean="0">
                <a:sym typeface="Symbol"/>
              </a:rPr>
              <a:t> </a:t>
            </a:r>
            <a:r>
              <a:rPr lang="it-IT" dirty="0"/>
              <a:t>insieme di atteggiamenti formato da tre componenti che consente la previsione di un’ampia gamma di atteggiamenti sociali:</a:t>
            </a:r>
          </a:p>
          <a:p>
            <a:pPr marL="457200" indent="-457200" algn="ctr">
              <a:buFont typeface="Verdana" panose="020B0604030504040204" pitchFamily="34" charset="0"/>
              <a:buAutoNum type="arabicPeriod"/>
              <a:defRPr/>
            </a:pPr>
            <a:r>
              <a:rPr lang="it-IT" i="1" dirty="0"/>
              <a:t>Convenzionalismo</a:t>
            </a:r>
          </a:p>
          <a:p>
            <a:pPr marL="457200" indent="-457200" algn="ctr">
              <a:buFont typeface="Verdana" panose="020B0604030504040204" pitchFamily="34" charset="0"/>
              <a:buAutoNum type="arabicPeriod"/>
              <a:defRPr/>
            </a:pPr>
            <a:r>
              <a:rPr lang="it-IT" i="1" dirty="0"/>
              <a:t>Aggressività autoritaria</a:t>
            </a:r>
          </a:p>
          <a:p>
            <a:pPr marL="457200" indent="-457200" algn="ctr">
              <a:buFont typeface="Verdana" panose="020B0604030504040204" pitchFamily="34" charset="0"/>
              <a:buAutoNum type="arabicPeriod"/>
              <a:defRPr/>
            </a:pPr>
            <a:r>
              <a:rPr lang="it-IT" i="1" dirty="0"/>
              <a:t>Sottomissione autoritaria</a:t>
            </a:r>
          </a:p>
          <a:p>
            <a:pPr>
              <a:defRPr/>
            </a:pPr>
            <a:endParaRPr lang="it-IT" alt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400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515</TotalTime>
  <Words>1617</Words>
  <Application>Microsoft Office PowerPoint</Application>
  <PresentationFormat>Widescreen</PresentationFormat>
  <Paragraphs>176</Paragraphs>
  <Slides>22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32" baseType="lpstr">
      <vt:lpstr>Arial</vt:lpstr>
      <vt:lpstr>Calibri</vt:lpstr>
      <vt:lpstr>Calibri Light</vt:lpstr>
      <vt:lpstr>Century Gothic (Corpo)</vt:lpstr>
      <vt:lpstr>Symbol</vt:lpstr>
      <vt:lpstr>Times New Roman</vt:lpstr>
      <vt:lpstr>Verdana</vt:lpstr>
      <vt:lpstr>Wingdings</vt:lpstr>
      <vt:lpstr>Wingdings 2</vt:lpstr>
      <vt:lpstr>Retrospettivo</vt:lpstr>
      <vt:lpstr> Psicologia Sociale  Il pregiudizio  </vt:lpstr>
      <vt:lpstr>Indice</vt:lpstr>
      <vt:lpstr>Il pregiudizio </vt:lpstr>
      <vt:lpstr>Vecchio e nuovo pregiudizio</vt:lpstr>
      <vt:lpstr>Presentazione standard di PowerPoint</vt:lpstr>
      <vt:lpstr>Presentazione standard di PowerPoint</vt:lpstr>
      <vt:lpstr>La personalità autoritaria di Adorno</vt:lpstr>
      <vt:lpstr>Presentazione standard di PowerPoint</vt:lpstr>
      <vt:lpstr>Presentazione standard di PowerPoint</vt:lpstr>
      <vt:lpstr>La personalità dogmatica</vt:lpstr>
      <vt:lpstr>La dominanza sociale</vt:lpstr>
      <vt:lpstr>Presentazione standard di PowerPoint</vt:lpstr>
      <vt:lpstr>Autoritarismo di destra e orientamento alla dominanza sociale come ideologie (Duckitt, 2006)</vt:lpstr>
      <vt:lpstr>Le  quattro funzioni delle spiegazioni psicosociali</vt:lpstr>
      <vt:lpstr>Una prospettiva d’integrazione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L’ipotesi del contatto (Allport, 1954)</vt:lpstr>
      <vt:lpstr>Grazie e arrivederci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Mosso</dc:creator>
  <cp:lastModifiedBy>Mosso</cp:lastModifiedBy>
  <cp:revision>21</cp:revision>
  <dcterms:created xsi:type="dcterms:W3CDTF">2020-11-04T11:34:56Z</dcterms:created>
  <dcterms:modified xsi:type="dcterms:W3CDTF">2020-11-05T11:17:58Z</dcterms:modified>
</cp:coreProperties>
</file>