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notesMasterIdLst>
    <p:notesMasterId r:id="rId37"/>
  </p:notesMasterIdLst>
  <p:handoutMasterIdLst>
    <p:handoutMasterId r:id="rId38"/>
  </p:handoutMasterIdLst>
  <p:sldIdLst>
    <p:sldId id="376" r:id="rId2"/>
    <p:sldId id="377" r:id="rId3"/>
    <p:sldId id="311" r:id="rId4"/>
    <p:sldId id="378" r:id="rId5"/>
    <p:sldId id="319" r:id="rId6"/>
    <p:sldId id="320" r:id="rId7"/>
    <p:sldId id="321" r:id="rId8"/>
    <p:sldId id="366" r:id="rId9"/>
    <p:sldId id="367" r:id="rId10"/>
    <p:sldId id="379" r:id="rId11"/>
    <p:sldId id="310" r:id="rId12"/>
    <p:sldId id="380" r:id="rId13"/>
    <p:sldId id="381" r:id="rId14"/>
    <p:sldId id="382" r:id="rId15"/>
    <p:sldId id="308" r:id="rId16"/>
    <p:sldId id="383" r:id="rId17"/>
    <p:sldId id="385" r:id="rId18"/>
    <p:sldId id="386" r:id="rId19"/>
    <p:sldId id="313" r:id="rId20"/>
    <p:sldId id="384" r:id="rId21"/>
    <p:sldId id="364" r:id="rId22"/>
    <p:sldId id="387" r:id="rId23"/>
    <p:sldId id="388" r:id="rId24"/>
    <p:sldId id="316" r:id="rId25"/>
    <p:sldId id="315" r:id="rId26"/>
    <p:sldId id="389" r:id="rId27"/>
    <p:sldId id="324" r:id="rId28"/>
    <p:sldId id="325" r:id="rId29"/>
    <p:sldId id="390" r:id="rId30"/>
    <p:sldId id="391" r:id="rId31"/>
    <p:sldId id="392" r:id="rId32"/>
    <p:sldId id="395" r:id="rId33"/>
    <p:sldId id="396" r:id="rId34"/>
    <p:sldId id="394" r:id="rId35"/>
    <p:sldId id="393" r:id="rId36"/>
  </p:sldIdLst>
  <p:sldSz cx="9144000" cy="6858000" type="screen4x3"/>
  <p:notesSz cx="6810375" cy="9942513"/>
  <p:defaultTextStyle>
    <a:defPPr>
      <a:defRPr lang="it-IT"/>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867" autoAdjust="0"/>
  </p:normalViewPr>
  <p:slideViewPr>
    <p:cSldViewPr>
      <p:cViewPr varScale="1">
        <p:scale>
          <a:sx n="51" d="100"/>
          <a:sy n="51" d="100"/>
        </p:scale>
        <p:origin x="1301" y="5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02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hdr" sz="quarter"/>
          </p:nvPr>
        </p:nvSpPr>
        <p:spPr bwMode="auto">
          <a:xfrm>
            <a:off x="1" y="0"/>
            <a:ext cx="2951693" cy="4968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it-IT"/>
          </a:p>
        </p:txBody>
      </p:sp>
      <p:sp>
        <p:nvSpPr>
          <p:cNvPr id="71683" name="Rectangle 3"/>
          <p:cNvSpPr>
            <a:spLocks noGrp="1" noChangeArrowheads="1"/>
          </p:cNvSpPr>
          <p:nvPr>
            <p:ph type="dt" sz="quarter" idx="1"/>
          </p:nvPr>
        </p:nvSpPr>
        <p:spPr bwMode="auto">
          <a:xfrm>
            <a:off x="3858683" y="0"/>
            <a:ext cx="2951692" cy="4968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it-IT"/>
          </a:p>
        </p:txBody>
      </p:sp>
      <p:sp>
        <p:nvSpPr>
          <p:cNvPr id="71684" name="Rectangle 4"/>
          <p:cNvSpPr>
            <a:spLocks noGrp="1" noChangeArrowheads="1"/>
          </p:cNvSpPr>
          <p:nvPr>
            <p:ph type="ftr" sz="quarter" idx="2"/>
          </p:nvPr>
        </p:nvSpPr>
        <p:spPr bwMode="auto">
          <a:xfrm>
            <a:off x="1" y="9445702"/>
            <a:ext cx="2951693" cy="4968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it-IT"/>
          </a:p>
        </p:txBody>
      </p:sp>
      <p:sp>
        <p:nvSpPr>
          <p:cNvPr id="71685" name="Rectangle 5"/>
          <p:cNvSpPr>
            <a:spLocks noGrp="1" noChangeArrowheads="1"/>
          </p:cNvSpPr>
          <p:nvPr>
            <p:ph type="sldNum" sz="quarter" idx="3"/>
          </p:nvPr>
        </p:nvSpPr>
        <p:spPr bwMode="auto">
          <a:xfrm>
            <a:off x="3858683" y="9445702"/>
            <a:ext cx="2951692" cy="4968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EA6799A8-DE4D-4CBE-A3EC-CF0E9762D59B}" type="slidenum">
              <a:rPr lang="it-IT"/>
              <a:pPr>
                <a:defRPr/>
              </a:pPr>
              <a:t>‹N›</a:t>
            </a:fld>
            <a:endParaRPr lang="it-IT"/>
          </a:p>
        </p:txBody>
      </p:sp>
    </p:spTree>
    <p:extLst>
      <p:ext uri="{BB962C8B-B14F-4D97-AF65-F5344CB8AC3E}">
        <p14:creationId xmlns:p14="http://schemas.microsoft.com/office/powerpoint/2010/main" val="2599236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bwMode="auto">
          <a:xfrm>
            <a:off x="1" y="0"/>
            <a:ext cx="2951693" cy="4968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it-IT"/>
          </a:p>
        </p:txBody>
      </p:sp>
      <p:sp>
        <p:nvSpPr>
          <p:cNvPr id="50179" name="Rectangle 3"/>
          <p:cNvSpPr>
            <a:spLocks noGrp="1" noChangeArrowheads="1"/>
          </p:cNvSpPr>
          <p:nvPr>
            <p:ph type="dt" idx="1"/>
          </p:nvPr>
        </p:nvSpPr>
        <p:spPr bwMode="auto">
          <a:xfrm>
            <a:off x="3857092" y="0"/>
            <a:ext cx="2951693" cy="4968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it-IT"/>
          </a:p>
        </p:txBody>
      </p:sp>
      <p:sp>
        <p:nvSpPr>
          <p:cNvPr id="60420" name="Rectangle 4"/>
          <p:cNvSpPr>
            <a:spLocks noGrp="1" noRot="1" noChangeAspect="1" noChangeArrowheads="1" noTextEdit="1"/>
          </p:cNvSpPr>
          <p:nvPr>
            <p:ph type="sldImg" idx="2"/>
          </p:nvPr>
        </p:nvSpPr>
        <p:spPr bwMode="auto">
          <a:xfrm>
            <a:off x="919163" y="746125"/>
            <a:ext cx="4972050" cy="3729038"/>
          </a:xfrm>
          <a:prstGeom prst="rect">
            <a:avLst/>
          </a:prstGeom>
          <a:noFill/>
          <a:ln w="9525">
            <a:solidFill>
              <a:srgbClr val="000000"/>
            </a:solidFill>
            <a:miter lim="800000"/>
            <a:headEnd/>
            <a:tailEnd/>
          </a:ln>
        </p:spPr>
      </p:sp>
      <p:sp>
        <p:nvSpPr>
          <p:cNvPr id="50181" name="Rectangle 5"/>
          <p:cNvSpPr>
            <a:spLocks noGrp="1" noChangeArrowheads="1"/>
          </p:cNvSpPr>
          <p:nvPr>
            <p:ph type="body" sz="quarter" idx="3"/>
          </p:nvPr>
        </p:nvSpPr>
        <p:spPr bwMode="auto">
          <a:xfrm>
            <a:off x="681038" y="4722067"/>
            <a:ext cx="5448300" cy="447444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t-IT" noProof="0" smtClean="0"/>
              <a:t>Fare clic per modificare gli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p>
        </p:txBody>
      </p:sp>
      <p:sp>
        <p:nvSpPr>
          <p:cNvPr id="50182" name="Rectangle 6"/>
          <p:cNvSpPr>
            <a:spLocks noGrp="1" noChangeArrowheads="1"/>
          </p:cNvSpPr>
          <p:nvPr>
            <p:ph type="ftr" sz="quarter" idx="4"/>
          </p:nvPr>
        </p:nvSpPr>
        <p:spPr bwMode="auto">
          <a:xfrm>
            <a:off x="1" y="9444133"/>
            <a:ext cx="2951693" cy="4968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it-IT"/>
          </a:p>
        </p:txBody>
      </p:sp>
      <p:sp>
        <p:nvSpPr>
          <p:cNvPr id="50183" name="Rectangle 7"/>
          <p:cNvSpPr>
            <a:spLocks noGrp="1" noChangeArrowheads="1"/>
          </p:cNvSpPr>
          <p:nvPr>
            <p:ph type="sldNum" sz="quarter" idx="5"/>
          </p:nvPr>
        </p:nvSpPr>
        <p:spPr bwMode="auto">
          <a:xfrm>
            <a:off x="3857092" y="9444133"/>
            <a:ext cx="2951693" cy="4968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4E1D43BB-C8B0-4572-98FC-1BDADA633545}" type="slidenum">
              <a:rPr lang="it-IT"/>
              <a:pPr>
                <a:defRPr/>
              </a:pPr>
              <a:t>‹N›</a:t>
            </a:fld>
            <a:endParaRPr lang="it-IT"/>
          </a:p>
        </p:txBody>
      </p:sp>
    </p:spTree>
    <p:extLst>
      <p:ext uri="{BB962C8B-B14F-4D97-AF65-F5344CB8AC3E}">
        <p14:creationId xmlns:p14="http://schemas.microsoft.com/office/powerpoint/2010/main" val="18838543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egnaposto immagine diapositiva 1"/>
          <p:cNvSpPr>
            <a:spLocks noGrp="1" noRot="1" noChangeAspect="1" noTextEdit="1"/>
          </p:cNvSpPr>
          <p:nvPr>
            <p:ph type="sldImg"/>
          </p:nvPr>
        </p:nvSpPr>
        <p:spPr>
          <a:ln/>
        </p:spPr>
      </p:sp>
      <p:sp>
        <p:nvSpPr>
          <p:cNvPr id="11267"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p>
        </p:txBody>
      </p:sp>
      <p:sp>
        <p:nvSpPr>
          <p:cNvPr id="11268"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6777E74-FF78-47EF-AEED-629835E466BC}" type="slidenum">
              <a:rPr lang="it-IT" altLang="it-IT" sz="1200" smtClean="0"/>
              <a:pPr/>
              <a:t>1</a:t>
            </a:fld>
            <a:endParaRPr lang="it-IT" altLang="it-IT" sz="1200" smtClean="0"/>
          </a:p>
        </p:txBody>
      </p:sp>
    </p:spTree>
    <p:extLst>
      <p:ext uri="{BB962C8B-B14F-4D97-AF65-F5344CB8AC3E}">
        <p14:creationId xmlns:p14="http://schemas.microsoft.com/office/powerpoint/2010/main" val="360636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49669D24-E835-4DCF-A1AF-42C526273A26}" type="slidenum">
              <a:rPr lang="it-IT" smtClean="0"/>
              <a:pPr/>
              <a:t>11</a:t>
            </a:fld>
            <a:endParaRPr lang="it-IT" smtClean="0"/>
          </a:p>
        </p:txBody>
      </p:sp>
      <p:sp>
        <p:nvSpPr>
          <p:cNvPr id="61443" name="Rectangle 2"/>
          <p:cNvSpPr>
            <a:spLocks noGrp="1" noRot="1" noChangeAspect="1" noChangeArrowheads="1" noTextEdit="1"/>
          </p:cNvSpPr>
          <p:nvPr>
            <p:ph type="sldImg"/>
          </p:nvPr>
        </p:nvSpPr>
        <p:spPr>
          <a:xfrm>
            <a:off x="923925" y="749300"/>
            <a:ext cx="4964113" cy="3722688"/>
          </a:xfrm>
          <a:ln w="12700" cap="flat"/>
        </p:spPr>
      </p:sp>
      <p:sp>
        <p:nvSpPr>
          <p:cNvPr id="61444" name="Rectangle 3"/>
          <p:cNvSpPr>
            <a:spLocks noGrp="1" noChangeArrowheads="1"/>
          </p:cNvSpPr>
          <p:nvPr>
            <p:ph type="body" idx="1"/>
          </p:nvPr>
        </p:nvSpPr>
        <p:spPr>
          <a:xfrm>
            <a:off x="908582" y="4722067"/>
            <a:ext cx="4993214" cy="4474444"/>
          </a:xfrm>
          <a:noFill/>
          <a:ln/>
        </p:spPr>
        <p:txBody>
          <a:bodyPr lIns="92075" tIns="46038" rIns="92075" bIns="46038"/>
          <a:lstStyle/>
          <a:p>
            <a:pPr eaLnBrk="1" hangingPunct="1"/>
            <a:endParaRPr lang="it-IT"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p:spPr>
        <p:txBody>
          <a:bodyPr/>
          <a:lstStyle/>
          <a:p>
            <a:endParaRPr lang="it-IT"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it-IT" smtClean="0"/>
              <a:t>Fare clic per modificare lo stile del titolo</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pPr>
              <a:defRPr/>
            </a:pPr>
            <a:endParaRPr lang="it-IT"/>
          </a:p>
        </p:txBody>
      </p:sp>
      <p:sp>
        <p:nvSpPr>
          <p:cNvPr id="5" name="Footer Placeholder 4"/>
          <p:cNvSpPr>
            <a:spLocks noGrp="1"/>
          </p:cNvSpPr>
          <p:nvPr>
            <p:ph type="ftr" sz="quarter" idx="11"/>
          </p:nvPr>
        </p:nvSpPr>
        <p:spPr/>
        <p:txBody>
          <a:bodyPr/>
          <a:lstStyle/>
          <a:p>
            <a:pPr>
              <a:defRPr/>
            </a:pPr>
            <a:r>
              <a:rPr lang="it-IT" smtClean="0"/>
              <a:t>PSICOLOGIA SOCIALE</a:t>
            </a:r>
            <a:endParaRPr lang="it-IT"/>
          </a:p>
        </p:txBody>
      </p:sp>
      <p:sp>
        <p:nvSpPr>
          <p:cNvPr id="6" name="Slide Number Placeholder 5"/>
          <p:cNvSpPr>
            <a:spLocks noGrp="1"/>
          </p:cNvSpPr>
          <p:nvPr>
            <p:ph type="sldNum" sz="quarter" idx="12"/>
          </p:nvPr>
        </p:nvSpPr>
        <p:spPr/>
        <p:txBody>
          <a:bodyPr/>
          <a:lstStyle/>
          <a:p>
            <a:pPr>
              <a:defRPr/>
            </a:pPr>
            <a:fld id="{2420C880-DBA9-4E2E-A4C1-3312DEB0470E}" type="slidenum">
              <a:rPr lang="it-IT" smtClean="0"/>
              <a:pPr>
                <a:defRPr/>
              </a:pPr>
              <a:t>‹N›</a:t>
            </a:fld>
            <a:endParaRPr lang="it-IT"/>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90214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pPr>
              <a:defRPr/>
            </a:pPr>
            <a:endParaRPr lang="it-IT"/>
          </a:p>
        </p:txBody>
      </p:sp>
      <p:sp>
        <p:nvSpPr>
          <p:cNvPr id="5" name="Footer Placeholder 4"/>
          <p:cNvSpPr>
            <a:spLocks noGrp="1"/>
          </p:cNvSpPr>
          <p:nvPr>
            <p:ph type="ftr" sz="quarter" idx="11"/>
          </p:nvPr>
        </p:nvSpPr>
        <p:spPr/>
        <p:txBody>
          <a:bodyPr/>
          <a:lstStyle/>
          <a:p>
            <a:pPr>
              <a:defRPr/>
            </a:pPr>
            <a:r>
              <a:rPr lang="it-IT" smtClean="0"/>
              <a:t>PSICOLOGIA SOCIALE</a:t>
            </a:r>
            <a:endParaRPr lang="it-IT"/>
          </a:p>
        </p:txBody>
      </p:sp>
      <p:sp>
        <p:nvSpPr>
          <p:cNvPr id="6" name="Slide Number Placeholder 5"/>
          <p:cNvSpPr>
            <a:spLocks noGrp="1"/>
          </p:cNvSpPr>
          <p:nvPr>
            <p:ph type="sldNum" sz="quarter" idx="12"/>
          </p:nvPr>
        </p:nvSpPr>
        <p:spPr/>
        <p:txBody>
          <a:bodyPr/>
          <a:lstStyle/>
          <a:p>
            <a:pPr>
              <a:defRPr/>
            </a:pPr>
            <a:fld id="{F7B02FB7-1D60-4066-9A97-423E83C7F2D2}" type="slidenum">
              <a:rPr lang="it-IT" smtClean="0"/>
              <a:pPr>
                <a:defRPr/>
              </a:pPr>
              <a:t>‹N›</a:t>
            </a:fld>
            <a:endParaRPr lang="it-IT"/>
          </a:p>
        </p:txBody>
      </p:sp>
    </p:spTree>
    <p:extLst>
      <p:ext uri="{BB962C8B-B14F-4D97-AF65-F5344CB8AC3E}">
        <p14:creationId xmlns:p14="http://schemas.microsoft.com/office/powerpoint/2010/main" val="20882292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pPr>
              <a:defRPr/>
            </a:pPr>
            <a:endParaRPr lang="it-IT"/>
          </a:p>
        </p:txBody>
      </p:sp>
      <p:sp>
        <p:nvSpPr>
          <p:cNvPr id="5" name="Footer Placeholder 4"/>
          <p:cNvSpPr>
            <a:spLocks noGrp="1"/>
          </p:cNvSpPr>
          <p:nvPr>
            <p:ph type="ftr" sz="quarter" idx="11"/>
          </p:nvPr>
        </p:nvSpPr>
        <p:spPr/>
        <p:txBody>
          <a:bodyPr/>
          <a:lstStyle/>
          <a:p>
            <a:pPr>
              <a:defRPr/>
            </a:pPr>
            <a:r>
              <a:rPr lang="it-IT" smtClean="0"/>
              <a:t>PSICOLOGIA SOCIALE</a:t>
            </a:r>
            <a:endParaRPr lang="it-IT"/>
          </a:p>
        </p:txBody>
      </p:sp>
      <p:sp>
        <p:nvSpPr>
          <p:cNvPr id="6" name="Slide Number Placeholder 5"/>
          <p:cNvSpPr>
            <a:spLocks noGrp="1"/>
          </p:cNvSpPr>
          <p:nvPr>
            <p:ph type="sldNum" sz="quarter" idx="12"/>
          </p:nvPr>
        </p:nvSpPr>
        <p:spPr/>
        <p:txBody>
          <a:bodyPr/>
          <a:lstStyle/>
          <a:p>
            <a:pPr>
              <a:defRPr/>
            </a:pPr>
            <a:fld id="{9FCA132A-9B83-4B13-90BF-76EBF080AF32}" type="slidenum">
              <a:rPr lang="it-IT" smtClean="0"/>
              <a:pPr>
                <a:defRPr/>
              </a:pPr>
              <a:t>‹N›</a:t>
            </a:fld>
            <a:endParaRPr lang="it-IT"/>
          </a:p>
        </p:txBody>
      </p:sp>
    </p:spTree>
    <p:extLst>
      <p:ext uri="{BB962C8B-B14F-4D97-AF65-F5344CB8AC3E}">
        <p14:creationId xmlns:p14="http://schemas.microsoft.com/office/powerpoint/2010/main" val="3684787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idx="1"/>
          </p:nvPr>
        </p:nvSpPr>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pPr>
              <a:defRPr/>
            </a:pPr>
            <a:endParaRPr lang="it-IT"/>
          </a:p>
        </p:txBody>
      </p:sp>
      <p:sp>
        <p:nvSpPr>
          <p:cNvPr id="5" name="Footer Placeholder 4"/>
          <p:cNvSpPr>
            <a:spLocks noGrp="1"/>
          </p:cNvSpPr>
          <p:nvPr>
            <p:ph type="ftr" sz="quarter" idx="11"/>
          </p:nvPr>
        </p:nvSpPr>
        <p:spPr/>
        <p:txBody>
          <a:bodyPr/>
          <a:lstStyle/>
          <a:p>
            <a:pPr>
              <a:defRPr/>
            </a:pPr>
            <a:r>
              <a:rPr lang="it-IT" smtClean="0"/>
              <a:t>PSICOLOGIA SOCIALE</a:t>
            </a:r>
            <a:endParaRPr lang="it-IT"/>
          </a:p>
        </p:txBody>
      </p:sp>
      <p:sp>
        <p:nvSpPr>
          <p:cNvPr id="6" name="Slide Number Placeholder 5"/>
          <p:cNvSpPr>
            <a:spLocks noGrp="1"/>
          </p:cNvSpPr>
          <p:nvPr>
            <p:ph type="sldNum" sz="quarter" idx="12"/>
          </p:nvPr>
        </p:nvSpPr>
        <p:spPr/>
        <p:txBody>
          <a:bodyPr/>
          <a:lstStyle/>
          <a:p>
            <a:pPr>
              <a:defRPr/>
            </a:pPr>
            <a:fld id="{40A78D9C-B12E-44E6-858D-A770237EA926}" type="slidenum">
              <a:rPr lang="it-IT" smtClean="0"/>
              <a:pPr>
                <a:defRPr/>
              </a:pPr>
              <a:t>‹N›</a:t>
            </a:fld>
            <a:endParaRPr lang="it-IT"/>
          </a:p>
        </p:txBody>
      </p:sp>
    </p:spTree>
    <p:extLst>
      <p:ext uri="{BB962C8B-B14F-4D97-AF65-F5344CB8AC3E}">
        <p14:creationId xmlns:p14="http://schemas.microsoft.com/office/powerpoint/2010/main" val="4270863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Modifica gli stili del testo dello schema</a:t>
            </a:r>
          </a:p>
        </p:txBody>
      </p:sp>
      <p:sp>
        <p:nvSpPr>
          <p:cNvPr id="4" name="Date Placeholder 3"/>
          <p:cNvSpPr>
            <a:spLocks noGrp="1"/>
          </p:cNvSpPr>
          <p:nvPr>
            <p:ph type="dt" sz="half" idx="10"/>
          </p:nvPr>
        </p:nvSpPr>
        <p:spPr/>
        <p:txBody>
          <a:bodyPr/>
          <a:lstStyle/>
          <a:p>
            <a:pPr>
              <a:defRPr/>
            </a:pPr>
            <a:endParaRPr lang="it-IT"/>
          </a:p>
        </p:txBody>
      </p:sp>
      <p:sp>
        <p:nvSpPr>
          <p:cNvPr id="5" name="Footer Placeholder 4"/>
          <p:cNvSpPr>
            <a:spLocks noGrp="1"/>
          </p:cNvSpPr>
          <p:nvPr>
            <p:ph type="ftr" sz="quarter" idx="11"/>
          </p:nvPr>
        </p:nvSpPr>
        <p:spPr/>
        <p:txBody>
          <a:bodyPr/>
          <a:lstStyle/>
          <a:p>
            <a:pPr>
              <a:defRPr/>
            </a:pPr>
            <a:r>
              <a:rPr lang="it-IT" smtClean="0"/>
              <a:t>PSICOLOGIA SOCIALE</a:t>
            </a:r>
            <a:endParaRPr lang="it-IT"/>
          </a:p>
        </p:txBody>
      </p:sp>
      <p:sp>
        <p:nvSpPr>
          <p:cNvPr id="6" name="Slide Number Placeholder 5"/>
          <p:cNvSpPr>
            <a:spLocks noGrp="1"/>
          </p:cNvSpPr>
          <p:nvPr>
            <p:ph type="sldNum" sz="quarter" idx="12"/>
          </p:nvPr>
        </p:nvSpPr>
        <p:spPr/>
        <p:txBody>
          <a:bodyPr/>
          <a:lstStyle/>
          <a:p>
            <a:pPr>
              <a:defRPr/>
            </a:pPr>
            <a:fld id="{F29B0A1C-0458-4423-A0F8-FE5F62B956B3}" type="slidenum">
              <a:rPr lang="it-IT" smtClean="0"/>
              <a:pPr>
                <a:defRPr/>
              </a:pPr>
              <a:t>‹N›</a:t>
            </a:fld>
            <a:endParaRPr lang="it-IT"/>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9602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it-IT" smtClean="0"/>
              <a:t>Fare clic per modificare lo stile del titolo</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pPr>
              <a:defRPr/>
            </a:pPr>
            <a:endParaRPr lang="it-IT"/>
          </a:p>
        </p:txBody>
      </p:sp>
      <p:sp>
        <p:nvSpPr>
          <p:cNvPr id="6" name="Footer Placeholder 5"/>
          <p:cNvSpPr>
            <a:spLocks noGrp="1"/>
          </p:cNvSpPr>
          <p:nvPr>
            <p:ph type="ftr" sz="quarter" idx="11"/>
          </p:nvPr>
        </p:nvSpPr>
        <p:spPr/>
        <p:txBody>
          <a:bodyPr/>
          <a:lstStyle/>
          <a:p>
            <a:pPr>
              <a:defRPr/>
            </a:pPr>
            <a:r>
              <a:rPr lang="it-IT" smtClean="0"/>
              <a:t>PSICOLOGIA SOCIALE</a:t>
            </a:r>
            <a:endParaRPr lang="it-IT"/>
          </a:p>
        </p:txBody>
      </p:sp>
      <p:sp>
        <p:nvSpPr>
          <p:cNvPr id="7" name="Slide Number Placeholder 6"/>
          <p:cNvSpPr>
            <a:spLocks noGrp="1"/>
          </p:cNvSpPr>
          <p:nvPr>
            <p:ph type="sldNum" sz="quarter" idx="12"/>
          </p:nvPr>
        </p:nvSpPr>
        <p:spPr/>
        <p:txBody>
          <a:bodyPr/>
          <a:lstStyle/>
          <a:p>
            <a:pPr>
              <a:defRPr/>
            </a:pPr>
            <a:fld id="{18D0782B-3F81-4AD3-925C-02BD0879C5CC}" type="slidenum">
              <a:rPr lang="it-IT" smtClean="0"/>
              <a:pPr>
                <a:defRPr/>
              </a:pPr>
              <a:t>‹N›</a:t>
            </a:fld>
            <a:endParaRPr lang="it-IT"/>
          </a:p>
        </p:txBody>
      </p:sp>
    </p:spTree>
    <p:extLst>
      <p:ext uri="{BB962C8B-B14F-4D97-AF65-F5344CB8AC3E}">
        <p14:creationId xmlns:p14="http://schemas.microsoft.com/office/powerpoint/2010/main" val="2101351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4" name="Content Placeholder 3"/>
          <p:cNvSpPr>
            <a:spLocks noGrp="1"/>
          </p:cNvSpPr>
          <p:nvPr>
            <p:ph sz="half" idx="2"/>
          </p:nvPr>
        </p:nvSpPr>
        <p:spPr>
          <a:xfrm>
            <a:off x="822960" y="2582334"/>
            <a:ext cx="3703320" cy="3378200"/>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6" name="Content Placeholder 5"/>
          <p:cNvSpPr>
            <a:spLocks noGrp="1"/>
          </p:cNvSpPr>
          <p:nvPr>
            <p:ph sz="quarter" idx="4"/>
          </p:nvPr>
        </p:nvSpPr>
        <p:spPr>
          <a:xfrm>
            <a:off x="4663440" y="2582334"/>
            <a:ext cx="3703320" cy="3378200"/>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pPr>
              <a:defRPr/>
            </a:pPr>
            <a:endParaRPr lang="it-IT"/>
          </a:p>
        </p:txBody>
      </p:sp>
      <p:sp>
        <p:nvSpPr>
          <p:cNvPr id="8" name="Footer Placeholder 7"/>
          <p:cNvSpPr>
            <a:spLocks noGrp="1"/>
          </p:cNvSpPr>
          <p:nvPr>
            <p:ph type="ftr" sz="quarter" idx="11"/>
          </p:nvPr>
        </p:nvSpPr>
        <p:spPr/>
        <p:txBody>
          <a:bodyPr/>
          <a:lstStyle/>
          <a:p>
            <a:pPr>
              <a:defRPr/>
            </a:pPr>
            <a:r>
              <a:rPr lang="it-IT" smtClean="0"/>
              <a:t>PSICOLOGIA SOCIALE</a:t>
            </a:r>
            <a:endParaRPr lang="it-IT"/>
          </a:p>
        </p:txBody>
      </p:sp>
      <p:sp>
        <p:nvSpPr>
          <p:cNvPr id="9" name="Slide Number Placeholder 8"/>
          <p:cNvSpPr>
            <a:spLocks noGrp="1"/>
          </p:cNvSpPr>
          <p:nvPr>
            <p:ph type="sldNum" sz="quarter" idx="12"/>
          </p:nvPr>
        </p:nvSpPr>
        <p:spPr/>
        <p:txBody>
          <a:bodyPr/>
          <a:lstStyle/>
          <a:p>
            <a:pPr>
              <a:defRPr/>
            </a:pPr>
            <a:fld id="{1621EE49-0EDE-46B5-9576-FE4C0098138E}" type="slidenum">
              <a:rPr lang="it-IT" smtClean="0"/>
              <a:pPr>
                <a:defRPr/>
              </a:pPr>
              <a:t>‹N›</a:t>
            </a:fld>
            <a:endParaRPr lang="it-IT"/>
          </a:p>
        </p:txBody>
      </p:sp>
    </p:spTree>
    <p:extLst>
      <p:ext uri="{BB962C8B-B14F-4D97-AF65-F5344CB8AC3E}">
        <p14:creationId xmlns:p14="http://schemas.microsoft.com/office/powerpoint/2010/main" val="1521688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p>
            <a:pPr>
              <a:defRPr/>
            </a:pPr>
            <a:endParaRPr lang="it-IT"/>
          </a:p>
        </p:txBody>
      </p:sp>
      <p:sp>
        <p:nvSpPr>
          <p:cNvPr id="4" name="Footer Placeholder 3"/>
          <p:cNvSpPr>
            <a:spLocks noGrp="1"/>
          </p:cNvSpPr>
          <p:nvPr>
            <p:ph type="ftr" sz="quarter" idx="11"/>
          </p:nvPr>
        </p:nvSpPr>
        <p:spPr/>
        <p:txBody>
          <a:bodyPr/>
          <a:lstStyle/>
          <a:p>
            <a:pPr>
              <a:defRPr/>
            </a:pPr>
            <a:r>
              <a:rPr lang="it-IT" smtClean="0"/>
              <a:t>PSICOLOGIA SOCIALE</a:t>
            </a:r>
            <a:endParaRPr lang="it-IT"/>
          </a:p>
        </p:txBody>
      </p:sp>
      <p:sp>
        <p:nvSpPr>
          <p:cNvPr id="5" name="Slide Number Placeholder 4"/>
          <p:cNvSpPr>
            <a:spLocks noGrp="1"/>
          </p:cNvSpPr>
          <p:nvPr>
            <p:ph type="sldNum" sz="quarter" idx="12"/>
          </p:nvPr>
        </p:nvSpPr>
        <p:spPr/>
        <p:txBody>
          <a:bodyPr/>
          <a:lstStyle/>
          <a:p>
            <a:pPr>
              <a:defRPr/>
            </a:pPr>
            <a:fld id="{F38F1D63-475C-4BF6-8BDA-4C3339C9F967}" type="slidenum">
              <a:rPr lang="it-IT" smtClean="0"/>
              <a:pPr>
                <a:defRPr/>
              </a:pPr>
              <a:t>‹N›</a:t>
            </a:fld>
            <a:endParaRPr lang="it-IT"/>
          </a:p>
        </p:txBody>
      </p:sp>
    </p:spTree>
    <p:extLst>
      <p:ext uri="{BB962C8B-B14F-4D97-AF65-F5344CB8AC3E}">
        <p14:creationId xmlns:p14="http://schemas.microsoft.com/office/powerpoint/2010/main" val="389730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a:defRPr/>
            </a:pPr>
            <a:endParaRPr lang="it-IT"/>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r>
              <a:rPr lang="it-IT" smtClean="0"/>
              <a:t>PSICOLOGIA SOCIALE</a:t>
            </a:r>
            <a:endParaRPr lang="it-IT"/>
          </a:p>
        </p:txBody>
      </p:sp>
      <p:sp>
        <p:nvSpPr>
          <p:cNvPr id="9" name="Slide Number Placeholder 8"/>
          <p:cNvSpPr>
            <a:spLocks noGrp="1"/>
          </p:cNvSpPr>
          <p:nvPr>
            <p:ph type="sldNum" sz="quarter" idx="12"/>
          </p:nvPr>
        </p:nvSpPr>
        <p:spPr/>
        <p:txBody>
          <a:bodyPr/>
          <a:lstStyle/>
          <a:p>
            <a:pPr>
              <a:defRPr/>
            </a:pPr>
            <a:fld id="{EADE8198-2F36-40D6-B8B5-FC3309F2AE28}" type="slidenum">
              <a:rPr lang="it-IT" smtClean="0"/>
              <a:pPr>
                <a:defRPr/>
              </a:pPr>
              <a:t>‹N›</a:t>
            </a:fld>
            <a:endParaRPr lang="it-IT"/>
          </a:p>
        </p:txBody>
      </p:sp>
    </p:spTree>
    <p:extLst>
      <p:ext uri="{BB962C8B-B14F-4D97-AF65-F5344CB8AC3E}">
        <p14:creationId xmlns:p14="http://schemas.microsoft.com/office/powerpoint/2010/main" val="1422022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it-IT" smtClean="0"/>
              <a:t>Fare clic per modificare lo stile del titolo</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Modifica gli stili del testo dello schema</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pPr>
              <a:defRPr/>
            </a:pPr>
            <a:endParaRPr lang="it-IT"/>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pPr>
              <a:defRPr/>
            </a:pPr>
            <a:r>
              <a:rPr lang="it-IT" smtClean="0"/>
              <a:t>PSICOLOGIA SOCIALE</a:t>
            </a:r>
            <a:endParaRPr lang="it-IT"/>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defRPr/>
            </a:pPr>
            <a:fld id="{9A36D75B-A2A2-49C7-A089-5BD39B29F0DA}" type="slidenum">
              <a:rPr lang="it-IT" smtClean="0"/>
              <a:pPr>
                <a:defRPr/>
              </a:pPr>
              <a:t>‹N›</a:t>
            </a:fld>
            <a:endParaRPr lang="it-IT"/>
          </a:p>
        </p:txBody>
      </p:sp>
    </p:spTree>
    <p:extLst>
      <p:ext uri="{BB962C8B-B14F-4D97-AF65-F5344CB8AC3E}">
        <p14:creationId xmlns:p14="http://schemas.microsoft.com/office/powerpoint/2010/main" val="8945643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Modifica gli stili del testo dello schema</a:t>
            </a:r>
          </a:p>
        </p:txBody>
      </p:sp>
      <p:sp>
        <p:nvSpPr>
          <p:cNvPr id="5" name="Date Placeholder 4"/>
          <p:cNvSpPr>
            <a:spLocks noGrp="1"/>
          </p:cNvSpPr>
          <p:nvPr>
            <p:ph type="dt" sz="half" idx="10"/>
          </p:nvPr>
        </p:nvSpPr>
        <p:spPr/>
        <p:txBody>
          <a:bodyPr/>
          <a:lstStyle/>
          <a:p>
            <a:pPr>
              <a:defRPr/>
            </a:pPr>
            <a:endParaRPr lang="it-IT"/>
          </a:p>
        </p:txBody>
      </p:sp>
      <p:sp>
        <p:nvSpPr>
          <p:cNvPr id="6" name="Footer Placeholder 5"/>
          <p:cNvSpPr>
            <a:spLocks noGrp="1"/>
          </p:cNvSpPr>
          <p:nvPr>
            <p:ph type="ftr" sz="quarter" idx="11"/>
          </p:nvPr>
        </p:nvSpPr>
        <p:spPr/>
        <p:txBody>
          <a:bodyPr/>
          <a:lstStyle/>
          <a:p>
            <a:pPr>
              <a:defRPr/>
            </a:pPr>
            <a:r>
              <a:rPr lang="it-IT" smtClean="0"/>
              <a:t>PSICOLOGIA SOCIALE</a:t>
            </a:r>
            <a:endParaRPr lang="it-IT"/>
          </a:p>
        </p:txBody>
      </p:sp>
      <p:sp>
        <p:nvSpPr>
          <p:cNvPr id="7" name="Slide Number Placeholder 6"/>
          <p:cNvSpPr>
            <a:spLocks noGrp="1"/>
          </p:cNvSpPr>
          <p:nvPr>
            <p:ph type="sldNum" sz="quarter" idx="12"/>
          </p:nvPr>
        </p:nvSpPr>
        <p:spPr/>
        <p:txBody>
          <a:bodyPr/>
          <a:lstStyle/>
          <a:p>
            <a:pPr>
              <a:defRPr/>
            </a:pPr>
            <a:fld id="{525DBEB5-6DCC-4F33-80DF-34C86E8760BB}" type="slidenum">
              <a:rPr lang="it-IT" smtClean="0"/>
              <a:pPr>
                <a:defRPr/>
              </a:pPr>
              <a:t>‹N›</a:t>
            </a:fld>
            <a:endParaRPr lang="it-IT"/>
          </a:p>
        </p:txBody>
      </p:sp>
    </p:spTree>
    <p:extLst>
      <p:ext uri="{BB962C8B-B14F-4D97-AF65-F5344CB8AC3E}">
        <p14:creationId xmlns:p14="http://schemas.microsoft.com/office/powerpoint/2010/main" val="11973259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pPr>
              <a:defRPr/>
            </a:pPr>
            <a:endParaRPr lang="it-IT"/>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pPr>
              <a:defRPr/>
            </a:pPr>
            <a:r>
              <a:rPr lang="it-IT" smtClean="0"/>
              <a:t>PSICOLOGIA SOCIALE</a:t>
            </a:r>
            <a:endParaRPr lang="it-IT"/>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pPr>
              <a:defRPr/>
            </a:pPr>
            <a:fld id="{A66CF99B-AF4B-4079-B348-1EDCFA239591}" type="slidenum">
              <a:rPr lang="it-IT" smtClean="0"/>
              <a:pPr>
                <a:defRPr/>
              </a:pPr>
              <a:t>‹N›</a:t>
            </a:fld>
            <a:endParaRPr lang="it-IT"/>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5380646"/>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hf sldNum="0"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emf"/><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5.emf"/><Relationship Id="rId5" Type="http://schemas.openxmlformats.org/officeDocument/2006/relationships/oleObject" Target="../embeddings/oleObject2.bin"/><Relationship Id="rId4" Type="http://schemas.openxmlformats.org/officeDocument/2006/relationships/image" Target="../media/image4.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p:cNvSpPr>
            <a:spLocks noGrp="1"/>
          </p:cNvSpPr>
          <p:nvPr>
            <p:ph type="ftr" sz="quarter" idx="11"/>
          </p:nvPr>
        </p:nvSpPr>
        <p:spPr/>
        <p:txBody>
          <a:bodyPr/>
          <a:lstStyle/>
          <a:p>
            <a:pPr>
              <a:defRPr/>
            </a:pPr>
            <a:r>
              <a:rPr lang="it-IT" dirty="0"/>
              <a:t>PSICOLOGIA SOCIALE</a:t>
            </a:r>
          </a:p>
        </p:txBody>
      </p:sp>
      <p:sp>
        <p:nvSpPr>
          <p:cNvPr id="2" name="Titolo 1"/>
          <p:cNvSpPr>
            <a:spLocks noGrp="1"/>
          </p:cNvSpPr>
          <p:nvPr>
            <p:ph type="ctrTitle" idx="4294967295"/>
          </p:nvPr>
        </p:nvSpPr>
        <p:spPr>
          <a:xfrm>
            <a:off x="0" y="1724025"/>
            <a:ext cx="9101138" cy="1792288"/>
          </a:xfrm>
        </p:spPr>
        <p:txBody>
          <a:bodyPr>
            <a:normAutofit fontScale="90000"/>
          </a:bodyPr>
          <a:lstStyle/>
          <a:p>
            <a:pPr marL="484632" algn="ctr" eaLnBrk="1" fontAlgn="auto" hangingPunct="1">
              <a:spcAft>
                <a:spcPts val="0"/>
              </a:spcAft>
              <a:defRPr/>
            </a:pPr>
            <a:r>
              <a:rPr lang="it-IT" sz="4000" b="1" dirty="0" smtClean="0">
                <a:solidFill>
                  <a:schemeClr val="accent1">
                    <a:tint val="83000"/>
                    <a:satMod val="150000"/>
                  </a:schemeClr>
                </a:solidFill>
              </a:rPr>
              <a:t/>
            </a:r>
            <a:br>
              <a:rPr lang="it-IT" sz="4000" b="1" dirty="0" smtClean="0">
                <a:solidFill>
                  <a:schemeClr val="accent1">
                    <a:tint val="83000"/>
                    <a:satMod val="150000"/>
                  </a:schemeClr>
                </a:solidFill>
              </a:rPr>
            </a:br>
            <a:r>
              <a:rPr lang="it-IT" sz="2400" b="1" dirty="0" smtClean="0">
                <a:solidFill>
                  <a:schemeClr val="accent1">
                    <a:tint val="83000"/>
                    <a:satMod val="150000"/>
                  </a:schemeClr>
                </a:solidFill>
              </a:rPr>
              <a:t/>
            </a:r>
            <a:br>
              <a:rPr lang="it-IT" sz="2400" b="1" dirty="0" smtClean="0">
                <a:solidFill>
                  <a:schemeClr val="accent1">
                    <a:tint val="83000"/>
                    <a:satMod val="150000"/>
                  </a:schemeClr>
                </a:solidFill>
              </a:rPr>
            </a:br>
            <a:r>
              <a:rPr lang="it-IT" sz="4000" b="1" dirty="0" smtClean="0">
                <a:solidFill>
                  <a:srgbClr val="002060"/>
                </a:solidFill>
                <a:effectLst>
                  <a:outerShdw blurRad="38100" dist="38100" dir="2700000" algn="tl">
                    <a:srgbClr val="000000">
                      <a:alpha val="43137"/>
                    </a:srgbClr>
                  </a:outerShdw>
                </a:effectLst>
              </a:rPr>
              <a:t>Influenza Sociale</a:t>
            </a:r>
            <a:br>
              <a:rPr lang="it-IT" sz="4000" b="1" dirty="0" smtClean="0">
                <a:solidFill>
                  <a:srgbClr val="002060"/>
                </a:solidFill>
                <a:effectLst>
                  <a:outerShdw blurRad="38100" dist="38100" dir="2700000" algn="tl">
                    <a:srgbClr val="000000">
                      <a:alpha val="43137"/>
                    </a:srgbClr>
                  </a:outerShdw>
                </a:effectLst>
              </a:rPr>
            </a:br>
            <a:endParaRPr lang="it-IT" sz="4000" b="1" dirty="0" smtClean="0">
              <a:solidFill>
                <a:srgbClr val="002060"/>
              </a:solidFill>
              <a:effectLst>
                <a:outerShdw blurRad="38100" dist="38100" dir="2700000" algn="tl">
                  <a:srgbClr val="000000">
                    <a:alpha val="43137"/>
                  </a:srgbClr>
                </a:outerShdw>
              </a:effectLst>
            </a:endParaRPr>
          </a:p>
        </p:txBody>
      </p:sp>
      <p:sp>
        <p:nvSpPr>
          <p:cNvPr id="10244" name="Sottotitolo 2"/>
          <p:cNvSpPr>
            <a:spLocks noGrp="1"/>
          </p:cNvSpPr>
          <p:nvPr>
            <p:ph type="subTitle" idx="4294967295"/>
          </p:nvPr>
        </p:nvSpPr>
        <p:spPr>
          <a:xfrm>
            <a:off x="0" y="5329238"/>
            <a:ext cx="9101138" cy="793750"/>
          </a:xfrm>
        </p:spPr>
        <p:txBody>
          <a:bodyPr/>
          <a:lstStyle/>
          <a:p>
            <a:pPr algn="ctr" eaLnBrk="1" hangingPunct="1">
              <a:spcAft>
                <a:spcPct val="0"/>
              </a:spcAft>
              <a:buFont typeface="Arial" panose="020B0604020202020204" pitchFamily="34" charset="0"/>
              <a:buNone/>
            </a:pPr>
            <a:r>
              <a:rPr lang="it-IT" altLang="it-IT" b="1" dirty="0" smtClean="0">
                <a:solidFill>
                  <a:srgbClr val="002060"/>
                </a:solidFill>
                <a:latin typeface="Century Gothic (Corpo)"/>
              </a:rPr>
              <a:t>Prof.ssa Cristina O. Mosso</a:t>
            </a:r>
            <a:endParaRPr lang="it-IT" altLang="it-IT" b="1" i="1" dirty="0" smtClean="0">
              <a:solidFill>
                <a:srgbClr val="002060"/>
              </a:solidFill>
              <a:latin typeface="Century Gothic (Corpo)"/>
            </a:endParaRPr>
          </a:p>
        </p:txBody>
      </p:sp>
      <p:pic>
        <p:nvPicPr>
          <p:cNvPr id="10245" name="Picture 3" descr="logo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3813" y="260350"/>
            <a:ext cx="685800"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4"/>
          <p:cNvSpPr txBox="1">
            <a:spLocks noChangeArrowheads="1"/>
          </p:cNvSpPr>
          <p:nvPr/>
        </p:nvSpPr>
        <p:spPr bwMode="auto">
          <a:xfrm>
            <a:off x="384175" y="989013"/>
            <a:ext cx="864235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0000"/>
              <a:buFont typeface="Wingdings 2" panose="05020102010507070707" pitchFamily="18" charset="2"/>
              <a:buChar char=""/>
              <a:defRPr sz="3000">
                <a:solidFill>
                  <a:schemeClr val="tx1"/>
                </a:solidFill>
                <a:latin typeface="Century Gothic" panose="020B0502020202020204" pitchFamily="34" charset="0"/>
              </a:defRPr>
            </a:lvl1pPr>
            <a:lvl2pPr marL="742950" indent="-285750">
              <a:spcBef>
                <a:spcPct val="20000"/>
              </a:spcBef>
              <a:buClr>
                <a:schemeClr val="accent1"/>
              </a:buClr>
              <a:buSzPct val="95000"/>
              <a:buFont typeface="Verdana" panose="020B0604030504040204" pitchFamily="34" charset="0"/>
              <a:buChar char="›"/>
              <a:defRPr sz="2600">
                <a:solidFill>
                  <a:schemeClr val="tx1"/>
                </a:solidFill>
                <a:latin typeface="Century Gothic" panose="020B0502020202020204" pitchFamily="34" charset="0"/>
              </a:defRPr>
            </a:lvl2pPr>
            <a:lvl3pPr marL="1143000" indent="-228600">
              <a:spcBef>
                <a:spcPct val="20000"/>
              </a:spcBef>
              <a:buClr>
                <a:schemeClr val="accent1"/>
              </a:buClr>
              <a:buFont typeface="Wingdings 2" panose="05020102010507070707" pitchFamily="18" charset="2"/>
              <a:buChar char=""/>
              <a:defRPr sz="2400">
                <a:solidFill>
                  <a:schemeClr val="tx1"/>
                </a:solidFill>
                <a:latin typeface="Century Gothic" panose="020B0502020202020204" pitchFamily="34" charset="0"/>
              </a:defRPr>
            </a:lvl3pPr>
            <a:lvl4pPr marL="1600200" indent="-228600">
              <a:spcBef>
                <a:spcPct val="20000"/>
              </a:spcBef>
              <a:buClr>
                <a:schemeClr val="accent1"/>
              </a:buClr>
              <a:buFont typeface="Wingdings 2" panose="05020102010507070707" pitchFamily="18" charset="2"/>
              <a:buChar char=""/>
              <a:defRPr sz="2000">
                <a:solidFill>
                  <a:schemeClr val="tx1"/>
                </a:solidFill>
                <a:latin typeface="Century Gothic" panose="020B0502020202020204" pitchFamily="34" charset="0"/>
              </a:defRPr>
            </a:lvl4pPr>
            <a:lvl5pPr marL="2057400" indent="-228600">
              <a:spcBef>
                <a:spcPct val="20000"/>
              </a:spcBef>
              <a:buClr>
                <a:srgbClr val="FF90B2"/>
              </a:buClr>
              <a:buFont typeface="Wingdings 2" panose="05020102010507070707" pitchFamily="18" charset="2"/>
              <a:buChar char=""/>
              <a:defRPr sz="1900">
                <a:solidFill>
                  <a:schemeClr val="tx1"/>
                </a:solidFill>
                <a:latin typeface="Century Gothic" panose="020B0502020202020204" pitchFamily="34" charset="0"/>
              </a:defRPr>
            </a:lvl5pPr>
            <a:lvl6pPr marL="2514600" indent="-228600" eaLnBrk="0" fontAlgn="base" hangingPunct="0">
              <a:spcBef>
                <a:spcPct val="20000"/>
              </a:spcBef>
              <a:spcAft>
                <a:spcPct val="0"/>
              </a:spcAft>
              <a:buClr>
                <a:srgbClr val="FF90B2"/>
              </a:buClr>
              <a:buFont typeface="Wingdings 2" panose="05020102010507070707" pitchFamily="18" charset="2"/>
              <a:buChar char=""/>
              <a:defRPr sz="1900">
                <a:solidFill>
                  <a:schemeClr val="tx1"/>
                </a:solidFill>
                <a:latin typeface="Century Gothic" panose="020B0502020202020204" pitchFamily="34" charset="0"/>
              </a:defRPr>
            </a:lvl6pPr>
            <a:lvl7pPr marL="2971800" indent="-228600" eaLnBrk="0" fontAlgn="base" hangingPunct="0">
              <a:spcBef>
                <a:spcPct val="20000"/>
              </a:spcBef>
              <a:spcAft>
                <a:spcPct val="0"/>
              </a:spcAft>
              <a:buClr>
                <a:srgbClr val="FF90B2"/>
              </a:buClr>
              <a:buFont typeface="Wingdings 2" panose="05020102010507070707" pitchFamily="18" charset="2"/>
              <a:buChar char=""/>
              <a:defRPr sz="1900">
                <a:solidFill>
                  <a:schemeClr val="tx1"/>
                </a:solidFill>
                <a:latin typeface="Century Gothic" panose="020B0502020202020204" pitchFamily="34" charset="0"/>
              </a:defRPr>
            </a:lvl7pPr>
            <a:lvl8pPr marL="3429000" indent="-228600" eaLnBrk="0" fontAlgn="base" hangingPunct="0">
              <a:spcBef>
                <a:spcPct val="20000"/>
              </a:spcBef>
              <a:spcAft>
                <a:spcPct val="0"/>
              </a:spcAft>
              <a:buClr>
                <a:srgbClr val="FF90B2"/>
              </a:buClr>
              <a:buFont typeface="Wingdings 2" panose="05020102010507070707" pitchFamily="18" charset="2"/>
              <a:buChar char=""/>
              <a:defRPr sz="1900">
                <a:solidFill>
                  <a:schemeClr val="tx1"/>
                </a:solidFill>
                <a:latin typeface="Century Gothic" panose="020B0502020202020204" pitchFamily="34" charset="0"/>
              </a:defRPr>
            </a:lvl8pPr>
            <a:lvl9pPr marL="3886200" indent="-228600" eaLnBrk="0" fontAlgn="base" hangingPunct="0">
              <a:spcBef>
                <a:spcPct val="20000"/>
              </a:spcBef>
              <a:spcAft>
                <a:spcPct val="0"/>
              </a:spcAft>
              <a:buClr>
                <a:srgbClr val="FF90B2"/>
              </a:buClr>
              <a:buFont typeface="Wingdings 2" panose="05020102010507070707" pitchFamily="18" charset="2"/>
              <a:buChar char=""/>
              <a:defRPr sz="1900">
                <a:solidFill>
                  <a:schemeClr val="tx1"/>
                </a:solidFill>
                <a:latin typeface="Century Gothic" panose="020B0502020202020204" pitchFamily="34" charset="0"/>
              </a:defRPr>
            </a:lvl9pPr>
          </a:lstStyle>
          <a:p>
            <a:pPr eaLnBrk="1" hangingPunct="1">
              <a:spcBef>
                <a:spcPct val="0"/>
              </a:spcBef>
              <a:buClrTx/>
              <a:buSzTx/>
              <a:buFontTx/>
              <a:buNone/>
              <a:defRPr/>
            </a:pPr>
            <a:r>
              <a:rPr lang="it-IT" altLang="it-IT" sz="1600" dirty="0" smtClean="0">
                <a:latin typeface="Times New Roman" panose="02020603050405020304" pitchFamily="18" charset="0"/>
                <a:cs typeface="Arial" panose="020B0604020202020204" pitchFamily="34" charset="0"/>
              </a:rPr>
              <a:t>Università degli Studi di Torino			Dipartimento di Culture, Politica e Società</a:t>
            </a:r>
          </a:p>
          <a:p>
            <a:pPr algn="ctr" eaLnBrk="1" hangingPunct="1">
              <a:spcBef>
                <a:spcPct val="0"/>
              </a:spcBef>
              <a:buClrTx/>
              <a:buSzTx/>
              <a:buFontTx/>
              <a:buNone/>
              <a:defRPr/>
            </a:pPr>
            <a:endParaRPr lang="it-IT" altLang="it-IT" sz="1600" dirty="0" smtClean="0">
              <a:latin typeface="Times New Roman" panose="02020603050405020304" pitchFamily="18" charset="0"/>
              <a:cs typeface="Times New Roman" panose="02020603050405020304" pitchFamily="18" charset="0"/>
            </a:endParaRPr>
          </a:p>
          <a:p>
            <a:pPr algn="ctr" eaLnBrk="1" hangingPunct="1">
              <a:spcBef>
                <a:spcPct val="0"/>
              </a:spcBef>
              <a:buClrTx/>
              <a:buSzTx/>
              <a:buFontTx/>
              <a:buNone/>
              <a:defRPr/>
            </a:pPr>
            <a:r>
              <a:rPr lang="it-IT" altLang="it-IT" sz="2400" b="1" dirty="0" smtClean="0">
                <a:solidFill>
                  <a:srgbClr val="002060"/>
                </a:solidFill>
                <a:latin typeface="+mj-lt"/>
                <a:cs typeface="Arial" panose="020B0604020202020204" pitchFamily="34" charset="0"/>
              </a:rPr>
              <a:t>Corso di laurea triennale in Servizio Sociale</a:t>
            </a:r>
          </a:p>
          <a:p>
            <a:pPr algn="ctr" eaLnBrk="1" hangingPunct="1">
              <a:spcBef>
                <a:spcPct val="0"/>
              </a:spcBef>
              <a:buClrTx/>
              <a:buSzTx/>
              <a:buFontTx/>
              <a:buNone/>
              <a:defRPr/>
            </a:pPr>
            <a:r>
              <a:rPr lang="it-IT" altLang="it-IT" sz="2400" b="1" dirty="0" smtClean="0">
                <a:solidFill>
                  <a:srgbClr val="002060"/>
                </a:solidFill>
                <a:latin typeface="+mj-lt"/>
                <a:cs typeface="Arial" panose="020B0604020202020204" pitchFamily="34" charset="0"/>
              </a:rPr>
              <a:t> Classe L-39</a:t>
            </a:r>
          </a:p>
        </p:txBody>
      </p:sp>
      <p:pic>
        <p:nvPicPr>
          <p:cNvPr id="10247" name="Picture 7" descr="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8125" y="315913"/>
            <a:ext cx="6477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8" name="Rettangolo 6"/>
          <p:cNvSpPr>
            <a:spLocks noChangeArrowheads="1"/>
          </p:cNvSpPr>
          <p:nvPr/>
        </p:nvSpPr>
        <p:spPr bwMode="auto">
          <a:xfrm>
            <a:off x="3790950" y="5805488"/>
            <a:ext cx="13065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it-IT" altLang="it-IT" sz="1600"/>
              <a:t>A.A. 2020/21</a:t>
            </a:r>
            <a:endParaRPr lang="it-IT" altLang="it-IT" sz="1600">
              <a:latin typeface="Calibri" panose="020F0502020204030204" pitchFamily="34" charset="0"/>
            </a:endParaRPr>
          </a:p>
        </p:txBody>
      </p:sp>
      <p:pic>
        <p:nvPicPr>
          <p:cNvPr id="5" name="Immagine 4"/>
          <p:cNvPicPr>
            <a:picLocks noChangeAspect="1"/>
          </p:cNvPicPr>
          <p:nvPr/>
        </p:nvPicPr>
        <p:blipFill>
          <a:blip r:embed="rId5"/>
          <a:stretch>
            <a:fillRect/>
          </a:stretch>
        </p:blipFill>
        <p:spPr>
          <a:xfrm>
            <a:off x="2339752" y="3115663"/>
            <a:ext cx="4464496" cy="2271323"/>
          </a:xfrm>
          <a:prstGeom prst="rect">
            <a:avLst/>
          </a:prstGeom>
        </p:spPr>
      </p:pic>
    </p:spTree>
    <p:extLst>
      <p:ext uri="{BB962C8B-B14F-4D97-AF65-F5344CB8AC3E}">
        <p14:creationId xmlns:p14="http://schemas.microsoft.com/office/powerpoint/2010/main" val="9961769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765247" y="1844824"/>
            <a:ext cx="7543801" cy="4023360"/>
          </a:xfrm>
        </p:spPr>
        <p:txBody>
          <a:bodyPr>
            <a:normAutofit/>
          </a:bodyPr>
          <a:lstStyle/>
          <a:p>
            <a:r>
              <a:rPr lang="it-IT" dirty="0" smtClean="0"/>
              <a:t>Se </a:t>
            </a:r>
            <a:r>
              <a:rPr lang="it-IT" dirty="0"/>
              <a:t>in una data situazione:</a:t>
            </a:r>
          </a:p>
          <a:p>
            <a:r>
              <a:rPr lang="it-IT" dirty="0" smtClean="0"/>
              <a:t>ci </a:t>
            </a:r>
            <a:r>
              <a:rPr lang="it-IT" dirty="0"/>
              <a:t>sentiamo insicuri su cosa fare e </a:t>
            </a:r>
            <a:r>
              <a:rPr lang="it-IT" dirty="0" smtClean="0"/>
              <a:t>pensare</a:t>
            </a:r>
          </a:p>
          <a:p>
            <a:r>
              <a:rPr lang="it-IT" dirty="0" smtClean="0"/>
              <a:t>non </a:t>
            </a:r>
            <a:r>
              <a:rPr lang="it-IT" dirty="0"/>
              <a:t>capiamo bene cosa stia </a:t>
            </a:r>
            <a:r>
              <a:rPr lang="it-IT" dirty="0" smtClean="0"/>
              <a:t>accadendo</a:t>
            </a:r>
          </a:p>
          <a:p>
            <a:r>
              <a:rPr lang="it-IT" dirty="0" smtClean="0"/>
              <a:t> non </a:t>
            </a:r>
            <a:r>
              <a:rPr lang="it-IT" dirty="0"/>
              <a:t>abbiamo gli elementi per fare una </a:t>
            </a:r>
            <a:r>
              <a:rPr lang="it-IT" dirty="0" smtClean="0"/>
              <a:t>scelta corretta </a:t>
            </a:r>
          </a:p>
          <a:p>
            <a:r>
              <a:rPr lang="it-IT" dirty="0" smtClean="0"/>
              <a:t>allora utilizziamo </a:t>
            </a:r>
            <a:r>
              <a:rPr lang="it-IT" dirty="0"/>
              <a:t>come fonte di informazione </a:t>
            </a:r>
            <a:r>
              <a:rPr lang="it-IT" dirty="0" smtClean="0"/>
              <a:t>il comportamento </a:t>
            </a:r>
            <a:r>
              <a:rPr lang="it-IT" dirty="0"/>
              <a:t>degli altri</a:t>
            </a:r>
          </a:p>
          <a:p>
            <a:r>
              <a:rPr lang="it-IT" dirty="0"/>
              <a:t>Il comportamento degli altri ci aiuta a </a:t>
            </a:r>
            <a:r>
              <a:rPr lang="it-IT" dirty="0" smtClean="0"/>
              <a:t>definire una </a:t>
            </a:r>
            <a:r>
              <a:rPr lang="it-IT" dirty="0"/>
              <a:t>situazione ambigua a nostro favore, </a:t>
            </a:r>
            <a:r>
              <a:rPr lang="it-IT" dirty="0" smtClean="0"/>
              <a:t>a scegliere </a:t>
            </a:r>
            <a:r>
              <a:rPr lang="it-IT" dirty="0"/>
              <a:t>le azioni più appropriate. </a:t>
            </a:r>
          </a:p>
        </p:txBody>
      </p:sp>
      <p:sp>
        <p:nvSpPr>
          <p:cNvPr id="4" name="Segnaposto piè di pagina 3"/>
          <p:cNvSpPr>
            <a:spLocks noGrp="1"/>
          </p:cNvSpPr>
          <p:nvPr>
            <p:ph type="ftr" sz="quarter" idx="11"/>
          </p:nvPr>
        </p:nvSpPr>
        <p:spPr/>
        <p:txBody>
          <a:bodyPr/>
          <a:lstStyle/>
          <a:p>
            <a:pPr>
              <a:defRPr/>
            </a:pPr>
            <a:r>
              <a:rPr lang="it-IT" smtClean="0"/>
              <a:t>PSICOLOGIA SOCIALE</a:t>
            </a:r>
            <a:endParaRPr lang="it-IT"/>
          </a:p>
        </p:txBody>
      </p:sp>
      <p:sp>
        <p:nvSpPr>
          <p:cNvPr id="5" name="Titolo 2"/>
          <p:cNvSpPr>
            <a:spLocks noGrp="1"/>
          </p:cNvSpPr>
          <p:nvPr>
            <p:ph type="title"/>
          </p:nvPr>
        </p:nvSpPr>
        <p:spPr>
          <a:xfrm>
            <a:off x="822958" y="286604"/>
            <a:ext cx="8141529" cy="1918260"/>
          </a:xfrm>
        </p:spPr>
        <p:txBody>
          <a:bodyPr>
            <a:normAutofit fontScale="90000"/>
          </a:bodyPr>
          <a:lstStyle/>
          <a:p>
            <a:r>
              <a:rPr lang="it-IT" dirty="0">
                <a:solidFill>
                  <a:schemeClr val="tx1"/>
                </a:solidFill>
              </a:rPr>
              <a:t>Conformismo e </a:t>
            </a:r>
            <a:r>
              <a:rPr lang="it-IT" dirty="0" smtClean="0">
                <a:solidFill>
                  <a:schemeClr val="tx1"/>
                </a:solidFill>
              </a:rPr>
              <a:t/>
            </a:r>
            <a:br>
              <a:rPr lang="it-IT" dirty="0" smtClean="0">
                <a:solidFill>
                  <a:schemeClr val="tx1"/>
                </a:solidFill>
              </a:rPr>
            </a:br>
            <a:r>
              <a:rPr lang="it-IT" dirty="0" smtClean="0">
                <a:solidFill>
                  <a:schemeClr val="tx1"/>
                </a:solidFill>
              </a:rPr>
              <a:t>forza </a:t>
            </a:r>
            <a:r>
              <a:rPr lang="it-IT" dirty="0">
                <a:solidFill>
                  <a:schemeClr val="tx1"/>
                </a:solidFill>
              </a:rPr>
              <a:t>della maggioranza</a:t>
            </a:r>
            <a:br>
              <a:rPr lang="it-IT" dirty="0">
                <a:solidFill>
                  <a:schemeClr val="tx1"/>
                </a:solidFill>
              </a:rPr>
            </a:br>
            <a:endParaRPr lang="it-IT" dirty="0"/>
          </a:p>
        </p:txBody>
      </p:sp>
    </p:spTree>
    <p:extLst>
      <p:ext uri="{BB962C8B-B14F-4D97-AF65-F5344CB8AC3E}">
        <p14:creationId xmlns:p14="http://schemas.microsoft.com/office/powerpoint/2010/main" val="13069387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6" name="Rectangle 2"/>
          <p:cNvSpPr>
            <a:spLocks noGrp="1" noChangeArrowheads="1"/>
          </p:cNvSpPr>
          <p:nvPr>
            <p:ph idx="1"/>
          </p:nvPr>
        </p:nvSpPr>
        <p:spPr>
          <a:noFill/>
        </p:spPr>
        <p:txBody>
          <a:bodyPr lIns="0" tIns="0" rIns="0" bIns="0"/>
          <a:lstStyle/>
          <a:p>
            <a:pPr marL="476250" indent="-381000" algn="ctr" eaLnBrk="1" hangingPunct="1"/>
            <a:endParaRPr lang="it-IT" sz="2400" u="sng" dirty="0" smtClean="0">
              <a:solidFill>
                <a:schemeClr val="hlink"/>
              </a:solidFill>
            </a:endParaRPr>
          </a:p>
          <a:p>
            <a:pPr marL="1409700" lvl="1" indent="-457200" algn="just" eaLnBrk="1" hangingPunct="1">
              <a:buFontTx/>
              <a:buNone/>
            </a:pPr>
            <a:endParaRPr lang="it-IT" dirty="0" smtClean="0"/>
          </a:p>
        </p:txBody>
      </p:sp>
      <p:sp>
        <p:nvSpPr>
          <p:cNvPr id="2" name="Segnaposto piè di pagina 1"/>
          <p:cNvSpPr>
            <a:spLocks noGrp="1"/>
          </p:cNvSpPr>
          <p:nvPr>
            <p:ph type="ftr" sz="quarter" idx="11"/>
          </p:nvPr>
        </p:nvSpPr>
        <p:spPr/>
        <p:txBody>
          <a:bodyPr/>
          <a:lstStyle/>
          <a:p>
            <a:pPr>
              <a:defRPr/>
            </a:pPr>
            <a:r>
              <a:rPr lang="it-IT" smtClean="0"/>
              <a:t>PSICOLOGIA SOCIALE</a:t>
            </a:r>
            <a:endParaRPr lang="it-IT"/>
          </a:p>
        </p:txBody>
      </p:sp>
      <p:sp>
        <p:nvSpPr>
          <p:cNvPr id="62467" name="Text Box 3"/>
          <p:cNvSpPr txBox="1">
            <a:spLocks noChangeArrowheads="1"/>
          </p:cNvSpPr>
          <p:nvPr/>
        </p:nvSpPr>
        <p:spPr bwMode="auto">
          <a:xfrm>
            <a:off x="480059" y="620688"/>
            <a:ext cx="8229600" cy="5250668"/>
          </a:xfrm>
          <a:prstGeom prst="rect">
            <a:avLst/>
          </a:prstGeom>
          <a:noFill/>
          <a:ln w="9525">
            <a:noFill/>
            <a:miter lim="800000"/>
            <a:headEnd/>
            <a:tailEnd/>
          </a:ln>
        </p:spPr>
        <p:txBody>
          <a:bodyPr>
            <a:spAutoFit/>
          </a:bodyPr>
          <a:lstStyle/>
          <a:p>
            <a:pPr algn="just">
              <a:spcBef>
                <a:spcPct val="50000"/>
              </a:spcBef>
            </a:pPr>
            <a:r>
              <a:rPr lang="it-IT" sz="2400" dirty="0"/>
              <a:t>…Con il termine </a:t>
            </a:r>
            <a:r>
              <a:rPr lang="it-IT" sz="2400" i="1" dirty="0"/>
              <a:t>conformismo</a:t>
            </a:r>
            <a:r>
              <a:rPr lang="it-IT" sz="2400" dirty="0"/>
              <a:t> in psicologia sociale si intende </a:t>
            </a:r>
            <a:r>
              <a:rPr lang="it-IT" sz="2400" b="1" dirty="0"/>
              <a:t>la tendenza ad approvare l’opinione prevalente di un’altra persona o di un gruppo di persone</a:t>
            </a:r>
            <a:r>
              <a:rPr lang="it-IT" sz="2400" dirty="0"/>
              <a:t> e, di conseguenza, ad agire in modo diverso (magari anche in contrasto) da quanto avremmo fatto da soli.</a:t>
            </a:r>
          </a:p>
          <a:p>
            <a:pPr algn="just">
              <a:lnSpc>
                <a:spcPct val="90000"/>
              </a:lnSpc>
              <a:spcBef>
                <a:spcPct val="20000"/>
              </a:spcBef>
            </a:pPr>
            <a:r>
              <a:rPr lang="it-IT" sz="2400" dirty="0" smtClean="0"/>
              <a:t>quali </a:t>
            </a:r>
            <a:r>
              <a:rPr lang="it-IT" sz="2400" dirty="0"/>
              <a:t>sono i meccanismi che</a:t>
            </a:r>
            <a:r>
              <a:rPr lang="it-IT" sz="2400" dirty="0">
                <a:solidFill>
                  <a:schemeClr val="hlink"/>
                </a:solidFill>
              </a:rPr>
              <a:t> </a:t>
            </a:r>
            <a:r>
              <a:rPr lang="it-IT" sz="2400" dirty="0"/>
              <a:t>in situazioni ambigue portano alla formazione delle norme che orientano il comportamento dei membri di un gruppo?</a:t>
            </a:r>
            <a:r>
              <a:rPr lang="it-IT" sz="2600" dirty="0">
                <a:solidFill>
                  <a:schemeClr val="hlink"/>
                </a:solidFill>
              </a:rPr>
              <a:t> </a:t>
            </a:r>
            <a:endParaRPr lang="it-IT" sz="2600" dirty="0" smtClean="0">
              <a:solidFill>
                <a:schemeClr val="hlink"/>
              </a:solidFill>
            </a:endParaRPr>
          </a:p>
          <a:p>
            <a:pPr algn="just">
              <a:lnSpc>
                <a:spcPct val="90000"/>
              </a:lnSpc>
              <a:spcBef>
                <a:spcPct val="20000"/>
              </a:spcBef>
            </a:pPr>
            <a:endParaRPr lang="it-IT" sz="2600" dirty="0">
              <a:solidFill>
                <a:schemeClr val="hlink"/>
              </a:solidFill>
            </a:endParaRPr>
          </a:p>
          <a:p>
            <a:pPr algn="just">
              <a:spcBef>
                <a:spcPct val="20000"/>
              </a:spcBef>
            </a:pPr>
            <a:r>
              <a:rPr lang="it-IT" sz="2400" dirty="0" smtClean="0"/>
              <a:t>Gli </a:t>
            </a:r>
            <a:r>
              <a:rPr lang="it-IT" sz="2400" dirty="0"/>
              <a:t>studi sul conformismo risalgono ai contributi di:</a:t>
            </a:r>
          </a:p>
          <a:p>
            <a:pPr algn="just">
              <a:spcBef>
                <a:spcPct val="20000"/>
              </a:spcBef>
            </a:pPr>
            <a:r>
              <a:rPr lang="it-IT" sz="2400" dirty="0" err="1"/>
              <a:t>Muzafer</a:t>
            </a:r>
            <a:r>
              <a:rPr lang="it-IT" sz="2400" dirty="0"/>
              <a:t> </a:t>
            </a:r>
            <a:r>
              <a:rPr lang="it-IT" sz="2400" dirty="0" err="1"/>
              <a:t>Sherif</a:t>
            </a:r>
            <a:r>
              <a:rPr lang="it-IT" sz="2400" dirty="0"/>
              <a:t> (1935) e la formazione delle norme</a:t>
            </a:r>
          </a:p>
          <a:p>
            <a:pPr algn="just">
              <a:spcBef>
                <a:spcPct val="20000"/>
              </a:spcBef>
            </a:pPr>
            <a:r>
              <a:rPr lang="it-IT" sz="2400" dirty="0"/>
              <a:t>Solomon </a:t>
            </a:r>
            <a:r>
              <a:rPr lang="it-IT" sz="2400" dirty="0" err="1"/>
              <a:t>Asch</a:t>
            </a:r>
            <a:r>
              <a:rPr lang="it-IT" sz="2400" dirty="0"/>
              <a:t> (1955) e il conformismo</a:t>
            </a:r>
          </a:p>
          <a:p>
            <a:pPr algn="just">
              <a:spcBef>
                <a:spcPct val="20000"/>
              </a:spcBef>
            </a:pPr>
            <a:r>
              <a:rPr lang="it-IT" sz="2400" dirty="0"/>
              <a:t>Stanley </a:t>
            </a:r>
            <a:r>
              <a:rPr lang="it-IT" sz="2400" dirty="0" err="1"/>
              <a:t>Milgram</a:t>
            </a:r>
            <a:r>
              <a:rPr lang="it-IT" sz="2400" dirty="0"/>
              <a:t> (1974) e l’obbedienza all’autorità</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2467"/>
                                        </p:tgtEl>
                                        <p:attrNameLst>
                                          <p:attrName>style.visibility</p:attrName>
                                        </p:attrNameLst>
                                      </p:cBhvr>
                                      <p:to>
                                        <p:strVal val="visible"/>
                                      </p:to>
                                    </p:set>
                                    <p:anim calcmode="lin" valueType="num">
                                      <p:cBhvr additive="base">
                                        <p:cTn id="7" dur="500" fill="hold"/>
                                        <p:tgtEl>
                                          <p:spTgt spid="62467"/>
                                        </p:tgtEl>
                                        <p:attrNameLst>
                                          <p:attrName>ppt_x</p:attrName>
                                        </p:attrNameLst>
                                      </p:cBhvr>
                                      <p:tavLst>
                                        <p:tav tm="0">
                                          <p:val>
                                            <p:strVal val="0-#ppt_w/2"/>
                                          </p:val>
                                        </p:tav>
                                        <p:tav tm="100000">
                                          <p:val>
                                            <p:strVal val="#ppt_x"/>
                                          </p:val>
                                        </p:tav>
                                      </p:tavLst>
                                    </p:anim>
                                    <p:anim calcmode="lin" valueType="num">
                                      <p:cBhvr additive="base">
                                        <p:cTn id="8" dur="500" fill="hold"/>
                                        <p:tgtEl>
                                          <p:spTgt spid="6246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200" dirty="0"/>
              <a:t>1) L’influenza sociale informazionale</a:t>
            </a:r>
            <a:br>
              <a:rPr lang="it-IT" sz="3200" dirty="0"/>
            </a:br>
            <a:r>
              <a:rPr lang="it-IT" sz="3200" dirty="0"/>
              <a:t>Esperimento di </a:t>
            </a:r>
            <a:r>
              <a:rPr lang="it-IT" sz="3200" dirty="0" err="1"/>
              <a:t>Sherif</a:t>
            </a:r>
            <a:r>
              <a:rPr lang="it-IT" sz="3200" dirty="0"/>
              <a:t> (1936) sull’effetto </a:t>
            </a:r>
            <a:r>
              <a:rPr lang="it-IT" sz="3200" dirty="0" smtClean="0"/>
              <a:t>autocinetico</a:t>
            </a:r>
            <a:endParaRPr lang="it-IT" sz="3200" dirty="0"/>
          </a:p>
        </p:txBody>
      </p:sp>
      <p:sp>
        <p:nvSpPr>
          <p:cNvPr id="4" name="Segnaposto piè di pagina 3"/>
          <p:cNvSpPr>
            <a:spLocks noGrp="1"/>
          </p:cNvSpPr>
          <p:nvPr>
            <p:ph type="ftr" sz="quarter" idx="11"/>
          </p:nvPr>
        </p:nvSpPr>
        <p:spPr/>
        <p:txBody>
          <a:bodyPr/>
          <a:lstStyle/>
          <a:p>
            <a:pPr>
              <a:defRPr/>
            </a:pPr>
            <a:r>
              <a:rPr lang="it-IT" smtClean="0"/>
              <a:t>PSICOLOGIA SOCIALE</a:t>
            </a:r>
            <a:endParaRPr lang="it-IT"/>
          </a:p>
        </p:txBody>
      </p:sp>
      <p:sp>
        <p:nvSpPr>
          <p:cNvPr id="5" name="Rettangolo 4"/>
          <p:cNvSpPr/>
          <p:nvPr/>
        </p:nvSpPr>
        <p:spPr>
          <a:xfrm>
            <a:off x="847789" y="2060848"/>
            <a:ext cx="7252603" cy="3416320"/>
          </a:xfrm>
          <a:prstGeom prst="rect">
            <a:avLst/>
          </a:prstGeom>
        </p:spPr>
        <p:txBody>
          <a:bodyPr wrap="square">
            <a:spAutoFit/>
          </a:bodyPr>
          <a:lstStyle/>
          <a:p>
            <a:r>
              <a:rPr lang="it-IT" dirty="0" smtClean="0"/>
              <a:t>SCOPO</a:t>
            </a:r>
            <a:r>
              <a:rPr lang="it-IT" dirty="0"/>
              <a:t>: studiare la formazione di norme in condizioni individuali e di </a:t>
            </a:r>
            <a:r>
              <a:rPr lang="it-IT" dirty="0" smtClean="0"/>
              <a:t>norme di gruppo</a:t>
            </a:r>
            <a:endParaRPr lang="it-IT" dirty="0"/>
          </a:p>
          <a:p>
            <a:r>
              <a:rPr lang="it-IT" dirty="0"/>
              <a:t>IPOTESI: poiché non c’è alcun criterio obiettivo per giudicare il</a:t>
            </a:r>
          </a:p>
          <a:p>
            <a:r>
              <a:rPr lang="it-IT" dirty="0"/>
              <a:t>movimento della luce, le persone ricorreranno al confronto sociale</a:t>
            </a:r>
          </a:p>
          <a:p>
            <a:r>
              <a:rPr lang="it-IT" dirty="0"/>
              <a:t>PROCEDURA: organizzò una situazione ambigua - fenomeno di</a:t>
            </a:r>
          </a:p>
          <a:p>
            <a:r>
              <a:rPr lang="it-IT" dirty="0"/>
              <a:t>illusione ottica per cui in una stanza buia una piccola luce sembrava</a:t>
            </a:r>
          </a:p>
          <a:p>
            <a:r>
              <a:rPr lang="it-IT" dirty="0"/>
              <a:t>muoversi in continuazione</a:t>
            </a:r>
          </a:p>
          <a:p>
            <a:r>
              <a:rPr lang="it-IT" dirty="0"/>
              <a:t>CONDIZIONI SPERIMENTALI: 1) individuale), 2) prima individuale poi</a:t>
            </a:r>
          </a:p>
          <a:p>
            <a:r>
              <a:rPr lang="it-IT" dirty="0"/>
              <a:t>in gruppo, 3) prima gruppo, poi individuale</a:t>
            </a:r>
          </a:p>
          <a:p>
            <a:r>
              <a:rPr lang="it-IT" dirty="0"/>
              <a:t>COMPITO: indicare di quanti centimetri si fosse mossa la luce (in </a:t>
            </a:r>
            <a:r>
              <a:rPr lang="it-IT" dirty="0" smtClean="0"/>
              <a:t>realtà immobile</a:t>
            </a:r>
            <a:r>
              <a:rPr lang="it-IT" dirty="0"/>
              <a:t>)</a:t>
            </a:r>
          </a:p>
        </p:txBody>
      </p:sp>
    </p:spTree>
    <p:extLst>
      <p:ext uri="{BB962C8B-B14F-4D97-AF65-F5344CB8AC3E}">
        <p14:creationId xmlns:p14="http://schemas.microsoft.com/office/powerpoint/2010/main" val="1579656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Text Box 4"/>
          <p:cNvSpPr txBox="1">
            <a:spLocks noChangeArrowheads="1"/>
          </p:cNvSpPr>
          <p:nvPr/>
        </p:nvSpPr>
        <p:spPr bwMode="auto">
          <a:xfrm>
            <a:off x="250825" y="369888"/>
            <a:ext cx="8785225" cy="543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1085850" indent="-457200">
              <a:defRPr sz="2400">
                <a:solidFill>
                  <a:schemeClr val="tx1"/>
                </a:solidFill>
                <a:latin typeface="Times New Roman" panose="02020603050405020304" pitchFamily="18" charset="0"/>
              </a:defRPr>
            </a:lvl2pPr>
            <a:lvl3pPr marL="1722438" indent="-457200">
              <a:defRPr sz="2400">
                <a:solidFill>
                  <a:schemeClr val="tx1"/>
                </a:solidFill>
                <a:latin typeface="Times New Roman" panose="02020603050405020304" pitchFamily="18" charset="0"/>
              </a:defRPr>
            </a:lvl3pPr>
            <a:lvl4pPr marL="2359025" indent="-457200">
              <a:defRPr sz="2400">
                <a:solidFill>
                  <a:schemeClr val="tx1"/>
                </a:solidFill>
                <a:latin typeface="Times New Roman" panose="02020603050405020304" pitchFamily="18" charset="0"/>
              </a:defRPr>
            </a:lvl4pPr>
            <a:lvl5pPr marL="2995613" indent="-457200">
              <a:defRPr sz="2400">
                <a:solidFill>
                  <a:schemeClr val="tx1"/>
                </a:solidFill>
                <a:latin typeface="Times New Roman" panose="02020603050405020304" pitchFamily="18" charset="0"/>
              </a:defRPr>
            </a:lvl5pPr>
            <a:lvl6pPr marL="3452813" indent="-457200" eaLnBrk="0" fontAlgn="base" hangingPunct="0">
              <a:spcBef>
                <a:spcPct val="0"/>
              </a:spcBef>
              <a:spcAft>
                <a:spcPct val="0"/>
              </a:spcAft>
              <a:defRPr sz="2400">
                <a:solidFill>
                  <a:schemeClr val="tx1"/>
                </a:solidFill>
                <a:latin typeface="Times New Roman" panose="02020603050405020304" pitchFamily="18" charset="0"/>
              </a:defRPr>
            </a:lvl6pPr>
            <a:lvl7pPr marL="3910013" indent="-457200" eaLnBrk="0" fontAlgn="base" hangingPunct="0">
              <a:spcBef>
                <a:spcPct val="0"/>
              </a:spcBef>
              <a:spcAft>
                <a:spcPct val="0"/>
              </a:spcAft>
              <a:defRPr sz="2400">
                <a:solidFill>
                  <a:schemeClr val="tx1"/>
                </a:solidFill>
                <a:latin typeface="Times New Roman" panose="02020603050405020304" pitchFamily="18" charset="0"/>
              </a:defRPr>
            </a:lvl7pPr>
            <a:lvl8pPr marL="4367213" indent="-457200" eaLnBrk="0" fontAlgn="base" hangingPunct="0">
              <a:spcBef>
                <a:spcPct val="0"/>
              </a:spcBef>
              <a:spcAft>
                <a:spcPct val="0"/>
              </a:spcAft>
              <a:defRPr sz="2400">
                <a:solidFill>
                  <a:schemeClr val="tx1"/>
                </a:solidFill>
                <a:latin typeface="Times New Roman" panose="02020603050405020304" pitchFamily="18" charset="0"/>
              </a:defRPr>
            </a:lvl8pPr>
            <a:lvl9pPr marL="4824413" indent="-4572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it-IT" altLang="it-IT" sz="2200" b="1" dirty="0" smtClean="0">
                <a:latin typeface="Arial" panose="020B0604020202020204" pitchFamily="34" charset="0"/>
              </a:rPr>
              <a:t>a) Prima </a:t>
            </a:r>
            <a:r>
              <a:rPr lang="it-IT" altLang="it-IT" sz="2200" b="1" dirty="0">
                <a:latin typeface="Arial" panose="020B0604020202020204" pitchFamily="34" charset="0"/>
              </a:rPr>
              <a:t>condizione sperimentale</a:t>
            </a:r>
            <a:endParaRPr lang="it-IT" altLang="it-IT" sz="2200" dirty="0">
              <a:latin typeface="Arial" panose="020B0604020202020204" pitchFamily="34" charset="0"/>
            </a:endParaRPr>
          </a:p>
          <a:p>
            <a:pPr>
              <a:spcBef>
                <a:spcPct val="50000"/>
              </a:spcBef>
            </a:pPr>
            <a:r>
              <a:rPr lang="it-IT" altLang="it-IT" sz="2200" u="sng" dirty="0">
                <a:latin typeface="Arial" panose="020B0604020202020204" pitchFamily="34" charset="0"/>
                <a:sym typeface="Symbol" panose="05050102010706020507" pitchFamily="18" charset="2"/>
              </a:rPr>
              <a:t>Scopo</a:t>
            </a:r>
            <a:r>
              <a:rPr lang="it-IT" altLang="it-IT" sz="2200" dirty="0">
                <a:latin typeface="Arial" panose="020B0604020202020204" pitchFamily="34" charset="0"/>
                <a:sym typeface="Symbol" panose="05050102010706020507" pitchFamily="18" charset="2"/>
              </a:rPr>
              <a:t>: comprendere la tendenza comportamentale di base dell’individuo in situazioni sconosciute.</a:t>
            </a:r>
          </a:p>
          <a:p>
            <a:pPr>
              <a:spcBef>
                <a:spcPct val="50000"/>
              </a:spcBef>
            </a:pPr>
            <a:r>
              <a:rPr lang="it-IT" altLang="it-IT" sz="2100" i="1" dirty="0">
                <a:latin typeface="Arial" panose="020B0604020202020204" pitchFamily="34" charset="0"/>
              </a:rPr>
              <a:t>Reazione casuale allo stimolo? O norma di giudizio personale?</a:t>
            </a:r>
            <a:endParaRPr lang="it-IT" altLang="it-IT" sz="2200" dirty="0">
              <a:latin typeface="Arial" panose="020B0604020202020204" pitchFamily="34" charset="0"/>
            </a:endParaRPr>
          </a:p>
          <a:p>
            <a:pPr>
              <a:spcBef>
                <a:spcPct val="50000"/>
              </a:spcBef>
              <a:buFontTx/>
              <a:buChar char="•"/>
            </a:pPr>
            <a:r>
              <a:rPr lang="it-IT" altLang="it-IT" sz="2200" dirty="0">
                <a:latin typeface="Arial" panose="020B0604020202020204" pitchFamily="34" charset="0"/>
              </a:rPr>
              <a:t> </a:t>
            </a:r>
            <a:r>
              <a:rPr lang="it-IT" altLang="it-IT" sz="2200" u="sng" dirty="0">
                <a:latin typeface="Arial" panose="020B0604020202020204" pitchFamily="34" charset="0"/>
              </a:rPr>
              <a:t>soggetti </a:t>
            </a:r>
            <a:r>
              <a:rPr lang="it-IT" altLang="it-IT" sz="2200" dirty="0">
                <a:latin typeface="Arial" panose="020B0604020202020204" pitchFamily="34" charset="0"/>
              </a:rPr>
              <a:t> (N=20) da soli</a:t>
            </a:r>
          </a:p>
          <a:p>
            <a:pPr>
              <a:spcBef>
                <a:spcPct val="50000"/>
              </a:spcBef>
              <a:buFontTx/>
              <a:buChar char="•"/>
            </a:pPr>
            <a:r>
              <a:rPr lang="it-IT" altLang="it-IT" sz="2200" dirty="0">
                <a:latin typeface="Arial" panose="020B0604020202020204" pitchFamily="34" charset="0"/>
              </a:rPr>
              <a:t> 100 ripetizioni dell’esperimento in 3 giorni contigui</a:t>
            </a:r>
          </a:p>
          <a:p>
            <a:pPr>
              <a:spcBef>
                <a:spcPct val="50000"/>
              </a:spcBef>
            </a:pPr>
            <a:r>
              <a:rPr lang="it-IT" altLang="it-IT" sz="2200" dirty="0">
                <a:latin typeface="Arial" panose="020B0604020202020204" pitchFamily="34" charset="0"/>
                <a:sym typeface="Symbol" panose="05050102010706020507" pitchFamily="18" charset="2"/>
              </a:rPr>
              <a:t>b) </a:t>
            </a:r>
            <a:r>
              <a:rPr lang="it-IT" altLang="it-IT" sz="2200" b="1" dirty="0">
                <a:latin typeface="Arial" panose="020B0604020202020204" pitchFamily="34" charset="0"/>
                <a:sym typeface="Symbol" panose="05050102010706020507" pitchFamily="18" charset="2"/>
              </a:rPr>
              <a:t>Seconda condizione sperimentale</a:t>
            </a:r>
            <a:endParaRPr lang="it-IT" altLang="it-IT" sz="2200" dirty="0">
              <a:latin typeface="Arial" panose="020B0604020202020204" pitchFamily="34" charset="0"/>
              <a:sym typeface="Symbol" panose="05050102010706020507" pitchFamily="18" charset="2"/>
            </a:endParaRPr>
          </a:p>
          <a:p>
            <a:pPr>
              <a:spcBef>
                <a:spcPct val="50000"/>
              </a:spcBef>
            </a:pPr>
            <a:r>
              <a:rPr lang="it-IT" altLang="it-IT" sz="2200" u="sng" dirty="0">
                <a:latin typeface="Arial" panose="020B0604020202020204" pitchFamily="34" charset="0"/>
              </a:rPr>
              <a:t>Scopo</a:t>
            </a:r>
            <a:r>
              <a:rPr lang="it-IT" altLang="it-IT" sz="2200" dirty="0">
                <a:latin typeface="Arial" panose="020B0604020202020204" pitchFamily="34" charset="0"/>
              </a:rPr>
              <a:t>: osservare le modificazioni introdotte dall’appartenenza di gruppo sulla tendenza emersa nella prima condizione sperimentale.</a:t>
            </a:r>
            <a:endParaRPr lang="it-IT" altLang="it-IT" sz="2200" dirty="0">
              <a:latin typeface="Arial" panose="020B0604020202020204" pitchFamily="34" charset="0"/>
              <a:sym typeface="Symbol" panose="05050102010706020507" pitchFamily="18" charset="2"/>
            </a:endParaRPr>
          </a:p>
          <a:p>
            <a:pPr>
              <a:spcBef>
                <a:spcPct val="50000"/>
              </a:spcBef>
              <a:buFontTx/>
              <a:buChar char="•"/>
            </a:pPr>
            <a:r>
              <a:rPr lang="it-IT" altLang="it-IT" sz="2200" dirty="0">
                <a:latin typeface="Arial" panose="020B0604020202020204" pitchFamily="34" charset="0"/>
                <a:sym typeface="Symbol" panose="05050102010706020507" pitchFamily="18" charset="2"/>
              </a:rPr>
              <a:t> </a:t>
            </a:r>
            <a:r>
              <a:rPr lang="it-IT" altLang="it-IT" sz="2200" u="sng" dirty="0">
                <a:latin typeface="Arial" panose="020B0604020202020204" pitchFamily="34" charset="0"/>
                <a:sym typeface="Symbol" panose="05050102010706020507" pitchFamily="18" charset="2"/>
              </a:rPr>
              <a:t>soggetti</a:t>
            </a:r>
            <a:r>
              <a:rPr lang="it-IT" altLang="it-IT" sz="2200" dirty="0">
                <a:latin typeface="Arial" panose="020B0604020202020204" pitchFamily="34" charset="0"/>
                <a:sym typeface="Symbol" panose="05050102010706020507" pitchFamily="18" charset="2"/>
              </a:rPr>
              <a:t> (N=40): 20  prima da soli poi in gruppo / 20 prima in gruppo poi da soli</a:t>
            </a:r>
          </a:p>
          <a:p>
            <a:pPr>
              <a:spcBef>
                <a:spcPct val="50000"/>
              </a:spcBef>
              <a:buFontTx/>
              <a:buChar char="•"/>
            </a:pPr>
            <a:r>
              <a:rPr lang="it-IT" altLang="it-IT" sz="2200" dirty="0">
                <a:latin typeface="Arial" panose="020B0604020202020204" pitchFamily="34" charset="0"/>
                <a:sym typeface="Symbol" panose="05050102010706020507" pitchFamily="18" charset="2"/>
              </a:rPr>
              <a:t> 100 ripetizioni dell’esperimento in 4 giorni contigui</a:t>
            </a:r>
            <a:endParaRPr lang="it-IT" altLang="it-IT" sz="2200" dirty="0">
              <a:latin typeface="Arial" panose="020B0604020202020204" pitchFamily="34" charset="0"/>
            </a:endParaRPr>
          </a:p>
        </p:txBody>
      </p:sp>
    </p:spTree>
    <p:extLst>
      <p:ext uri="{BB962C8B-B14F-4D97-AF65-F5344CB8AC3E}">
        <p14:creationId xmlns:p14="http://schemas.microsoft.com/office/powerpoint/2010/main" val="21044971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6628">
                                            <p:txEl>
                                              <p:pRg st="0" end="0"/>
                                            </p:txEl>
                                          </p:spTgt>
                                        </p:tgtEl>
                                        <p:attrNameLst>
                                          <p:attrName>style.visibility</p:attrName>
                                        </p:attrNameLst>
                                      </p:cBhvr>
                                      <p:to>
                                        <p:strVal val="visible"/>
                                      </p:to>
                                    </p:set>
                                    <p:anim calcmode="lin" valueType="num">
                                      <p:cBhvr additive="base">
                                        <p:cTn id="7" dur="500" fill="hold"/>
                                        <p:tgtEl>
                                          <p:spTgt spid="2662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662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26628">
                                            <p:txEl>
                                              <p:pRg st="1" end="1"/>
                                            </p:txEl>
                                          </p:spTgt>
                                        </p:tgtEl>
                                        <p:attrNameLst>
                                          <p:attrName>style.visibility</p:attrName>
                                        </p:attrNameLst>
                                      </p:cBhvr>
                                      <p:to>
                                        <p:strVal val="visible"/>
                                      </p:to>
                                    </p:set>
                                    <p:anim calcmode="lin" valueType="num">
                                      <p:cBhvr additive="base">
                                        <p:cTn id="13" dur="500" fill="hold"/>
                                        <p:tgtEl>
                                          <p:spTgt spid="26628">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662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26628">
                                            <p:txEl>
                                              <p:pRg st="2" end="2"/>
                                            </p:txEl>
                                          </p:spTgt>
                                        </p:tgtEl>
                                        <p:attrNameLst>
                                          <p:attrName>style.visibility</p:attrName>
                                        </p:attrNameLst>
                                      </p:cBhvr>
                                      <p:to>
                                        <p:strVal val="visible"/>
                                      </p:to>
                                    </p:set>
                                    <p:anim calcmode="lin" valueType="num">
                                      <p:cBhvr additive="base">
                                        <p:cTn id="19" dur="500" fill="hold"/>
                                        <p:tgtEl>
                                          <p:spTgt spid="26628">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662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26628">
                                            <p:txEl>
                                              <p:pRg st="3" end="3"/>
                                            </p:txEl>
                                          </p:spTgt>
                                        </p:tgtEl>
                                        <p:attrNameLst>
                                          <p:attrName>style.visibility</p:attrName>
                                        </p:attrNameLst>
                                      </p:cBhvr>
                                      <p:to>
                                        <p:strVal val="visible"/>
                                      </p:to>
                                    </p:set>
                                    <p:anim calcmode="lin" valueType="num">
                                      <p:cBhvr additive="base">
                                        <p:cTn id="25" dur="500" fill="hold"/>
                                        <p:tgtEl>
                                          <p:spTgt spid="26628">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6628">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26628">
                                            <p:txEl>
                                              <p:pRg st="4" end="4"/>
                                            </p:txEl>
                                          </p:spTgt>
                                        </p:tgtEl>
                                        <p:attrNameLst>
                                          <p:attrName>style.visibility</p:attrName>
                                        </p:attrNameLst>
                                      </p:cBhvr>
                                      <p:to>
                                        <p:strVal val="visible"/>
                                      </p:to>
                                    </p:set>
                                    <p:anim calcmode="lin" valueType="num">
                                      <p:cBhvr additive="base">
                                        <p:cTn id="31" dur="500" fill="hold"/>
                                        <p:tgtEl>
                                          <p:spTgt spid="26628">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6628">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p:cTn id="36" dur="1" fill="hold">
                                          <p:stCondLst>
                                            <p:cond delay="0"/>
                                          </p:stCondLst>
                                        </p:cTn>
                                        <p:tgtEl>
                                          <p:spTgt spid="26628">
                                            <p:txEl>
                                              <p:pRg st="5" end="5"/>
                                            </p:txEl>
                                          </p:spTgt>
                                        </p:tgtEl>
                                        <p:attrNameLst>
                                          <p:attrName>style.visibility</p:attrName>
                                        </p:attrNameLst>
                                      </p:cBhvr>
                                      <p:to>
                                        <p:strVal val="visible"/>
                                      </p:to>
                                    </p:set>
                                    <p:anim calcmode="lin" valueType="num">
                                      <p:cBhvr additive="base">
                                        <p:cTn id="37" dur="500" fill="hold"/>
                                        <p:tgtEl>
                                          <p:spTgt spid="26628">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6628">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nodeType="clickEffect">
                                  <p:stCondLst>
                                    <p:cond delay="0"/>
                                  </p:stCondLst>
                                  <p:childTnLst>
                                    <p:set>
                                      <p:cBhvr>
                                        <p:cTn id="42" dur="1" fill="hold">
                                          <p:stCondLst>
                                            <p:cond delay="0"/>
                                          </p:stCondLst>
                                        </p:cTn>
                                        <p:tgtEl>
                                          <p:spTgt spid="26628">
                                            <p:txEl>
                                              <p:pRg st="6" end="6"/>
                                            </p:txEl>
                                          </p:spTgt>
                                        </p:tgtEl>
                                        <p:attrNameLst>
                                          <p:attrName>style.visibility</p:attrName>
                                        </p:attrNameLst>
                                      </p:cBhvr>
                                      <p:to>
                                        <p:strVal val="visible"/>
                                      </p:to>
                                    </p:set>
                                    <p:anim calcmode="lin" valueType="num">
                                      <p:cBhvr additive="base">
                                        <p:cTn id="43" dur="500" fill="hold"/>
                                        <p:tgtEl>
                                          <p:spTgt spid="26628">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26628">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nodeType="clickEffect">
                                  <p:stCondLst>
                                    <p:cond delay="0"/>
                                  </p:stCondLst>
                                  <p:childTnLst>
                                    <p:set>
                                      <p:cBhvr>
                                        <p:cTn id="48" dur="1" fill="hold">
                                          <p:stCondLst>
                                            <p:cond delay="0"/>
                                          </p:stCondLst>
                                        </p:cTn>
                                        <p:tgtEl>
                                          <p:spTgt spid="26628">
                                            <p:txEl>
                                              <p:pRg st="7" end="7"/>
                                            </p:txEl>
                                          </p:spTgt>
                                        </p:tgtEl>
                                        <p:attrNameLst>
                                          <p:attrName>style.visibility</p:attrName>
                                        </p:attrNameLst>
                                      </p:cBhvr>
                                      <p:to>
                                        <p:strVal val="visible"/>
                                      </p:to>
                                    </p:set>
                                    <p:anim calcmode="lin" valueType="num">
                                      <p:cBhvr additive="base">
                                        <p:cTn id="49" dur="500" fill="hold"/>
                                        <p:tgtEl>
                                          <p:spTgt spid="26628">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26628">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nodeType="clickEffect">
                                  <p:stCondLst>
                                    <p:cond delay="0"/>
                                  </p:stCondLst>
                                  <p:childTnLst>
                                    <p:set>
                                      <p:cBhvr>
                                        <p:cTn id="54" dur="1" fill="hold">
                                          <p:stCondLst>
                                            <p:cond delay="0"/>
                                          </p:stCondLst>
                                        </p:cTn>
                                        <p:tgtEl>
                                          <p:spTgt spid="26628">
                                            <p:txEl>
                                              <p:pRg st="8" end="8"/>
                                            </p:txEl>
                                          </p:spTgt>
                                        </p:tgtEl>
                                        <p:attrNameLst>
                                          <p:attrName>style.visibility</p:attrName>
                                        </p:attrNameLst>
                                      </p:cBhvr>
                                      <p:to>
                                        <p:strVal val="visible"/>
                                      </p:to>
                                    </p:set>
                                    <p:anim calcmode="lin" valueType="num">
                                      <p:cBhvr additive="base">
                                        <p:cTn id="55" dur="500" fill="hold"/>
                                        <p:tgtEl>
                                          <p:spTgt spid="26628">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26628">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pPr>
              <a:defRPr/>
            </a:pPr>
            <a:r>
              <a:rPr lang="it-IT" smtClean="0"/>
              <a:t>PSICOLOGIA SOCIALE</a:t>
            </a:r>
            <a:endParaRPr lang="it-IT"/>
          </a:p>
        </p:txBody>
      </p:sp>
      <p:sp>
        <p:nvSpPr>
          <p:cNvPr id="3" name="Text Box 2"/>
          <p:cNvSpPr txBox="1">
            <a:spLocks noChangeArrowheads="1"/>
          </p:cNvSpPr>
          <p:nvPr/>
        </p:nvSpPr>
        <p:spPr bwMode="auto">
          <a:xfrm>
            <a:off x="179388" y="230188"/>
            <a:ext cx="8785225"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it-IT" altLang="it-IT" u="sng" dirty="0" smtClean="0"/>
              <a:t>Risultati</a:t>
            </a:r>
            <a:endParaRPr lang="it-IT" altLang="it-IT" u="sng" dirty="0"/>
          </a:p>
          <a:p>
            <a:pPr>
              <a:spcBef>
                <a:spcPct val="50000"/>
              </a:spcBef>
            </a:pPr>
            <a:r>
              <a:rPr lang="it-IT" altLang="it-IT" dirty="0"/>
              <a:t>a) </a:t>
            </a:r>
            <a:r>
              <a:rPr lang="it-IT" altLang="it-IT" b="1" dirty="0"/>
              <a:t>Gli effetti della condizione sperimentale “individuale”</a:t>
            </a:r>
            <a:r>
              <a:rPr lang="it-IT" altLang="it-IT" dirty="0"/>
              <a:t>:</a:t>
            </a:r>
          </a:p>
          <a:p>
            <a:pPr>
              <a:spcBef>
                <a:spcPct val="50000"/>
              </a:spcBef>
            </a:pPr>
            <a:r>
              <a:rPr lang="it-IT" altLang="it-IT" dirty="0"/>
              <a:t>ogni soggetto nel primo giorno di sperimentazione elabora un proprio punto di riferimento valutativo (“norma individuale”), che utilizza per le valutazioni nei giorni successivi.</a:t>
            </a:r>
          </a:p>
          <a:p>
            <a:pPr>
              <a:spcBef>
                <a:spcPct val="50000"/>
              </a:spcBef>
            </a:pPr>
            <a:endParaRPr lang="it-IT" altLang="it-IT" dirty="0"/>
          </a:p>
          <a:p>
            <a:pPr>
              <a:spcBef>
                <a:spcPct val="50000"/>
              </a:spcBef>
            </a:pPr>
            <a:r>
              <a:rPr lang="it-IT" altLang="it-IT" dirty="0"/>
              <a:t>b) </a:t>
            </a:r>
            <a:r>
              <a:rPr lang="it-IT" altLang="it-IT" b="1" dirty="0"/>
              <a:t>Gli effetti della condizione sperimentale “di gruppo”</a:t>
            </a:r>
            <a:r>
              <a:rPr lang="it-IT" altLang="it-IT" dirty="0"/>
              <a:t>:</a:t>
            </a:r>
          </a:p>
          <a:p>
            <a:pPr>
              <a:spcBef>
                <a:spcPct val="50000"/>
              </a:spcBef>
            </a:pPr>
            <a:r>
              <a:rPr lang="it-IT" altLang="it-IT" dirty="0"/>
              <a:t>1. i soggetti della sequenza </a:t>
            </a:r>
            <a:r>
              <a:rPr lang="it-IT" altLang="it-IT" i="1" dirty="0"/>
              <a:t>individuale </a:t>
            </a:r>
            <a:r>
              <a:rPr lang="it-IT" altLang="it-IT" dirty="0">
                <a:sym typeface="Symbol" panose="05050102010706020507" pitchFamily="18" charset="2"/>
              </a:rPr>
              <a:t> </a:t>
            </a:r>
            <a:r>
              <a:rPr lang="it-IT" altLang="it-IT" i="1" dirty="0">
                <a:sym typeface="Symbol" panose="05050102010706020507" pitchFamily="18" charset="2"/>
              </a:rPr>
              <a:t>di gruppo </a:t>
            </a:r>
            <a:r>
              <a:rPr lang="it-IT" altLang="it-IT" dirty="0">
                <a:sym typeface="Symbol" panose="05050102010706020507" pitchFamily="18" charset="2"/>
              </a:rPr>
              <a:t>abbandonano la propria norma di valutazione quando effettuano le valutazioni in gruppo.</a:t>
            </a:r>
          </a:p>
          <a:p>
            <a:pPr>
              <a:spcBef>
                <a:spcPct val="50000"/>
              </a:spcBef>
            </a:pPr>
            <a:r>
              <a:rPr lang="it-IT" altLang="it-IT" dirty="0">
                <a:sym typeface="Symbol" panose="05050102010706020507" pitchFamily="18" charset="2"/>
              </a:rPr>
              <a:t>2. i soggetti della sequenza </a:t>
            </a:r>
            <a:r>
              <a:rPr lang="it-IT" altLang="it-IT" i="1" dirty="0">
                <a:sym typeface="Symbol" panose="05050102010706020507" pitchFamily="18" charset="2"/>
              </a:rPr>
              <a:t>di</a:t>
            </a:r>
            <a:r>
              <a:rPr lang="it-IT" altLang="it-IT" dirty="0">
                <a:sym typeface="Symbol" panose="05050102010706020507" pitchFamily="18" charset="2"/>
              </a:rPr>
              <a:t> </a:t>
            </a:r>
            <a:r>
              <a:rPr lang="it-IT" altLang="it-IT" i="1" dirty="0">
                <a:sym typeface="Symbol" panose="05050102010706020507" pitchFamily="18" charset="2"/>
              </a:rPr>
              <a:t>gruppo </a:t>
            </a:r>
            <a:r>
              <a:rPr lang="it-IT" altLang="it-IT" dirty="0">
                <a:sym typeface="Symbol" panose="05050102010706020507" pitchFamily="18" charset="2"/>
              </a:rPr>
              <a:t> </a:t>
            </a:r>
            <a:r>
              <a:rPr lang="it-IT" altLang="it-IT" i="1" dirty="0">
                <a:sym typeface="Symbol" panose="05050102010706020507" pitchFamily="18" charset="2"/>
              </a:rPr>
              <a:t>individuale</a:t>
            </a:r>
            <a:r>
              <a:rPr lang="it-IT" altLang="it-IT" dirty="0">
                <a:sym typeface="Symbol" panose="05050102010706020507" pitchFamily="18" charset="2"/>
              </a:rPr>
              <a:t> si assegnano un norma di valutazione “di gruppo” che ciascuno </a:t>
            </a:r>
            <a:r>
              <a:rPr lang="it-IT" altLang="it-IT" dirty="0" err="1">
                <a:sym typeface="Symbol" panose="05050102010706020507" pitchFamily="18" charset="2"/>
              </a:rPr>
              <a:t>internalizza</a:t>
            </a:r>
            <a:r>
              <a:rPr lang="it-IT" altLang="it-IT" dirty="0">
                <a:sym typeface="Symbol" panose="05050102010706020507" pitchFamily="18" charset="2"/>
              </a:rPr>
              <a:t> come propria senza rendersene conto. Tale norma viene utilizzata anche successivamente nelle valutazioni individuali.</a:t>
            </a:r>
            <a:endParaRPr lang="it-IT" altLang="it-IT" dirty="0"/>
          </a:p>
        </p:txBody>
      </p:sp>
    </p:spTree>
    <p:extLst>
      <p:ext uri="{BB962C8B-B14F-4D97-AF65-F5344CB8AC3E}">
        <p14:creationId xmlns:p14="http://schemas.microsoft.com/office/powerpoint/2010/main" val="2726948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left)">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left)">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left)">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2"/>
          <p:cNvSpPr txBox="1">
            <a:spLocks noChangeArrowheads="1"/>
          </p:cNvSpPr>
          <p:nvPr/>
        </p:nvSpPr>
        <p:spPr bwMode="auto">
          <a:xfrm>
            <a:off x="381000" y="0"/>
            <a:ext cx="8382000" cy="457200"/>
          </a:xfrm>
          <a:prstGeom prst="rect">
            <a:avLst/>
          </a:prstGeom>
          <a:noFill/>
          <a:ln w="9525">
            <a:noFill/>
            <a:miter lim="800000"/>
            <a:headEnd/>
            <a:tailEnd/>
          </a:ln>
          <a:effectLst/>
        </p:spPr>
        <p:txBody>
          <a:bodyPr>
            <a:spAutoFit/>
          </a:bodyPr>
          <a:lstStyle/>
          <a:p>
            <a:pPr algn="ctr">
              <a:spcBef>
                <a:spcPct val="50000"/>
              </a:spcBef>
              <a:defRPr/>
            </a:pPr>
            <a:r>
              <a:rPr lang="it-IT" sz="2400">
                <a:latin typeface="Comic Sans MS" pitchFamily="66" charset="0"/>
              </a:rPr>
              <a:t>II) </a:t>
            </a:r>
            <a:r>
              <a:rPr lang="it-IT" sz="2400" i="1" u="sng">
                <a:effectLst>
                  <a:outerShdw blurRad="38100" dist="38100" dir="2700000" algn="tl">
                    <a:srgbClr val="C0C0C0"/>
                  </a:outerShdw>
                </a:effectLst>
                <a:latin typeface="Comic Sans MS" pitchFamily="66" charset="0"/>
              </a:rPr>
              <a:t>Condizione sperimentale di gruppo</a:t>
            </a:r>
            <a:endParaRPr lang="it-IT" sz="2400">
              <a:effectLst>
                <a:outerShdw blurRad="38100" dist="38100" dir="2700000" algn="tl">
                  <a:srgbClr val="C0C0C0"/>
                </a:outerShdw>
              </a:effectLst>
              <a:latin typeface="Comic Sans MS" pitchFamily="66" charset="0"/>
            </a:endParaRPr>
          </a:p>
        </p:txBody>
      </p:sp>
      <p:sp>
        <p:nvSpPr>
          <p:cNvPr id="60419" name="Text Box 3"/>
          <p:cNvSpPr txBox="1">
            <a:spLocks noChangeArrowheads="1"/>
          </p:cNvSpPr>
          <p:nvPr/>
        </p:nvSpPr>
        <p:spPr bwMode="auto">
          <a:xfrm>
            <a:off x="381000" y="457200"/>
            <a:ext cx="8382000" cy="396875"/>
          </a:xfrm>
          <a:prstGeom prst="rect">
            <a:avLst/>
          </a:prstGeom>
          <a:noFill/>
          <a:ln w="9525">
            <a:noFill/>
            <a:miter lim="800000"/>
            <a:headEnd/>
            <a:tailEnd/>
          </a:ln>
        </p:spPr>
        <p:txBody>
          <a:bodyPr>
            <a:spAutoFit/>
          </a:bodyPr>
          <a:lstStyle/>
          <a:p>
            <a:pPr>
              <a:spcBef>
                <a:spcPct val="50000"/>
              </a:spcBef>
            </a:pPr>
            <a:r>
              <a:rPr lang="it-IT" sz="2000">
                <a:latin typeface="Comic Sans MS" pitchFamily="66" charset="0"/>
              </a:rPr>
              <a:t>a)   Sedute 1, 2, 3            individuali.      Seduta 4          di gruppo.</a:t>
            </a:r>
          </a:p>
        </p:txBody>
      </p:sp>
      <p:sp>
        <p:nvSpPr>
          <p:cNvPr id="60420" name="Line 4"/>
          <p:cNvSpPr>
            <a:spLocks noChangeShapeType="1"/>
          </p:cNvSpPr>
          <p:nvPr/>
        </p:nvSpPr>
        <p:spPr bwMode="auto">
          <a:xfrm>
            <a:off x="2819400" y="685800"/>
            <a:ext cx="381000" cy="0"/>
          </a:xfrm>
          <a:prstGeom prst="line">
            <a:avLst/>
          </a:prstGeom>
          <a:noFill/>
          <a:ln w="9525">
            <a:solidFill>
              <a:srgbClr val="000099"/>
            </a:solidFill>
            <a:round/>
            <a:headEnd/>
            <a:tailEnd type="triangle" w="med" len="med"/>
          </a:ln>
        </p:spPr>
        <p:txBody>
          <a:bodyPr/>
          <a:lstStyle/>
          <a:p>
            <a:endParaRPr lang="it-IT"/>
          </a:p>
        </p:txBody>
      </p:sp>
      <p:sp>
        <p:nvSpPr>
          <p:cNvPr id="60421" name="Line 5"/>
          <p:cNvSpPr>
            <a:spLocks noChangeShapeType="1"/>
          </p:cNvSpPr>
          <p:nvPr/>
        </p:nvSpPr>
        <p:spPr bwMode="auto">
          <a:xfrm>
            <a:off x="6477000" y="685800"/>
            <a:ext cx="381000" cy="0"/>
          </a:xfrm>
          <a:prstGeom prst="line">
            <a:avLst/>
          </a:prstGeom>
          <a:noFill/>
          <a:ln w="9525">
            <a:solidFill>
              <a:srgbClr val="000099"/>
            </a:solidFill>
            <a:round/>
            <a:headEnd/>
            <a:tailEnd type="triangle" w="med" len="med"/>
          </a:ln>
        </p:spPr>
        <p:txBody>
          <a:bodyPr/>
          <a:lstStyle/>
          <a:p>
            <a:endParaRPr lang="it-IT"/>
          </a:p>
        </p:txBody>
      </p:sp>
      <p:graphicFrame>
        <p:nvGraphicFramePr>
          <p:cNvPr id="60422" name="Object 6"/>
          <p:cNvGraphicFramePr>
            <a:graphicFrameLocks noChangeAspect="1"/>
          </p:cNvGraphicFramePr>
          <p:nvPr/>
        </p:nvGraphicFramePr>
        <p:xfrm>
          <a:off x="1143000" y="990600"/>
          <a:ext cx="4619625" cy="2628900"/>
        </p:xfrm>
        <a:graphic>
          <a:graphicData uri="http://schemas.openxmlformats.org/presentationml/2006/ole">
            <mc:AlternateContent xmlns:mc="http://schemas.openxmlformats.org/markup-compatibility/2006">
              <mc:Choice xmlns:v="urn:schemas-microsoft-com:vml" Requires="v">
                <p:oleObj spid="_x0000_s2104" name="Grafico" r:id="rId3" imgW="5456160" imgH="3105000" progId="Excel.Sheet.8">
                  <p:embed/>
                </p:oleObj>
              </mc:Choice>
              <mc:Fallback>
                <p:oleObj name="Grafico" r:id="rId3" imgW="5456160" imgH="3105000" progId="Excel.Sheet.8">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990600"/>
                        <a:ext cx="4619625" cy="262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0423" name="Text Box 7"/>
          <p:cNvSpPr txBox="1">
            <a:spLocks noChangeArrowheads="1"/>
          </p:cNvSpPr>
          <p:nvPr/>
        </p:nvSpPr>
        <p:spPr bwMode="auto">
          <a:xfrm>
            <a:off x="381000" y="3657600"/>
            <a:ext cx="8382000" cy="396875"/>
          </a:xfrm>
          <a:prstGeom prst="rect">
            <a:avLst/>
          </a:prstGeom>
          <a:noFill/>
          <a:ln w="9525">
            <a:noFill/>
            <a:miter lim="800000"/>
            <a:headEnd/>
            <a:tailEnd/>
          </a:ln>
        </p:spPr>
        <p:txBody>
          <a:bodyPr>
            <a:spAutoFit/>
          </a:bodyPr>
          <a:lstStyle/>
          <a:p>
            <a:pPr>
              <a:spcBef>
                <a:spcPct val="50000"/>
              </a:spcBef>
            </a:pPr>
            <a:r>
              <a:rPr lang="it-IT" sz="2000">
                <a:latin typeface="Comic Sans MS" pitchFamily="66" charset="0"/>
              </a:rPr>
              <a:t>b)   Sedute 1, 2, 3             di gruppo.     Seduta 4            individuale.</a:t>
            </a:r>
          </a:p>
        </p:txBody>
      </p:sp>
      <p:sp>
        <p:nvSpPr>
          <p:cNvPr id="60424" name="Line 8"/>
          <p:cNvSpPr>
            <a:spLocks noChangeShapeType="1"/>
          </p:cNvSpPr>
          <p:nvPr/>
        </p:nvSpPr>
        <p:spPr bwMode="auto">
          <a:xfrm>
            <a:off x="6400800" y="3886200"/>
            <a:ext cx="381000" cy="0"/>
          </a:xfrm>
          <a:prstGeom prst="line">
            <a:avLst/>
          </a:prstGeom>
          <a:noFill/>
          <a:ln w="9525">
            <a:solidFill>
              <a:srgbClr val="000099"/>
            </a:solidFill>
            <a:round/>
            <a:headEnd/>
            <a:tailEnd type="triangle" w="med" len="med"/>
          </a:ln>
        </p:spPr>
        <p:txBody>
          <a:bodyPr/>
          <a:lstStyle/>
          <a:p>
            <a:endParaRPr lang="it-IT"/>
          </a:p>
        </p:txBody>
      </p:sp>
      <p:sp>
        <p:nvSpPr>
          <p:cNvPr id="60425" name="Line 9"/>
          <p:cNvSpPr>
            <a:spLocks noChangeShapeType="1"/>
          </p:cNvSpPr>
          <p:nvPr/>
        </p:nvSpPr>
        <p:spPr bwMode="auto">
          <a:xfrm>
            <a:off x="2895600" y="3886200"/>
            <a:ext cx="381000" cy="0"/>
          </a:xfrm>
          <a:prstGeom prst="line">
            <a:avLst/>
          </a:prstGeom>
          <a:noFill/>
          <a:ln w="9525">
            <a:solidFill>
              <a:srgbClr val="000099"/>
            </a:solidFill>
            <a:round/>
            <a:headEnd/>
            <a:tailEnd type="triangle" w="med" len="med"/>
          </a:ln>
        </p:spPr>
        <p:txBody>
          <a:bodyPr/>
          <a:lstStyle/>
          <a:p>
            <a:endParaRPr lang="it-IT"/>
          </a:p>
        </p:txBody>
      </p:sp>
      <p:graphicFrame>
        <p:nvGraphicFramePr>
          <p:cNvPr id="60426" name="Object 10"/>
          <p:cNvGraphicFramePr>
            <a:graphicFrameLocks noChangeAspect="1"/>
          </p:cNvGraphicFramePr>
          <p:nvPr/>
        </p:nvGraphicFramePr>
        <p:xfrm>
          <a:off x="1143000" y="4038600"/>
          <a:ext cx="4619625" cy="2628900"/>
        </p:xfrm>
        <a:graphic>
          <a:graphicData uri="http://schemas.openxmlformats.org/presentationml/2006/ole">
            <mc:AlternateContent xmlns:mc="http://schemas.openxmlformats.org/markup-compatibility/2006">
              <mc:Choice xmlns:v="urn:schemas-microsoft-com:vml" Requires="v">
                <p:oleObj spid="_x0000_s2105" name="Grafico" r:id="rId5" imgW="5456160" imgH="3105000" progId="Excel.Sheet.8">
                  <p:embed/>
                </p:oleObj>
              </mc:Choice>
              <mc:Fallback>
                <p:oleObj name="Grafico" r:id="rId5" imgW="5456160" imgH="3105000" progId="Excel.Sheet.8">
                  <p:embed/>
                  <p:pic>
                    <p:nvPicPr>
                      <p:cNvPr id="0" name="Object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3000" y="4038600"/>
                        <a:ext cx="4619625" cy="262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0427" name="Text Box 11"/>
          <p:cNvSpPr txBox="1">
            <a:spLocks noChangeArrowheads="1"/>
          </p:cNvSpPr>
          <p:nvPr/>
        </p:nvSpPr>
        <p:spPr bwMode="auto">
          <a:xfrm>
            <a:off x="5943600" y="1524000"/>
            <a:ext cx="2743200" cy="1768475"/>
          </a:xfrm>
          <a:prstGeom prst="rect">
            <a:avLst/>
          </a:prstGeom>
          <a:noFill/>
          <a:ln w="9525">
            <a:noFill/>
            <a:miter lim="800000"/>
            <a:headEnd/>
            <a:tailEnd/>
          </a:ln>
        </p:spPr>
        <p:txBody>
          <a:bodyPr>
            <a:spAutoFit/>
          </a:bodyPr>
          <a:lstStyle/>
          <a:p>
            <a:pPr algn="ctr">
              <a:spcBef>
                <a:spcPct val="50000"/>
              </a:spcBef>
            </a:pPr>
            <a:r>
              <a:rPr lang="it-IT" sz="2000">
                <a:latin typeface="Comic Sans MS" pitchFamily="66" charset="0"/>
              </a:rPr>
              <a:t>Graduale </a:t>
            </a:r>
            <a:r>
              <a:rPr lang="it-IT" sz="2000" u="sng">
                <a:latin typeface="Comic Sans MS" pitchFamily="66" charset="0"/>
              </a:rPr>
              <a:t>convergenza</a:t>
            </a:r>
            <a:r>
              <a:rPr lang="it-IT" sz="2000">
                <a:latin typeface="Comic Sans MS" pitchFamily="66" charset="0"/>
              </a:rPr>
              <a:t> delle valutazioni verso una </a:t>
            </a:r>
            <a:r>
              <a:rPr lang="it-IT" sz="2000">
                <a:solidFill>
                  <a:srgbClr val="FF0000"/>
                </a:solidFill>
                <a:latin typeface="Comic Sans MS" pitchFamily="66" charset="0"/>
              </a:rPr>
              <a:t>NORMA SOCIALE</a:t>
            </a:r>
          </a:p>
          <a:p>
            <a:pPr algn="ctr">
              <a:spcBef>
                <a:spcPct val="50000"/>
              </a:spcBef>
            </a:pPr>
            <a:endParaRPr lang="it-IT" sz="2000">
              <a:solidFill>
                <a:srgbClr val="FF0000"/>
              </a:solidFill>
              <a:latin typeface="Comic Sans MS" pitchFamily="66" charset="0"/>
            </a:endParaRPr>
          </a:p>
        </p:txBody>
      </p:sp>
      <p:sp>
        <p:nvSpPr>
          <p:cNvPr id="60428" name="Text Box 12"/>
          <p:cNvSpPr txBox="1">
            <a:spLocks noChangeArrowheads="1"/>
          </p:cNvSpPr>
          <p:nvPr/>
        </p:nvSpPr>
        <p:spPr bwMode="auto">
          <a:xfrm>
            <a:off x="5943600" y="4648200"/>
            <a:ext cx="2895600" cy="1311275"/>
          </a:xfrm>
          <a:prstGeom prst="rect">
            <a:avLst/>
          </a:prstGeom>
          <a:noFill/>
          <a:ln w="9525">
            <a:noFill/>
            <a:miter lim="800000"/>
            <a:headEnd/>
            <a:tailEnd/>
          </a:ln>
        </p:spPr>
        <p:txBody>
          <a:bodyPr>
            <a:spAutoFit/>
          </a:bodyPr>
          <a:lstStyle/>
          <a:p>
            <a:pPr algn="ctr">
              <a:spcBef>
                <a:spcPct val="50000"/>
              </a:spcBef>
            </a:pPr>
            <a:r>
              <a:rPr lang="it-IT" sz="2000" u="sng">
                <a:latin typeface="Comic Sans MS" pitchFamily="66" charset="0"/>
              </a:rPr>
              <a:t>Mantenimento</a:t>
            </a:r>
            <a:r>
              <a:rPr lang="it-IT" sz="2000">
                <a:latin typeface="Comic Sans MS" pitchFamily="66" charset="0"/>
              </a:rPr>
              <a:t> della </a:t>
            </a:r>
            <a:r>
              <a:rPr lang="it-IT" sz="2000">
                <a:solidFill>
                  <a:srgbClr val="FF0000"/>
                </a:solidFill>
                <a:latin typeface="Comic Sans MS" pitchFamily="66" charset="0"/>
              </a:rPr>
              <a:t>NORMA SOCIALE</a:t>
            </a:r>
            <a:r>
              <a:rPr lang="it-IT" sz="2000">
                <a:latin typeface="Comic Sans MS" pitchFamily="66" charset="0"/>
              </a:rPr>
              <a:t> anche in situazione individuale</a:t>
            </a:r>
          </a:p>
        </p:txBody>
      </p:sp>
      <p:sp>
        <p:nvSpPr>
          <p:cNvPr id="2" name="Segnaposto piè di pagina 1"/>
          <p:cNvSpPr>
            <a:spLocks noGrp="1"/>
          </p:cNvSpPr>
          <p:nvPr>
            <p:ph type="ftr" sz="quarter" idx="11"/>
          </p:nvPr>
        </p:nvSpPr>
        <p:spPr/>
        <p:txBody>
          <a:bodyPr/>
          <a:lstStyle/>
          <a:p>
            <a:pPr>
              <a:defRPr/>
            </a:pPr>
            <a:r>
              <a:rPr lang="it-IT" smtClean="0"/>
              <a:t>PSICOLOGIA SOCIALE</a:t>
            </a:r>
            <a:endParaRPr lang="it-IT"/>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60418"/>
                                        </p:tgtEl>
                                        <p:attrNameLst>
                                          <p:attrName>style.visibility</p:attrName>
                                        </p:attrNameLst>
                                      </p:cBhvr>
                                      <p:to>
                                        <p:strVal val="visible"/>
                                      </p:to>
                                    </p:set>
                                    <p:anim calcmode="lin" valueType="num">
                                      <p:cBhvr>
                                        <p:cTn id="7" dur="1000" fill="hold"/>
                                        <p:tgtEl>
                                          <p:spTgt spid="60418"/>
                                        </p:tgtEl>
                                        <p:attrNameLst>
                                          <p:attrName>ppt_w</p:attrName>
                                        </p:attrNameLst>
                                      </p:cBhvr>
                                      <p:tavLst>
                                        <p:tav tm="0">
                                          <p:val>
                                            <p:fltVal val="0"/>
                                          </p:val>
                                        </p:tav>
                                        <p:tav tm="100000">
                                          <p:val>
                                            <p:strVal val="#ppt_w"/>
                                          </p:val>
                                        </p:tav>
                                      </p:tavLst>
                                    </p:anim>
                                    <p:anim calcmode="lin" valueType="num">
                                      <p:cBhvr>
                                        <p:cTn id="8" dur="1000" fill="hold"/>
                                        <p:tgtEl>
                                          <p:spTgt spid="60418"/>
                                        </p:tgtEl>
                                        <p:attrNameLst>
                                          <p:attrName>ppt_h</p:attrName>
                                        </p:attrNameLst>
                                      </p:cBhvr>
                                      <p:tavLst>
                                        <p:tav tm="0">
                                          <p:val>
                                            <p:fltVal val="0"/>
                                          </p:val>
                                        </p:tav>
                                        <p:tav tm="100000">
                                          <p:val>
                                            <p:strVal val="#ppt_h"/>
                                          </p:val>
                                        </p:tav>
                                      </p:tavLst>
                                    </p:anim>
                                    <p:anim calcmode="lin" valueType="num">
                                      <p:cBhvr>
                                        <p:cTn id="9" dur="1000" fill="hold"/>
                                        <p:tgtEl>
                                          <p:spTgt spid="6041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0418"/>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2" presetClass="entr" presetSubtype="2" fill="hold" grpId="0" nodeType="afterEffect">
                                  <p:stCondLst>
                                    <p:cond delay="0"/>
                                  </p:stCondLst>
                                  <p:childTnLst>
                                    <p:set>
                                      <p:cBhvr>
                                        <p:cTn id="13" dur="1" fill="hold">
                                          <p:stCondLst>
                                            <p:cond delay="0"/>
                                          </p:stCondLst>
                                        </p:cTn>
                                        <p:tgtEl>
                                          <p:spTgt spid="60419"/>
                                        </p:tgtEl>
                                        <p:attrNameLst>
                                          <p:attrName>style.visibility</p:attrName>
                                        </p:attrNameLst>
                                      </p:cBhvr>
                                      <p:to>
                                        <p:strVal val="visible"/>
                                      </p:to>
                                    </p:set>
                                    <p:anim calcmode="lin" valueType="num">
                                      <p:cBhvr additive="base">
                                        <p:cTn id="14" dur="500" fill="hold"/>
                                        <p:tgtEl>
                                          <p:spTgt spid="60419"/>
                                        </p:tgtEl>
                                        <p:attrNameLst>
                                          <p:attrName>ppt_x</p:attrName>
                                        </p:attrNameLst>
                                      </p:cBhvr>
                                      <p:tavLst>
                                        <p:tav tm="0">
                                          <p:val>
                                            <p:strVal val="1+#ppt_w/2"/>
                                          </p:val>
                                        </p:tav>
                                        <p:tav tm="100000">
                                          <p:val>
                                            <p:strVal val="#ppt_x"/>
                                          </p:val>
                                        </p:tav>
                                      </p:tavLst>
                                    </p:anim>
                                    <p:anim calcmode="lin" valueType="num">
                                      <p:cBhvr additive="base">
                                        <p:cTn id="15" dur="500" fill="hold"/>
                                        <p:tgtEl>
                                          <p:spTgt spid="60419"/>
                                        </p:tgtEl>
                                        <p:attrNameLst>
                                          <p:attrName>ppt_y</p:attrName>
                                        </p:attrNameLst>
                                      </p:cBhvr>
                                      <p:tavLst>
                                        <p:tav tm="0">
                                          <p:val>
                                            <p:strVal val="#ppt_y"/>
                                          </p:val>
                                        </p:tav>
                                        <p:tav tm="100000">
                                          <p:val>
                                            <p:strVal val="#ppt_y"/>
                                          </p:val>
                                        </p:tav>
                                      </p:tavLst>
                                    </p:anim>
                                  </p:childTnLst>
                                </p:cTn>
                              </p:par>
                            </p:childTnLst>
                          </p:cTn>
                        </p:par>
                        <p:par>
                          <p:cTn id="16" fill="hold">
                            <p:stCondLst>
                              <p:cond delay="1500"/>
                            </p:stCondLst>
                            <p:childTnLst>
                              <p:par>
                                <p:cTn id="17" presetID="2" presetClass="entr" presetSubtype="2" fill="hold" grpId="0" nodeType="afterEffect">
                                  <p:stCondLst>
                                    <p:cond delay="0"/>
                                  </p:stCondLst>
                                  <p:childTnLst>
                                    <p:set>
                                      <p:cBhvr>
                                        <p:cTn id="18" dur="1" fill="hold">
                                          <p:stCondLst>
                                            <p:cond delay="0"/>
                                          </p:stCondLst>
                                        </p:cTn>
                                        <p:tgtEl>
                                          <p:spTgt spid="60420"/>
                                        </p:tgtEl>
                                        <p:attrNameLst>
                                          <p:attrName>style.visibility</p:attrName>
                                        </p:attrNameLst>
                                      </p:cBhvr>
                                      <p:to>
                                        <p:strVal val="visible"/>
                                      </p:to>
                                    </p:set>
                                    <p:anim calcmode="lin" valueType="num">
                                      <p:cBhvr additive="base">
                                        <p:cTn id="19" dur="500" fill="hold"/>
                                        <p:tgtEl>
                                          <p:spTgt spid="60420"/>
                                        </p:tgtEl>
                                        <p:attrNameLst>
                                          <p:attrName>ppt_x</p:attrName>
                                        </p:attrNameLst>
                                      </p:cBhvr>
                                      <p:tavLst>
                                        <p:tav tm="0">
                                          <p:val>
                                            <p:strVal val="1+#ppt_w/2"/>
                                          </p:val>
                                        </p:tav>
                                        <p:tav tm="100000">
                                          <p:val>
                                            <p:strVal val="#ppt_x"/>
                                          </p:val>
                                        </p:tav>
                                      </p:tavLst>
                                    </p:anim>
                                    <p:anim calcmode="lin" valueType="num">
                                      <p:cBhvr additive="base">
                                        <p:cTn id="20" dur="500" fill="hold"/>
                                        <p:tgtEl>
                                          <p:spTgt spid="60420"/>
                                        </p:tgtEl>
                                        <p:attrNameLst>
                                          <p:attrName>ppt_y</p:attrName>
                                        </p:attrNameLst>
                                      </p:cBhvr>
                                      <p:tavLst>
                                        <p:tav tm="0">
                                          <p:val>
                                            <p:strVal val="#ppt_y"/>
                                          </p:val>
                                        </p:tav>
                                        <p:tav tm="100000">
                                          <p:val>
                                            <p:strVal val="#ppt_y"/>
                                          </p:val>
                                        </p:tav>
                                      </p:tavLst>
                                    </p:anim>
                                  </p:childTnLst>
                                </p:cTn>
                              </p:par>
                            </p:childTnLst>
                          </p:cTn>
                        </p:par>
                        <p:par>
                          <p:cTn id="21" fill="hold">
                            <p:stCondLst>
                              <p:cond delay="2000"/>
                            </p:stCondLst>
                            <p:childTnLst>
                              <p:par>
                                <p:cTn id="22" presetID="2" presetClass="entr" presetSubtype="8" fill="hold" grpId="0" nodeType="afterEffect">
                                  <p:stCondLst>
                                    <p:cond delay="0"/>
                                  </p:stCondLst>
                                  <p:childTnLst>
                                    <p:set>
                                      <p:cBhvr>
                                        <p:cTn id="23" dur="1" fill="hold">
                                          <p:stCondLst>
                                            <p:cond delay="0"/>
                                          </p:stCondLst>
                                        </p:cTn>
                                        <p:tgtEl>
                                          <p:spTgt spid="60421"/>
                                        </p:tgtEl>
                                        <p:attrNameLst>
                                          <p:attrName>style.visibility</p:attrName>
                                        </p:attrNameLst>
                                      </p:cBhvr>
                                      <p:to>
                                        <p:strVal val="visible"/>
                                      </p:to>
                                    </p:set>
                                    <p:anim calcmode="lin" valueType="num">
                                      <p:cBhvr additive="base">
                                        <p:cTn id="24" dur="500" fill="hold"/>
                                        <p:tgtEl>
                                          <p:spTgt spid="60421"/>
                                        </p:tgtEl>
                                        <p:attrNameLst>
                                          <p:attrName>ppt_x</p:attrName>
                                        </p:attrNameLst>
                                      </p:cBhvr>
                                      <p:tavLst>
                                        <p:tav tm="0">
                                          <p:val>
                                            <p:strVal val="0-#ppt_w/2"/>
                                          </p:val>
                                        </p:tav>
                                        <p:tav tm="100000">
                                          <p:val>
                                            <p:strVal val="#ppt_x"/>
                                          </p:val>
                                        </p:tav>
                                      </p:tavLst>
                                    </p:anim>
                                    <p:anim calcmode="lin" valueType="num">
                                      <p:cBhvr additive="base">
                                        <p:cTn id="25" dur="500" fill="hold"/>
                                        <p:tgtEl>
                                          <p:spTgt spid="60421"/>
                                        </p:tgtEl>
                                        <p:attrNameLst>
                                          <p:attrName>ppt_y</p:attrName>
                                        </p:attrNameLst>
                                      </p:cBhvr>
                                      <p:tavLst>
                                        <p:tav tm="0">
                                          <p:val>
                                            <p:strVal val="#ppt_y"/>
                                          </p:val>
                                        </p:tav>
                                        <p:tav tm="100000">
                                          <p:val>
                                            <p:strVal val="#ppt_y"/>
                                          </p:val>
                                        </p:tav>
                                      </p:tavLst>
                                    </p:anim>
                                  </p:childTnLst>
                                </p:cTn>
                              </p:par>
                            </p:childTnLst>
                          </p:cTn>
                        </p:par>
                        <p:par>
                          <p:cTn id="26" fill="hold">
                            <p:stCondLst>
                              <p:cond delay="2500"/>
                            </p:stCondLst>
                            <p:childTnLst>
                              <p:par>
                                <p:cTn id="27" presetID="4" presetClass="entr" presetSubtype="32" fill="hold" grpId="0" nodeType="afterEffect">
                                  <p:stCondLst>
                                    <p:cond delay="0"/>
                                  </p:stCondLst>
                                  <p:childTnLst>
                                    <p:set>
                                      <p:cBhvr>
                                        <p:cTn id="28" dur="1" fill="hold">
                                          <p:stCondLst>
                                            <p:cond delay="0"/>
                                          </p:stCondLst>
                                        </p:cTn>
                                        <p:tgtEl>
                                          <p:spTgt spid="60422"/>
                                        </p:tgtEl>
                                        <p:attrNameLst>
                                          <p:attrName>style.visibility</p:attrName>
                                        </p:attrNameLst>
                                      </p:cBhvr>
                                      <p:to>
                                        <p:strVal val="visible"/>
                                      </p:to>
                                    </p:set>
                                    <p:animEffect transition="in" filter="box(out)">
                                      <p:cBhvr>
                                        <p:cTn id="29" dur="500"/>
                                        <p:tgtEl>
                                          <p:spTgt spid="60422"/>
                                        </p:tgtEl>
                                      </p:cBhvr>
                                    </p:animEffect>
                                  </p:childTnLst>
                                </p:cTn>
                              </p:par>
                            </p:childTnLst>
                          </p:cTn>
                        </p:par>
                        <p:par>
                          <p:cTn id="30" fill="hold">
                            <p:stCondLst>
                              <p:cond delay="3000"/>
                            </p:stCondLst>
                            <p:childTnLst>
                              <p:par>
                                <p:cTn id="31" presetID="18" presetClass="entr" presetSubtype="12" fill="hold" grpId="0" nodeType="afterEffect">
                                  <p:stCondLst>
                                    <p:cond delay="0"/>
                                  </p:stCondLst>
                                  <p:childTnLst>
                                    <p:set>
                                      <p:cBhvr>
                                        <p:cTn id="32" dur="1" fill="hold">
                                          <p:stCondLst>
                                            <p:cond delay="0"/>
                                          </p:stCondLst>
                                        </p:cTn>
                                        <p:tgtEl>
                                          <p:spTgt spid="60427"/>
                                        </p:tgtEl>
                                        <p:attrNameLst>
                                          <p:attrName>style.visibility</p:attrName>
                                        </p:attrNameLst>
                                      </p:cBhvr>
                                      <p:to>
                                        <p:strVal val="visible"/>
                                      </p:to>
                                    </p:set>
                                    <p:animEffect transition="in" filter="strips(downLeft)">
                                      <p:cBhvr>
                                        <p:cTn id="33" dur="500"/>
                                        <p:tgtEl>
                                          <p:spTgt spid="60427"/>
                                        </p:tgtEl>
                                      </p:cBhvr>
                                    </p:animEffect>
                                  </p:childTnLst>
                                </p:cTn>
                              </p:par>
                            </p:childTnLst>
                          </p:cTn>
                        </p:par>
                        <p:par>
                          <p:cTn id="34" fill="hold">
                            <p:stCondLst>
                              <p:cond delay="3500"/>
                            </p:stCondLst>
                            <p:childTnLst>
                              <p:par>
                                <p:cTn id="35" presetID="2" presetClass="entr" presetSubtype="8" fill="hold" grpId="0" nodeType="afterEffect">
                                  <p:stCondLst>
                                    <p:cond delay="0"/>
                                  </p:stCondLst>
                                  <p:childTnLst>
                                    <p:set>
                                      <p:cBhvr>
                                        <p:cTn id="36" dur="1" fill="hold">
                                          <p:stCondLst>
                                            <p:cond delay="0"/>
                                          </p:stCondLst>
                                        </p:cTn>
                                        <p:tgtEl>
                                          <p:spTgt spid="60423"/>
                                        </p:tgtEl>
                                        <p:attrNameLst>
                                          <p:attrName>style.visibility</p:attrName>
                                        </p:attrNameLst>
                                      </p:cBhvr>
                                      <p:to>
                                        <p:strVal val="visible"/>
                                      </p:to>
                                    </p:set>
                                    <p:anim calcmode="lin" valueType="num">
                                      <p:cBhvr additive="base">
                                        <p:cTn id="37" dur="500" fill="hold"/>
                                        <p:tgtEl>
                                          <p:spTgt spid="60423"/>
                                        </p:tgtEl>
                                        <p:attrNameLst>
                                          <p:attrName>ppt_x</p:attrName>
                                        </p:attrNameLst>
                                      </p:cBhvr>
                                      <p:tavLst>
                                        <p:tav tm="0">
                                          <p:val>
                                            <p:strVal val="0-#ppt_w/2"/>
                                          </p:val>
                                        </p:tav>
                                        <p:tav tm="100000">
                                          <p:val>
                                            <p:strVal val="#ppt_x"/>
                                          </p:val>
                                        </p:tav>
                                      </p:tavLst>
                                    </p:anim>
                                    <p:anim calcmode="lin" valueType="num">
                                      <p:cBhvr additive="base">
                                        <p:cTn id="38" dur="500" fill="hold"/>
                                        <p:tgtEl>
                                          <p:spTgt spid="60423"/>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8" fill="hold" grpId="0" nodeType="afterEffect">
                                  <p:stCondLst>
                                    <p:cond delay="0"/>
                                  </p:stCondLst>
                                  <p:childTnLst>
                                    <p:set>
                                      <p:cBhvr>
                                        <p:cTn id="41" dur="1" fill="hold">
                                          <p:stCondLst>
                                            <p:cond delay="0"/>
                                          </p:stCondLst>
                                        </p:cTn>
                                        <p:tgtEl>
                                          <p:spTgt spid="60424"/>
                                        </p:tgtEl>
                                        <p:attrNameLst>
                                          <p:attrName>style.visibility</p:attrName>
                                        </p:attrNameLst>
                                      </p:cBhvr>
                                      <p:to>
                                        <p:strVal val="visible"/>
                                      </p:to>
                                    </p:set>
                                    <p:anim calcmode="lin" valueType="num">
                                      <p:cBhvr additive="base">
                                        <p:cTn id="42" dur="500" fill="hold"/>
                                        <p:tgtEl>
                                          <p:spTgt spid="60424"/>
                                        </p:tgtEl>
                                        <p:attrNameLst>
                                          <p:attrName>ppt_x</p:attrName>
                                        </p:attrNameLst>
                                      </p:cBhvr>
                                      <p:tavLst>
                                        <p:tav tm="0">
                                          <p:val>
                                            <p:strVal val="0-#ppt_w/2"/>
                                          </p:val>
                                        </p:tav>
                                        <p:tav tm="100000">
                                          <p:val>
                                            <p:strVal val="#ppt_x"/>
                                          </p:val>
                                        </p:tav>
                                      </p:tavLst>
                                    </p:anim>
                                    <p:anim calcmode="lin" valueType="num">
                                      <p:cBhvr additive="base">
                                        <p:cTn id="43" dur="500" fill="hold"/>
                                        <p:tgtEl>
                                          <p:spTgt spid="60424"/>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grpId="0" nodeType="afterEffect">
                                  <p:stCondLst>
                                    <p:cond delay="0"/>
                                  </p:stCondLst>
                                  <p:childTnLst>
                                    <p:set>
                                      <p:cBhvr>
                                        <p:cTn id="46" dur="1" fill="hold">
                                          <p:stCondLst>
                                            <p:cond delay="0"/>
                                          </p:stCondLst>
                                        </p:cTn>
                                        <p:tgtEl>
                                          <p:spTgt spid="60425"/>
                                        </p:tgtEl>
                                        <p:attrNameLst>
                                          <p:attrName>style.visibility</p:attrName>
                                        </p:attrNameLst>
                                      </p:cBhvr>
                                      <p:to>
                                        <p:strVal val="visible"/>
                                      </p:to>
                                    </p:set>
                                    <p:anim calcmode="lin" valueType="num">
                                      <p:cBhvr additive="base">
                                        <p:cTn id="47" dur="500" fill="hold"/>
                                        <p:tgtEl>
                                          <p:spTgt spid="60425"/>
                                        </p:tgtEl>
                                        <p:attrNameLst>
                                          <p:attrName>ppt_x</p:attrName>
                                        </p:attrNameLst>
                                      </p:cBhvr>
                                      <p:tavLst>
                                        <p:tav tm="0">
                                          <p:val>
                                            <p:strVal val="1+#ppt_w/2"/>
                                          </p:val>
                                        </p:tav>
                                        <p:tav tm="100000">
                                          <p:val>
                                            <p:strVal val="#ppt_x"/>
                                          </p:val>
                                        </p:tav>
                                      </p:tavLst>
                                    </p:anim>
                                    <p:anim calcmode="lin" valueType="num">
                                      <p:cBhvr additive="base">
                                        <p:cTn id="48" dur="500" fill="hold"/>
                                        <p:tgtEl>
                                          <p:spTgt spid="60425"/>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4" presetClass="entr" presetSubtype="32" fill="hold" grpId="0" nodeType="afterEffect">
                                  <p:stCondLst>
                                    <p:cond delay="0"/>
                                  </p:stCondLst>
                                  <p:childTnLst>
                                    <p:set>
                                      <p:cBhvr>
                                        <p:cTn id="51" dur="1" fill="hold">
                                          <p:stCondLst>
                                            <p:cond delay="0"/>
                                          </p:stCondLst>
                                        </p:cTn>
                                        <p:tgtEl>
                                          <p:spTgt spid="60426"/>
                                        </p:tgtEl>
                                        <p:attrNameLst>
                                          <p:attrName>style.visibility</p:attrName>
                                        </p:attrNameLst>
                                      </p:cBhvr>
                                      <p:to>
                                        <p:strVal val="visible"/>
                                      </p:to>
                                    </p:set>
                                    <p:animEffect transition="in" filter="box(out)">
                                      <p:cBhvr>
                                        <p:cTn id="52" dur="500"/>
                                        <p:tgtEl>
                                          <p:spTgt spid="60426"/>
                                        </p:tgtEl>
                                      </p:cBhvr>
                                    </p:animEffect>
                                  </p:childTnLst>
                                </p:cTn>
                              </p:par>
                            </p:childTnLst>
                          </p:cTn>
                        </p:par>
                        <p:par>
                          <p:cTn id="53" fill="hold">
                            <p:stCondLst>
                              <p:cond delay="5500"/>
                            </p:stCondLst>
                            <p:childTnLst>
                              <p:par>
                                <p:cTn id="54" presetID="18" presetClass="entr" presetSubtype="3" fill="hold" grpId="0" nodeType="afterEffect">
                                  <p:stCondLst>
                                    <p:cond delay="0"/>
                                  </p:stCondLst>
                                  <p:childTnLst>
                                    <p:set>
                                      <p:cBhvr>
                                        <p:cTn id="55" dur="1" fill="hold">
                                          <p:stCondLst>
                                            <p:cond delay="0"/>
                                          </p:stCondLst>
                                        </p:cTn>
                                        <p:tgtEl>
                                          <p:spTgt spid="60428"/>
                                        </p:tgtEl>
                                        <p:attrNameLst>
                                          <p:attrName>style.visibility</p:attrName>
                                        </p:attrNameLst>
                                      </p:cBhvr>
                                      <p:to>
                                        <p:strVal val="visible"/>
                                      </p:to>
                                    </p:set>
                                    <p:animEffect transition="in" filter="strips(upRight)">
                                      <p:cBhvr>
                                        <p:cTn id="56" dur="500"/>
                                        <p:tgtEl>
                                          <p:spTgt spid="604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8" grpId="0" autoUpdateAnimBg="0"/>
      <p:bldP spid="60419" grpId="0" autoUpdateAnimBg="0"/>
      <p:bldP spid="60420" grpId="0" animBg="1"/>
      <p:bldP spid="60421" grpId="0" animBg="1"/>
      <p:bldOleChart spid="60422" grpId="0"/>
      <p:bldP spid="60423" grpId="0" autoUpdateAnimBg="0"/>
      <p:bldP spid="60424" grpId="0" animBg="1"/>
      <p:bldP spid="60425" grpId="0" animBg="1"/>
      <p:bldOleChart spid="60426" grpId="0"/>
      <p:bldP spid="60427" grpId="0" autoUpdateAnimBg="0"/>
      <p:bldP spid="60428"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pPr>
              <a:defRPr/>
            </a:pPr>
            <a:r>
              <a:rPr lang="it-IT" smtClean="0"/>
              <a:t>PSICOLOGIA SOCIALE</a:t>
            </a:r>
            <a:endParaRPr lang="it-IT"/>
          </a:p>
        </p:txBody>
      </p:sp>
      <p:sp>
        <p:nvSpPr>
          <p:cNvPr id="3" name="Rettangolo 2"/>
          <p:cNvSpPr/>
          <p:nvPr/>
        </p:nvSpPr>
        <p:spPr>
          <a:xfrm>
            <a:off x="827584" y="474345"/>
            <a:ext cx="7704856" cy="4524315"/>
          </a:xfrm>
          <a:prstGeom prst="rect">
            <a:avLst/>
          </a:prstGeom>
        </p:spPr>
        <p:txBody>
          <a:bodyPr wrap="square">
            <a:spAutoFit/>
          </a:bodyPr>
          <a:lstStyle/>
          <a:p>
            <a:pPr algn="ctr">
              <a:spcBef>
                <a:spcPct val="50000"/>
              </a:spcBef>
            </a:pPr>
            <a:r>
              <a:rPr lang="it-IT" altLang="it-IT" u="sng" dirty="0" smtClean="0"/>
              <a:t>Discussione </a:t>
            </a:r>
            <a:r>
              <a:rPr lang="it-IT" altLang="it-IT" u="sng" dirty="0"/>
              <a:t>dei risultati</a:t>
            </a:r>
          </a:p>
          <a:p>
            <a:pPr>
              <a:spcBef>
                <a:spcPct val="50000"/>
              </a:spcBef>
            </a:pPr>
            <a:r>
              <a:rPr lang="it-IT" altLang="it-IT" dirty="0"/>
              <a:t>La convergenza delle valutazioni dei soggetti nella sessione di gruppo è l’effetto della  spiacevole sensazione del soggetto, che si percepisce (in seguito) membro deviante del gruppo sperimentale.</a:t>
            </a:r>
          </a:p>
          <a:p>
            <a:pPr>
              <a:spcBef>
                <a:spcPct val="50000"/>
              </a:spcBef>
            </a:pPr>
            <a:r>
              <a:rPr lang="it-IT" altLang="it-IT" dirty="0"/>
              <a:t>Questo effetto è di tipo sociale poiché:</a:t>
            </a:r>
          </a:p>
          <a:p>
            <a:pPr>
              <a:spcBef>
                <a:spcPct val="50000"/>
              </a:spcBef>
            </a:pPr>
            <a:r>
              <a:rPr lang="it-IT" altLang="it-IT" dirty="0"/>
              <a:t>- la convergenza verso la norma di gruppo si è generata col tempo (non istantaneamente);</a:t>
            </a:r>
          </a:p>
          <a:p>
            <a:pPr>
              <a:spcBef>
                <a:spcPct val="50000"/>
              </a:spcBef>
            </a:pPr>
            <a:r>
              <a:rPr lang="it-IT" altLang="it-IT" dirty="0"/>
              <a:t>- la convergenza verso la norma di gruppo non è stata determinata dall’influenza di alcuni membri del gruppo (status più elevato);</a:t>
            </a:r>
          </a:p>
          <a:p>
            <a:pPr>
              <a:spcBef>
                <a:spcPct val="50000"/>
              </a:spcBef>
            </a:pPr>
            <a:r>
              <a:rPr lang="it-IT" altLang="it-IT" dirty="0"/>
              <a:t>- nessun membro del gruppo si è accorto della convergenza valutativa prodotta.</a:t>
            </a:r>
          </a:p>
          <a:p>
            <a:pPr>
              <a:spcBef>
                <a:spcPct val="50000"/>
              </a:spcBef>
            </a:pPr>
            <a:r>
              <a:rPr lang="it-IT" altLang="it-IT" dirty="0" err="1"/>
              <a:t>Sherif</a:t>
            </a:r>
            <a:r>
              <a:rPr lang="it-IT" altLang="it-IT" dirty="0"/>
              <a:t> concettualizza i risultati ottenuti come l’effetto di schemi di riferimento.</a:t>
            </a:r>
          </a:p>
        </p:txBody>
      </p:sp>
    </p:spTree>
    <p:extLst>
      <p:ext uri="{BB962C8B-B14F-4D97-AF65-F5344CB8AC3E}">
        <p14:creationId xmlns:p14="http://schemas.microsoft.com/office/powerpoint/2010/main" val="29957094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pPr>
              <a:defRPr/>
            </a:pPr>
            <a:r>
              <a:rPr lang="it-IT" smtClean="0"/>
              <a:t>PSICOLOGIA SOCIALE</a:t>
            </a:r>
            <a:endParaRPr lang="it-IT"/>
          </a:p>
        </p:txBody>
      </p:sp>
    </p:spTree>
    <p:extLst>
      <p:ext uri="{BB962C8B-B14F-4D97-AF65-F5344CB8AC3E}">
        <p14:creationId xmlns:p14="http://schemas.microsoft.com/office/powerpoint/2010/main" val="3130809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2"/>
          <p:cNvSpPr>
            <a:spLocks noGrp="1"/>
          </p:cNvSpPr>
          <p:nvPr>
            <p:ph type="sldNum" sz="quarter" idx="11"/>
          </p:nvPr>
        </p:nvSpPr>
        <p:spPr/>
        <p:txBody>
          <a:bodyPr/>
          <a:lstStyle/>
          <a:p>
            <a:fld id="{9A26D044-A604-4C03-8539-1E7B1F475AA8}" type="slidenum">
              <a:rPr lang="it-IT" altLang="it-IT"/>
              <a:pPr/>
              <a:t>18</a:t>
            </a:fld>
            <a:endParaRPr lang="it-IT" altLang="it-IT"/>
          </a:p>
        </p:txBody>
      </p:sp>
      <p:sp>
        <p:nvSpPr>
          <p:cNvPr id="31746" name="Text Box 2"/>
          <p:cNvSpPr txBox="1">
            <a:spLocks noChangeArrowheads="1"/>
          </p:cNvSpPr>
          <p:nvPr/>
        </p:nvSpPr>
        <p:spPr bwMode="auto">
          <a:xfrm>
            <a:off x="228600" y="333375"/>
            <a:ext cx="868680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sz="2400" dirty="0">
                <a:latin typeface="+mn-lt"/>
              </a:rPr>
              <a:t>Norme di un gruppo sociale</a:t>
            </a:r>
          </a:p>
          <a:p>
            <a:pPr>
              <a:spcBef>
                <a:spcPct val="50000"/>
              </a:spcBef>
              <a:buFontTx/>
              <a:buChar char="•"/>
            </a:pPr>
            <a:r>
              <a:rPr lang="it-IT" altLang="it-IT" sz="2400" dirty="0">
                <a:latin typeface="+mn-lt"/>
              </a:rPr>
              <a:t> schemi cognitivi condivisi da tutti i membri del gruppo</a:t>
            </a:r>
          </a:p>
          <a:p>
            <a:pPr>
              <a:spcBef>
                <a:spcPct val="50000"/>
              </a:spcBef>
              <a:buFontTx/>
              <a:buChar char="•"/>
            </a:pPr>
            <a:r>
              <a:rPr lang="it-IT" altLang="it-IT" sz="2400" dirty="0">
                <a:latin typeface="+mn-lt"/>
              </a:rPr>
              <a:t> svolgono una funzione adattiva: orientano nella stessa direzione opinioni, emozioni, comportamenti dei membri del gruppo nelle diverse situazioni</a:t>
            </a:r>
          </a:p>
          <a:p>
            <a:pPr>
              <a:spcBef>
                <a:spcPct val="50000"/>
              </a:spcBef>
              <a:buFontTx/>
              <a:buChar char="•"/>
            </a:pPr>
            <a:r>
              <a:rPr lang="it-IT" altLang="it-IT" sz="2400" dirty="0">
                <a:latin typeface="+mn-lt"/>
              </a:rPr>
              <a:t> la loro formazione coincide con l’elaborazione collettiva di uno schema di riferimento normativo utilizzabile da tutti i membri</a:t>
            </a:r>
          </a:p>
          <a:p>
            <a:pPr>
              <a:spcBef>
                <a:spcPct val="50000"/>
              </a:spcBef>
            </a:pPr>
            <a:r>
              <a:rPr lang="it-IT" altLang="it-IT" sz="2400" dirty="0" err="1">
                <a:latin typeface="+mn-lt"/>
              </a:rPr>
              <a:t>Sherif</a:t>
            </a:r>
            <a:r>
              <a:rPr lang="it-IT" altLang="it-IT" sz="2400" dirty="0">
                <a:latin typeface="+mn-lt"/>
              </a:rPr>
              <a:t> per primo individua la natura dei </a:t>
            </a:r>
            <a:r>
              <a:rPr lang="it-IT" altLang="it-IT" sz="2400" u="sng" dirty="0">
                <a:latin typeface="+mn-lt"/>
              </a:rPr>
              <a:t>processi di controllo sociale</a:t>
            </a:r>
            <a:r>
              <a:rPr lang="it-IT" altLang="it-IT" sz="2400" dirty="0">
                <a:latin typeface="+mn-lt"/>
              </a:rPr>
              <a:t> che ogni gruppo, attraverso le norme, mette in atto nei confronti dei propri membri.</a:t>
            </a:r>
          </a:p>
        </p:txBody>
      </p:sp>
    </p:spTree>
    <p:extLst>
      <p:ext uri="{BB962C8B-B14F-4D97-AF65-F5344CB8AC3E}">
        <p14:creationId xmlns:p14="http://schemas.microsoft.com/office/powerpoint/2010/main" val="15647435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746">
                                            <p:txEl>
                                              <p:pRg st="0" end="0"/>
                                            </p:txEl>
                                          </p:spTgt>
                                        </p:tgtEl>
                                        <p:attrNameLst>
                                          <p:attrName>style.visibility</p:attrName>
                                        </p:attrNameLst>
                                      </p:cBhvr>
                                      <p:to>
                                        <p:strVal val="visible"/>
                                      </p:to>
                                    </p:set>
                                    <p:animEffect transition="in" filter="wipe(left)">
                                      <p:cBhvr>
                                        <p:cTn id="7" dur="500"/>
                                        <p:tgtEl>
                                          <p:spTgt spid="3174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1746">
                                            <p:txEl>
                                              <p:pRg st="1" end="1"/>
                                            </p:txEl>
                                          </p:spTgt>
                                        </p:tgtEl>
                                        <p:attrNameLst>
                                          <p:attrName>style.visibility</p:attrName>
                                        </p:attrNameLst>
                                      </p:cBhvr>
                                      <p:to>
                                        <p:strVal val="visible"/>
                                      </p:to>
                                    </p:set>
                                    <p:animEffect transition="in" filter="wipe(left)">
                                      <p:cBhvr>
                                        <p:cTn id="12" dur="500"/>
                                        <p:tgtEl>
                                          <p:spTgt spid="3174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1746">
                                            <p:txEl>
                                              <p:pRg st="2" end="2"/>
                                            </p:txEl>
                                          </p:spTgt>
                                        </p:tgtEl>
                                        <p:attrNameLst>
                                          <p:attrName>style.visibility</p:attrName>
                                        </p:attrNameLst>
                                      </p:cBhvr>
                                      <p:to>
                                        <p:strVal val="visible"/>
                                      </p:to>
                                    </p:set>
                                    <p:animEffect transition="in" filter="wipe(left)">
                                      <p:cBhvr>
                                        <p:cTn id="17" dur="500"/>
                                        <p:tgtEl>
                                          <p:spTgt spid="31746">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1746">
                                            <p:txEl>
                                              <p:pRg st="3" end="3"/>
                                            </p:txEl>
                                          </p:spTgt>
                                        </p:tgtEl>
                                        <p:attrNameLst>
                                          <p:attrName>style.visibility</p:attrName>
                                        </p:attrNameLst>
                                      </p:cBhvr>
                                      <p:to>
                                        <p:strVal val="visible"/>
                                      </p:to>
                                    </p:set>
                                    <p:animEffect transition="in" filter="wipe(left)">
                                      <p:cBhvr>
                                        <p:cTn id="22" dur="500"/>
                                        <p:tgtEl>
                                          <p:spTgt spid="31746">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1746">
                                            <p:txEl>
                                              <p:pRg st="4" end="4"/>
                                            </p:txEl>
                                          </p:spTgt>
                                        </p:tgtEl>
                                        <p:attrNameLst>
                                          <p:attrName>style.visibility</p:attrName>
                                        </p:attrNameLst>
                                      </p:cBhvr>
                                      <p:to>
                                        <p:strVal val="visible"/>
                                      </p:to>
                                    </p:set>
                                    <p:animEffect transition="in" filter="wipe(left)">
                                      <p:cBhvr>
                                        <p:cTn id="27" dur="500"/>
                                        <p:tgtEl>
                                          <p:spTgt spid="3174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4" name="Rectangle 4"/>
          <p:cNvSpPr>
            <a:spLocks noChangeArrowheads="1"/>
          </p:cNvSpPr>
          <p:nvPr/>
        </p:nvSpPr>
        <p:spPr bwMode="auto">
          <a:xfrm>
            <a:off x="304800" y="381000"/>
            <a:ext cx="8382000" cy="5334000"/>
          </a:xfrm>
          <a:prstGeom prst="rect">
            <a:avLst/>
          </a:prstGeom>
          <a:noFill/>
          <a:ln w="9525">
            <a:noFill/>
            <a:miter lim="800000"/>
            <a:headEnd/>
            <a:tailEnd/>
          </a:ln>
        </p:spPr>
        <p:txBody>
          <a:bodyPr lIns="0" tIns="0" rIns="0" bIns="0"/>
          <a:lstStyle/>
          <a:p>
            <a:pPr marL="285750" indent="-285750" algn="just">
              <a:lnSpc>
                <a:spcPct val="90000"/>
              </a:lnSpc>
              <a:spcBef>
                <a:spcPct val="20000"/>
              </a:spcBef>
            </a:pPr>
            <a:endParaRPr lang="it-IT" sz="2600" dirty="0">
              <a:latin typeface="+mn-lt"/>
            </a:endParaRPr>
          </a:p>
        </p:txBody>
      </p:sp>
      <p:sp>
        <p:nvSpPr>
          <p:cNvPr id="3" name="Titolo 2"/>
          <p:cNvSpPr>
            <a:spLocks noGrp="1"/>
          </p:cNvSpPr>
          <p:nvPr>
            <p:ph type="title"/>
          </p:nvPr>
        </p:nvSpPr>
        <p:spPr/>
        <p:txBody>
          <a:bodyPr>
            <a:normAutofit/>
          </a:bodyPr>
          <a:lstStyle/>
          <a:p>
            <a:r>
              <a:rPr lang="it-IT" sz="3200" dirty="0" err="1"/>
              <a:t>Asch</a:t>
            </a:r>
            <a:r>
              <a:rPr lang="it-IT" sz="3200" dirty="0"/>
              <a:t> (1951, 1955): il potere della </a:t>
            </a:r>
            <a:r>
              <a:rPr lang="it-IT" sz="3200" dirty="0" smtClean="0"/>
              <a:t>maggioranza</a:t>
            </a:r>
            <a:endParaRPr lang="it-IT" sz="3200" dirty="0"/>
          </a:p>
        </p:txBody>
      </p:sp>
      <p:sp>
        <p:nvSpPr>
          <p:cNvPr id="4" name="Segnaposto contenuto 3"/>
          <p:cNvSpPr>
            <a:spLocks noGrp="1"/>
          </p:cNvSpPr>
          <p:nvPr>
            <p:ph idx="1"/>
          </p:nvPr>
        </p:nvSpPr>
        <p:spPr>
          <a:xfrm>
            <a:off x="800099" y="2064033"/>
            <a:ext cx="7543801" cy="4023360"/>
          </a:xfrm>
        </p:spPr>
        <p:txBody>
          <a:bodyPr/>
          <a:lstStyle/>
          <a:p>
            <a:r>
              <a:rPr lang="it-IT" sz="2800" dirty="0"/>
              <a:t>Obiettivo: studiare le condizioni che inducono a resistere/conformarsi alle pressioni del gruppo quando tale gruppo esprime un parere contrario all’evidenza percettiva</a:t>
            </a:r>
          </a:p>
          <a:p>
            <a:endParaRPr lang="it-IT" dirty="0"/>
          </a:p>
        </p:txBody>
      </p:sp>
      <p:sp>
        <p:nvSpPr>
          <p:cNvPr id="2" name="Segnaposto piè di pagina 1"/>
          <p:cNvSpPr>
            <a:spLocks noGrp="1"/>
          </p:cNvSpPr>
          <p:nvPr>
            <p:ph type="ftr" sz="quarter" idx="11"/>
          </p:nvPr>
        </p:nvSpPr>
        <p:spPr/>
        <p:txBody>
          <a:bodyPr/>
          <a:lstStyle/>
          <a:p>
            <a:pPr>
              <a:defRPr/>
            </a:pPr>
            <a:r>
              <a:rPr lang="it-IT" smtClean="0"/>
              <a:t>PSICOLOGIA SOCIALE</a:t>
            </a: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nodePh="1">
                                  <p:stCondLst>
                                    <p:cond delay="0"/>
                                  </p:stCondLst>
                                  <p:endCondLst>
                                    <p:cond evt="begin" delay="0">
                                      <p:tn val="5"/>
                                    </p:cond>
                                  </p:endCondLst>
                                  <p:childTnLst>
                                    <p:set>
                                      <p:cBhvr>
                                        <p:cTn id="6" dur="1" fill="hold">
                                          <p:stCondLst>
                                            <p:cond delay="0"/>
                                          </p:stCondLst>
                                        </p:cTn>
                                        <p:tgtEl>
                                          <p:spTgt spid="66564">
                                            <p:txEl>
                                              <p:pRg st="0" end="0"/>
                                            </p:txEl>
                                          </p:spTgt>
                                        </p:tgtEl>
                                        <p:attrNameLst>
                                          <p:attrName>style.visibility</p:attrName>
                                        </p:attrNameLst>
                                      </p:cBhvr>
                                      <p:to>
                                        <p:strVal val="visible"/>
                                      </p:to>
                                    </p:set>
                                    <p:anim calcmode="lin" valueType="num">
                                      <p:cBhvr additive="base">
                                        <p:cTn id="7" dur="500" fill="hold"/>
                                        <p:tgtEl>
                                          <p:spTgt spid="6656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656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4" grpId="0" build="p" bldLvl="3"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Indice</a:t>
            </a:r>
            <a:endParaRPr lang="it-IT" dirty="0"/>
          </a:p>
        </p:txBody>
      </p:sp>
      <p:sp>
        <p:nvSpPr>
          <p:cNvPr id="3" name="Segnaposto contenuto 2"/>
          <p:cNvSpPr>
            <a:spLocks noGrp="1"/>
          </p:cNvSpPr>
          <p:nvPr>
            <p:ph idx="1"/>
          </p:nvPr>
        </p:nvSpPr>
        <p:spPr/>
        <p:txBody>
          <a:bodyPr/>
          <a:lstStyle/>
          <a:p>
            <a:r>
              <a:rPr lang="it-IT" dirty="0" smtClean="0"/>
              <a:t>Le diverse forme d’influenza sociale</a:t>
            </a:r>
          </a:p>
          <a:p>
            <a:r>
              <a:rPr lang="it-IT" dirty="0" smtClean="0"/>
              <a:t>Comprendere il conformismo</a:t>
            </a:r>
          </a:p>
          <a:p>
            <a:r>
              <a:rPr lang="it-IT" dirty="0" smtClean="0"/>
              <a:t>L’influenza maggioritaria</a:t>
            </a:r>
          </a:p>
          <a:p>
            <a:r>
              <a:rPr lang="it-IT" dirty="0" smtClean="0"/>
              <a:t>(vs L’influenza minoritaria)</a:t>
            </a:r>
          </a:p>
          <a:p>
            <a:r>
              <a:rPr lang="it-IT" dirty="0" smtClean="0"/>
              <a:t>L’obbedienza all’autorità</a:t>
            </a:r>
            <a:endParaRPr lang="it-IT" dirty="0"/>
          </a:p>
        </p:txBody>
      </p:sp>
      <p:sp>
        <p:nvSpPr>
          <p:cNvPr id="4" name="Segnaposto piè di pagina 3"/>
          <p:cNvSpPr>
            <a:spLocks noGrp="1"/>
          </p:cNvSpPr>
          <p:nvPr>
            <p:ph type="ftr" sz="quarter" idx="11"/>
          </p:nvPr>
        </p:nvSpPr>
        <p:spPr/>
        <p:txBody>
          <a:bodyPr/>
          <a:lstStyle/>
          <a:p>
            <a:pPr>
              <a:defRPr/>
            </a:pPr>
            <a:r>
              <a:rPr lang="it-IT" smtClean="0"/>
              <a:t>PSICOLOGIA SOCIALE</a:t>
            </a:r>
            <a:endParaRPr lang="it-IT"/>
          </a:p>
        </p:txBody>
      </p:sp>
    </p:spTree>
    <p:extLst>
      <p:ext uri="{BB962C8B-B14F-4D97-AF65-F5344CB8AC3E}">
        <p14:creationId xmlns:p14="http://schemas.microsoft.com/office/powerpoint/2010/main" val="30872762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4" name="Rectangle 4"/>
          <p:cNvSpPr>
            <a:spLocks noChangeArrowheads="1"/>
          </p:cNvSpPr>
          <p:nvPr/>
        </p:nvSpPr>
        <p:spPr bwMode="auto">
          <a:xfrm>
            <a:off x="304800" y="381000"/>
            <a:ext cx="8382000" cy="5334000"/>
          </a:xfrm>
          <a:prstGeom prst="rect">
            <a:avLst/>
          </a:prstGeom>
          <a:noFill/>
          <a:ln w="9525">
            <a:noFill/>
            <a:miter lim="800000"/>
            <a:headEnd/>
            <a:tailEnd/>
          </a:ln>
        </p:spPr>
        <p:txBody>
          <a:bodyPr lIns="0" tIns="0" rIns="0" bIns="0"/>
          <a:lstStyle/>
          <a:p>
            <a:pPr marL="285750" indent="-285750" algn="just">
              <a:lnSpc>
                <a:spcPct val="90000"/>
              </a:lnSpc>
              <a:spcBef>
                <a:spcPct val="20000"/>
              </a:spcBef>
            </a:pPr>
            <a:r>
              <a:rPr lang="it-IT" sz="2800" i="1" dirty="0" smtClean="0">
                <a:latin typeface="+mn-lt"/>
              </a:rPr>
              <a:t>Esperimento</a:t>
            </a:r>
            <a:r>
              <a:rPr lang="it-IT" sz="2800" i="1" dirty="0">
                <a:latin typeface="+mn-lt"/>
              </a:rPr>
              <a:t>: </a:t>
            </a:r>
            <a:r>
              <a:rPr lang="it-IT" sz="2800" dirty="0">
                <a:latin typeface="+mn-lt"/>
              </a:rPr>
              <a:t>si crea una situazione di compito percettivo non ambiguo: </a:t>
            </a:r>
          </a:p>
          <a:p>
            <a:pPr marL="285750" indent="-285750" algn="just">
              <a:lnSpc>
                <a:spcPct val="90000"/>
              </a:lnSpc>
              <a:spcBef>
                <a:spcPct val="20000"/>
              </a:spcBef>
              <a:buClr>
                <a:schemeClr val="hlink"/>
              </a:buClr>
              <a:buSzPct val="75000"/>
              <a:buFontTx/>
              <a:buChar char="•"/>
            </a:pPr>
            <a:r>
              <a:rPr lang="it-IT" sz="2800" dirty="0">
                <a:latin typeface="+mn-lt"/>
              </a:rPr>
              <a:t>8 individui giudicano quale di 3 linee verticali di diversa lunghezza è  uguale a una linea standard</a:t>
            </a:r>
          </a:p>
          <a:p>
            <a:pPr marL="285750" indent="-285750" algn="just">
              <a:lnSpc>
                <a:spcPct val="90000"/>
              </a:lnSpc>
              <a:spcBef>
                <a:spcPct val="20000"/>
              </a:spcBef>
              <a:buClr>
                <a:schemeClr val="hlink"/>
              </a:buClr>
              <a:buSzPct val="75000"/>
              <a:buFontTx/>
              <a:buChar char="•"/>
            </a:pPr>
            <a:r>
              <a:rPr lang="it-IT" sz="2800" dirty="0">
                <a:latin typeface="+mn-lt"/>
              </a:rPr>
              <a:t>Giudizio espresso </a:t>
            </a:r>
            <a:r>
              <a:rPr lang="it-IT" sz="2800" dirty="0" smtClean="0">
                <a:latin typeface="+mn-lt"/>
              </a:rPr>
              <a:t>pubblicamente</a:t>
            </a:r>
          </a:p>
          <a:p>
            <a:pPr algn="just">
              <a:lnSpc>
                <a:spcPct val="90000"/>
              </a:lnSpc>
              <a:spcBef>
                <a:spcPct val="20000"/>
              </a:spcBef>
              <a:buClr>
                <a:schemeClr val="hlink"/>
              </a:buClr>
              <a:buSzPct val="75000"/>
            </a:pPr>
            <a:r>
              <a:rPr lang="it-IT" sz="2800" dirty="0" smtClean="0">
                <a:latin typeface="+mn-lt"/>
              </a:rPr>
              <a:t>Condizione </a:t>
            </a:r>
            <a:r>
              <a:rPr lang="it-IT" sz="2800" dirty="0">
                <a:latin typeface="+mn-lt"/>
              </a:rPr>
              <a:t>sperimentale: 7 complici dello sperimentatore danno risposte deliberatamente non corrette in modo </a:t>
            </a:r>
            <a:r>
              <a:rPr lang="it-IT" sz="2800" dirty="0" smtClean="0">
                <a:latin typeface="+mn-lt"/>
              </a:rPr>
              <a:t>unanime.</a:t>
            </a:r>
          </a:p>
          <a:p>
            <a:pPr algn="just">
              <a:lnSpc>
                <a:spcPct val="90000"/>
              </a:lnSpc>
              <a:spcBef>
                <a:spcPct val="20000"/>
              </a:spcBef>
              <a:buClr>
                <a:schemeClr val="hlink"/>
              </a:buClr>
              <a:buSzPct val="75000"/>
            </a:pPr>
            <a:r>
              <a:rPr lang="it-IT" sz="2800" dirty="0" smtClean="0">
                <a:latin typeface="+mn-lt"/>
              </a:rPr>
              <a:t>Condizione </a:t>
            </a:r>
            <a:r>
              <a:rPr lang="it-IT" sz="2800" dirty="0">
                <a:latin typeface="+mn-lt"/>
              </a:rPr>
              <a:t>di controllo: ciascun soggetto da risposte non concordate al compito percettivo</a:t>
            </a:r>
          </a:p>
          <a:p>
            <a:pPr marL="285750" indent="-285750" algn="just">
              <a:lnSpc>
                <a:spcPct val="90000"/>
              </a:lnSpc>
              <a:spcBef>
                <a:spcPct val="20000"/>
              </a:spcBef>
            </a:pPr>
            <a:r>
              <a:rPr lang="it-IT" sz="2800" dirty="0">
                <a:latin typeface="+mn-lt"/>
              </a:rPr>
              <a:t>Risultati: Condizione sperimentale: il 32 % delle risposte complessive è influenzato dalle valutazioni erronee</a:t>
            </a:r>
          </a:p>
        </p:txBody>
      </p:sp>
      <p:sp>
        <p:nvSpPr>
          <p:cNvPr id="2" name="Segnaposto piè di pagina 1"/>
          <p:cNvSpPr>
            <a:spLocks noGrp="1"/>
          </p:cNvSpPr>
          <p:nvPr>
            <p:ph type="ftr" sz="quarter" idx="11"/>
          </p:nvPr>
        </p:nvSpPr>
        <p:spPr/>
        <p:txBody>
          <a:bodyPr/>
          <a:lstStyle/>
          <a:p>
            <a:pPr>
              <a:defRPr/>
            </a:pPr>
            <a:r>
              <a:rPr lang="it-IT" smtClean="0"/>
              <a:t>PSICOLOGIA SOCIALE</a:t>
            </a:r>
            <a:endParaRPr lang="it-IT"/>
          </a:p>
        </p:txBody>
      </p:sp>
    </p:spTree>
    <p:extLst>
      <p:ext uri="{BB962C8B-B14F-4D97-AF65-F5344CB8AC3E}">
        <p14:creationId xmlns:p14="http://schemas.microsoft.com/office/powerpoint/2010/main" val="4225025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6564">
                                            <p:txEl>
                                              <p:pRg st="0" end="0"/>
                                            </p:txEl>
                                          </p:spTgt>
                                        </p:tgtEl>
                                        <p:attrNameLst>
                                          <p:attrName>style.visibility</p:attrName>
                                        </p:attrNameLst>
                                      </p:cBhvr>
                                      <p:to>
                                        <p:strVal val="visible"/>
                                      </p:to>
                                    </p:set>
                                    <p:anim calcmode="lin" valueType="num">
                                      <p:cBhvr additive="base">
                                        <p:cTn id="7" dur="500" fill="hold"/>
                                        <p:tgtEl>
                                          <p:spTgt spid="6656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656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6564">
                                            <p:txEl>
                                              <p:pRg st="1" end="1"/>
                                            </p:txEl>
                                          </p:spTgt>
                                        </p:tgtEl>
                                        <p:attrNameLst>
                                          <p:attrName>style.visibility</p:attrName>
                                        </p:attrNameLst>
                                      </p:cBhvr>
                                      <p:to>
                                        <p:strVal val="visible"/>
                                      </p:to>
                                    </p:set>
                                    <p:anim calcmode="lin" valueType="num">
                                      <p:cBhvr additive="base">
                                        <p:cTn id="13" dur="500" fill="hold"/>
                                        <p:tgtEl>
                                          <p:spTgt spid="66564">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656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6564">
                                            <p:txEl>
                                              <p:pRg st="2" end="2"/>
                                            </p:txEl>
                                          </p:spTgt>
                                        </p:tgtEl>
                                        <p:attrNameLst>
                                          <p:attrName>style.visibility</p:attrName>
                                        </p:attrNameLst>
                                      </p:cBhvr>
                                      <p:to>
                                        <p:strVal val="visible"/>
                                      </p:to>
                                    </p:set>
                                    <p:anim calcmode="lin" valueType="num">
                                      <p:cBhvr additive="base">
                                        <p:cTn id="19" dur="500" fill="hold"/>
                                        <p:tgtEl>
                                          <p:spTgt spid="66564">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656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6564">
                                            <p:txEl>
                                              <p:pRg st="3" end="3"/>
                                            </p:txEl>
                                          </p:spTgt>
                                        </p:tgtEl>
                                        <p:attrNameLst>
                                          <p:attrName>style.visibility</p:attrName>
                                        </p:attrNameLst>
                                      </p:cBhvr>
                                      <p:to>
                                        <p:strVal val="visible"/>
                                      </p:to>
                                    </p:set>
                                    <p:anim calcmode="lin" valueType="num">
                                      <p:cBhvr additive="base">
                                        <p:cTn id="25" dur="500" fill="hold"/>
                                        <p:tgtEl>
                                          <p:spTgt spid="66564">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656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6564">
                                            <p:txEl>
                                              <p:pRg st="4" end="4"/>
                                            </p:txEl>
                                          </p:spTgt>
                                        </p:tgtEl>
                                        <p:attrNameLst>
                                          <p:attrName>style.visibility</p:attrName>
                                        </p:attrNameLst>
                                      </p:cBhvr>
                                      <p:to>
                                        <p:strVal val="visible"/>
                                      </p:to>
                                    </p:set>
                                    <p:anim calcmode="lin" valueType="num">
                                      <p:cBhvr additive="base">
                                        <p:cTn id="31" dur="500" fill="hold"/>
                                        <p:tgtEl>
                                          <p:spTgt spid="66564">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656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66564">
                                            <p:txEl>
                                              <p:pRg st="5" end="5"/>
                                            </p:txEl>
                                          </p:spTgt>
                                        </p:tgtEl>
                                        <p:attrNameLst>
                                          <p:attrName>style.visibility</p:attrName>
                                        </p:attrNameLst>
                                      </p:cBhvr>
                                      <p:to>
                                        <p:strVal val="visible"/>
                                      </p:to>
                                    </p:set>
                                    <p:anim calcmode="lin" valueType="num">
                                      <p:cBhvr additive="base">
                                        <p:cTn id="37" dur="500" fill="hold"/>
                                        <p:tgtEl>
                                          <p:spTgt spid="66564">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66564">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4" grpId="0" build="p" bldLvl="3"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p:txBody>
          <a:bodyPr/>
          <a:lstStyle/>
          <a:p>
            <a:r>
              <a:rPr lang="it-IT" dirty="0" smtClean="0"/>
              <a:t>Prova sperimentale</a:t>
            </a:r>
          </a:p>
        </p:txBody>
      </p:sp>
      <p:sp>
        <p:nvSpPr>
          <p:cNvPr id="2" name="Segnaposto piè di pagina 1"/>
          <p:cNvSpPr>
            <a:spLocks noGrp="1"/>
          </p:cNvSpPr>
          <p:nvPr>
            <p:ph type="ftr" sz="quarter" idx="11"/>
          </p:nvPr>
        </p:nvSpPr>
        <p:spPr/>
        <p:txBody>
          <a:bodyPr/>
          <a:lstStyle/>
          <a:p>
            <a:pPr>
              <a:defRPr/>
            </a:pPr>
            <a:r>
              <a:rPr lang="it-IT" smtClean="0"/>
              <a:t>PSICOLOGIA SOCIALE</a:t>
            </a:r>
            <a:endParaRPr lang="it-IT"/>
          </a:p>
        </p:txBody>
      </p:sp>
      <p:pic>
        <p:nvPicPr>
          <p:cNvPr id="4" name="Immagine 3"/>
          <p:cNvPicPr>
            <a:picLocks noChangeAspect="1"/>
          </p:cNvPicPr>
          <p:nvPr/>
        </p:nvPicPr>
        <p:blipFill>
          <a:blip r:embed="rId3"/>
          <a:stretch>
            <a:fillRect/>
          </a:stretch>
        </p:blipFill>
        <p:spPr>
          <a:xfrm>
            <a:off x="1824299" y="2304073"/>
            <a:ext cx="5495401" cy="3589001"/>
          </a:xfrm>
          <a:prstGeom prst="rect">
            <a:avLst/>
          </a:prstGeom>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p:cNvSpPr>
            <a:spLocks noGrp="1"/>
          </p:cNvSpPr>
          <p:nvPr>
            <p:ph type="ftr" sz="quarter" idx="11"/>
          </p:nvPr>
        </p:nvSpPr>
        <p:spPr/>
        <p:txBody>
          <a:bodyPr/>
          <a:lstStyle/>
          <a:p>
            <a:pPr>
              <a:defRPr/>
            </a:pPr>
            <a:r>
              <a:rPr lang="it-IT" smtClean="0"/>
              <a:t>PSICOLOGIA SOCIALE</a:t>
            </a:r>
            <a:endParaRPr lang="it-IT"/>
          </a:p>
        </p:txBody>
      </p:sp>
      <p:grpSp>
        <p:nvGrpSpPr>
          <p:cNvPr id="7" name="Group 4"/>
          <p:cNvGrpSpPr>
            <a:grpSpLocks noChangeAspect="1"/>
          </p:cNvGrpSpPr>
          <p:nvPr/>
        </p:nvGrpSpPr>
        <p:grpSpPr bwMode="auto">
          <a:xfrm>
            <a:off x="755650" y="1628775"/>
            <a:ext cx="7345363" cy="4451350"/>
            <a:chOff x="476" y="1026"/>
            <a:chExt cx="4627" cy="2804"/>
          </a:xfrm>
        </p:grpSpPr>
        <p:sp>
          <p:nvSpPr>
            <p:cNvPr id="8" name="AutoShape 3"/>
            <p:cNvSpPr>
              <a:spLocks noChangeAspect="1" noChangeArrowheads="1" noTextEdit="1"/>
            </p:cNvSpPr>
            <p:nvPr/>
          </p:nvSpPr>
          <p:spPr bwMode="auto">
            <a:xfrm>
              <a:off x="476" y="1026"/>
              <a:ext cx="4627" cy="2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pic>
          <p:nvPicPr>
            <p:cNvPr id="307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 y="1026"/>
              <a:ext cx="4632" cy="2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4984556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5" name="Segnaposto contenuto 4"/>
          <p:cNvPicPr>
            <a:picLocks noGrp="1" noChangeAspect="1"/>
          </p:cNvPicPr>
          <p:nvPr>
            <p:ph idx="1"/>
          </p:nvPr>
        </p:nvPicPr>
        <p:blipFill>
          <a:blip r:embed="rId2"/>
          <a:stretch>
            <a:fillRect/>
          </a:stretch>
        </p:blipFill>
        <p:spPr>
          <a:xfrm>
            <a:off x="1111224" y="1894992"/>
            <a:ext cx="6966001" cy="3925267"/>
          </a:xfrm>
          <a:prstGeom prst="rect">
            <a:avLst/>
          </a:prstGeom>
        </p:spPr>
      </p:pic>
      <p:sp>
        <p:nvSpPr>
          <p:cNvPr id="4" name="Segnaposto piè di pagina 3"/>
          <p:cNvSpPr>
            <a:spLocks noGrp="1"/>
          </p:cNvSpPr>
          <p:nvPr>
            <p:ph type="ftr" sz="quarter" idx="11"/>
          </p:nvPr>
        </p:nvSpPr>
        <p:spPr/>
        <p:txBody>
          <a:bodyPr/>
          <a:lstStyle/>
          <a:p>
            <a:pPr>
              <a:defRPr/>
            </a:pPr>
            <a:r>
              <a:rPr lang="it-IT" smtClean="0"/>
              <a:t>PSICOLOGIA SOCIALE</a:t>
            </a:r>
            <a:endParaRPr lang="it-IT"/>
          </a:p>
        </p:txBody>
      </p:sp>
    </p:spTree>
    <p:extLst>
      <p:ext uri="{BB962C8B-B14F-4D97-AF65-F5344CB8AC3E}">
        <p14:creationId xmlns:p14="http://schemas.microsoft.com/office/powerpoint/2010/main" val="27249267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4" name="Rectangle 2"/>
          <p:cNvSpPr>
            <a:spLocks noGrp="1" noChangeArrowheads="1"/>
          </p:cNvSpPr>
          <p:nvPr>
            <p:ph idx="1"/>
          </p:nvPr>
        </p:nvSpPr>
        <p:spPr>
          <a:xfrm>
            <a:off x="457200" y="476250"/>
            <a:ext cx="8229600" cy="5649913"/>
          </a:xfrm>
          <a:noFill/>
        </p:spPr>
        <p:txBody>
          <a:bodyPr lIns="0" tIns="0" rIns="0" bIns="0">
            <a:normAutofit lnSpcReduction="10000"/>
          </a:bodyPr>
          <a:lstStyle/>
          <a:p>
            <a:pPr marL="0" indent="0" algn="just" eaLnBrk="1" hangingPunct="1">
              <a:lnSpc>
                <a:spcPct val="90000"/>
              </a:lnSpc>
              <a:buFontTx/>
              <a:buNone/>
            </a:pPr>
            <a:r>
              <a:rPr lang="it-IT" b="1" smtClean="0">
                <a:latin typeface="Times New Roman" pitchFamily="18" charset="0"/>
              </a:rPr>
              <a:t>Motivi dell’influenza maggioritaria</a:t>
            </a:r>
          </a:p>
          <a:p>
            <a:pPr marL="0" indent="0" algn="just" eaLnBrk="1" hangingPunct="1">
              <a:lnSpc>
                <a:spcPct val="90000"/>
              </a:lnSpc>
              <a:buFontTx/>
              <a:buNone/>
            </a:pPr>
            <a:endParaRPr lang="it-IT" b="1" smtClean="0">
              <a:latin typeface="Times New Roman" pitchFamily="18" charset="0"/>
            </a:endParaRPr>
          </a:p>
          <a:p>
            <a:pPr marL="0" indent="0" algn="just" eaLnBrk="1" hangingPunct="1">
              <a:lnSpc>
                <a:spcPct val="90000"/>
              </a:lnSpc>
            </a:pPr>
            <a:r>
              <a:rPr lang="it-IT" sz="2400" smtClean="0">
                <a:latin typeface="Times New Roman" pitchFamily="18" charset="0"/>
              </a:rPr>
              <a:t>Nel suo esperimento Asch (1955) aveva rilevato che il cedimento di fronte alla maggioranza era provocato da tre ordini di motivi:</a:t>
            </a:r>
          </a:p>
          <a:p>
            <a:pPr marL="0" indent="0" algn="just" eaLnBrk="1" hangingPunct="1">
              <a:lnSpc>
                <a:spcPct val="90000"/>
              </a:lnSpc>
              <a:buFontTx/>
              <a:buNone/>
            </a:pPr>
            <a:r>
              <a:rPr lang="it-IT" sz="2400" smtClean="0">
                <a:latin typeface="Times New Roman" pitchFamily="18" charset="0"/>
              </a:rPr>
              <a:t>- Deformazione percettiva</a:t>
            </a:r>
          </a:p>
          <a:p>
            <a:pPr marL="0" indent="0" algn="just" eaLnBrk="1" hangingPunct="1">
              <a:lnSpc>
                <a:spcPct val="90000"/>
              </a:lnSpc>
              <a:buFontTx/>
              <a:buNone/>
            </a:pPr>
            <a:r>
              <a:rPr lang="it-IT" sz="2400" smtClean="0">
                <a:latin typeface="Times New Roman" pitchFamily="18" charset="0"/>
              </a:rPr>
              <a:t>- Deformazione nel giudizio</a:t>
            </a:r>
          </a:p>
          <a:p>
            <a:pPr marL="0" indent="0" algn="just" eaLnBrk="1" hangingPunct="1">
              <a:lnSpc>
                <a:spcPct val="90000"/>
              </a:lnSpc>
              <a:buFontTx/>
              <a:buChar char="-"/>
            </a:pPr>
            <a:r>
              <a:rPr lang="it-IT" sz="2400" smtClean="0">
                <a:latin typeface="Times New Roman" pitchFamily="18" charset="0"/>
              </a:rPr>
              <a:t>Bisogno di non sembrare diversi</a:t>
            </a:r>
          </a:p>
          <a:p>
            <a:pPr marL="0" indent="0" algn="just" eaLnBrk="1" hangingPunct="1">
              <a:lnSpc>
                <a:spcPct val="90000"/>
              </a:lnSpc>
              <a:buFontTx/>
              <a:buNone/>
            </a:pPr>
            <a:endParaRPr lang="it-IT" sz="2400" smtClean="0">
              <a:latin typeface="Times New Roman" pitchFamily="18" charset="0"/>
            </a:endParaRPr>
          </a:p>
          <a:p>
            <a:pPr marL="0" indent="0" algn="just" eaLnBrk="1" hangingPunct="1">
              <a:lnSpc>
                <a:spcPct val="90000"/>
              </a:lnSpc>
              <a:buFontTx/>
              <a:buNone/>
            </a:pPr>
            <a:r>
              <a:rPr lang="it-IT" sz="2400" smtClean="0">
                <a:latin typeface="Times New Roman" pitchFamily="18" charset="0"/>
              </a:rPr>
              <a:t>La ricerca successiva ha confermato che la conformità è dovuta a tre principali motivazioni:</a:t>
            </a:r>
          </a:p>
          <a:p>
            <a:pPr marL="0" indent="0" algn="just" eaLnBrk="1" hangingPunct="1">
              <a:lnSpc>
                <a:spcPct val="90000"/>
              </a:lnSpc>
              <a:buFontTx/>
              <a:buNone/>
            </a:pPr>
            <a:r>
              <a:rPr lang="it-IT" sz="2400" smtClean="0">
                <a:latin typeface="Times New Roman" pitchFamily="18" charset="0"/>
              </a:rPr>
              <a:t>Accettazione</a:t>
            </a:r>
          </a:p>
          <a:p>
            <a:pPr marL="0" indent="0" algn="just" eaLnBrk="1" hangingPunct="1">
              <a:lnSpc>
                <a:spcPct val="90000"/>
              </a:lnSpc>
              <a:buFontTx/>
              <a:buNone/>
            </a:pPr>
            <a:r>
              <a:rPr lang="it-IT" sz="2400" smtClean="0">
                <a:latin typeface="Times New Roman" pitchFamily="18" charset="0"/>
              </a:rPr>
              <a:t>Compiacenza </a:t>
            </a:r>
          </a:p>
          <a:p>
            <a:pPr marL="0" indent="0" algn="just" eaLnBrk="1" hangingPunct="1">
              <a:lnSpc>
                <a:spcPct val="90000"/>
              </a:lnSpc>
              <a:buFontTx/>
              <a:buNone/>
            </a:pPr>
            <a:r>
              <a:rPr lang="it-IT" sz="2400" smtClean="0">
                <a:latin typeface="Times New Roman" pitchFamily="18" charset="0"/>
              </a:rPr>
              <a:t>Carattere affettivo</a:t>
            </a:r>
          </a:p>
        </p:txBody>
      </p:sp>
      <p:sp>
        <p:nvSpPr>
          <p:cNvPr id="2" name="Segnaposto piè di pagina 1"/>
          <p:cNvSpPr>
            <a:spLocks noGrp="1"/>
          </p:cNvSpPr>
          <p:nvPr>
            <p:ph type="ftr" sz="quarter" idx="11"/>
          </p:nvPr>
        </p:nvSpPr>
        <p:spPr/>
        <p:txBody>
          <a:bodyPr/>
          <a:lstStyle/>
          <a:p>
            <a:pPr>
              <a:defRPr/>
            </a:pPr>
            <a:r>
              <a:rPr lang="it-IT" smtClean="0"/>
              <a:t>PSICOLOGIA SOCIALE</a:t>
            </a:r>
            <a:endParaRPr lang="it-IT"/>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9634">
                                            <p:txEl>
                                              <p:pRg st="0" end="0"/>
                                            </p:txEl>
                                          </p:spTgt>
                                        </p:tgtEl>
                                        <p:attrNameLst>
                                          <p:attrName>style.visibility</p:attrName>
                                        </p:attrNameLst>
                                      </p:cBhvr>
                                      <p:to>
                                        <p:strVal val="visible"/>
                                      </p:to>
                                    </p:set>
                                    <p:anim calcmode="lin" valueType="num">
                                      <p:cBhvr additive="base">
                                        <p:cTn id="7" dur="500" fill="hold"/>
                                        <p:tgtEl>
                                          <p:spTgt spid="6963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963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9634">
                                            <p:txEl>
                                              <p:pRg st="2" end="2"/>
                                            </p:txEl>
                                          </p:spTgt>
                                        </p:tgtEl>
                                        <p:attrNameLst>
                                          <p:attrName>style.visibility</p:attrName>
                                        </p:attrNameLst>
                                      </p:cBhvr>
                                      <p:to>
                                        <p:strVal val="visible"/>
                                      </p:to>
                                    </p:set>
                                    <p:anim calcmode="lin" valueType="num">
                                      <p:cBhvr additive="base">
                                        <p:cTn id="13" dur="500" fill="hold"/>
                                        <p:tgtEl>
                                          <p:spTgt spid="69634">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963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9634">
                                            <p:txEl>
                                              <p:pRg st="3" end="3"/>
                                            </p:txEl>
                                          </p:spTgt>
                                        </p:tgtEl>
                                        <p:attrNameLst>
                                          <p:attrName>style.visibility</p:attrName>
                                        </p:attrNameLst>
                                      </p:cBhvr>
                                      <p:to>
                                        <p:strVal val="visible"/>
                                      </p:to>
                                    </p:set>
                                    <p:anim calcmode="lin" valueType="num">
                                      <p:cBhvr additive="base">
                                        <p:cTn id="19" dur="500" fill="hold"/>
                                        <p:tgtEl>
                                          <p:spTgt spid="69634">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963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9634">
                                            <p:txEl>
                                              <p:pRg st="4" end="4"/>
                                            </p:txEl>
                                          </p:spTgt>
                                        </p:tgtEl>
                                        <p:attrNameLst>
                                          <p:attrName>style.visibility</p:attrName>
                                        </p:attrNameLst>
                                      </p:cBhvr>
                                      <p:to>
                                        <p:strVal val="visible"/>
                                      </p:to>
                                    </p:set>
                                    <p:anim calcmode="lin" valueType="num">
                                      <p:cBhvr additive="base">
                                        <p:cTn id="25" dur="500" fill="hold"/>
                                        <p:tgtEl>
                                          <p:spTgt spid="69634">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963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9634">
                                            <p:txEl>
                                              <p:pRg st="5" end="5"/>
                                            </p:txEl>
                                          </p:spTgt>
                                        </p:tgtEl>
                                        <p:attrNameLst>
                                          <p:attrName>style.visibility</p:attrName>
                                        </p:attrNameLst>
                                      </p:cBhvr>
                                      <p:to>
                                        <p:strVal val="visible"/>
                                      </p:to>
                                    </p:set>
                                    <p:anim calcmode="lin" valueType="num">
                                      <p:cBhvr additive="base">
                                        <p:cTn id="31" dur="500" fill="hold"/>
                                        <p:tgtEl>
                                          <p:spTgt spid="69634">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9634">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69634">
                                            <p:txEl>
                                              <p:pRg st="7" end="7"/>
                                            </p:txEl>
                                          </p:spTgt>
                                        </p:tgtEl>
                                        <p:attrNameLst>
                                          <p:attrName>style.visibility</p:attrName>
                                        </p:attrNameLst>
                                      </p:cBhvr>
                                      <p:to>
                                        <p:strVal val="visible"/>
                                      </p:to>
                                    </p:set>
                                    <p:anim calcmode="lin" valueType="num">
                                      <p:cBhvr additive="base">
                                        <p:cTn id="37" dur="500" fill="hold"/>
                                        <p:tgtEl>
                                          <p:spTgt spid="69634">
                                            <p:txEl>
                                              <p:pRg st="7" end="7"/>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69634">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69634">
                                            <p:txEl>
                                              <p:pRg st="8" end="8"/>
                                            </p:txEl>
                                          </p:spTgt>
                                        </p:tgtEl>
                                        <p:attrNameLst>
                                          <p:attrName>style.visibility</p:attrName>
                                        </p:attrNameLst>
                                      </p:cBhvr>
                                      <p:to>
                                        <p:strVal val="visible"/>
                                      </p:to>
                                    </p:set>
                                    <p:anim calcmode="lin" valueType="num">
                                      <p:cBhvr additive="base">
                                        <p:cTn id="43" dur="500" fill="hold"/>
                                        <p:tgtEl>
                                          <p:spTgt spid="69634">
                                            <p:txEl>
                                              <p:pRg st="8" end="8"/>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69634">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69634">
                                            <p:txEl>
                                              <p:pRg st="9" end="9"/>
                                            </p:txEl>
                                          </p:spTgt>
                                        </p:tgtEl>
                                        <p:attrNameLst>
                                          <p:attrName>style.visibility</p:attrName>
                                        </p:attrNameLst>
                                      </p:cBhvr>
                                      <p:to>
                                        <p:strVal val="visible"/>
                                      </p:to>
                                    </p:set>
                                    <p:anim calcmode="lin" valueType="num">
                                      <p:cBhvr additive="base">
                                        <p:cTn id="49" dur="500" fill="hold"/>
                                        <p:tgtEl>
                                          <p:spTgt spid="69634">
                                            <p:txEl>
                                              <p:pRg st="9" end="9"/>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69634">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69634">
                                            <p:txEl>
                                              <p:pRg st="10" end="10"/>
                                            </p:txEl>
                                          </p:spTgt>
                                        </p:tgtEl>
                                        <p:attrNameLst>
                                          <p:attrName>style.visibility</p:attrName>
                                        </p:attrNameLst>
                                      </p:cBhvr>
                                      <p:to>
                                        <p:strVal val="visible"/>
                                      </p:to>
                                    </p:set>
                                    <p:anim calcmode="lin" valueType="num">
                                      <p:cBhvr additive="base">
                                        <p:cTn id="55" dur="500" fill="hold"/>
                                        <p:tgtEl>
                                          <p:spTgt spid="69634">
                                            <p:txEl>
                                              <p:pRg st="10" end="10"/>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69634">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4" grpId="0" build="p" bldLvl="3"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0" name="Rectangle 2"/>
          <p:cNvSpPr>
            <a:spLocks noGrp="1" noChangeArrowheads="1"/>
          </p:cNvSpPr>
          <p:nvPr>
            <p:ph idx="1"/>
          </p:nvPr>
        </p:nvSpPr>
        <p:spPr>
          <a:xfrm>
            <a:off x="228600" y="-2514600"/>
            <a:ext cx="8610600" cy="5105400"/>
          </a:xfrm>
          <a:noFill/>
        </p:spPr>
        <p:txBody>
          <a:bodyPr lIns="0" tIns="0" rIns="0" bIns="0"/>
          <a:lstStyle/>
          <a:p>
            <a:pPr eaLnBrk="1" hangingPunct="1"/>
            <a:endParaRPr lang="it-IT" sz="2500" smtClean="0"/>
          </a:p>
          <a:p>
            <a:pPr eaLnBrk="1" hangingPunct="1"/>
            <a:endParaRPr lang="it-IT" sz="2500" smtClean="0"/>
          </a:p>
        </p:txBody>
      </p:sp>
      <p:sp>
        <p:nvSpPr>
          <p:cNvPr id="68611" name="Rectangle 3"/>
          <p:cNvSpPr>
            <a:spLocks noChangeArrowheads="1"/>
          </p:cNvSpPr>
          <p:nvPr/>
        </p:nvSpPr>
        <p:spPr bwMode="auto">
          <a:xfrm>
            <a:off x="5257800" y="1282700"/>
            <a:ext cx="2282825" cy="393700"/>
          </a:xfrm>
          <a:prstGeom prst="rect">
            <a:avLst/>
          </a:prstGeom>
          <a:noFill/>
          <a:ln w="12700">
            <a:solidFill>
              <a:schemeClr val="hlink"/>
            </a:solidFill>
            <a:miter lim="800000"/>
            <a:headEnd/>
            <a:tailEnd/>
          </a:ln>
        </p:spPr>
        <p:txBody>
          <a:bodyPr lIns="92075" tIns="46038" rIns="92075" bIns="46038">
            <a:spAutoFit/>
          </a:bodyPr>
          <a:lstStyle/>
          <a:p>
            <a:pPr algn="ctr">
              <a:lnSpc>
                <a:spcPct val="90000"/>
              </a:lnSpc>
              <a:spcBef>
                <a:spcPct val="50000"/>
              </a:spcBef>
            </a:pPr>
            <a:r>
              <a:rPr lang="it-IT" sz="2100"/>
              <a:t>Giudizio</a:t>
            </a:r>
          </a:p>
        </p:txBody>
      </p:sp>
      <p:sp>
        <p:nvSpPr>
          <p:cNvPr id="20484" name="Rectangle 4"/>
          <p:cNvSpPr>
            <a:spLocks noChangeArrowheads="1"/>
          </p:cNvSpPr>
          <p:nvPr/>
        </p:nvSpPr>
        <p:spPr bwMode="auto">
          <a:xfrm>
            <a:off x="914400" y="1066800"/>
            <a:ext cx="2133600" cy="393700"/>
          </a:xfrm>
          <a:prstGeom prst="rect">
            <a:avLst/>
          </a:prstGeom>
          <a:noFill/>
          <a:ln w="9525">
            <a:noFill/>
            <a:miter lim="800000"/>
            <a:headEnd/>
            <a:tailEnd/>
          </a:ln>
        </p:spPr>
        <p:txBody>
          <a:bodyPr lIns="92075" tIns="46038" rIns="92075" bIns="46038">
            <a:spAutoFit/>
          </a:bodyPr>
          <a:lstStyle/>
          <a:p>
            <a:pPr algn="ctr">
              <a:lnSpc>
                <a:spcPct val="90000"/>
              </a:lnSpc>
              <a:spcBef>
                <a:spcPct val="50000"/>
              </a:spcBef>
              <a:buClr>
                <a:schemeClr val="tx1"/>
              </a:buClr>
              <a:buSzPct val="110000"/>
              <a:buFontTx/>
              <a:buChar char="•"/>
            </a:pPr>
            <a:endParaRPr lang="it-IT" sz="2400">
              <a:latin typeface="Times New Roman" pitchFamily="18" charset="0"/>
            </a:endParaRPr>
          </a:p>
        </p:txBody>
      </p:sp>
      <p:sp>
        <p:nvSpPr>
          <p:cNvPr id="68613" name="Rectangle 5"/>
          <p:cNvSpPr>
            <a:spLocks noChangeArrowheads="1"/>
          </p:cNvSpPr>
          <p:nvPr/>
        </p:nvSpPr>
        <p:spPr bwMode="auto">
          <a:xfrm>
            <a:off x="534988" y="992188"/>
            <a:ext cx="2740025" cy="379412"/>
          </a:xfrm>
          <a:prstGeom prst="rect">
            <a:avLst/>
          </a:prstGeom>
          <a:noFill/>
          <a:ln w="12700">
            <a:solidFill>
              <a:schemeClr val="hlink"/>
            </a:solidFill>
            <a:miter lim="800000"/>
            <a:headEnd/>
            <a:tailEnd/>
          </a:ln>
        </p:spPr>
        <p:txBody>
          <a:bodyPr lIns="92075" tIns="46038" rIns="92075" bIns="46038">
            <a:spAutoFit/>
          </a:bodyPr>
          <a:lstStyle/>
          <a:p>
            <a:pPr algn="ctr">
              <a:lnSpc>
                <a:spcPct val="90000"/>
              </a:lnSpc>
              <a:spcBef>
                <a:spcPct val="50000"/>
              </a:spcBef>
            </a:pPr>
            <a:r>
              <a:rPr lang="it-IT" sz="2000" b="1"/>
              <a:t>Evidenza percettiva</a:t>
            </a:r>
            <a:endParaRPr lang="it-IT" sz="2000"/>
          </a:p>
        </p:txBody>
      </p:sp>
      <p:sp>
        <p:nvSpPr>
          <p:cNvPr id="68614" name="Rectangle 6"/>
          <p:cNvSpPr>
            <a:spLocks noChangeArrowheads="1"/>
          </p:cNvSpPr>
          <p:nvPr/>
        </p:nvSpPr>
        <p:spPr bwMode="auto">
          <a:xfrm>
            <a:off x="307975" y="1506538"/>
            <a:ext cx="3044825" cy="627062"/>
          </a:xfrm>
          <a:prstGeom prst="rect">
            <a:avLst/>
          </a:prstGeom>
          <a:noFill/>
          <a:ln w="12700">
            <a:solidFill>
              <a:schemeClr val="hlink"/>
            </a:solidFill>
            <a:miter lim="800000"/>
            <a:headEnd/>
            <a:tailEnd/>
          </a:ln>
        </p:spPr>
        <p:txBody>
          <a:bodyPr lIns="92075" tIns="46038" rIns="92075" bIns="46038">
            <a:spAutoFit/>
          </a:bodyPr>
          <a:lstStyle/>
          <a:p>
            <a:pPr algn="ctr">
              <a:lnSpc>
                <a:spcPct val="90000"/>
              </a:lnSpc>
              <a:spcBef>
                <a:spcPct val="50000"/>
              </a:spcBef>
            </a:pPr>
            <a:r>
              <a:rPr lang="it-IT" sz="2000" b="1"/>
              <a:t>Realtà sociale                      </a:t>
            </a:r>
            <a:r>
              <a:rPr lang="it-IT" b="1"/>
              <a:t>(consenso maggioritario)</a:t>
            </a:r>
          </a:p>
        </p:txBody>
      </p:sp>
      <p:sp>
        <p:nvSpPr>
          <p:cNvPr id="68615" name="Line 7"/>
          <p:cNvSpPr>
            <a:spLocks noChangeShapeType="1"/>
          </p:cNvSpPr>
          <p:nvPr/>
        </p:nvSpPr>
        <p:spPr bwMode="auto">
          <a:xfrm>
            <a:off x="3352800" y="1143000"/>
            <a:ext cx="1905000" cy="304800"/>
          </a:xfrm>
          <a:prstGeom prst="line">
            <a:avLst/>
          </a:prstGeom>
          <a:noFill/>
          <a:ln w="19050">
            <a:solidFill>
              <a:schemeClr val="tx1"/>
            </a:solidFill>
            <a:round/>
            <a:headEnd type="none" w="sm" len="sm"/>
            <a:tailEnd type="stealth" w="med" len="med"/>
          </a:ln>
        </p:spPr>
        <p:txBody>
          <a:bodyPr wrap="none" anchor="ctr"/>
          <a:lstStyle/>
          <a:p>
            <a:endParaRPr lang="it-IT"/>
          </a:p>
        </p:txBody>
      </p:sp>
      <p:sp>
        <p:nvSpPr>
          <p:cNvPr id="68616" name="Line 8"/>
          <p:cNvSpPr>
            <a:spLocks noChangeShapeType="1"/>
          </p:cNvSpPr>
          <p:nvPr/>
        </p:nvSpPr>
        <p:spPr bwMode="auto">
          <a:xfrm flipV="1">
            <a:off x="3352800" y="1447800"/>
            <a:ext cx="1905000" cy="457200"/>
          </a:xfrm>
          <a:prstGeom prst="line">
            <a:avLst/>
          </a:prstGeom>
          <a:noFill/>
          <a:ln w="19050">
            <a:solidFill>
              <a:schemeClr val="tx1"/>
            </a:solidFill>
            <a:round/>
            <a:headEnd type="none" w="sm" len="sm"/>
            <a:tailEnd type="stealth" w="med" len="med"/>
          </a:ln>
        </p:spPr>
        <p:txBody>
          <a:bodyPr wrap="none" anchor="ctr"/>
          <a:lstStyle/>
          <a:p>
            <a:endParaRPr lang="it-IT"/>
          </a:p>
        </p:txBody>
      </p:sp>
      <p:sp>
        <p:nvSpPr>
          <p:cNvPr id="68617" name="Rectangle 9"/>
          <p:cNvSpPr>
            <a:spLocks noChangeArrowheads="1"/>
          </p:cNvSpPr>
          <p:nvPr/>
        </p:nvSpPr>
        <p:spPr bwMode="auto">
          <a:xfrm>
            <a:off x="266700" y="2178663"/>
            <a:ext cx="8534400" cy="4179887"/>
          </a:xfrm>
          <a:prstGeom prst="rect">
            <a:avLst/>
          </a:prstGeom>
          <a:noFill/>
          <a:ln w="9525">
            <a:noFill/>
            <a:miter lim="800000"/>
            <a:headEnd/>
            <a:tailEnd/>
          </a:ln>
        </p:spPr>
        <p:txBody>
          <a:bodyPr lIns="92075" tIns="46038" rIns="92075" bIns="46038">
            <a:spAutoFit/>
          </a:bodyPr>
          <a:lstStyle/>
          <a:p>
            <a:pPr>
              <a:lnSpc>
                <a:spcPct val="90000"/>
              </a:lnSpc>
              <a:spcBef>
                <a:spcPct val="50000"/>
              </a:spcBef>
            </a:pPr>
            <a:r>
              <a:rPr lang="it-IT" sz="2000">
                <a:solidFill>
                  <a:srgbClr val="990000"/>
                </a:solidFill>
              </a:rPr>
              <a:t>La spinta a conformare il proprio giudizio a quello degli altri è: </a:t>
            </a:r>
          </a:p>
          <a:p>
            <a:pPr marL="857250" lvl="1" indent="-400050" algn="just">
              <a:lnSpc>
                <a:spcPct val="90000"/>
              </a:lnSpc>
              <a:spcBef>
                <a:spcPct val="50000"/>
              </a:spcBef>
              <a:buClr>
                <a:schemeClr val="hlink"/>
              </a:buClr>
              <a:buSzPct val="110000"/>
            </a:pPr>
            <a:r>
              <a:rPr lang="it-IT" sz="2000"/>
              <a:t>Un processo di ragionamento e non di suggestione</a:t>
            </a:r>
          </a:p>
          <a:p>
            <a:pPr marL="857250" lvl="1" indent="-400050" algn="just">
              <a:lnSpc>
                <a:spcPct val="90000"/>
              </a:lnSpc>
              <a:spcBef>
                <a:spcPct val="50000"/>
              </a:spcBef>
              <a:buClr>
                <a:schemeClr val="hlink"/>
              </a:buClr>
              <a:buSzPct val="110000"/>
            </a:pPr>
            <a:r>
              <a:rPr lang="it-IT" sz="2000"/>
              <a:t>Determinato da informazioni sulla realtà</a:t>
            </a:r>
          </a:p>
          <a:p>
            <a:pPr marL="857250" lvl="1" indent="-400050" algn="just">
              <a:lnSpc>
                <a:spcPct val="90000"/>
              </a:lnSpc>
              <a:spcBef>
                <a:spcPct val="50000"/>
              </a:spcBef>
              <a:buClr>
                <a:schemeClr val="hlink"/>
              </a:buClr>
              <a:buSzPct val="110000"/>
            </a:pPr>
            <a:r>
              <a:rPr lang="it-IT" sz="2000"/>
              <a:t>Finalizzato a ottenere una visione oggettiva del mondo</a:t>
            </a:r>
            <a:endParaRPr lang="it-IT" sz="2000" b="1"/>
          </a:p>
          <a:p>
            <a:pPr algn="just">
              <a:lnSpc>
                <a:spcPct val="90000"/>
              </a:lnSpc>
              <a:spcBef>
                <a:spcPct val="50000"/>
              </a:spcBef>
              <a:buClr>
                <a:schemeClr val="hlink"/>
              </a:buClr>
              <a:buSzPct val="110000"/>
            </a:pPr>
            <a:r>
              <a:rPr lang="it-IT" sz="2000"/>
              <a:t>Secondo Deutsch e Gerard (1955) è necessario distinguere tra: </a:t>
            </a:r>
          </a:p>
          <a:p>
            <a:pPr algn="just">
              <a:lnSpc>
                <a:spcPct val="90000"/>
              </a:lnSpc>
              <a:spcBef>
                <a:spcPct val="50000"/>
              </a:spcBef>
              <a:buFontTx/>
              <a:buChar char="•"/>
            </a:pPr>
            <a:r>
              <a:rPr lang="it-IT" sz="2000">
                <a:solidFill>
                  <a:schemeClr val="hlink"/>
                </a:solidFill>
              </a:rPr>
              <a:t> influenza normativa:</a:t>
            </a:r>
            <a:r>
              <a:rPr lang="it-IT" sz="2000"/>
              <a:t> la forza che spinge un soggetto, in quanto membro di un gruppo, a rispondere alle attese positive di uno o più membri del proprio gruppo </a:t>
            </a:r>
          </a:p>
          <a:p>
            <a:pPr algn="just">
              <a:lnSpc>
                <a:spcPct val="90000"/>
              </a:lnSpc>
              <a:spcBef>
                <a:spcPct val="50000"/>
              </a:spcBef>
              <a:buFontTx/>
              <a:buChar char="•"/>
            </a:pPr>
            <a:r>
              <a:rPr lang="it-IT" sz="2000">
                <a:solidFill>
                  <a:schemeClr val="hlink"/>
                </a:solidFill>
              </a:rPr>
              <a:t> influenza informativa:</a:t>
            </a:r>
            <a:r>
              <a:rPr lang="it-IT" sz="2000"/>
              <a:t> la forza che spinge un individuo isolato ad accettare le informazioni degli altri come prova circa la realtà </a:t>
            </a:r>
          </a:p>
          <a:p>
            <a:pPr algn="just">
              <a:lnSpc>
                <a:spcPct val="90000"/>
              </a:lnSpc>
              <a:spcBef>
                <a:spcPct val="50000"/>
              </a:spcBef>
            </a:pPr>
            <a:r>
              <a:rPr lang="it-IT" sz="2000">
                <a:solidFill>
                  <a:schemeClr val="hlink"/>
                </a:solidFill>
              </a:rPr>
              <a:t>L’influenza normativa risulta essere più forte di quella informativa</a:t>
            </a:r>
          </a:p>
        </p:txBody>
      </p:sp>
      <p:sp>
        <p:nvSpPr>
          <p:cNvPr id="2" name="Segnaposto piè di pagina 1"/>
          <p:cNvSpPr>
            <a:spLocks noGrp="1"/>
          </p:cNvSpPr>
          <p:nvPr>
            <p:ph type="ftr" sz="quarter" idx="11"/>
          </p:nvPr>
        </p:nvSpPr>
        <p:spPr/>
        <p:txBody>
          <a:bodyPr/>
          <a:lstStyle/>
          <a:p>
            <a:pPr>
              <a:defRPr/>
            </a:pPr>
            <a:r>
              <a:rPr lang="it-IT" smtClean="0"/>
              <a:t>PSICOLOGIA SOCIALE</a:t>
            </a:r>
            <a:endParaRPr lang="it-IT"/>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8613"/>
                                        </p:tgtEl>
                                        <p:attrNameLst>
                                          <p:attrName>style.visibility</p:attrName>
                                        </p:attrNameLst>
                                      </p:cBhvr>
                                      <p:to>
                                        <p:strVal val="visible"/>
                                      </p:to>
                                    </p:set>
                                    <p:anim calcmode="lin" valueType="num">
                                      <p:cBhvr additive="base">
                                        <p:cTn id="7" dur="500" fill="hold"/>
                                        <p:tgtEl>
                                          <p:spTgt spid="68613"/>
                                        </p:tgtEl>
                                        <p:attrNameLst>
                                          <p:attrName>ppt_x</p:attrName>
                                        </p:attrNameLst>
                                      </p:cBhvr>
                                      <p:tavLst>
                                        <p:tav tm="0">
                                          <p:val>
                                            <p:strVal val="0-#ppt_w/2"/>
                                          </p:val>
                                        </p:tav>
                                        <p:tav tm="100000">
                                          <p:val>
                                            <p:strVal val="#ppt_x"/>
                                          </p:val>
                                        </p:tav>
                                      </p:tavLst>
                                    </p:anim>
                                    <p:anim calcmode="lin" valueType="num">
                                      <p:cBhvr additive="base">
                                        <p:cTn id="8" dur="500" fill="hold"/>
                                        <p:tgtEl>
                                          <p:spTgt spid="6861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8614"/>
                                        </p:tgtEl>
                                        <p:attrNameLst>
                                          <p:attrName>style.visibility</p:attrName>
                                        </p:attrNameLst>
                                      </p:cBhvr>
                                      <p:to>
                                        <p:strVal val="visible"/>
                                      </p:to>
                                    </p:set>
                                    <p:anim calcmode="lin" valueType="num">
                                      <p:cBhvr additive="base">
                                        <p:cTn id="13" dur="500" fill="hold"/>
                                        <p:tgtEl>
                                          <p:spTgt spid="68614"/>
                                        </p:tgtEl>
                                        <p:attrNameLst>
                                          <p:attrName>ppt_x</p:attrName>
                                        </p:attrNameLst>
                                      </p:cBhvr>
                                      <p:tavLst>
                                        <p:tav tm="0">
                                          <p:val>
                                            <p:strVal val="0-#ppt_w/2"/>
                                          </p:val>
                                        </p:tav>
                                        <p:tav tm="100000">
                                          <p:val>
                                            <p:strVal val="#ppt_x"/>
                                          </p:val>
                                        </p:tav>
                                      </p:tavLst>
                                    </p:anim>
                                    <p:anim calcmode="lin" valueType="num">
                                      <p:cBhvr additive="base">
                                        <p:cTn id="14" dur="500" fill="hold"/>
                                        <p:tgtEl>
                                          <p:spTgt spid="6861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8615"/>
                                        </p:tgtEl>
                                        <p:attrNameLst>
                                          <p:attrName>style.visibility</p:attrName>
                                        </p:attrNameLst>
                                      </p:cBhvr>
                                      <p:to>
                                        <p:strVal val="visible"/>
                                      </p:to>
                                    </p:set>
                                    <p:anim calcmode="lin" valueType="num">
                                      <p:cBhvr additive="base">
                                        <p:cTn id="19" dur="500" fill="hold"/>
                                        <p:tgtEl>
                                          <p:spTgt spid="68615"/>
                                        </p:tgtEl>
                                        <p:attrNameLst>
                                          <p:attrName>ppt_x</p:attrName>
                                        </p:attrNameLst>
                                      </p:cBhvr>
                                      <p:tavLst>
                                        <p:tav tm="0">
                                          <p:val>
                                            <p:strVal val="0-#ppt_w/2"/>
                                          </p:val>
                                        </p:tav>
                                        <p:tav tm="100000">
                                          <p:val>
                                            <p:strVal val="#ppt_x"/>
                                          </p:val>
                                        </p:tav>
                                      </p:tavLst>
                                    </p:anim>
                                    <p:anim calcmode="lin" valueType="num">
                                      <p:cBhvr additive="base">
                                        <p:cTn id="20" dur="500" fill="hold"/>
                                        <p:tgtEl>
                                          <p:spTgt spid="6861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8616"/>
                                        </p:tgtEl>
                                        <p:attrNameLst>
                                          <p:attrName>style.visibility</p:attrName>
                                        </p:attrNameLst>
                                      </p:cBhvr>
                                      <p:to>
                                        <p:strVal val="visible"/>
                                      </p:to>
                                    </p:set>
                                    <p:anim calcmode="lin" valueType="num">
                                      <p:cBhvr additive="base">
                                        <p:cTn id="25" dur="500" fill="hold"/>
                                        <p:tgtEl>
                                          <p:spTgt spid="68616"/>
                                        </p:tgtEl>
                                        <p:attrNameLst>
                                          <p:attrName>ppt_x</p:attrName>
                                        </p:attrNameLst>
                                      </p:cBhvr>
                                      <p:tavLst>
                                        <p:tav tm="0">
                                          <p:val>
                                            <p:strVal val="0-#ppt_w/2"/>
                                          </p:val>
                                        </p:tav>
                                        <p:tav tm="100000">
                                          <p:val>
                                            <p:strVal val="#ppt_x"/>
                                          </p:val>
                                        </p:tav>
                                      </p:tavLst>
                                    </p:anim>
                                    <p:anim calcmode="lin" valueType="num">
                                      <p:cBhvr additive="base">
                                        <p:cTn id="26" dur="500" fill="hold"/>
                                        <p:tgtEl>
                                          <p:spTgt spid="68616"/>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nodePh="1">
                                  <p:stCondLst>
                                    <p:cond delay="0"/>
                                  </p:stCondLst>
                                  <p:endCondLst>
                                    <p:cond evt="begin" delay="0">
                                      <p:tn val="29"/>
                                    </p:cond>
                                  </p:endCondLst>
                                  <p:childTnLst>
                                    <p:set>
                                      <p:cBhvr>
                                        <p:cTn id="30" dur="1" fill="hold">
                                          <p:stCondLst>
                                            <p:cond delay="0"/>
                                          </p:stCondLst>
                                        </p:cTn>
                                        <p:tgtEl>
                                          <p:spTgt spid="68610">
                                            <p:txEl>
                                              <p:pRg st="0" end="0"/>
                                            </p:txEl>
                                          </p:spTgt>
                                        </p:tgtEl>
                                        <p:attrNameLst>
                                          <p:attrName>style.visibility</p:attrName>
                                        </p:attrNameLst>
                                      </p:cBhvr>
                                      <p:to>
                                        <p:strVal val="visible"/>
                                      </p:to>
                                    </p:set>
                                    <p:anim calcmode="lin" valueType="num">
                                      <p:cBhvr additive="base">
                                        <p:cTn id="31" dur="500" fill="hold"/>
                                        <p:tgtEl>
                                          <p:spTgt spid="68610">
                                            <p:txEl>
                                              <p:pRg st="0" end="0"/>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861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68611"/>
                                        </p:tgtEl>
                                        <p:attrNameLst>
                                          <p:attrName>style.visibility</p:attrName>
                                        </p:attrNameLst>
                                      </p:cBhvr>
                                      <p:to>
                                        <p:strVal val="visible"/>
                                      </p:to>
                                    </p:set>
                                    <p:anim calcmode="lin" valueType="num">
                                      <p:cBhvr additive="base">
                                        <p:cTn id="37" dur="500" fill="hold"/>
                                        <p:tgtEl>
                                          <p:spTgt spid="68611"/>
                                        </p:tgtEl>
                                        <p:attrNameLst>
                                          <p:attrName>ppt_x</p:attrName>
                                        </p:attrNameLst>
                                      </p:cBhvr>
                                      <p:tavLst>
                                        <p:tav tm="0">
                                          <p:val>
                                            <p:strVal val="0-#ppt_w/2"/>
                                          </p:val>
                                        </p:tav>
                                        <p:tav tm="100000">
                                          <p:val>
                                            <p:strVal val="#ppt_x"/>
                                          </p:val>
                                        </p:tav>
                                      </p:tavLst>
                                    </p:anim>
                                    <p:anim calcmode="lin" valueType="num">
                                      <p:cBhvr additive="base">
                                        <p:cTn id="38" dur="500" fill="hold"/>
                                        <p:tgtEl>
                                          <p:spTgt spid="68611"/>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68617">
                                            <p:txEl>
                                              <p:pRg st="0" end="0"/>
                                            </p:txEl>
                                          </p:spTgt>
                                        </p:tgtEl>
                                        <p:attrNameLst>
                                          <p:attrName>style.visibility</p:attrName>
                                        </p:attrNameLst>
                                      </p:cBhvr>
                                      <p:to>
                                        <p:strVal val="visible"/>
                                      </p:to>
                                    </p:set>
                                    <p:anim calcmode="lin" valueType="num">
                                      <p:cBhvr additive="base">
                                        <p:cTn id="43" dur="500" fill="hold"/>
                                        <p:tgtEl>
                                          <p:spTgt spid="68617">
                                            <p:txEl>
                                              <p:pRg st="0" end="0"/>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6861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68617">
                                            <p:txEl>
                                              <p:pRg st="1" end="1"/>
                                            </p:txEl>
                                          </p:spTgt>
                                        </p:tgtEl>
                                        <p:attrNameLst>
                                          <p:attrName>style.visibility</p:attrName>
                                        </p:attrNameLst>
                                      </p:cBhvr>
                                      <p:to>
                                        <p:strVal val="visible"/>
                                      </p:to>
                                    </p:set>
                                    <p:anim calcmode="lin" valueType="num">
                                      <p:cBhvr additive="base">
                                        <p:cTn id="49" dur="500" fill="hold"/>
                                        <p:tgtEl>
                                          <p:spTgt spid="68617">
                                            <p:txEl>
                                              <p:pRg st="1" end="1"/>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6861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68617">
                                            <p:txEl>
                                              <p:pRg st="2" end="2"/>
                                            </p:txEl>
                                          </p:spTgt>
                                        </p:tgtEl>
                                        <p:attrNameLst>
                                          <p:attrName>style.visibility</p:attrName>
                                        </p:attrNameLst>
                                      </p:cBhvr>
                                      <p:to>
                                        <p:strVal val="visible"/>
                                      </p:to>
                                    </p:set>
                                    <p:anim calcmode="lin" valueType="num">
                                      <p:cBhvr additive="base">
                                        <p:cTn id="55" dur="500" fill="hold"/>
                                        <p:tgtEl>
                                          <p:spTgt spid="68617">
                                            <p:txEl>
                                              <p:pRg st="2" end="2"/>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6861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68617">
                                            <p:txEl>
                                              <p:pRg st="3" end="3"/>
                                            </p:txEl>
                                          </p:spTgt>
                                        </p:tgtEl>
                                        <p:attrNameLst>
                                          <p:attrName>style.visibility</p:attrName>
                                        </p:attrNameLst>
                                      </p:cBhvr>
                                      <p:to>
                                        <p:strVal val="visible"/>
                                      </p:to>
                                    </p:set>
                                    <p:anim calcmode="lin" valueType="num">
                                      <p:cBhvr additive="base">
                                        <p:cTn id="61" dur="500" fill="hold"/>
                                        <p:tgtEl>
                                          <p:spTgt spid="68617">
                                            <p:txEl>
                                              <p:pRg st="3" end="3"/>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6861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68617">
                                            <p:txEl>
                                              <p:pRg st="4" end="4"/>
                                            </p:txEl>
                                          </p:spTgt>
                                        </p:tgtEl>
                                        <p:attrNameLst>
                                          <p:attrName>style.visibility</p:attrName>
                                        </p:attrNameLst>
                                      </p:cBhvr>
                                      <p:to>
                                        <p:strVal val="visible"/>
                                      </p:to>
                                    </p:set>
                                    <p:anim calcmode="lin" valueType="num">
                                      <p:cBhvr additive="base">
                                        <p:cTn id="67" dur="500" fill="hold"/>
                                        <p:tgtEl>
                                          <p:spTgt spid="68617">
                                            <p:txEl>
                                              <p:pRg st="4" end="4"/>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6861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68617">
                                            <p:txEl>
                                              <p:pRg st="5" end="5"/>
                                            </p:txEl>
                                          </p:spTgt>
                                        </p:tgtEl>
                                        <p:attrNameLst>
                                          <p:attrName>style.visibility</p:attrName>
                                        </p:attrNameLst>
                                      </p:cBhvr>
                                      <p:to>
                                        <p:strVal val="visible"/>
                                      </p:to>
                                    </p:set>
                                    <p:anim calcmode="lin" valueType="num">
                                      <p:cBhvr additive="base">
                                        <p:cTn id="73" dur="500" fill="hold"/>
                                        <p:tgtEl>
                                          <p:spTgt spid="68617">
                                            <p:txEl>
                                              <p:pRg st="5" end="5"/>
                                            </p:txEl>
                                          </p:spTgt>
                                        </p:tgtEl>
                                        <p:attrNameLst>
                                          <p:attrName>ppt_x</p:attrName>
                                        </p:attrNameLst>
                                      </p:cBhvr>
                                      <p:tavLst>
                                        <p:tav tm="0">
                                          <p:val>
                                            <p:strVal val="0-#ppt_w/2"/>
                                          </p:val>
                                        </p:tav>
                                        <p:tav tm="100000">
                                          <p:val>
                                            <p:strVal val="#ppt_x"/>
                                          </p:val>
                                        </p:tav>
                                      </p:tavLst>
                                    </p:anim>
                                    <p:anim calcmode="lin" valueType="num">
                                      <p:cBhvr additive="base">
                                        <p:cTn id="74" dur="500" fill="hold"/>
                                        <p:tgtEl>
                                          <p:spTgt spid="6861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8" fill="hold" grpId="0" nodeType="clickEffect">
                                  <p:stCondLst>
                                    <p:cond delay="0"/>
                                  </p:stCondLst>
                                  <p:childTnLst>
                                    <p:set>
                                      <p:cBhvr>
                                        <p:cTn id="78" dur="1" fill="hold">
                                          <p:stCondLst>
                                            <p:cond delay="0"/>
                                          </p:stCondLst>
                                        </p:cTn>
                                        <p:tgtEl>
                                          <p:spTgt spid="68617">
                                            <p:txEl>
                                              <p:pRg st="6" end="6"/>
                                            </p:txEl>
                                          </p:spTgt>
                                        </p:tgtEl>
                                        <p:attrNameLst>
                                          <p:attrName>style.visibility</p:attrName>
                                        </p:attrNameLst>
                                      </p:cBhvr>
                                      <p:to>
                                        <p:strVal val="visible"/>
                                      </p:to>
                                    </p:set>
                                    <p:anim calcmode="lin" valueType="num">
                                      <p:cBhvr additive="base">
                                        <p:cTn id="79" dur="500" fill="hold"/>
                                        <p:tgtEl>
                                          <p:spTgt spid="68617">
                                            <p:txEl>
                                              <p:pRg st="6" end="6"/>
                                            </p:txEl>
                                          </p:spTgt>
                                        </p:tgtEl>
                                        <p:attrNameLst>
                                          <p:attrName>ppt_x</p:attrName>
                                        </p:attrNameLst>
                                      </p:cBhvr>
                                      <p:tavLst>
                                        <p:tav tm="0">
                                          <p:val>
                                            <p:strVal val="0-#ppt_w/2"/>
                                          </p:val>
                                        </p:tav>
                                        <p:tav tm="100000">
                                          <p:val>
                                            <p:strVal val="#ppt_x"/>
                                          </p:val>
                                        </p:tav>
                                      </p:tavLst>
                                    </p:anim>
                                    <p:anim calcmode="lin" valueType="num">
                                      <p:cBhvr additive="base">
                                        <p:cTn id="80" dur="500" fill="hold"/>
                                        <p:tgtEl>
                                          <p:spTgt spid="68617">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8" fill="hold" grpId="0" nodeType="clickEffect">
                                  <p:stCondLst>
                                    <p:cond delay="0"/>
                                  </p:stCondLst>
                                  <p:childTnLst>
                                    <p:set>
                                      <p:cBhvr>
                                        <p:cTn id="84" dur="1" fill="hold">
                                          <p:stCondLst>
                                            <p:cond delay="0"/>
                                          </p:stCondLst>
                                        </p:cTn>
                                        <p:tgtEl>
                                          <p:spTgt spid="68617">
                                            <p:txEl>
                                              <p:pRg st="7" end="7"/>
                                            </p:txEl>
                                          </p:spTgt>
                                        </p:tgtEl>
                                        <p:attrNameLst>
                                          <p:attrName>style.visibility</p:attrName>
                                        </p:attrNameLst>
                                      </p:cBhvr>
                                      <p:to>
                                        <p:strVal val="visible"/>
                                      </p:to>
                                    </p:set>
                                    <p:anim calcmode="lin" valueType="num">
                                      <p:cBhvr additive="base">
                                        <p:cTn id="85" dur="500" fill="hold"/>
                                        <p:tgtEl>
                                          <p:spTgt spid="68617">
                                            <p:txEl>
                                              <p:pRg st="7" end="7"/>
                                            </p:txEl>
                                          </p:spTgt>
                                        </p:tgtEl>
                                        <p:attrNameLst>
                                          <p:attrName>ppt_x</p:attrName>
                                        </p:attrNameLst>
                                      </p:cBhvr>
                                      <p:tavLst>
                                        <p:tav tm="0">
                                          <p:val>
                                            <p:strVal val="0-#ppt_w/2"/>
                                          </p:val>
                                        </p:tav>
                                        <p:tav tm="100000">
                                          <p:val>
                                            <p:strVal val="#ppt_x"/>
                                          </p:val>
                                        </p:tav>
                                      </p:tavLst>
                                    </p:anim>
                                    <p:anim calcmode="lin" valueType="num">
                                      <p:cBhvr additive="base">
                                        <p:cTn id="86" dur="500" fill="hold"/>
                                        <p:tgtEl>
                                          <p:spTgt spid="68617">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0" grpId="0" build="p" autoUpdateAnimBg="0"/>
      <p:bldP spid="68611" grpId="0" animBg="1" autoUpdateAnimBg="0"/>
      <p:bldP spid="68613" grpId="0" animBg="1" autoUpdateAnimBg="0"/>
      <p:bldP spid="68614" grpId="0" animBg="1" autoUpdateAnimBg="0"/>
      <p:bldP spid="68615" grpId="0" animBg="1"/>
      <p:bldP spid="68616" grpId="0" animBg="1"/>
      <p:bldP spid="68617" grpId="0" build="p" bldLvl="2"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L’obbedienza all’autorità</a:t>
            </a:r>
            <a:endParaRPr lang="it-IT" dirty="0"/>
          </a:p>
        </p:txBody>
      </p:sp>
      <p:sp>
        <p:nvSpPr>
          <p:cNvPr id="3" name="Segnaposto contenuto 2"/>
          <p:cNvSpPr>
            <a:spLocks noGrp="1"/>
          </p:cNvSpPr>
          <p:nvPr>
            <p:ph idx="1"/>
          </p:nvPr>
        </p:nvSpPr>
        <p:spPr/>
        <p:txBody>
          <a:bodyPr/>
          <a:lstStyle/>
          <a:p>
            <a:pPr>
              <a:spcBef>
                <a:spcPts val="600"/>
              </a:spcBef>
              <a:spcAft>
                <a:spcPts val="600"/>
              </a:spcAft>
            </a:pPr>
            <a:r>
              <a:rPr lang="it-IT" altLang="en-US" sz="2600" dirty="0"/>
              <a:t>L’obbedienza è una norma sociale universale</a:t>
            </a:r>
          </a:p>
          <a:p>
            <a:pPr>
              <a:spcBef>
                <a:spcPts val="600"/>
              </a:spcBef>
              <a:spcAft>
                <a:spcPts val="600"/>
              </a:spcAft>
            </a:pPr>
            <a:endParaRPr lang="it-IT" altLang="en-US" sz="2600" dirty="0" smtClean="0"/>
          </a:p>
          <a:p>
            <a:pPr>
              <a:spcBef>
                <a:spcPts val="600"/>
              </a:spcBef>
              <a:spcAft>
                <a:spcPts val="600"/>
              </a:spcAft>
            </a:pPr>
            <a:r>
              <a:rPr lang="it-IT" altLang="en-US" sz="2600" dirty="0" smtClean="0"/>
              <a:t>Siamo </a:t>
            </a:r>
            <a:r>
              <a:rPr lang="it-IT" altLang="en-US" sz="2600" dirty="0"/>
              <a:t>socializzati ad obbedire alle autorità legittime</a:t>
            </a:r>
          </a:p>
          <a:p>
            <a:pPr lvl="1">
              <a:spcBef>
                <a:spcPts val="600"/>
              </a:spcBef>
              <a:spcAft>
                <a:spcPts val="600"/>
              </a:spcAft>
            </a:pPr>
            <a:r>
              <a:rPr lang="it-IT" altLang="en-US" sz="2600" dirty="0"/>
              <a:t>Norme sociali di obbedienza sono interiorizzate</a:t>
            </a:r>
          </a:p>
          <a:p>
            <a:pPr lvl="2">
              <a:spcBef>
                <a:spcPts val="600"/>
              </a:spcBef>
              <a:spcAft>
                <a:spcPts val="600"/>
              </a:spcAft>
            </a:pPr>
            <a:r>
              <a:rPr lang="it-IT" altLang="en-US" sz="2600" dirty="0"/>
              <a:t>Obbediamo anche quando non c’è l’autorità</a:t>
            </a:r>
          </a:p>
          <a:p>
            <a:pPr>
              <a:spcBef>
                <a:spcPts val="600"/>
              </a:spcBef>
              <a:spcAft>
                <a:spcPts val="600"/>
              </a:spcAft>
            </a:pPr>
            <a:r>
              <a:rPr lang="it-IT" altLang="ja-JP" sz="3400" dirty="0"/>
              <a:t>Ma l’obbedienza può avere tragiche conseguenze</a:t>
            </a:r>
          </a:p>
          <a:p>
            <a:endParaRPr lang="it-IT" dirty="0"/>
          </a:p>
        </p:txBody>
      </p:sp>
      <p:sp>
        <p:nvSpPr>
          <p:cNvPr id="4" name="Segnaposto piè di pagina 3"/>
          <p:cNvSpPr>
            <a:spLocks noGrp="1"/>
          </p:cNvSpPr>
          <p:nvPr>
            <p:ph type="ftr" sz="quarter" idx="11"/>
          </p:nvPr>
        </p:nvSpPr>
        <p:spPr/>
        <p:txBody>
          <a:bodyPr/>
          <a:lstStyle/>
          <a:p>
            <a:pPr>
              <a:defRPr/>
            </a:pPr>
            <a:r>
              <a:rPr lang="it-IT" smtClean="0"/>
              <a:t>PSICOLOGIA SOCIALE</a:t>
            </a:r>
            <a:endParaRPr lang="it-IT"/>
          </a:p>
        </p:txBody>
      </p:sp>
    </p:spTree>
    <p:extLst>
      <p:ext uri="{BB962C8B-B14F-4D97-AF65-F5344CB8AC3E}">
        <p14:creationId xmlns:p14="http://schemas.microsoft.com/office/powerpoint/2010/main" val="12982646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450056" y="620688"/>
            <a:ext cx="8243887" cy="1143000"/>
          </a:xfrm>
        </p:spPr>
        <p:txBody>
          <a:bodyPr/>
          <a:lstStyle/>
          <a:p>
            <a:pPr eaLnBrk="1" hangingPunct="1"/>
            <a:r>
              <a:rPr lang="it-IT" sz="3000" b="1" dirty="0" smtClean="0">
                <a:solidFill>
                  <a:schemeClr val="tx1"/>
                </a:solidFill>
                <a:cs typeface="Times New Roman" pitchFamily="18" charset="0"/>
              </a:rPr>
              <a:t>Quali sono le condizioni che possono indurre individui comuni a mettere in atto comportamenti distruttivi?</a:t>
            </a:r>
          </a:p>
        </p:txBody>
      </p:sp>
      <p:sp>
        <p:nvSpPr>
          <p:cNvPr id="81923" name="Text Box 3"/>
          <p:cNvSpPr txBox="1">
            <a:spLocks noChangeArrowheads="1"/>
          </p:cNvSpPr>
          <p:nvPr/>
        </p:nvSpPr>
        <p:spPr bwMode="auto">
          <a:xfrm>
            <a:off x="228600" y="2276475"/>
            <a:ext cx="8686800" cy="1679575"/>
          </a:xfrm>
          <a:prstGeom prst="rect">
            <a:avLst/>
          </a:prstGeom>
          <a:noFill/>
          <a:ln w="9525">
            <a:noFill/>
            <a:miter lim="800000"/>
            <a:headEnd/>
            <a:tailEnd/>
          </a:ln>
        </p:spPr>
        <p:txBody>
          <a:bodyPr>
            <a:spAutoFit/>
          </a:bodyPr>
          <a:lstStyle/>
          <a:p>
            <a:pPr>
              <a:spcBef>
                <a:spcPct val="50000"/>
              </a:spcBef>
            </a:pPr>
            <a:r>
              <a:rPr lang="it-IT" sz="2600" b="1">
                <a:latin typeface="Times New Roman" pitchFamily="18" charset="0"/>
                <a:cs typeface="Times New Roman" pitchFamily="18" charset="0"/>
              </a:rPr>
              <a:t>Una condizione può essere collegata alla cosiddetta </a:t>
            </a:r>
            <a:r>
              <a:rPr lang="it-IT" sz="2600" b="1" i="1">
                <a:latin typeface="Times New Roman" pitchFamily="18" charset="0"/>
                <a:cs typeface="Times New Roman" pitchFamily="18" charset="0"/>
              </a:rPr>
              <a:t>norma dell’obbedienza all’autorità</a:t>
            </a:r>
            <a:r>
              <a:rPr lang="it-IT" sz="2600" b="1">
                <a:latin typeface="Times New Roman" pitchFamily="18" charset="0"/>
                <a:cs typeface="Times New Roman" pitchFamily="18" charset="0"/>
              </a:rPr>
              <a:t>, ossia la convinzione secondo cui le persone sono tenute a obbedire a chi è dotato di autorità legittima.</a:t>
            </a:r>
            <a:r>
              <a:rPr lang="it-IT" sz="2600">
                <a:latin typeface="Times New Roman" pitchFamily="18" charset="0"/>
              </a:rPr>
              <a:t> </a:t>
            </a:r>
          </a:p>
        </p:txBody>
      </p:sp>
      <p:sp>
        <p:nvSpPr>
          <p:cNvPr id="2" name="Segnaposto piè di pagina 1"/>
          <p:cNvSpPr>
            <a:spLocks noGrp="1"/>
          </p:cNvSpPr>
          <p:nvPr>
            <p:ph type="ftr" sz="quarter" idx="11"/>
          </p:nvPr>
        </p:nvSpPr>
        <p:spPr/>
        <p:txBody>
          <a:bodyPr/>
          <a:lstStyle/>
          <a:p>
            <a:pPr>
              <a:defRPr/>
            </a:pPr>
            <a:r>
              <a:rPr lang="it-IT" smtClean="0"/>
              <a:t>PSICOLOGIA SOCIALE</a:t>
            </a: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1922"/>
                                        </p:tgtEl>
                                        <p:attrNameLst>
                                          <p:attrName>style.visibility</p:attrName>
                                        </p:attrNameLst>
                                      </p:cBhvr>
                                      <p:to>
                                        <p:strVal val="visible"/>
                                      </p:to>
                                    </p:set>
                                    <p:anim calcmode="lin" valueType="num">
                                      <p:cBhvr additive="base">
                                        <p:cTn id="7" dur="500" fill="hold"/>
                                        <p:tgtEl>
                                          <p:spTgt spid="81922"/>
                                        </p:tgtEl>
                                        <p:attrNameLst>
                                          <p:attrName>ppt_x</p:attrName>
                                        </p:attrNameLst>
                                      </p:cBhvr>
                                      <p:tavLst>
                                        <p:tav tm="0">
                                          <p:val>
                                            <p:strVal val="0-#ppt_w/2"/>
                                          </p:val>
                                        </p:tav>
                                        <p:tav tm="100000">
                                          <p:val>
                                            <p:strVal val="#ppt_x"/>
                                          </p:val>
                                        </p:tav>
                                      </p:tavLst>
                                    </p:anim>
                                    <p:anim calcmode="lin" valueType="num">
                                      <p:cBhvr additive="base">
                                        <p:cTn id="8" dur="500" fill="hold"/>
                                        <p:tgtEl>
                                          <p:spTgt spid="8192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12" fill="hold" grpId="0" nodeType="clickEffect">
                                  <p:stCondLst>
                                    <p:cond delay="0"/>
                                  </p:stCondLst>
                                  <p:childTnLst>
                                    <p:set>
                                      <p:cBhvr>
                                        <p:cTn id="12" dur="1" fill="hold">
                                          <p:stCondLst>
                                            <p:cond delay="0"/>
                                          </p:stCondLst>
                                        </p:cTn>
                                        <p:tgtEl>
                                          <p:spTgt spid="81923"/>
                                        </p:tgtEl>
                                        <p:attrNameLst>
                                          <p:attrName>style.visibility</p:attrName>
                                        </p:attrNameLst>
                                      </p:cBhvr>
                                      <p:to>
                                        <p:strVal val="visible"/>
                                      </p:to>
                                    </p:set>
                                    <p:animEffect transition="in" filter="strips(downLeft)">
                                      <p:cBhvr>
                                        <p:cTn id="13" dur="500"/>
                                        <p:tgtEl>
                                          <p:spTgt spid="819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2" grpId="0" autoUpdateAnimBg="0"/>
      <p:bldP spid="81923"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ext Box 2"/>
          <p:cNvSpPr txBox="1">
            <a:spLocks noChangeArrowheads="1"/>
          </p:cNvSpPr>
          <p:nvPr/>
        </p:nvSpPr>
        <p:spPr bwMode="auto">
          <a:xfrm>
            <a:off x="228600" y="488950"/>
            <a:ext cx="8686800" cy="2076450"/>
          </a:xfrm>
          <a:prstGeom prst="rect">
            <a:avLst/>
          </a:prstGeom>
          <a:noFill/>
          <a:ln w="6350">
            <a:solidFill>
              <a:schemeClr val="tx1"/>
            </a:solidFill>
            <a:miter lim="800000"/>
            <a:headEnd/>
            <a:tailEnd/>
          </a:ln>
        </p:spPr>
        <p:txBody>
          <a:bodyPr>
            <a:spAutoFit/>
          </a:bodyPr>
          <a:lstStyle/>
          <a:p>
            <a:pPr>
              <a:spcBef>
                <a:spcPct val="50000"/>
              </a:spcBef>
            </a:pPr>
            <a:r>
              <a:rPr lang="it-IT" sz="2600" b="1" dirty="0" err="1">
                <a:solidFill>
                  <a:srgbClr val="FF0000"/>
                </a:solidFill>
                <a:latin typeface="Times New Roman" pitchFamily="18" charset="0"/>
                <a:cs typeface="Times New Roman" pitchFamily="18" charset="0"/>
              </a:rPr>
              <a:t>Milgram</a:t>
            </a:r>
            <a:r>
              <a:rPr lang="it-IT" sz="2600" b="1" dirty="0">
                <a:solidFill>
                  <a:srgbClr val="FF0000"/>
                </a:solidFill>
                <a:latin typeface="Times New Roman" pitchFamily="18" charset="0"/>
                <a:cs typeface="Times New Roman" pitchFamily="18" charset="0"/>
              </a:rPr>
              <a:t> [1963] ha dimostrato che persone assolutamente normali accettavano di torturare un innocente sconosciuto legato ad una sedia, inviandogli delle fortissime scosse elettriche, se l’ordine proveniva da una persona dotata di autorità (lo sperimentatore).</a:t>
            </a:r>
          </a:p>
        </p:txBody>
      </p:sp>
      <p:sp>
        <p:nvSpPr>
          <p:cNvPr id="82947" name="Text Box 3"/>
          <p:cNvSpPr txBox="1">
            <a:spLocks noChangeArrowheads="1"/>
          </p:cNvSpPr>
          <p:nvPr/>
        </p:nvSpPr>
        <p:spPr bwMode="auto">
          <a:xfrm>
            <a:off x="251520" y="3284984"/>
            <a:ext cx="5760640" cy="2492990"/>
          </a:xfrm>
          <a:prstGeom prst="rect">
            <a:avLst/>
          </a:prstGeom>
          <a:noFill/>
          <a:ln w="9525" cmpd="dbl">
            <a:solidFill>
              <a:schemeClr val="tx1"/>
            </a:solidFill>
            <a:miter lim="800000"/>
            <a:headEnd/>
            <a:tailEnd/>
          </a:ln>
        </p:spPr>
        <p:txBody>
          <a:bodyPr wrap="square">
            <a:spAutoFit/>
          </a:bodyPr>
          <a:lstStyle/>
          <a:p>
            <a:pPr>
              <a:spcBef>
                <a:spcPct val="50000"/>
              </a:spcBef>
            </a:pPr>
            <a:r>
              <a:rPr lang="it-IT" sz="2600" b="1" dirty="0">
                <a:solidFill>
                  <a:schemeClr val="accent2"/>
                </a:solidFill>
                <a:latin typeface="Times New Roman" pitchFamily="18" charset="0"/>
                <a:cs typeface="Times New Roman" pitchFamily="18" charset="0"/>
              </a:rPr>
              <a:t>Quando tutta la responsabilità viene ricondotta all’autorità, gli individui entrano in quello che </a:t>
            </a:r>
            <a:r>
              <a:rPr lang="it-IT" sz="2600" b="1" dirty="0" err="1">
                <a:solidFill>
                  <a:schemeClr val="accent2"/>
                </a:solidFill>
                <a:latin typeface="Times New Roman" pitchFamily="18" charset="0"/>
                <a:cs typeface="Times New Roman" pitchFamily="18" charset="0"/>
              </a:rPr>
              <a:t>Milgram</a:t>
            </a:r>
            <a:r>
              <a:rPr lang="it-IT" sz="2600" b="1" dirty="0">
                <a:solidFill>
                  <a:schemeClr val="accent2"/>
                </a:solidFill>
                <a:latin typeface="Times New Roman" pitchFamily="18" charset="0"/>
                <a:cs typeface="Times New Roman" pitchFamily="18" charset="0"/>
              </a:rPr>
              <a:t> chiama </a:t>
            </a:r>
            <a:r>
              <a:rPr lang="it-IT" sz="2600" b="1" i="1" dirty="0">
                <a:solidFill>
                  <a:schemeClr val="accent2"/>
                </a:solidFill>
                <a:latin typeface="Times New Roman" pitchFamily="18" charset="0"/>
                <a:cs typeface="Times New Roman" pitchFamily="18" charset="0"/>
              </a:rPr>
              <a:t>stato </a:t>
            </a:r>
            <a:r>
              <a:rPr lang="it-IT" sz="2600" b="1" i="1" dirty="0" smtClean="0">
                <a:solidFill>
                  <a:schemeClr val="accent2"/>
                </a:solidFill>
                <a:latin typeface="Times New Roman" pitchFamily="18" charset="0"/>
                <a:cs typeface="Times New Roman" pitchFamily="18" charset="0"/>
              </a:rPr>
              <a:t>d’agente</a:t>
            </a:r>
            <a:r>
              <a:rPr lang="it-IT" sz="2600" b="1" dirty="0" smtClean="0">
                <a:solidFill>
                  <a:schemeClr val="accent2"/>
                </a:solidFill>
                <a:latin typeface="Times New Roman" pitchFamily="18" charset="0"/>
                <a:cs typeface="Times New Roman" pitchFamily="18" charset="0"/>
              </a:rPr>
              <a:t> (</a:t>
            </a:r>
            <a:r>
              <a:rPr lang="it-IT" sz="2600" b="1" dirty="0" err="1" smtClean="0">
                <a:solidFill>
                  <a:schemeClr val="accent2"/>
                </a:solidFill>
                <a:latin typeface="Times New Roman" pitchFamily="18" charset="0"/>
                <a:cs typeface="Times New Roman" pitchFamily="18" charset="0"/>
              </a:rPr>
              <a:t>=avvertono</a:t>
            </a:r>
            <a:r>
              <a:rPr lang="it-IT" sz="2600" b="1" dirty="0" smtClean="0">
                <a:solidFill>
                  <a:schemeClr val="accent2"/>
                </a:solidFill>
                <a:latin typeface="Times New Roman" pitchFamily="18" charset="0"/>
                <a:cs typeface="Times New Roman" pitchFamily="18" charset="0"/>
              </a:rPr>
              <a:t> </a:t>
            </a:r>
            <a:r>
              <a:rPr lang="it-IT" sz="2600" b="1" dirty="0">
                <a:solidFill>
                  <a:schemeClr val="accent2"/>
                </a:solidFill>
                <a:latin typeface="Times New Roman" pitchFamily="18" charset="0"/>
                <a:cs typeface="Times New Roman" pitchFamily="18" charset="0"/>
              </a:rPr>
              <a:t>se stessi come semplici agenti della figura dotata di </a:t>
            </a:r>
            <a:r>
              <a:rPr lang="it-IT" sz="2600" b="1" dirty="0" smtClean="0">
                <a:solidFill>
                  <a:schemeClr val="accent2"/>
                </a:solidFill>
                <a:latin typeface="Times New Roman" pitchFamily="18" charset="0"/>
                <a:cs typeface="Times New Roman" pitchFamily="18" charset="0"/>
              </a:rPr>
              <a:t>autorità).</a:t>
            </a:r>
            <a:r>
              <a:rPr lang="it-IT" sz="2600" b="1" dirty="0" smtClean="0">
                <a:solidFill>
                  <a:schemeClr val="accent2"/>
                </a:solidFill>
                <a:latin typeface="Times New Roman" pitchFamily="18" charset="0"/>
              </a:rPr>
              <a:t> </a:t>
            </a:r>
            <a:endParaRPr lang="it-IT" sz="2600" b="1" dirty="0">
              <a:solidFill>
                <a:schemeClr val="accent2"/>
              </a:solidFill>
              <a:latin typeface="Times New Roman" pitchFamily="18" charset="0"/>
            </a:endParaRPr>
          </a:p>
        </p:txBody>
      </p:sp>
      <p:pic>
        <p:nvPicPr>
          <p:cNvPr id="23556" name="Immagine 6" descr="charles.jpg"/>
          <p:cNvPicPr>
            <a:picLocks noChangeAspect="1"/>
          </p:cNvPicPr>
          <p:nvPr/>
        </p:nvPicPr>
        <p:blipFill>
          <a:blip r:embed="rId2" cstate="print"/>
          <a:srcRect/>
          <a:stretch>
            <a:fillRect/>
          </a:stretch>
        </p:blipFill>
        <p:spPr bwMode="auto">
          <a:xfrm>
            <a:off x="6804248" y="2852936"/>
            <a:ext cx="1714500" cy="2571750"/>
          </a:xfrm>
          <a:prstGeom prst="rect">
            <a:avLst/>
          </a:prstGeom>
          <a:noFill/>
          <a:ln w="9525">
            <a:noFill/>
            <a:miter lim="800000"/>
            <a:headEnd/>
            <a:tailEnd/>
          </a:ln>
        </p:spPr>
      </p:pic>
      <p:sp>
        <p:nvSpPr>
          <p:cNvPr id="2" name="Segnaposto piè di pagina 1"/>
          <p:cNvSpPr>
            <a:spLocks noGrp="1"/>
          </p:cNvSpPr>
          <p:nvPr>
            <p:ph type="ftr" sz="quarter" idx="11"/>
          </p:nvPr>
        </p:nvSpPr>
        <p:spPr/>
        <p:txBody>
          <a:bodyPr/>
          <a:lstStyle/>
          <a:p>
            <a:pPr>
              <a:defRPr/>
            </a:pPr>
            <a:r>
              <a:rPr lang="it-IT" smtClean="0"/>
              <a:t>PSICOLOGIA SOCIALE</a:t>
            </a: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grpId="0" nodeType="clickEffect">
                                  <p:stCondLst>
                                    <p:cond delay="0"/>
                                  </p:stCondLst>
                                  <p:childTnLst>
                                    <p:set>
                                      <p:cBhvr>
                                        <p:cTn id="6" dur="1" fill="hold">
                                          <p:stCondLst>
                                            <p:cond delay="0"/>
                                          </p:stCondLst>
                                        </p:cTn>
                                        <p:tgtEl>
                                          <p:spTgt spid="82946"/>
                                        </p:tgtEl>
                                        <p:attrNameLst>
                                          <p:attrName>style.visibility</p:attrName>
                                        </p:attrNameLst>
                                      </p:cBhvr>
                                      <p:to>
                                        <p:strVal val="visible"/>
                                      </p:to>
                                    </p:set>
                                    <p:animEffect transition="in" filter="slide(fromRight)">
                                      <p:cBhvr>
                                        <p:cTn id="7" dur="500"/>
                                        <p:tgtEl>
                                          <p:spTgt spid="8294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82947"/>
                                        </p:tgtEl>
                                        <p:attrNameLst>
                                          <p:attrName>style.visibility</p:attrName>
                                        </p:attrNameLst>
                                      </p:cBhvr>
                                      <p:to>
                                        <p:strVal val="visible"/>
                                      </p:to>
                                    </p:set>
                                    <p:animEffect transition="in" filter="strips(downLeft)">
                                      <p:cBhvr>
                                        <p:cTn id="12" dur="500"/>
                                        <p:tgtEl>
                                          <p:spTgt spid="829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6" grpId="0" animBg="1" autoUpdateAnimBg="0"/>
      <p:bldP spid="82947" grpId="0" animBg="1"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Risultati dell’esperimento</a:t>
            </a:r>
            <a:endParaRPr lang="it-IT" dirty="0"/>
          </a:p>
        </p:txBody>
      </p:sp>
      <p:sp>
        <p:nvSpPr>
          <p:cNvPr id="3" name="Segnaposto contenuto 2"/>
          <p:cNvSpPr>
            <a:spLocks noGrp="1"/>
          </p:cNvSpPr>
          <p:nvPr>
            <p:ph idx="1"/>
          </p:nvPr>
        </p:nvSpPr>
        <p:spPr/>
        <p:txBody>
          <a:bodyPr>
            <a:normAutofit fontScale="92500" lnSpcReduction="20000"/>
          </a:bodyPr>
          <a:lstStyle/>
          <a:p>
            <a:pPr marL="514350" indent="-514350">
              <a:spcBef>
                <a:spcPts val="600"/>
              </a:spcBef>
              <a:spcAft>
                <a:spcPts val="600"/>
              </a:spcAft>
              <a:buFont typeface="+mj-lt"/>
              <a:buAutoNum type="arabicPeriod"/>
            </a:pPr>
            <a:r>
              <a:rPr lang="en-US" altLang="en-US" sz="2400" noProof="1" smtClean="0"/>
              <a:t>Sono fattori influenti</a:t>
            </a:r>
          </a:p>
          <a:p>
            <a:pPr marL="514350" lvl="1" indent="-514350">
              <a:spcBef>
                <a:spcPts val="600"/>
              </a:spcBef>
              <a:spcAft>
                <a:spcPts val="600"/>
              </a:spcAft>
              <a:buSzPct val="100000"/>
              <a:buFont typeface="+mj-lt"/>
              <a:buAutoNum type="arabicPeriod"/>
            </a:pPr>
            <a:r>
              <a:rPr lang="en-US" altLang="en-US" sz="2000" noProof="1"/>
              <a:t>le persone si percepiscono come </a:t>
            </a:r>
            <a:r>
              <a:rPr lang="en-US" altLang="en-US" sz="2000" noProof="1" smtClean="0"/>
              <a:t>degli agenti </a:t>
            </a:r>
            <a:r>
              <a:rPr lang="en-US" altLang="en-US" sz="2000" noProof="1"/>
              <a:t>della figura dotata di autorità </a:t>
            </a:r>
            <a:r>
              <a:rPr lang="en-US" altLang="en-US" sz="2000" noProof="1" smtClean="0"/>
              <a:t>legittima, di conseguenza  i</a:t>
            </a:r>
            <a:r>
              <a:rPr lang="en-US" altLang="en-US" sz="2400" noProof="1" smtClean="0"/>
              <a:t>l </a:t>
            </a:r>
            <a:r>
              <a:rPr lang="en-US" altLang="en-US" sz="2400" noProof="1"/>
              <a:t>conflitto tra la propria coscienza e il dover eseguire l’ordine </a:t>
            </a:r>
            <a:r>
              <a:rPr lang="en-US" altLang="en-US" sz="2400" noProof="1" smtClean="0"/>
              <a:t>viene  </a:t>
            </a:r>
            <a:r>
              <a:rPr lang="en-US" altLang="en-US" sz="2400" noProof="1"/>
              <a:t>risolto </a:t>
            </a:r>
            <a:r>
              <a:rPr lang="en-US" altLang="en-US" sz="2400" noProof="1" smtClean="0"/>
              <a:t>mediante l’assunzione di responsabilità da parte dello sperimentatore </a:t>
            </a:r>
          </a:p>
          <a:p>
            <a:pPr marL="514350" lvl="1" indent="-514350">
              <a:spcBef>
                <a:spcPts val="600"/>
              </a:spcBef>
              <a:spcAft>
                <a:spcPts val="600"/>
              </a:spcAft>
              <a:buSzPct val="100000"/>
              <a:buFont typeface="+mj-lt"/>
              <a:buAutoNum type="arabicPeriod"/>
            </a:pPr>
            <a:r>
              <a:rPr lang="en-US" altLang="en-US" sz="2000" noProof="1" smtClean="0"/>
              <a:t>La vicinanza dell’allievo </a:t>
            </a:r>
            <a:r>
              <a:rPr lang="en-US" altLang="en-US" sz="2000" noProof="1"/>
              <a:t>era </a:t>
            </a:r>
            <a:r>
              <a:rPr lang="en-US" altLang="en-US" sz="2000" noProof="1" smtClean="0"/>
              <a:t>vicino all’autorità  richiama la </a:t>
            </a:r>
            <a:r>
              <a:rPr lang="en-US" altLang="en-US" sz="2000" noProof="1"/>
              <a:t>norma della responsabilità sociale</a:t>
            </a:r>
          </a:p>
          <a:p>
            <a:pPr marL="514350" lvl="1" indent="-514350">
              <a:spcBef>
                <a:spcPts val="600"/>
              </a:spcBef>
              <a:spcAft>
                <a:spcPts val="600"/>
              </a:spcAft>
              <a:buSzPct val="100000"/>
              <a:buFont typeface="+mj-lt"/>
              <a:buAutoNum type="arabicPeriod"/>
            </a:pPr>
            <a:r>
              <a:rPr lang="en-US" altLang="en-US" sz="2000" noProof="1" smtClean="0"/>
              <a:t>STATO </a:t>
            </a:r>
            <a:r>
              <a:rPr lang="en-US" altLang="en-US" sz="2000" noProof="1"/>
              <a:t>D’AGENTE: </a:t>
            </a:r>
            <a:r>
              <a:rPr lang="en-US" altLang="en-US" sz="2400" noProof="1" smtClean="0"/>
              <a:t>Hanno </a:t>
            </a:r>
            <a:r>
              <a:rPr lang="en-US" altLang="en-US" sz="2400" noProof="1"/>
              <a:t>seguito la norma dell’obbedienza all’autorità </a:t>
            </a:r>
            <a:r>
              <a:rPr lang="en-US" altLang="en-US" sz="2400" noProof="1" smtClean="0"/>
              <a:t>perchè più saliente </a:t>
            </a:r>
            <a:r>
              <a:rPr lang="en-US" altLang="en-US" sz="2400" noProof="1"/>
              <a:t>rispetto alle altre </a:t>
            </a:r>
            <a:r>
              <a:rPr lang="en-US" altLang="en-US" sz="2400" noProof="1" smtClean="0"/>
              <a:t>norme</a:t>
            </a:r>
          </a:p>
          <a:p>
            <a:pPr marL="514350" lvl="1" indent="-514350">
              <a:spcBef>
                <a:spcPts val="600"/>
              </a:spcBef>
              <a:spcAft>
                <a:spcPts val="600"/>
              </a:spcAft>
              <a:buSzPct val="100000"/>
              <a:buFont typeface="+mj-lt"/>
              <a:buAutoNum type="arabicPeriod"/>
            </a:pPr>
            <a:r>
              <a:rPr lang="en-US" altLang="en-US" sz="2400" noProof="1" smtClean="0"/>
              <a:t>Procedura </a:t>
            </a:r>
            <a:r>
              <a:rPr lang="en-US" altLang="en-US" sz="2400" noProof="1"/>
              <a:t>sequenziale dell’esperimento</a:t>
            </a:r>
          </a:p>
          <a:p>
            <a:pPr marL="688086" lvl="1" indent="-514350">
              <a:spcBef>
                <a:spcPts val="600"/>
              </a:spcBef>
              <a:spcAft>
                <a:spcPts val="600"/>
              </a:spcAft>
              <a:buFont typeface="Wingdings" panose="05000000000000000000" pitchFamily="2" charset="2"/>
              <a:buChar char="§"/>
            </a:pPr>
            <a:r>
              <a:rPr lang="en-US" altLang="en-US" sz="2000" noProof="1"/>
              <a:t>Coerenza e impegno</a:t>
            </a:r>
          </a:p>
          <a:p>
            <a:pPr marL="688086" lvl="1" indent="-514350">
              <a:spcBef>
                <a:spcPts val="600"/>
              </a:spcBef>
              <a:spcAft>
                <a:spcPts val="600"/>
              </a:spcAft>
              <a:buFont typeface="Wingdings" panose="05000000000000000000" pitchFamily="2" charset="2"/>
              <a:buChar char="§"/>
            </a:pPr>
            <a:r>
              <a:rPr lang="en-US" altLang="en-US" sz="2000" noProof="1"/>
              <a:t>Dissonanza cognitiva</a:t>
            </a:r>
          </a:p>
          <a:p>
            <a:endParaRPr lang="it-IT" dirty="0"/>
          </a:p>
        </p:txBody>
      </p:sp>
      <p:sp>
        <p:nvSpPr>
          <p:cNvPr id="4" name="Segnaposto piè di pagina 3"/>
          <p:cNvSpPr>
            <a:spLocks noGrp="1"/>
          </p:cNvSpPr>
          <p:nvPr>
            <p:ph type="ftr" sz="quarter" idx="11"/>
          </p:nvPr>
        </p:nvSpPr>
        <p:spPr/>
        <p:txBody>
          <a:bodyPr/>
          <a:lstStyle/>
          <a:p>
            <a:pPr>
              <a:defRPr/>
            </a:pPr>
            <a:r>
              <a:rPr lang="it-IT" smtClean="0"/>
              <a:t>PSICOLOGIA SOCIALE</a:t>
            </a:r>
            <a:endParaRPr lang="it-IT"/>
          </a:p>
        </p:txBody>
      </p:sp>
    </p:spTree>
    <p:extLst>
      <p:ext uri="{BB962C8B-B14F-4D97-AF65-F5344CB8AC3E}">
        <p14:creationId xmlns:p14="http://schemas.microsoft.com/office/powerpoint/2010/main" val="2736901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it-IT" dirty="0" smtClean="0"/>
              <a:t>L’influenza sociale</a:t>
            </a:r>
          </a:p>
        </p:txBody>
      </p:sp>
      <p:sp>
        <p:nvSpPr>
          <p:cNvPr id="5123" name="Rectangle 4"/>
          <p:cNvSpPr>
            <a:spLocks noChangeArrowheads="1"/>
          </p:cNvSpPr>
          <p:nvPr/>
        </p:nvSpPr>
        <p:spPr bwMode="auto">
          <a:xfrm>
            <a:off x="457200" y="1931988"/>
            <a:ext cx="8305800" cy="2868612"/>
          </a:xfrm>
          <a:prstGeom prst="rect">
            <a:avLst/>
          </a:prstGeom>
          <a:noFill/>
          <a:ln w="9525">
            <a:noFill/>
            <a:miter lim="800000"/>
            <a:headEnd/>
            <a:tailEnd/>
          </a:ln>
        </p:spPr>
        <p:txBody>
          <a:bodyPr>
            <a:spAutoFit/>
          </a:bodyPr>
          <a:lstStyle/>
          <a:p>
            <a:pPr>
              <a:spcBef>
                <a:spcPct val="50000"/>
              </a:spcBef>
            </a:pPr>
            <a:r>
              <a:rPr lang="it-IT" sz="2800" dirty="0">
                <a:cs typeface="Times New Roman" pitchFamily="18" charset="0"/>
              </a:rPr>
              <a:t>Lo studio dell'influenza sociale riguarda</a:t>
            </a:r>
          </a:p>
          <a:p>
            <a:pPr>
              <a:spcBef>
                <a:spcPct val="50000"/>
              </a:spcBef>
            </a:pPr>
            <a:r>
              <a:rPr lang="it-IT" sz="2800" dirty="0">
                <a:cs typeface="Times New Roman" pitchFamily="18" charset="0"/>
              </a:rPr>
              <a:t> «</a:t>
            </a:r>
            <a:r>
              <a:rPr lang="it-IT" sz="2800" i="1" dirty="0">
                <a:cs typeface="Times New Roman" pitchFamily="18" charset="0"/>
              </a:rPr>
              <a:t>le modalità con cui i processi mentali, le emozioni e i comportamenti degli individui (o dei gruppi) sono modificati </a:t>
            </a:r>
            <a:r>
              <a:rPr lang="it-IT" sz="2800" i="1" u="sng" dirty="0">
                <a:cs typeface="Times New Roman" pitchFamily="18" charset="0"/>
              </a:rPr>
              <a:t>dalla presenza (effettiva o simbolica</a:t>
            </a:r>
            <a:r>
              <a:rPr lang="it-IT" sz="2800" i="1" dirty="0">
                <a:cs typeface="Times New Roman" pitchFamily="18" charset="0"/>
              </a:rPr>
              <a:t>) di altri individui (o gruppi)» </a:t>
            </a:r>
            <a:r>
              <a:rPr lang="it-IT" sz="2800" dirty="0">
                <a:cs typeface="Times New Roman" pitchFamily="18" charset="0"/>
              </a:rPr>
              <a:t>(Mucchi Faina, 1996).</a:t>
            </a:r>
          </a:p>
        </p:txBody>
      </p:sp>
      <p:sp>
        <p:nvSpPr>
          <p:cNvPr id="2" name="Segnaposto piè di pagina 1"/>
          <p:cNvSpPr>
            <a:spLocks noGrp="1"/>
          </p:cNvSpPr>
          <p:nvPr>
            <p:ph type="ftr" sz="quarter" idx="11"/>
          </p:nvPr>
        </p:nvSpPr>
        <p:spPr/>
        <p:txBody>
          <a:bodyPr/>
          <a:lstStyle/>
          <a:p>
            <a:pPr>
              <a:defRPr/>
            </a:pPr>
            <a:r>
              <a:rPr lang="it-IT" smtClean="0"/>
              <a:t>PSICOLOGIA SOCIALE</a:t>
            </a:r>
            <a:endParaRPr lang="it-IT"/>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Variazioni dell’esperimento </a:t>
            </a:r>
            <a:endParaRPr lang="it-IT" dirty="0"/>
          </a:p>
        </p:txBody>
      </p:sp>
      <p:sp>
        <p:nvSpPr>
          <p:cNvPr id="3" name="Segnaposto contenuto 2"/>
          <p:cNvSpPr>
            <a:spLocks noGrp="1"/>
          </p:cNvSpPr>
          <p:nvPr>
            <p:ph idx="1"/>
          </p:nvPr>
        </p:nvSpPr>
        <p:spPr/>
        <p:txBody>
          <a:bodyPr/>
          <a:lstStyle/>
          <a:p>
            <a:pPr marL="0" indent="0" algn="ctr">
              <a:spcBef>
                <a:spcPts val="600"/>
              </a:spcBef>
              <a:buNone/>
            </a:pPr>
            <a:r>
              <a:rPr lang="it-IT" sz="2600" dirty="0"/>
              <a:t>VICINANZA DELLA VITTIMA</a:t>
            </a:r>
          </a:p>
          <a:p>
            <a:pPr marL="201168" lvl="1" indent="0">
              <a:spcBef>
                <a:spcPts val="600"/>
              </a:spcBef>
              <a:buNone/>
            </a:pPr>
            <a:r>
              <a:rPr lang="it-IT" sz="2400" dirty="0" smtClean="0"/>
              <a:t>Nell’esperimento </a:t>
            </a:r>
            <a:r>
              <a:rPr lang="it-IT" sz="2400" dirty="0"/>
              <a:t>originale: l’insegnante NON vedeva </a:t>
            </a:r>
            <a:r>
              <a:rPr lang="it-IT" sz="2400" dirty="0" smtClean="0"/>
              <a:t>l’allievo, successivamente </a:t>
            </a:r>
            <a:endParaRPr lang="it-IT" sz="2400" dirty="0"/>
          </a:p>
          <a:p>
            <a:pPr lvl="1">
              <a:spcBef>
                <a:spcPts val="600"/>
              </a:spcBef>
            </a:pPr>
            <a:r>
              <a:rPr lang="it-IT" sz="2400" dirty="0" smtClean="0"/>
              <a:t>La variazione del </a:t>
            </a:r>
            <a:r>
              <a:rPr lang="it-IT" sz="2400" dirty="0" err="1" smtClean="0"/>
              <a:t>setting</a:t>
            </a:r>
            <a:r>
              <a:rPr lang="it-IT" sz="2400" dirty="0" smtClean="0"/>
              <a:t>: </a:t>
            </a:r>
            <a:r>
              <a:rPr lang="it-IT" sz="2400" dirty="0"/>
              <a:t>l’insegnante vede l’allievo, </a:t>
            </a:r>
            <a:r>
              <a:rPr lang="it-IT" sz="2400" dirty="0" smtClean="0"/>
              <a:t>ha portato all’obbedienza </a:t>
            </a:r>
            <a:r>
              <a:rPr lang="it-IT" sz="2400" dirty="0"/>
              <a:t>40%</a:t>
            </a:r>
          </a:p>
          <a:p>
            <a:pPr lvl="1">
              <a:spcBef>
                <a:spcPts val="600"/>
              </a:spcBef>
            </a:pPr>
            <a:r>
              <a:rPr lang="it-IT" sz="2400" dirty="0" smtClean="0"/>
              <a:t>Inoltre, in un altro contesto sperimentale: </a:t>
            </a:r>
            <a:r>
              <a:rPr lang="it-IT" sz="2400" dirty="0"/>
              <a:t>l’insegnante tiene le mani dell’allievo, obbedienza 30%</a:t>
            </a:r>
          </a:p>
          <a:p>
            <a:endParaRPr lang="it-IT" dirty="0"/>
          </a:p>
          <a:p>
            <a:endParaRPr lang="it-IT" dirty="0"/>
          </a:p>
        </p:txBody>
      </p:sp>
      <p:sp>
        <p:nvSpPr>
          <p:cNvPr id="4" name="Segnaposto piè di pagina 3"/>
          <p:cNvSpPr>
            <a:spLocks noGrp="1"/>
          </p:cNvSpPr>
          <p:nvPr>
            <p:ph type="ftr" sz="quarter" idx="11"/>
          </p:nvPr>
        </p:nvSpPr>
        <p:spPr/>
        <p:txBody>
          <a:bodyPr/>
          <a:lstStyle/>
          <a:p>
            <a:pPr>
              <a:defRPr/>
            </a:pPr>
            <a:r>
              <a:rPr lang="it-IT" smtClean="0"/>
              <a:t>PSICOLOGIA SOCIALE</a:t>
            </a:r>
            <a:endParaRPr lang="it-IT"/>
          </a:p>
        </p:txBody>
      </p:sp>
    </p:spTree>
    <p:extLst>
      <p:ext uri="{BB962C8B-B14F-4D97-AF65-F5344CB8AC3E}">
        <p14:creationId xmlns:p14="http://schemas.microsoft.com/office/powerpoint/2010/main" val="41406970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marL="0" indent="0" algn="ctr">
              <a:spcBef>
                <a:spcPts val="600"/>
              </a:spcBef>
              <a:buNone/>
            </a:pPr>
            <a:r>
              <a:rPr lang="it-IT" sz="2600" dirty="0"/>
              <a:t>VICINANZA DELL’AUTORITA’ </a:t>
            </a:r>
          </a:p>
          <a:p>
            <a:pPr marL="201168" lvl="1" indent="0">
              <a:spcBef>
                <a:spcPts val="600"/>
              </a:spcBef>
              <a:buNone/>
            </a:pPr>
            <a:endParaRPr lang="it-IT" sz="2400" dirty="0" smtClean="0"/>
          </a:p>
          <a:p>
            <a:pPr marL="201168" lvl="1" indent="0">
              <a:spcBef>
                <a:spcPts val="600"/>
              </a:spcBef>
              <a:buNone/>
            </a:pPr>
            <a:r>
              <a:rPr lang="it-IT" sz="2400" dirty="0" smtClean="0"/>
              <a:t>Esperimento </a:t>
            </a:r>
            <a:r>
              <a:rPr lang="it-IT" sz="2400" dirty="0"/>
              <a:t>originale: l’insegnante era nella stessa stanza con l’autorità </a:t>
            </a:r>
          </a:p>
          <a:p>
            <a:pPr lvl="1">
              <a:spcBef>
                <a:spcPts val="600"/>
              </a:spcBef>
            </a:pPr>
            <a:r>
              <a:rPr lang="it-IT" sz="2400" dirty="0" smtClean="0"/>
              <a:t>In altri esperimenti situazione 1: </a:t>
            </a:r>
            <a:r>
              <a:rPr lang="it-IT" sz="2400" dirty="0"/>
              <a:t>l’autorità dà ordini al telefono, obbedienza 20.5 %</a:t>
            </a:r>
          </a:p>
          <a:p>
            <a:pPr lvl="1">
              <a:spcBef>
                <a:spcPts val="600"/>
              </a:spcBef>
            </a:pPr>
            <a:r>
              <a:rPr lang="it-IT" sz="2400" dirty="0" smtClean="0"/>
              <a:t>Situazione </a:t>
            </a:r>
            <a:r>
              <a:rPr lang="it-IT" sz="2400" dirty="0"/>
              <a:t>2: l’autorità non dà ordini (insegnanti liberi di decidere), obbedienza 2.5%</a:t>
            </a:r>
            <a:endParaRPr lang="it-IT" sz="2200" dirty="0"/>
          </a:p>
          <a:p>
            <a:endParaRPr lang="it-IT" dirty="0"/>
          </a:p>
        </p:txBody>
      </p:sp>
      <p:sp>
        <p:nvSpPr>
          <p:cNvPr id="4" name="Segnaposto piè di pagina 3"/>
          <p:cNvSpPr>
            <a:spLocks noGrp="1"/>
          </p:cNvSpPr>
          <p:nvPr>
            <p:ph type="ftr" sz="quarter" idx="11"/>
          </p:nvPr>
        </p:nvSpPr>
        <p:spPr/>
        <p:txBody>
          <a:bodyPr/>
          <a:lstStyle/>
          <a:p>
            <a:pPr>
              <a:defRPr/>
            </a:pPr>
            <a:r>
              <a:rPr lang="it-IT" smtClean="0"/>
              <a:t>PSICOLOGIA SOCIALE</a:t>
            </a:r>
            <a:endParaRPr lang="it-IT"/>
          </a:p>
        </p:txBody>
      </p:sp>
    </p:spTree>
    <p:extLst>
      <p:ext uri="{BB962C8B-B14F-4D97-AF65-F5344CB8AC3E}">
        <p14:creationId xmlns:p14="http://schemas.microsoft.com/office/powerpoint/2010/main" val="245586144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normAutofit fontScale="92500" lnSpcReduction="20000"/>
          </a:bodyPr>
          <a:lstStyle/>
          <a:p>
            <a:pPr marL="0" indent="0" algn="ctr">
              <a:spcBef>
                <a:spcPts val="600"/>
              </a:spcBef>
              <a:buNone/>
            </a:pPr>
            <a:r>
              <a:rPr lang="it-IT" sz="2600" dirty="0"/>
              <a:t>LEGITTIMITA’/EXPERTISE/ACCORDO DELL’AUTORITA’</a:t>
            </a:r>
          </a:p>
          <a:p>
            <a:pPr marL="324000" lvl="1" indent="0" algn="ctr">
              <a:spcBef>
                <a:spcPts val="600"/>
              </a:spcBef>
              <a:buNone/>
            </a:pPr>
            <a:endParaRPr lang="it-IT" sz="2400" dirty="0"/>
          </a:p>
          <a:p>
            <a:pPr lvl="1">
              <a:spcBef>
                <a:spcPts val="600"/>
              </a:spcBef>
            </a:pPr>
            <a:r>
              <a:rPr lang="it-IT" sz="2400" dirty="0"/>
              <a:t>Esperimento originale: Università di Yale con scienziati in camice bianco</a:t>
            </a:r>
          </a:p>
          <a:p>
            <a:pPr lvl="1">
              <a:spcBef>
                <a:spcPts val="600"/>
              </a:spcBef>
            </a:pPr>
            <a:r>
              <a:rPr lang="it-IT" sz="2400" dirty="0"/>
              <a:t>Variazione 1: ufficio decadente, studio sponsorizzato da un’azienda privata, obbedienza 48 %</a:t>
            </a:r>
          </a:p>
          <a:p>
            <a:pPr lvl="1">
              <a:spcBef>
                <a:spcPts val="600"/>
              </a:spcBef>
            </a:pPr>
            <a:r>
              <a:rPr lang="it-IT" sz="2400" dirty="0"/>
              <a:t>Variazione 2: un secondo insegnante – non l’autorità – suggerisce di aumentare le scosse ad ogni risposta sbagliata, obbedienza 20%</a:t>
            </a:r>
          </a:p>
          <a:p>
            <a:pPr lvl="1">
              <a:spcBef>
                <a:spcPts val="600"/>
              </a:spcBef>
            </a:pPr>
            <a:r>
              <a:rPr lang="it-IT" sz="2400" dirty="0"/>
              <a:t>Variazione 3: due sperimentatori sono in disaccordo fra loro,  obbedienza 0% (100% degli insegnanti si ferma) </a:t>
            </a:r>
          </a:p>
          <a:p>
            <a:pPr marL="324000" lvl="1" indent="0">
              <a:spcBef>
                <a:spcPts val="600"/>
              </a:spcBef>
              <a:buNone/>
            </a:pPr>
            <a:r>
              <a:rPr lang="en-US" sz="2400" noProof="1"/>
              <a:t> </a:t>
            </a:r>
          </a:p>
          <a:p>
            <a:endParaRPr lang="it-IT" dirty="0"/>
          </a:p>
        </p:txBody>
      </p:sp>
      <p:sp>
        <p:nvSpPr>
          <p:cNvPr id="4" name="Segnaposto piè di pagina 3"/>
          <p:cNvSpPr>
            <a:spLocks noGrp="1"/>
          </p:cNvSpPr>
          <p:nvPr>
            <p:ph type="ftr" sz="quarter" idx="11"/>
          </p:nvPr>
        </p:nvSpPr>
        <p:spPr/>
        <p:txBody>
          <a:bodyPr/>
          <a:lstStyle/>
          <a:p>
            <a:pPr>
              <a:defRPr/>
            </a:pPr>
            <a:r>
              <a:rPr lang="it-IT" smtClean="0"/>
              <a:t>PSICOLOGIA SOCIALE</a:t>
            </a:r>
            <a:endParaRPr lang="it-IT"/>
          </a:p>
        </p:txBody>
      </p:sp>
    </p:spTree>
    <p:extLst>
      <p:ext uri="{BB962C8B-B14F-4D97-AF65-F5344CB8AC3E}">
        <p14:creationId xmlns:p14="http://schemas.microsoft.com/office/powerpoint/2010/main" val="18373796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800099" y="1268760"/>
            <a:ext cx="7543801" cy="4023360"/>
          </a:xfrm>
        </p:spPr>
        <p:txBody>
          <a:bodyPr/>
          <a:lstStyle/>
          <a:p>
            <a:pPr marL="0" indent="0" algn="ctr">
              <a:spcBef>
                <a:spcPts val="600"/>
              </a:spcBef>
              <a:buNone/>
            </a:pPr>
            <a:r>
              <a:rPr lang="it-IT" sz="2600" dirty="0"/>
              <a:t>PRESSIONE DEL GRUPPO</a:t>
            </a:r>
          </a:p>
          <a:p>
            <a:pPr marL="324000" lvl="1" indent="0" algn="ctr">
              <a:spcBef>
                <a:spcPts val="600"/>
              </a:spcBef>
              <a:buNone/>
            </a:pPr>
            <a:endParaRPr lang="it-IT" sz="2400" dirty="0"/>
          </a:p>
          <a:p>
            <a:pPr marL="201168" lvl="1" indent="0">
              <a:spcBef>
                <a:spcPts val="600"/>
              </a:spcBef>
              <a:buNone/>
            </a:pPr>
            <a:r>
              <a:rPr lang="it-IT" sz="2400" dirty="0"/>
              <a:t>Esperimento originale: partecipanti soli con l’autorità</a:t>
            </a:r>
          </a:p>
          <a:p>
            <a:pPr lvl="1">
              <a:spcBef>
                <a:spcPts val="600"/>
              </a:spcBef>
            </a:pPr>
            <a:r>
              <a:rPr lang="it-IT" sz="2400" dirty="0"/>
              <a:t>Variazione: i partecipanti sono insieme ad altri due insegnanti</a:t>
            </a:r>
          </a:p>
          <a:p>
            <a:pPr lvl="2">
              <a:spcBef>
                <a:spcPts val="600"/>
              </a:spcBef>
            </a:pPr>
            <a:r>
              <a:rPr lang="it-IT" sz="2200" dirty="0"/>
              <a:t>Quando gli altri disobbediscono, obbedienza 10 %</a:t>
            </a:r>
          </a:p>
          <a:p>
            <a:pPr lvl="2">
              <a:spcBef>
                <a:spcPts val="600"/>
              </a:spcBef>
            </a:pPr>
            <a:r>
              <a:rPr lang="it-IT" sz="2200" dirty="0"/>
              <a:t>Quando gli altri obbediscono, obbedienza 92.5%</a:t>
            </a:r>
          </a:p>
          <a:p>
            <a:pPr lvl="1">
              <a:spcBef>
                <a:spcPts val="600"/>
              </a:spcBef>
            </a:pPr>
            <a:r>
              <a:rPr lang="it-IT" sz="2400" dirty="0"/>
              <a:t>Pressione del gruppo</a:t>
            </a:r>
            <a:r>
              <a:rPr lang="sv-SE" sz="2400" noProof="1"/>
              <a:t>!</a:t>
            </a:r>
            <a:endParaRPr lang="en-US" sz="2400" noProof="1"/>
          </a:p>
          <a:p>
            <a:endParaRPr lang="en-US" noProof="1"/>
          </a:p>
          <a:p>
            <a:endParaRPr lang="it-IT" dirty="0"/>
          </a:p>
        </p:txBody>
      </p:sp>
      <p:sp>
        <p:nvSpPr>
          <p:cNvPr id="4" name="Segnaposto piè di pagina 3"/>
          <p:cNvSpPr>
            <a:spLocks noGrp="1"/>
          </p:cNvSpPr>
          <p:nvPr>
            <p:ph type="ftr" sz="quarter" idx="11"/>
          </p:nvPr>
        </p:nvSpPr>
        <p:spPr/>
        <p:txBody>
          <a:bodyPr/>
          <a:lstStyle/>
          <a:p>
            <a:pPr>
              <a:defRPr/>
            </a:pPr>
            <a:r>
              <a:rPr lang="it-IT" smtClean="0"/>
              <a:t>PSICOLOGIA SOCIALE</a:t>
            </a:r>
            <a:endParaRPr lang="it-IT"/>
          </a:p>
        </p:txBody>
      </p:sp>
    </p:spTree>
    <p:extLst>
      <p:ext uri="{BB962C8B-B14F-4D97-AF65-F5344CB8AC3E}">
        <p14:creationId xmlns:p14="http://schemas.microsoft.com/office/powerpoint/2010/main" val="213827760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Risultati in sintesi</a:t>
            </a:r>
            <a:endParaRPr lang="it-IT" dirty="0"/>
          </a:p>
        </p:txBody>
      </p:sp>
      <p:sp>
        <p:nvSpPr>
          <p:cNvPr id="4" name="Segnaposto piè di pagina 3"/>
          <p:cNvSpPr>
            <a:spLocks noGrp="1"/>
          </p:cNvSpPr>
          <p:nvPr>
            <p:ph type="ftr" sz="quarter" idx="11"/>
          </p:nvPr>
        </p:nvSpPr>
        <p:spPr/>
        <p:txBody>
          <a:bodyPr/>
          <a:lstStyle/>
          <a:p>
            <a:pPr>
              <a:defRPr/>
            </a:pPr>
            <a:r>
              <a:rPr lang="it-IT" smtClean="0"/>
              <a:t>PSICOLOGIA SOCIALE</a:t>
            </a:r>
            <a:endParaRPr lang="it-IT"/>
          </a:p>
        </p:txBody>
      </p:sp>
      <p:pic>
        <p:nvPicPr>
          <p:cNvPr id="5" name="Picture 3" descr="A bar graph shows the percentage of participants going to the end of the shock panel based on different versions of the Milgram Study.&#10;&#10;The version of the experiment and the participants (teachers) going to the end of the shock panel (450 volts) are as follows.&#10;&#10;Standard lab version: 62&#10;Office building location: 48&#10;Teacher places learner hand on shock plate: 30&#10;Experimenter located remotely: 20&#10;Two confederate “teachers” rebel: 10&#10;Teachers choose shock levels: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2960" y="1813842"/>
            <a:ext cx="7411445" cy="45694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890195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altLang="en-US" dirty="0"/>
              <a:t>Diverse questioni </a:t>
            </a:r>
            <a:r>
              <a:rPr lang="it-IT" altLang="en-US" dirty="0" smtClean="0"/>
              <a:t>etiche riconducibili all’esperimento:</a:t>
            </a:r>
            <a:endParaRPr lang="it-IT" dirty="0"/>
          </a:p>
        </p:txBody>
      </p:sp>
      <p:sp>
        <p:nvSpPr>
          <p:cNvPr id="4" name="Segnaposto piè di pagina 3"/>
          <p:cNvSpPr>
            <a:spLocks noGrp="1"/>
          </p:cNvSpPr>
          <p:nvPr>
            <p:ph type="ftr" sz="quarter" idx="11"/>
          </p:nvPr>
        </p:nvSpPr>
        <p:spPr/>
        <p:txBody>
          <a:bodyPr/>
          <a:lstStyle/>
          <a:p>
            <a:pPr>
              <a:defRPr/>
            </a:pPr>
            <a:r>
              <a:rPr lang="it-IT" smtClean="0"/>
              <a:t>PSICOLOGIA SOCIALE</a:t>
            </a:r>
            <a:endParaRPr lang="it-IT"/>
          </a:p>
        </p:txBody>
      </p:sp>
      <p:sp>
        <p:nvSpPr>
          <p:cNvPr id="5" name="Content Placeholder 2"/>
          <p:cNvSpPr>
            <a:spLocks noGrp="1"/>
          </p:cNvSpPr>
          <p:nvPr>
            <p:ph idx="1"/>
          </p:nvPr>
        </p:nvSpPr>
        <p:spPr/>
        <p:txBody>
          <a:bodyPr anchor="t">
            <a:normAutofit/>
          </a:bodyPr>
          <a:lstStyle/>
          <a:p>
            <a:pPr lvl="1">
              <a:spcBef>
                <a:spcPts val="600"/>
              </a:spcBef>
              <a:spcAft>
                <a:spcPts val="600"/>
              </a:spcAft>
            </a:pPr>
            <a:r>
              <a:rPr lang="it-IT" altLang="en-US" sz="2000" dirty="0" smtClean="0"/>
              <a:t>Inganno</a:t>
            </a:r>
          </a:p>
          <a:p>
            <a:pPr lvl="1">
              <a:spcBef>
                <a:spcPts val="600"/>
              </a:spcBef>
              <a:spcAft>
                <a:spcPts val="600"/>
              </a:spcAft>
            </a:pPr>
            <a:r>
              <a:rPr lang="it-IT" altLang="en-US" sz="2000" dirty="0" smtClean="0"/>
              <a:t>Mancanza di consenso informato completo</a:t>
            </a:r>
          </a:p>
          <a:p>
            <a:pPr lvl="1">
              <a:spcBef>
                <a:spcPts val="600"/>
              </a:spcBef>
              <a:spcAft>
                <a:spcPts val="600"/>
              </a:spcAft>
            </a:pPr>
            <a:r>
              <a:rPr lang="it-IT" altLang="en-US" sz="2000" dirty="0" smtClean="0"/>
              <a:t>Il ruolo di insegnante ha causato disagio psicologico</a:t>
            </a:r>
          </a:p>
          <a:p>
            <a:pPr lvl="1">
              <a:spcBef>
                <a:spcPts val="600"/>
              </a:spcBef>
              <a:spcAft>
                <a:spcPts val="600"/>
              </a:spcAft>
            </a:pPr>
            <a:r>
              <a:rPr lang="it-IT" altLang="en-US" sz="2000" dirty="0" smtClean="0"/>
              <a:t>Non era chiaro che i partecipanti potessero ritirarsi dallo studio in qualunque momento</a:t>
            </a:r>
          </a:p>
          <a:p>
            <a:pPr lvl="1">
              <a:spcBef>
                <a:spcPts val="600"/>
              </a:spcBef>
              <a:spcAft>
                <a:spcPts val="600"/>
              </a:spcAft>
            </a:pPr>
            <a:r>
              <a:rPr lang="it-IT" altLang="en-US" sz="2000" dirty="0" smtClean="0"/>
              <a:t>Intuizione inflitta </a:t>
            </a:r>
          </a:p>
          <a:p>
            <a:pPr lvl="2">
              <a:spcBef>
                <a:spcPts val="600"/>
              </a:spcBef>
              <a:spcAft>
                <a:spcPts val="600"/>
              </a:spcAft>
            </a:pPr>
            <a:r>
              <a:rPr lang="it-IT" altLang="en-US" sz="2000" dirty="0" smtClean="0"/>
              <a:t>Imparare cose spiacevoli su se stessi</a:t>
            </a:r>
          </a:p>
        </p:txBody>
      </p:sp>
    </p:spTree>
    <p:extLst>
      <p:ext uri="{BB962C8B-B14F-4D97-AF65-F5344CB8AC3E}">
        <p14:creationId xmlns:p14="http://schemas.microsoft.com/office/powerpoint/2010/main" val="1029379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endParaRPr lang="it-IT" dirty="0"/>
          </a:p>
          <a:p>
            <a:r>
              <a:rPr lang="it-IT" dirty="0" smtClean="0"/>
              <a:t>Ecco alcuni esempi </a:t>
            </a:r>
            <a:r>
              <a:rPr lang="it-IT" dirty="0"/>
              <a:t>di tipi d’influenza: </a:t>
            </a:r>
            <a:endParaRPr lang="it-IT" dirty="0" smtClean="0"/>
          </a:p>
          <a:p>
            <a:r>
              <a:rPr lang="it-IT" dirty="0" smtClean="0"/>
              <a:t>Influenza </a:t>
            </a:r>
            <a:r>
              <a:rPr lang="it-IT" dirty="0"/>
              <a:t>della maggioranza </a:t>
            </a:r>
            <a:endParaRPr lang="it-IT" dirty="0" smtClean="0"/>
          </a:p>
          <a:p>
            <a:r>
              <a:rPr lang="it-IT" dirty="0" smtClean="0"/>
              <a:t>Influenza </a:t>
            </a:r>
            <a:r>
              <a:rPr lang="it-IT" dirty="0"/>
              <a:t>della minoranza </a:t>
            </a:r>
            <a:endParaRPr lang="it-IT" dirty="0" smtClean="0"/>
          </a:p>
          <a:p>
            <a:r>
              <a:rPr lang="it-IT" dirty="0" smtClean="0"/>
              <a:t>Influenza della </a:t>
            </a:r>
            <a:r>
              <a:rPr lang="it-IT" dirty="0"/>
              <a:t>competenza </a:t>
            </a:r>
            <a:endParaRPr lang="it-IT" dirty="0" smtClean="0"/>
          </a:p>
          <a:p>
            <a:r>
              <a:rPr lang="it-IT" dirty="0" smtClean="0"/>
              <a:t>Influenza </a:t>
            </a:r>
            <a:r>
              <a:rPr lang="it-IT" dirty="0"/>
              <a:t>senza messaggio </a:t>
            </a:r>
            <a:endParaRPr lang="it-IT" dirty="0" smtClean="0"/>
          </a:p>
          <a:p>
            <a:r>
              <a:rPr lang="it-IT" dirty="0" smtClean="0"/>
              <a:t>Malattia </a:t>
            </a:r>
            <a:r>
              <a:rPr lang="it-IT" dirty="0"/>
              <a:t>psicogena di massa</a:t>
            </a:r>
          </a:p>
          <a:p>
            <a:endParaRPr lang="it-IT" dirty="0"/>
          </a:p>
        </p:txBody>
      </p:sp>
      <p:sp>
        <p:nvSpPr>
          <p:cNvPr id="4" name="Segnaposto piè di pagina 3"/>
          <p:cNvSpPr>
            <a:spLocks noGrp="1"/>
          </p:cNvSpPr>
          <p:nvPr>
            <p:ph type="ftr" sz="quarter" idx="11"/>
          </p:nvPr>
        </p:nvSpPr>
        <p:spPr/>
        <p:txBody>
          <a:bodyPr/>
          <a:lstStyle/>
          <a:p>
            <a:pPr>
              <a:defRPr/>
            </a:pPr>
            <a:r>
              <a:rPr lang="it-IT" smtClean="0"/>
              <a:t>PSICOLOGIA SOCIALE</a:t>
            </a:r>
            <a:endParaRPr lang="it-IT"/>
          </a:p>
        </p:txBody>
      </p:sp>
    </p:spTree>
    <p:extLst>
      <p:ext uri="{BB962C8B-B14F-4D97-AF65-F5344CB8AC3E}">
        <p14:creationId xmlns:p14="http://schemas.microsoft.com/office/powerpoint/2010/main" val="19509608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it-IT" sz="2800" smtClean="0"/>
              <a:t>Influenza, influsso, suggestione</a:t>
            </a:r>
          </a:p>
        </p:txBody>
      </p:sp>
      <p:sp>
        <p:nvSpPr>
          <p:cNvPr id="7171" name="Rectangle 3"/>
          <p:cNvSpPr>
            <a:spLocks noGrp="1" noChangeArrowheads="1"/>
          </p:cNvSpPr>
          <p:nvPr>
            <p:ph idx="1"/>
          </p:nvPr>
        </p:nvSpPr>
        <p:spPr>
          <a:xfrm>
            <a:off x="611561" y="1845734"/>
            <a:ext cx="7755200" cy="4391578"/>
          </a:xfrm>
        </p:spPr>
        <p:txBody>
          <a:bodyPr/>
          <a:lstStyle/>
          <a:p>
            <a:pPr eaLnBrk="1" hangingPunct="1">
              <a:lnSpc>
                <a:spcPct val="90000"/>
              </a:lnSpc>
              <a:buFontTx/>
              <a:buNone/>
            </a:pPr>
            <a:r>
              <a:rPr lang="it-IT" sz="1800" dirty="0" smtClean="0"/>
              <a:t>Dal latino </a:t>
            </a:r>
            <a:r>
              <a:rPr lang="it-IT" sz="1800" i="1" dirty="0" err="1" smtClean="0"/>
              <a:t>influere</a:t>
            </a:r>
            <a:r>
              <a:rPr lang="it-IT" sz="1800" dirty="0" smtClean="0"/>
              <a:t> “fluire, scorrere dentro”</a:t>
            </a:r>
          </a:p>
          <a:p>
            <a:pPr eaLnBrk="1" hangingPunct="1">
              <a:lnSpc>
                <a:spcPct val="90000"/>
              </a:lnSpc>
            </a:pPr>
            <a:r>
              <a:rPr lang="it-IT" sz="1800" dirty="0" smtClean="0"/>
              <a:t>In psicologia sociale la parola </a:t>
            </a:r>
            <a:r>
              <a:rPr lang="it-IT" sz="1800" u="sng" dirty="0" smtClean="0"/>
              <a:t>influsso</a:t>
            </a:r>
            <a:r>
              <a:rPr lang="it-IT" sz="1800" dirty="0" smtClean="0"/>
              <a:t> è meno usata sia per mantenere un’analogia con il corrispettivo inglese (</a:t>
            </a:r>
            <a:r>
              <a:rPr lang="it-IT" sz="1800" i="1" dirty="0" err="1" smtClean="0"/>
              <a:t>influence</a:t>
            </a:r>
            <a:r>
              <a:rPr lang="it-IT" sz="1800" dirty="0" smtClean="0"/>
              <a:t>) sia perché il termine evoca oggi un effetto generale, spesso arcano e incontrollabile. Se l’influenza anche l’influenza agisce in modo nascosto  colpisce persone inconsapevoli, </a:t>
            </a:r>
            <a:r>
              <a:rPr lang="it-IT" sz="1800" b="1" dirty="0" smtClean="0"/>
              <a:t>gran parte dei processi d’influenza sociale non si basano su risposte irrazionali ma su giudizi e ragionamenti</a:t>
            </a:r>
            <a:r>
              <a:rPr lang="it-IT" sz="1800" dirty="0" smtClean="0"/>
              <a:t>.   </a:t>
            </a:r>
          </a:p>
          <a:p>
            <a:pPr eaLnBrk="1" hangingPunct="1">
              <a:lnSpc>
                <a:spcPct val="90000"/>
              </a:lnSpc>
            </a:pPr>
            <a:r>
              <a:rPr lang="it-IT" sz="1800" dirty="0" smtClean="0"/>
              <a:t>La suggestione costituisce l’antecedente storico dell’influenza sociale e godette di grande fortuna fino agli anni intorno 1940. Secondo </a:t>
            </a:r>
            <a:r>
              <a:rPr lang="it-IT" sz="1800" dirty="0" err="1" smtClean="0"/>
              <a:t>Asch</a:t>
            </a:r>
            <a:r>
              <a:rPr lang="it-IT" sz="1800" dirty="0" smtClean="0"/>
              <a:t> è un processo che in campo sociale, produce effetti limitati e non generalizzabili. Oggi fattori inconsci e involontari sono nuovamente al centro dell’interesse,  secondo alcuni (cfr. Moscovici, 1994) è una metafora dei fenomeni mentali più adeguata del computer. Nuova comparsa. Fugace apparizione o inversione di tendenza?</a:t>
            </a:r>
          </a:p>
        </p:txBody>
      </p:sp>
      <p:sp>
        <p:nvSpPr>
          <p:cNvPr id="2" name="Segnaposto piè di pagina 1"/>
          <p:cNvSpPr>
            <a:spLocks noGrp="1"/>
          </p:cNvSpPr>
          <p:nvPr>
            <p:ph type="ftr" sz="quarter" idx="11"/>
          </p:nvPr>
        </p:nvSpPr>
        <p:spPr/>
        <p:txBody>
          <a:bodyPr/>
          <a:lstStyle/>
          <a:p>
            <a:pPr>
              <a:defRPr/>
            </a:pPr>
            <a:r>
              <a:rPr lang="it-IT" smtClean="0"/>
              <a:t>PSICOLOGIA SOCIALE</a:t>
            </a:r>
            <a:endParaRPr lang="it-IT"/>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85800" y="228600"/>
            <a:ext cx="7772400" cy="1143000"/>
          </a:xfrm>
        </p:spPr>
        <p:txBody>
          <a:bodyPr/>
          <a:lstStyle/>
          <a:p>
            <a:pPr eaLnBrk="1" hangingPunct="1"/>
            <a:r>
              <a:rPr lang="it-IT" sz="2800" smtClean="0"/>
              <a:t>Cosa differenzia i processi d’influenza da altri processi</a:t>
            </a:r>
          </a:p>
        </p:txBody>
      </p:sp>
      <p:sp>
        <p:nvSpPr>
          <p:cNvPr id="8195" name="Rectangle 3"/>
          <p:cNvSpPr>
            <a:spLocks noGrp="1" noChangeArrowheads="1"/>
          </p:cNvSpPr>
          <p:nvPr>
            <p:ph idx="1"/>
          </p:nvPr>
        </p:nvSpPr>
        <p:spPr/>
        <p:txBody>
          <a:bodyPr/>
          <a:lstStyle/>
          <a:p>
            <a:pPr eaLnBrk="1" hangingPunct="1">
              <a:buFontTx/>
              <a:buNone/>
            </a:pPr>
            <a:endParaRPr lang="it-IT" sz="2000" smtClean="0"/>
          </a:p>
          <a:p>
            <a:pPr eaLnBrk="1" hangingPunct="1">
              <a:buFontTx/>
              <a:buNone/>
            </a:pPr>
            <a:endParaRPr lang="it-IT" sz="2000" i="1" smtClean="0"/>
          </a:p>
        </p:txBody>
      </p:sp>
      <p:sp>
        <p:nvSpPr>
          <p:cNvPr id="8196" name="Oval 4"/>
          <p:cNvSpPr>
            <a:spLocks noChangeArrowheads="1"/>
          </p:cNvSpPr>
          <p:nvPr/>
        </p:nvSpPr>
        <p:spPr bwMode="auto">
          <a:xfrm>
            <a:off x="1143000" y="1752600"/>
            <a:ext cx="5410200" cy="990600"/>
          </a:xfrm>
          <a:prstGeom prst="ellipse">
            <a:avLst/>
          </a:prstGeom>
          <a:noFill/>
          <a:ln w="28575">
            <a:solidFill>
              <a:srgbClr val="000080"/>
            </a:solidFill>
            <a:round/>
            <a:headEnd/>
            <a:tailEnd/>
          </a:ln>
        </p:spPr>
        <p:txBody>
          <a:bodyPr wrap="none" anchor="ctr"/>
          <a:lstStyle/>
          <a:p>
            <a:endParaRPr lang="it-IT"/>
          </a:p>
        </p:txBody>
      </p:sp>
      <p:sp>
        <p:nvSpPr>
          <p:cNvPr id="8197" name="Rectangle 5"/>
          <p:cNvSpPr>
            <a:spLocks noChangeArrowheads="1"/>
          </p:cNvSpPr>
          <p:nvPr/>
        </p:nvSpPr>
        <p:spPr bwMode="auto">
          <a:xfrm>
            <a:off x="1295400" y="1905000"/>
            <a:ext cx="2254250" cy="457200"/>
          </a:xfrm>
          <a:prstGeom prst="rect">
            <a:avLst/>
          </a:prstGeom>
          <a:noFill/>
          <a:ln w="9525">
            <a:noFill/>
            <a:miter lim="800000"/>
            <a:headEnd/>
            <a:tailEnd/>
          </a:ln>
        </p:spPr>
        <p:txBody>
          <a:bodyPr wrap="none">
            <a:spAutoFit/>
          </a:bodyPr>
          <a:lstStyle/>
          <a:p>
            <a:r>
              <a:rPr lang="it-IT" sz="2400">
                <a:latin typeface="Times New Roman" pitchFamily="18" charset="0"/>
              </a:rPr>
              <a:t>Influenza sociale</a:t>
            </a:r>
          </a:p>
        </p:txBody>
      </p:sp>
      <p:sp>
        <p:nvSpPr>
          <p:cNvPr id="8198" name="Rectangle 6"/>
          <p:cNvSpPr>
            <a:spLocks noChangeArrowheads="1"/>
          </p:cNvSpPr>
          <p:nvPr/>
        </p:nvSpPr>
        <p:spPr bwMode="auto">
          <a:xfrm>
            <a:off x="4191000" y="2154238"/>
            <a:ext cx="1212850" cy="336550"/>
          </a:xfrm>
          <a:prstGeom prst="rect">
            <a:avLst/>
          </a:prstGeom>
          <a:noFill/>
          <a:ln w="9525">
            <a:noFill/>
            <a:miter lim="800000"/>
            <a:headEnd/>
            <a:tailEnd/>
          </a:ln>
        </p:spPr>
        <p:txBody>
          <a:bodyPr wrap="none">
            <a:spAutoFit/>
          </a:bodyPr>
          <a:lstStyle/>
          <a:p>
            <a:r>
              <a:rPr lang="it-IT" sz="1600" b="1">
                <a:solidFill>
                  <a:srgbClr val="CC3300"/>
                </a:solidFill>
                <a:latin typeface="Times New Roman" pitchFamily="18" charset="0"/>
              </a:rPr>
              <a:t>persuasione</a:t>
            </a:r>
          </a:p>
        </p:txBody>
      </p:sp>
      <p:sp>
        <p:nvSpPr>
          <p:cNvPr id="8199" name="Oval 7"/>
          <p:cNvSpPr>
            <a:spLocks noChangeArrowheads="1"/>
          </p:cNvSpPr>
          <p:nvPr/>
        </p:nvSpPr>
        <p:spPr bwMode="auto">
          <a:xfrm>
            <a:off x="4038600" y="2133600"/>
            <a:ext cx="1447800" cy="381000"/>
          </a:xfrm>
          <a:prstGeom prst="ellipse">
            <a:avLst/>
          </a:prstGeom>
          <a:noFill/>
          <a:ln w="9525">
            <a:solidFill>
              <a:srgbClr val="993300"/>
            </a:solidFill>
            <a:round/>
            <a:headEnd/>
            <a:tailEnd/>
          </a:ln>
        </p:spPr>
        <p:txBody>
          <a:bodyPr wrap="none" anchor="ctr"/>
          <a:lstStyle/>
          <a:p>
            <a:endParaRPr lang="it-IT"/>
          </a:p>
        </p:txBody>
      </p:sp>
      <p:sp>
        <p:nvSpPr>
          <p:cNvPr id="8200" name="Rectangle 8"/>
          <p:cNvSpPr>
            <a:spLocks noChangeArrowheads="1"/>
          </p:cNvSpPr>
          <p:nvPr/>
        </p:nvSpPr>
        <p:spPr bwMode="auto">
          <a:xfrm>
            <a:off x="1752600" y="3048000"/>
            <a:ext cx="1333500" cy="457200"/>
          </a:xfrm>
          <a:prstGeom prst="rect">
            <a:avLst/>
          </a:prstGeom>
          <a:noFill/>
          <a:ln w="9525">
            <a:noFill/>
            <a:miter lim="800000"/>
            <a:headEnd/>
            <a:tailEnd/>
          </a:ln>
        </p:spPr>
        <p:txBody>
          <a:bodyPr wrap="none">
            <a:spAutoFit/>
          </a:bodyPr>
          <a:lstStyle/>
          <a:p>
            <a:r>
              <a:rPr lang="it-IT" sz="2400">
                <a:latin typeface="Times New Roman" pitchFamily="18" charset="0"/>
              </a:rPr>
              <a:t>Influenza</a:t>
            </a:r>
          </a:p>
        </p:txBody>
      </p:sp>
      <p:sp>
        <p:nvSpPr>
          <p:cNvPr id="8201" name="Oval 9"/>
          <p:cNvSpPr>
            <a:spLocks noChangeArrowheads="1"/>
          </p:cNvSpPr>
          <p:nvPr/>
        </p:nvSpPr>
        <p:spPr bwMode="auto">
          <a:xfrm>
            <a:off x="1295400" y="2895600"/>
            <a:ext cx="2286000" cy="762000"/>
          </a:xfrm>
          <a:prstGeom prst="ellipse">
            <a:avLst/>
          </a:prstGeom>
          <a:noFill/>
          <a:ln w="28575">
            <a:solidFill>
              <a:srgbClr val="333399"/>
            </a:solidFill>
            <a:round/>
            <a:headEnd/>
            <a:tailEnd/>
          </a:ln>
        </p:spPr>
        <p:txBody>
          <a:bodyPr wrap="none" anchor="ctr"/>
          <a:lstStyle/>
          <a:p>
            <a:endParaRPr lang="it-IT"/>
          </a:p>
        </p:txBody>
      </p:sp>
      <p:sp>
        <p:nvSpPr>
          <p:cNvPr id="8202" name="Rectangle 10"/>
          <p:cNvSpPr>
            <a:spLocks noChangeArrowheads="1"/>
          </p:cNvSpPr>
          <p:nvPr/>
        </p:nvSpPr>
        <p:spPr bwMode="auto">
          <a:xfrm>
            <a:off x="3657600" y="3048000"/>
            <a:ext cx="3257550" cy="366713"/>
          </a:xfrm>
          <a:prstGeom prst="rect">
            <a:avLst/>
          </a:prstGeom>
          <a:noFill/>
          <a:ln w="9525">
            <a:noFill/>
            <a:miter lim="800000"/>
            <a:headEnd/>
            <a:tailEnd/>
          </a:ln>
        </p:spPr>
        <p:txBody>
          <a:bodyPr wrap="none">
            <a:spAutoFit/>
          </a:bodyPr>
          <a:lstStyle/>
          <a:p>
            <a:r>
              <a:rPr lang="it-IT" b="1">
                <a:solidFill>
                  <a:srgbClr val="006699"/>
                </a:solidFill>
                <a:latin typeface="Times New Roman" pitchFamily="18" charset="0"/>
              </a:rPr>
              <a:t>Cambiamento di atteggiamento</a:t>
            </a:r>
          </a:p>
        </p:txBody>
      </p:sp>
      <p:sp>
        <p:nvSpPr>
          <p:cNvPr id="8203" name="Oval 11"/>
          <p:cNvSpPr>
            <a:spLocks noChangeArrowheads="1"/>
          </p:cNvSpPr>
          <p:nvPr/>
        </p:nvSpPr>
        <p:spPr bwMode="auto">
          <a:xfrm>
            <a:off x="3276600" y="2819400"/>
            <a:ext cx="3581400" cy="914400"/>
          </a:xfrm>
          <a:prstGeom prst="ellipse">
            <a:avLst/>
          </a:prstGeom>
          <a:noFill/>
          <a:ln w="28575">
            <a:solidFill>
              <a:srgbClr val="006699"/>
            </a:solidFill>
            <a:round/>
            <a:headEnd/>
            <a:tailEnd/>
          </a:ln>
        </p:spPr>
        <p:txBody>
          <a:bodyPr wrap="none" anchor="ctr"/>
          <a:lstStyle/>
          <a:p>
            <a:endParaRPr lang="it-IT"/>
          </a:p>
        </p:txBody>
      </p:sp>
      <p:sp>
        <p:nvSpPr>
          <p:cNvPr id="8204" name="Text Box 12"/>
          <p:cNvSpPr txBox="1">
            <a:spLocks noChangeArrowheads="1"/>
          </p:cNvSpPr>
          <p:nvPr/>
        </p:nvSpPr>
        <p:spPr bwMode="auto">
          <a:xfrm>
            <a:off x="609600" y="3810000"/>
            <a:ext cx="8305800" cy="2014538"/>
          </a:xfrm>
          <a:prstGeom prst="rect">
            <a:avLst/>
          </a:prstGeom>
          <a:noFill/>
          <a:ln w="9525">
            <a:noFill/>
            <a:miter lim="800000"/>
            <a:headEnd/>
            <a:tailEnd/>
          </a:ln>
        </p:spPr>
        <p:txBody>
          <a:bodyPr>
            <a:spAutoFit/>
          </a:bodyPr>
          <a:lstStyle/>
          <a:p>
            <a:pPr>
              <a:buFontTx/>
              <a:buChar char="•"/>
            </a:pPr>
            <a:r>
              <a:rPr lang="it-IT" dirty="0">
                <a:latin typeface="Times New Roman" pitchFamily="18" charset="0"/>
              </a:rPr>
              <a:t>Un cambiamento di atteggiamento è solo uno dei possibili esiti di un processo d’influenza sociale;</a:t>
            </a:r>
          </a:p>
          <a:p>
            <a:pPr>
              <a:buFontTx/>
              <a:buChar char="•"/>
            </a:pPr>
            <a:r>
              <a:rPr lang="it-IT" dirty="0">
                <a:latin typeface="Times New Roman" pitchFamily="18" charset="0"/>
              </a:rPr>
              <a:t>Un cambiamento d’atteggiamento non deriva necessariamente dall’influenza</a:t>
            </a:r>
          </a:p>
          <a:p>
            <a:pPr>
              <a:buFontTx/>
              <a:buChar char="•"/>
            </a:pPr>
            <a:r>
              <a:rPr lang="it-IT" dirty="0">
                <a:latin typeface="Times New Roman" pitchFamily="18" charset="0"/>
              </a:rPr>
              <a:t>(cfr. la teoria della dissonanza cognitiva; la teoria dell’</a:t>
            </a:r>
            <a:r>
              <a:rPr lang="it-IT" dirty="0" err="1">
                <a:latin typeface="Times New Roman" pitchFamily="18" charset="0"/>
              </a:rPr>
              <a:t>autopercezione</a:t>
            </a:r>
            <a:r>
              <a:rPr lang="it-IT" dirty="0">
                <a:latin typeface="Times New Roman" pitchFamily="18" charset="0"/>
              </a:rPr>
              <a:t>; la teoria della mera esposizione)</a:t>
            </a:r>
          </a:p>
          <a:p>
            <a:pPr>
              <a:buFontTx/>
              <a:buChar char="•"/>
            </a:pPr>
            <a:r>
              <a:rPr lang="it-IT" dirty="0">
                <a:latin typeface="Times New Roman" pitchFamily="18" charset="0"/>
              </a:rPr>
              <a:t>Lo studio degli atteggiamenti è focalizzato sull’analisi dei processi psicologici individuali mente lo studio dell’influenza colloca in primo piano quelli sociali</a:t>
            </a:r>
          </a:p>
        </p:txBody>
      </p:sp>
      <p:sp>
        <p:nvSpPr>
          <p:cNvPr id="8205" name="Rectangle 13"/>
          <p:cNvSpPr>
            <a:spLocks noChangeArrowheads="1"/>
          </p:cNvSpPr>
          <p:nvPr/>
        </p:nvSpPr>
        <p:spPr bwMode="auto">
          <a:xfrm>
            <a:off x="990600" y="6096000"/>
            <a:ext cx="2209800" cy="336550"/>
          </a:xfrm>
          <a:prstGeom prst="rect">
            <a:avLst/>
          </a:prstGeom>
          <a:noFill/>
          <a:ln w="9525">
            <a:noFill/>
            <a:miter lim="800000"/>
            <a:headEnd/>
            <a:tailEnd/>
          </a:ln>
        </p:spPr>
        <p:txBody>
          <a:bodyPr wrap="none">
            <a:spAutoFit/>
          </a:bodyPr>
          <a:lstStyle/>
          <a:p>
            <a:r>
              <a:rPr lang="it-IT" sz="1600">
                <a:latin typeface="Times New Roman" pitchFamily="18" charset="0"/>
              </a:rPr>
              <a:t>Influenza come processo</a:t>
            </a:r>
          </a:p>
        </p:txBody>
      </p:sp>
      <p:sp>
        <p:nvSpPr>
          <p:cNvPr id="8206" name="Oval 14"/>
          <p:cNvSpPr>
            <a:spLocks noChangeArrowheads="1"/>
          </p:cNvSpPr>
          <p:nvPr/>
        </p:nvSpPr>
        <p:spPr bwMode="auto">
          <a:xfrm>
            <a:off x="822959" y="5962228"/>
            <a:ext cx="2590800" cy="533400"/>
          </a:xfrm>
          <a:prstGeom prst="ellipse">
            <a:avLst/>
          </a:prstGeom>
          <a:noFill/>
          <a:ln w="28575">
            <a:solidFill>
              <a:srgbClr val="333399"/>
            </a:solidFill>
            <a:round/>
            <a:headEnd/>
            <a:tailEnd/>
          </a:ln>
        </p:spPr>
        <p:txBody>
          <a:bodyPr wrap="none" anchor="ctr"/>
          <a:lstStyle/>
          <a:p>
            <a:endParaRPr lang="it-IT"/>
          </a:p>
        </p:txBody>
      </p:sp>
      <p:sp>
        <p:nvSpPr>
          <p:cNvPr id="8207" name="Rectangle 15"/>
          <p:cNvSpPr>
            <a:spLocks noChangeArrowheads="1"/>
          </p:cNvSpPr>
          <p:nvPr/>
        </p:nvSpPr>
        <p:spPr bwMode="auto">
          <a:xfrm>
            <a:off x="4564063" y="6096000"/>
            <a:ext cx="2095500" cy="336550"/>
          </a:xfrm>
          <a:prstGeom prst="rect">
            <a:avLst/>
          </a:prstGeom>
          <a:noFill/>
          <a:ln w="9525">
            <a:noFill/>
            <a:miter lim="800000"/>
            <a:headEnd/>
            <a:tailEnd/>
          </a:ln>
        </p:spPr>
        <p:txBody>
          <a:bodyPr wrap="none">
            <a:spAutoFit/>
          </a:bodyPr>
          <a:lstStyle/>
          <a:p>
            <a:r>
              <a:rPr lang="it-IT" sz="1600" b="1">
                <a:solidFill>
                  <a:srgbClr val="990099"/>
                </a:solidFill>
                <a:latin typeface="Times New Roman" pitchFamily="18" charset="0"/>
              </a:rPr>
              <a:t>Potere come relazione</a:t>
            </a:r>
          </a:p>
        </p:txBody>
      </p:sp>
      <p:sp>
        <p:nvSpPr>
          <p:cNvPr id="8208" name="Oval 16"/>
          <p:cNvSpPr>
            <a:spLocks noChangeArrowheads="1"/>
          </p:cNvSpPr>
          <p:nvPr/>
        </p:nvSpPr>
        <p:spPr bwMode="auto">
          <a:xfrm>
            <a:off x="3886200" y="6019800"/>
            <a:ext cx="3429000" cy="533400"/>
          </a:xfrm>
          <a:prstGeom prst="ellipse">
            <a:avLst/>
          </a:prstGeom>
          <a:noFill/>
          <a:ln w="28575">
            <a:solidFill>
              <a:srgbClr val="990099"/>
            </a:solidFill>
            <a:round/>
            <a:headEnd/>
            <a:tailEnd/>
          </a:ln>
        </p:spPr>
        <p:txBody>
          <a:bodyPr wrap="none" anchor="ctr"/>
          <a:lstStyle/>
          <a:p>
            <a:endParaRPr lang="it-IT"/>
          </a:p>
        </p:txBody>
      </p:sp>
      <p:sp>
        <p:nvSpPr>
          <p:cNvPr id="2" name="Segnaposto piè di pagina 1"/>
          <p:cNvSpPr>
            <a:spLocks noGrp="1"/>
          </p:cNvSpPr>
          <p:nvPr>
            <p:ph type="ftr" sz="quarter" idx="11"/>
          </p:nvPr>
        </p:nvSpPr>
        <p:spPr/>
        <p:txBody>
          <a:bodyPr/>
          <a:lstStyle/>
          <a:p>
            <a:pPr>
              <a:defRPr/>
            </a:pPr>
            <a:r>
              <a:rPr lang="it-IT" smtClean="0"/>
              <a:t>PSICOLOGIA SOCIALE</a:t>
            </a:r>
            <a:endParaRPr lang="it-IT"/>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it-IT" sz="2400" b="1" smtClean="0">
                <a:latin typeface="Times New Roman" pitchFamily="18" charset="0"/>
              </a:rPr>
              <a:t>Livello d’influenza e persistenza nel tempo</a:t>
            </a:r>
            <a:r>
              <a:rPr lang="it-IT" sz="2400" smtClean="0">
                <a:latin typeface="Times New Roman" pitchFamily="18" charset="0"/>
              </a:rPr>
              <a:t> (Kelman)</a:t>
            </a:r>
          </a:p>
        </p:txBody>
      </p:sp>
      <p:sp>
        <p:nvSpPr>
          <p:cNvPr id="9219" name="Rectangle 3"/>
          <p:cNvSpPr>
            <a:spLocks noGrp="1" noChangeArrowheads="1"/>
          </p:cNvSpPr>
          <p:nvPr>
            <p:ph idx="1"/>
          </p:nvPr>
        </p:nvSpPr>
        <p:spPr>
          <a:xfrm>
            <a:off x="683568" y="2035863"/>
            <a:ext cx="8134350" cy="4114800"/>
          </a:xfrm>
        </p:spPr>
        <p:txBody>
          <a:bodyPr>
            <a:normAutofit lnSpcReduction="10000"/>
          </a:bodyPr>
          <a:lstStyle/>
          <a:p>
            <a:pPr eaLnBrk="1" hangingPunct="1"/>
            <a:r>
              <a:rPr lang="it-IT" sz="2000" i="1" dirty="0" smtClean="0">
                <a:latin typeface="Times New Roman" pitchFamily="18" charset="0"/>
              </a:rPr>
              <a:t>Compiacenza</a:t>
            </a:r>
            <a:r>
              <a:rPr lang="it-IT" sz="2000" dirty="0" smtClean="0">
                <a:latin typeface="Times New Roman" pitchFamily="18" charset="0"/>
              </a:rPr>
              <a:t>  (o accondiscendenza) implica un’azione pubblica in risposta a una richiesta implicita o esplicita ma con un dissenso interiore. E’ il livello meno profondo e comporta  un cambiamento solo apparente. Il bersaglio sa che la fonte può osservare il suo comportamento ed esercitare un controllo su di esso.</a:t>
            </a:r>
          </a:p>
          <a:p>
            <a:pPr eaLnBrk="1" hangingPunct="1"/>
            <a:r>
              <a:rPr lang="it-IT" sz="2000" i="1" dirty="0" smtClean="0">
                <a:latin typeface="Times New Roman" pitchFamily="18" charset="0"/>
              </a:rPr>
              <a:t>Identificazione </a:t>
            </a:r>
            <a:r>
              <a:rPr lang="it-IT" sz="2000" dirty="0" smtClean="0">
                <a:latin typeface="Times New Roman" pitchFamily="18" charset="0"/>
              </a:rPr>
              <a:t>si sviluppa quando il bersaglio adotta un determinato comportamento allo scopo di instaurare una relazione soddisfacente con la fonte e assomigliarle. Il bersaglio: 1) crede nella posizione che assume e l’accetta in pubblico e in privato; 2) la persona è interessata a comportarsi in modo coerente con le aspettative nei confronti del ruolo che ha assunto.</a:t>
            </a:r>
          </a:p>
          <a:p>
            <a:pPr eaLnBrk="1" hangingPunct="1"/>
            <a:r>
              <a:rPr lang="it-IT" sz="2000" i="1" dirty="0" smtClean="0">
                <a:latin typeface="Times New Roman" pitchFamily="18" charset="0"/>
              </a:rPr>
              <a:t>Interiorizzazione</a:t>
            </a:r>
            <a:r>
              <a:rPr lang="it-IT" sz="2000" dirty="0" smtClean="0">
                <a:latin typeface="Times New Roman" pitchFamily="18" charset="0"/>
              </a:rPr>
              <a:t> si verifica quando il bersaglio accetta pienamente di essere influenzato dalla fonte a cui riconosce particolari capacità, integra le informazioni che questa gli fornisce nel proprio sistema di credenze e valori che fa sue.</a:t>
            </a:r>
            <a:r>
              <a:rPr lang="it-IT" sz="2000" dirty="0" smtClean="0"/>
              <a:t> </a:t>
            </a:r>
          </a:p>
        </p:txBody>
      </p:sp>
      <p:sp>
        <p:nvSpPr>
          <p:cNvPr id="2" name="Segnaposto piè di pagina 1"/>
          <p:cNvSpPr>
            <a:spLocks noGrp="1"/>
          </p:cNvSpPr>
          <p:nvPr>
            <p:ph type="ftr" sz="quarter" idx="11"/>
          </p:nvPr>
        </p:nvSpPr>
        <p:spPr/>
        <p:txBody>
          <a:bodyPr/>
          <a:lstStyle/>
          <a:p>
            <a:pPr>
              <a:defRPr/>
            </a:pPr>
            <a:r>
              <a:rPr lang="it-IT" smtClean="0"/>
              <a:t>PSICOLOGIA SOCIALE</a:t>
            </a:r>
            <a:endParaRPr lang="it-IT"/>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23528" y="908720"/>
            <a:ext cx="8568952" cy="4968552"/>
          </a:xfrm>
        </p:spPr>
        <p:txBody>
          <a:bodyPr/>
          <a:lstStyle/>
          <a:p>
            <a:pPr marL="0" indent="0" algn="ctr">
              <a:buNone/>
            </a:pPr>
            <a:r>
              <a:rPr lang="it-IT" u="sng" dirty="0" smtClean="0">
                <a:solidFill>
                  <a:schemeClr val="tx1"/>
                </a:solidFill>
              </a:rPr>
              <a:t>La presenza di altri: effetti di facilitazione e di inerzia sociale</a:t>
            </a:r>
          </a:p>
          <a:p>
            <a:pPr marL="114300" indent="-457200"/>
            <a:endParaRPr lang="it-IT" sz="1800" u="sng" dirty="0" smtClean="0">
              <a:solidFill>
                <a:schemeClr val="tx1"/>
              </a:solidFill>
            </a:endParaRPr>
          </a:p>
          <a:p>
            <a:pPr marL="342900" algn="just">
              <a:buClr>
                <a:schemeClr val="tx1"/>
              </a:buClr>
              <a:buFont typeface="Wingdings" pitchFamily="2" charset="2"/>
              <a:buChar char="Ø"/>
            </a:pPr>
            <a:r>
              <a:rPr lang="it-IT" sz="2200" dirty="0" smtClean="0">
                <a:solidFill>
                  <a:srgbClr val="000000"/>
                </a:solidFill>
              </a:rPr>
              <a:t>Esperimento di </a:t>
            </a:r>
            <a:r>
              <a:rPr lang="it-IT" sz="2200" dirty="0" err="1" smtClean="0">
                <a:solidFill>
                  <a:srgbClr val="000000"/>
                </a:solidFill>
              </a:rPr>
              <a:t>Triplett</a:t>
            </a:r>
            <a:r>
              <a:rPr lang="it-IT" sz="2200" dirty="0" smtClean="0">
                <a:solidFill>
                  <a:srgbClr val="000000"/>
                </a:solidFill>
              </a:rPr>
              <a:t> del 1897</a:t>
            </a:r>
            <a:r>
              <a:rPr lang="it-IT" sz="2200" dirty="0" smtClean="0">
                <a:solidFill>
                  <a:srgbClr val="000000"/>
                </a:solidFill>
                <a:sym typeface="Wingdings" pitchFamily="2" charset="2"/>
              </a:rPr>
              <a:t></a:t>
            </a:r>
            <a:r>
              <a:rPr lang="it-IT" sz="2200" dirty="0" smtClean="0">
                <a:solidFill>
                  <a:srgbClr val="000000"/>
                </a:solidFill>
              </a:rPr>
              <a:t> l’effetto osservato prese il nome di </a:t>
            </a:r>
            <a:r>
              <a:rPr lang="it-IT" sz="2200" b="1" dirty="0" smtClean="0">
                <a:solidFill>
                  <a:schemeClr val="tx1"/>
                </a:solidFill>
              </a:rPr>
              <a:t>facilitazione sociale</a:t>
            </a:r>
            <a:r>
              <a:rPr lang="it-IT" sz="2200" b="1" dirty="0" smtClean="0">
                <a:solidFill>
                  <a:srgbClr val="000000"/>
                </a:solidFill>
              </a:rPr>
              <a:t>: </a:t>
            </a:r>
            <a:r>
              <a:rPr lang="it-IT" sz="2200" dirty="0" smtClean="0">
                <a:solidFill>
                  <a:srgbClr val="000000"/>
                </a:solidFill>
              </a:rPr>
              <a:t>la presenza di altre persone, sia nel ruolo di </a:t>
            </a:r>
            <a:r>
              <a:rPr lang="it-IT" sz="2200" dirty="0" err="1" smtClean="0">
                <a:solidFill>
                  <a:srgbClr val="000000"/>
                </a:solidFill>
              </a:rPr>
              <a:t>co-attori</a:t>
            </a:r>
            <a:r>
              <a:rPr lang="it-IT" sz="2200" dirty="0" smtClean="0">
                <a:solidFill>
                  <a:srgbClr val="000000"/>
                </a:solidFill>
              </a:rPr>
              <a:t> sia in quello di osservatori, migliora la prestazione individuale.</a:t>
            </a:r>
          </a:p>
          <a:p>
            <a:pPr marL="342900" algn="just">
              <a:buClr>
                <a:schemeClr val="tx1"/>
              </a:buClr>
              <a:buFont typeface="Wingdings" pitchFamily="2" charset="2"/>
              <a:buChar char="Ø"/>
            </a:pPr>
            <a:r>
              <a:rPr lang="it-IT" sz="2200" dirty="0" err="1" smtClean="0">
                <a:solidFill>
                  <a:srgbClr val="000000"/>
                </a:solidFill>
              </a:rPr>
              <a:t>Zajonc</a:t>
            </a:r>
            <a:r>
              <a:rPr lang="it-IT" sz="2200" dirty="0" smtClean="0">
                <a:solidFill>
                  <a:srgbClr val="000000"/>
                </a:solidFill>
              </a:rPr>
              <a:t> [1965]: l’emissione di una risposta già appresa e ben nota viene facilitata dalla presenza di osservatori, mentre l’acquisizione di una nuova risposta viene ostacolata dalla stessa presenza.</a:t>
            </a:r>
          </a:p>
          <a:p>
            <a:pPr marL="342900" indent="19050" algn="just">
              <a:buClr>
                <a:schemeClr val="tx1"/>
              </a:buClr>
              <a:buFont typeface="Wingdings" pitchFamily="2" charset="2"/>
              <a:buChar char="Ø"/>
            </a:pPr>
            <a:r>
              <a:rPr lang="it-IT" sz="2200" dirty="0" smtClean="0">
                <a:solidFill>
                  <a:srgbClr val="000000"/>
                </a:solidFill>
              </a:rPr>
              <a:t>La presenza di altre persone, inducendo attivazione (</a:t>
            </a:r>
            <a:r>
              <a:rPr lang="it-IT" sz="2200" dirty="0" err="1" smtClean="0">
                <a:solidFill>
                  <a:srgbClr val="000000"/>
                </a:solidFill>
              </a:rPr>
              <a:t>arousal</a:t>
            </a:r>
            <a:r>
              <a:rPr lang="it-IT" sz="2200" dirty="0" smtClean="0">
                <a:solidFill>
                  <a:srgbClr val="000000"/>
                </a:solidFill>
              </a:rPr>
              <a:t>), facilita la risposta dominante.</a:t>
            </a:r>
          </a:p>
        </p:txBody>
      </p:sp>
      <p:sp>
        <p:nvSpPr>
          <p:cNvPr id="2" name="Segnaposto piè di pagina 1"/>
          <p:cNvSpPr>
            <a:spLocks noGrp="1"/>
          </p:cNvSpPr>
          <p:nvPr>
            <p:ph type="ftr" sz="quarter" idx="11"/>
          </p:nvPr>
        </p:nvSpPr>
        <p:spPr/>
        <p:txBody>
          <a:bodyPr/>
          <a:lstStyle/>
          <a:p>
            <a:pPr>
              <a:defRPr/>
            </a:pPr>
            <a:r>
              <a:rPr lang="it-IT" smtClean="0"/>
              <a:t>PSICOLOGIA SOCIALE</a:t>
            </a:r>
            <a:endParaRPr lang="it-IT"/>
          </a:p>
        </p:txBody>
      </p:sp>
    </p:spTree>
    <p:extLst>
      <p:ext uri="{BB962C8B-B14F-4D97-AF65-F5344CB8AC3E}">
        <p14:creationId xmlns:p14="http://schemas.microsoft.com/office/powerpoint/2010/main" val="42564331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51520" y="908720"/>
            <a:ext cx="8568952" cy="5328592"/>
          </a:xfrm>
        </p:spPr>
        <p:txBody>
          <a:bodyPr/>
          <a:lstStyle/>
          <a:p>
            <a:pPr marL="438150" algn="just">
              <a:buClr>
                <a:schemeClr val="tx1"/>
              </a:buClr>
              <a:buFont typeface="Wingdings" pitchFamily="2" charset="2"/>
              <a:buChar char="Ø"/>
            </a:pPr>
            <a:r>
              <a:rPr lang="it-IT" sz="2400" dirty="0" smtClean="0">
                <a:solidFill>
                  <a:srgbClr val="000000"/>
                </a:solidFill>
              </a:rPr>
              <a:t>Nel caso di compiti in cui le persone debbano collaborare per l’elaborazione di un prodotto o di un esito nel quale i singoli contributi non sono distinguibili, le ricerche mostrano la tendenza da parte delle persone a profondere meno sforzo in un lavoro collettivo rispetto ad uno individuale</a:t>
            </a:r>
            <a:r>
              <a:rPr lang="it-IT" sz="2400" dirty="0" smtClean="0">
                <a:solidFill>
                  <a:srgbClr val="000000"/>
                </a:solidFill>
                <a:sym typeface="Wingdings" pitchFamily="2" charset="2"/>
              </a:rPr>
              <a:t></a:t>
            </a:r>
            <a:r>
              <a:rPr lang="it-IT" sz="2400" dirty="0" smtClean="0">
                <a:solidFill>
                  <a:schemeClr val="tx1"/>
                </a:solidFill>
              </a:rPr>
              <a:t>effetto </a:t>
            </a:r>
            <a:r>
              <a:rPr lang="it-IT" sz="2400" i="1" dirty="0" smtClean="0">
                <a:solidFill>
                  <a:schemeClr val="tx1"/>
                </a:solidFill>
              </a:rPr>
              <a:t>social </a:t>
            </a:r>
            <a:r>
              <a:rPr lang="it-IT" sz="2400" i="1" dirty="0" err="1" smtClean="0">
                <a:solidFill>
                  <a:schemeClr val="tx1"/>
                </a:solidFill>
              </a:rPr>
              <a:t>loafing</a:t>
            </a:r>
            <a:r>
              <a:rPr lang="it-IT" sz="2400" i="1" dirty="0" smtClean="0">
                <a:solidFill>
                  <a:schemeClr val="tx1"/>
                </a:solidFill>
              </a:rPr>
              <a:t> </a:t>
            </a:r>
            <a:r>
              <a:rPr lang="it-IT" sz="2400" dirty="0" smtClean="0">
                <a:solidFill>
                  <a:schemeClr val="tx1"/>
                </a:solidFill>
              </a:rPr>
              <a:t>(inerzia sociale)</a:t>
            </a:r>
          </a:p>
          <a:p>
            <a:pPr marL="438150" algn="just">
              <a:buClr>
                <a:schemeClr val="tx1"/>
              </a:buClr>
            </a:pPr>
            <a:endParaRPr lang="it-IT" sz="2400" dirty="0" smtClean="0">
              <a:solidFill>
                <a:srgbClr val="000000"/>
              </a:solidFill>
            </a:endParaRPr>
          </a:p>
          <a:p>
            <a:pPr marL="438150" algn="just">
              <a:buClr>
                <a:schemeClr val="tx1"/>
              </a:buClr>
              <a:buFont typeface="Wingdings" pitchFamily="2" charset="2"/>
              <a:buChar char="Ø"/>
            </a:pPr>
            <a:r>
              <a:rPr lang="it-IT" sz="2400" dirty="0" err="1" smtClean="0">
                <a:solidFill>
                  <a:srgbClr val="000000"/>
                </a:solidFill>
              </a:rPr>
              <a:t>Latané</a:t>
            </a:r>
            <a:r>
              <a:rPr lang="it-IT" sz="2400" dirty="0" smtClean="0">
                <a:solidFill>
                  <a:srgbClr val="000000"/>
                </a:solidFill>
              </a:rPr>
              <a:t> [1981]: </a:t>
            </a:r>
            <a:r>
              <a:rPr lang="it-IT" sz="2400" b="1" dirty="0" smtClean="0">
                <a:solidFill>
                  <a:schemeClr val="tx1"/>
                </a:solidFill>
              </a:rPr>
              <a:t>teoria dell’impatto sociale</a:t>
            </a:r>
            <a:r>
              <a:rPr lang="it-IT" sz="2400" b="1" dirty="0" smtClean="0">
                <a:solidFill>
                  <a:srgbClr val="000000"/>
                </a:solidFill>
              </a:rPr>
              <a:t>.</a:t>
            </a:r>
          </a:p>
          <a:p>
            <a:pPr marL="438150" indent="19050" algn="just">
              <a:buClr>
                <a:schemeClr val="tx1"/>
              </a:buClr>
            </a:pPr>
            <a:r>
              <a:rPr lang="it-IT" sz="2400" dirty="0" smtClean="0">
                <a:solidFill>
                  <a:srgbClr val="000000"/>
                </a:solidFill>
              </a:rPr>
              <a:t>Ogni individuo può essere fonte o target di impatto sociale. La pressione sociale esperita è una funzione moltiplicativa del numero delle persone che la esercitano, della sua intensità e della distanza tra le fonti e il target di tale pressione.</a:t>
            </a:r>
            <a:endParaRPr lang="it-IT" sz="2400" dirty="0">
              <a:solidFill>
                <a:srgbClr val="000000"/>
              </a:solidFill>
            </a:endParaRPr>
          </a:p>
        </p:txBody>
      </p:sp>
      <p:sp>
        <p:nvSpPr>
          <p:cNvPr id="2" name="Segnaposto piè di pagina 1"/>
          <p:cNvSpPr>
            <a:spLocks noGrp="1"/>
          </p:cNvSpPr>
          <p:nvPr>
            <p:ph type="ftr" sz="quarter" idx="11"/>
          </p:nvPr>
        </p:nvSpPr>
        <p:spPr/>
        <p:txBody>
          <a:bodyPr/>
          <a:lstStyle/>
          <a:p>
            <a:pPr>
              <a:defRPr/>
            </a:pPr>
            <a:r>
              <a:rPr lang="it-IT" smtClean="0"/>
              <a:t>PSICOLOGIA SOCIALE</a:t>
            </a:r>
            <a:endParaRPr lang="it-IT"/>
          </a:p>
        </p:txBody>
      </p:sp>
    </p:spTree>
    <p:extLst>
      <p:ext uri="{BB962C8B-B14F-4D97-AF65-F5344CB8AC3E}">
        <p14:creationId xmlns:p14="http://schemas.microsoft.com/office/powerpoint/2010/main" val="21792534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Retrospettivo">
  <a:themeElements>
    <a:clrScheme name="Retrospettivo">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Retrospettiv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ttivo">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02006FA4-1611-4B07-AF7F-85CF6D20EB3E}"/>
    </a:ext>
  </a:ext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1514</TotalTime>
  <Words>2266</Words>
  <Application>Microsoft Office PowerPoint</Application>
  <PresentationFormat>Presentazione su schermo (4:3)</PresentationFormat>
  <Paragraphs>226</Paragraphs>
  <Slides>35</Slides>
  <Notes>3</Notes>
  <HiddenSlides>0</HiddenSlides>
  <MMClips>0</MMClips>
  <ScaleCrop>false</ScaleCrop>
  <HeadingPairs>
    <vt:vector size="8" baseType="variant">
      <vt:variant>
        <vt:lpstr>Caratteri utilizzati</vt:lpstr>
      </vt:variant>
      <vt:variant>
        <vt:i4>9</vt:i4>
      </vt:variant>
      <vt:variant>
        <vt:lpstr>Tema</vt:lpstr>
      </vt:variant>
      <vt:variant>
        <vt:i4>1</vt:i4>
      </vt:variant>
      <vt:variant>
        <vt:lpstr>Server OLE incorporati</vt:lpstr>
      </vt:variant>
      <vt:variant>
        <vt:i4>1</vt:i4>
      </vt:variant>
      <vt:variant>
        <vt:lpstr>Titoli diapositive</vt:lpstr>
      </vt:variant>
      <vt:variant>
        <vt:i4>35</vt:i4>
      </vt:variant>
    </vt:vector>
  </HeadingPairs>
  <TitlesOfParts>
    <vt:vector size="46" baseType="lpstr">
      <vt:lpstr>ＭＳ Ｐゴシック</vt:lpstr>
      <vt:lpstr>Arial</vt:lpstr>
      <vt:lpstr>Calibri</vt:lpstr>
      <vt:lpstr>Calibri Light</vt:lpstr>
      <vt:lpstr>Century Gothic (Corpo)</vt:lpstr>
      <vt:lpstr>Comic Sans MS</vt:lpstr>
      <vt:lpstr>Symbol</vt:lpstr>
      <vt:lpstr>Times New Roman</vt:lpstr>
      <vt:lpstr>Wingdings</vt:lpstr>
      <vt:lpstr>Retrospettivo</vt:lpstr>
      <vt:lpstr>Grafico</vt:lpstr>
      <vt:lpstr>  Influenza Sociale </vt:lpstr>
      <vt:lpstr>Indice</vt:lpstr>
      <vt:lpstr>L’influenza sociale</vt:lpstr>
      <vt:lpstr>Presentazione standard di PowerPoint</vt:lpstr>
      <vt:lpstr>Influenza, influsso, suggestione</vt:lpstr>
      <vt:lpstr>Cosa differenzia i processi d’influenza da altri processi</vt:lpstr>
      <vt:lpstr>Livello d’influenza e persistenza nel tempo (Kelman)</vt:lpstr>
      <vt:lpstr>Presentazione standard di PowerPoint</vt:lpstr>
      <vt:lpstr>Presentazione standard di PowerPoint</vt:lpstr>
      <vt:lpstr>Conformismo e  forza della maggioranza </vt:lpstr>
      <vt:lpstr>Presentazione standard di PowerPoint</vt:lpstr>
      <vt:lpstr>1) L’influenza sociale informazionale Esperimento di Sherif (1936) sull’effetto autocinetico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Asch (1951, 1955): il potere della maggioranza</vt:lpstr>
      <vt:lpstr>Presentazione standard di PowerPoint</vt:lpstr>
      <vt:lpstr>Prova sperimentale</vt:lpstr>
      <vt:lpstr>Presentazione standard di PowerPoint</vt:lpstr>
      <vt:lpstr>Presentazione standard di PowerPoint</vt:lpstr>
      <vt:lpstr>Presentazione standard di PowerPoint</vt:lpstr>
      <vt:lpstr>Presentazione standard di PowerPoint</vt:lpstr>
      <vt:lpstr>L’obbedienza all’autorità</vt:lpstr>
      <vt:lpstr>Quali sono le condizioni che possono indurre individui comuni a mettere in atto comportamenti distruttivi?</vt:lpstr>
      <vt:lpstr>Presentazione standard di PowerPoint</vt:lpstr>
      <vt:lpstr>Risultati dell’esperimento</vt:lpstr>
      <vt:lpstr>Variazioni dell’esperimento </vt:lpstr>
      <vt:lpstr>Presentazione standard di PowerPoint</vt:lpstr>
      <vt:lpstr>Presentazione standard di PowerPoint</vt:lpstr>
      <vt:lpstr>Presentazione standard di PowerPoint</vt:lpstr>
      <vt:lpstr>Risultati in sintesi</vt:lpstr>
      <vt:lpstr>Diverse questioni etiche riconducibili all’esperimento:</vt:lpstr>
    </vt:vector>
  </TitlesOfParts>
  <Company>Università di Torino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Dipartimento di Psicologia</dc:creator>
  <cp:lastModifiedBy>Mosso</cp:lastModifiedBy>
  <cp:revision>102</cp:revision>
  <dcterms:created xsi:type="dcterms:W3CDTF">2004-11-09T17:44:09Z</dcterms:created>
  <dcterms:modified xsi:type="dcterms:W3CDTF">2020-10-28T15:45:02Z</dcterms:modified>
</cp:coreProperties>
</file>