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  <p:sldId id="267" r:id="rId10"/>
    <p:sldId id="264" r:id="rId11"/>
    <p:sldId id="265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C9011-C0EB-4B23-B968-EBD04BFBAE1C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F06AA-F4A1-4FFB-9919-C4D856E795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393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"Geist des </a:t>
            </a:r>
            <a:r>
              <a:rPr lang="de-DE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r~mischen</a:t>
            </a:r>
            <a:r>
              <a:rPr lang="de-D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Rechts" III,' p. 297.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F06AA-F4A1-4FFB-9919-C4D856E795E8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882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"Works" Browning's Edition,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p.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235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F06AA-F4A1-4FFB-9919-C4D856E795E8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4836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O. W. Holmes,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Tyler v. Judges of the Court of Registration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(1900) 175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Mass.</a:t>
            </a:r>
          </a:p>
          <a:p>
            <a:r>
              <a:rPr lang="it-IT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71, 77.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F06AA-F4A1-4FFB-9919-C4D856E795E8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339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</a:t>
            </a:r>
            <a:r>
              <a:rPr lang="it-IT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Spurious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Interpretation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(1907) 7 Col. Law Rev. 379, 383; "</a:t>
            </a:r>
            <a:r>
              <a:rPr lang="it-IT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Interpretations</a:t>
            </a:r>
            <a:r>
              <a:rPr lang="it-IT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Legal History" (1923) 131-136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F06AA-F4A1-4FFB-9919-C4D856E795E8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960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47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410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960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829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193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477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621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533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6022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5761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861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F1F1F-83C5-481E-B864-7BA1CCE68AF1}" type="datetimeFigureOut">
              <a:rPr lang="it-IT" smtClean="0"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8653C-AF1D-4E44-A68B-2860040F9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999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Indici di finzione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"the law presumes," "it must </a:t>
            </a:r>
            <a:r>
              <a:rPr lang="en-US" b="1" dirty="0" smtClean="0"/>
              <a:t>be implied</a:t>
            </a:r>
            <a:r>
              <a:rPr lang="en-US" b="1" dirty="0"/>
              <a:t>," "the</a:t>
            </a:r>
          </a:p>
          <a:p>
            <a:r>
              <a:rPr lang="it-IT" b="1" dirty="0" err="1"/>
              <a:t>plaintiff</a:t>
            </a:r>
            <a:r>
              <a:rPr lang="it-IT" b="1" dirty="0"/>
              <a:t> must be </a:t>
            </a:r>
            <a:r>
              <a:rPr lang="it-IT" b="1" dirty="0" err="1" smtClean="0"/>
              <a:t>deemed</a:t>
            </a:r>
            <a:r>
              <a:rPr lang="it-IT" b="1" dirty="0" smtClean="0"/>
              <a:t>"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779836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Von </a:t>
            </a:r>
            <a:r>
              <a:rPr lang="it-IT" b="1" dirty="0" err="1" smtClean="0"/>
              <a:t>Jhering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Spirito </a:t>
            </a:r>
            <a:r>
              <a:rPr lang="it-IT" dirty="0" err="1" smtClean="0"/>
              <a:t>deldiritto</a:t>
            </a:r>
            <a:r>
              <a:rPr lang="it-IT" dirty="0" smtClean="0"/>
              <a:t> romano, III</a:t>
            </a:r>
            <a:r>
              <a:rPr lang="it-IT" dirty="0" smtClean="0"/>
              <a:t>, 1, 308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i="1" dirty="0" err="1" smtClean="0"/>
              <a:t>dogmatic</a:t>
            </a:r>
            <a:r>
              <a:rPr lang="it-IT" i="1" dirty="0" smtClean="0"/>
              <a:t> fiction</a:t>
            </a:r>
            <a:r>
              <a:rPr lang="it-IT" dirty="0" smtClean="0"/>
              <a:t>: per abbreviare un’</a:t>
            </a:r>
            <a:r>
              <a:rPr lang="it-IT" i="1" dirty="0" smtClean="0"/>
              <a:t>espression</a:t>
            </a:r>
            <a:r>
              <a:rPr lang="it-IT" dirty="0" smtClean="0"/>
              <a:t>e, ma anche per </a:t>
            </a:r>
            <a:r>
              <a:rPr lang="it-IT" i="1" dirty="0" smtClean="0"/>
              <a:t>semplificare</a:t>
            </a:r>
            <a:r>
              <a:rPr lang="it-IT" dirty="0" smtClean="0"/>
              <a:t> un </a:t>
            </a:r>
            <a:r>
              <a:rPr lang="it-IT" i="1" dirty="0" smtClean="0"/>
              <a:t>concetto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6271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R. </a:t>
            </a:r>
            <a:r>
              <a:rPr lang="it-IT" b="1" dirty="0" err="1" smtClean="0"/>
              <a:t>Pound</a:t>
            </a:r>
            <a:r>
              <a:rPr lang="it-IT" b="1" dirty="0" smtClean="0"/>
              <a:t>, 1907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i="1" dirty="0" smtClean="0"/>
              <a:t>«general</a:t>
            </a:r>
            <a:r>
              <a:rPr lang="it-IT" dirty="0" smtClean="0"/>
              <a:t> </a:t>
            </a:r>
            <a:r>
              <a:rPr lang="it-IT" dirty="0" err="1" smtClean="0"/>
              <a:t>fictions</a:t>
            </a:r>
            <a:r>
              <a:rPr lang="it-IT" dirty="0" smtClean="0"/>
              <a:t> … </a:t>
            </a:r>
            <a:r>
              <a:rPr lang="en-US" dirty="0" smtClean="0"/>
              <a:t>under </a:t>
            </a:r>
            <a:r>
              <a:rPr lang="en-US" dirty="0"/>
              <a:t>which a general course of procedure or general </a:t>
            </a:r>
            <a:r>
              <a:rPr lang="en-US" dirty="0" smtClean="0"/>
              <a:t>doctrines have </a:t>
            </a:r>
            <a:r>
              <a:rPr lang="en-US" dirty="0"/>
              <a:t>grown up; and </a:t>
            </a:r>
            <a:r>
              <a:rPr lang="en-US" i="1" dirty="0"/>
              <a:t>particular or special </a:t>
            </a:r>
            <a:r>
              <a:rPr lang="en-US" i="1" dirty="0" smtClean="0"/>
              <a:t>fictions … </a:t>
            </a:r>
            <a:r>
              <a:rPr lang="en-US" dirty="0"/>
              <a:t>enabled a new rule to grow up in particular </a:t>
            </a:r>
            <a:r>
              <a:rPr lang="en-US" dirty="0" smtClean="0"/>
              <a:t>cases”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E.g.: </a:t>
            </a:r>
            <a:r>
              <a:rPr lang="en-US" i="1" dirty="0" err="1" smtClean="0"/>
              <a:t>Carattere</a:t>
            </a:r>
            <a:r>
              <a:rPr lang="en-US" i="1" dirty="0" smtClean="0"/>
              <a:t> </a:t>
            </a:r>
            <a:r>
              <a:rPr lang="en-US" i="1" dirty="0" err="1" smtClean="0"/>
              <a:t>dichiarativo</a:t>
            </a:r>
            <a:r>
              <a:rPr lang="en-US" i="1" dirty="0" smtClean="0"/>
              <a:t> </a:t>
            </a:r>
            <a:r>
              <a:rPr lang="en-US" dirty="0" smtClean="0"/>
              <a:t>del common law</a:t>
            </a:r>
            <a:r>
              <a:rPr lang="en-US" i="1" dirty="0" smtClean="0"/>
              <a:t>/</a:t>
            </a:r>
            <a:r>
              <a:rPr lang="en-US" i="1" dirty="0" err="1" smtClean="0"/>
              <a:t>espedienti</a:t>
            </a:r>
            <a:r>
              <a:rPr lang="en-US" i="1" dirty="0" smtClean="0"/>
              <a:t> </a:t>
            </a:r>
            <a:r>
              <a:rPr lang="en-US" i="1" dirty="0" err="1" smtClean="0"/>
              <a:t>dell’equity</a:t>
            </a:r>
            <a:r>
              <a:rPr lang="en-US" i="1" dirty="0" smtClean="0"/>
              <a:t> </a:t>
            </a:r>
            <a:r>
              <a:rPr lang="en-US" dirty="0" smtClean="0"/>
              <a:t>per </a:t>
            </a:r>
            <a:r>
              <a:rPr lang="en-US" dirty="0" err="1" smtClean="0"/>
              <a:t>correggere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common law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6870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Ihering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 ‘</a:t>
            </a:r>
            <a:r>
              <a:rPr lang="en-US" i="1" dirty="0" smtClean="0"/>
              <a:t>Fictions </a:t>
            </a:r>
            <a:r>
              <a:rPr lang="en-US" i="1" dirty="0"/>
              <a:t>are makeshifts, crutches to which science ought </a:t>
            </a:r>
            <a:r>
              <a:rPr lang="en-US" i="1" dirty="0" smtClean="0"/>
              <a:t>not to </a:t>
            </a:r>
            <a:r>
              <a:rPr lang="en-US" i="1" dirty="0"/>
              <a:t>resort</a:t>
            </a:r>
            <a:r>
              <a:rPr lang="en-US" dirty="0"/>
              <a:t>.'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 </a:t>
            </a:r>
            <a:r>
              <a:rPr lang="en-US" dirty="0"/>
              <a:t>soon as science can get along without them, </a:t>
            </a:r>
            <a:r>
              <a:rPr lang="en-US" dirty="0" smtClean="0"/>
              <a:t>certainly not</a:t>
            </a:r>
            <a:r>
              <a:rPr lang="en-US" dirty="0"/>
              <a:t>! But it is better that science should go on crutches than </a:t>
            </a:r>
            <a:r>
              <a:rPr lang="en-US" dirty="0" smtClean="0"/>
              <a:t>to slip without </a:t>
            </a:r>
            <a:r>
              <a:rPr lang="en-US" dirty="0"/>
              <a:t>them, or not to venture to move at all</a:t>
            </a:r>
            <a:r>
              <a:rPr lang="en-US" dirty="0" smtClean="0"/>
              <a:t>."</a:t>
            </a:r>
          </a:p>
          <a:p>
            <a:pPr marL="0" indent="0">
              <a:buNone/>
            </a:pPr>
            <a:r>
              <a:rPr lang="en-US" dirty="0" err="1" smtClean="0"/>
              <a:t>Ihering</a:t>
            </a:r>
            <a:r>
              <a:rPr lang="en-US" dirty="0" smtClean="0"/>
              <a:t>: </a:t>
            </a:r>
            <a:r>
              <a:rPr lang="en-US" dirty="0"/>
              <a:t>the "white lies" of the law</a:t>
            </a:r>
            <a:r>
              <a:rPr lang="en-US" dirty="0" smtClean="0"/>
              <a:t>.“ (p. 305)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7457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-32650"/>
            <a:ext cx="8229600" cy="797354"/>
          </a:xfrm>
        </p:spPr>
        <p:txBody>
          <a:bodyPr/>
          <a:lstStyle/>
          <a:p>
            <a:r>
              <a:rPr lang="it-IT" b="1" dirty="0" smtClean="0"/>
              <a:t>Sir H. Maine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i="1" dirty="0"/>
              <a:t>historical fiction </a:t>
            </a:r>
            <a:r>
              <a:rPr lang="en-US" dirty="0" smtClean="0"/>
              <a:t> "assumption which conceals …, </a:t>
            </a:r>
            <a:r>
              <a:rPr lang="en-US" dirty="0"/>
              <a:t>the fact that a rule of law has </a:t>
            </a:r>
            <a:r>
              <a:rPr lang="en-US" dirty="0" smtClean="0"/>
              <a:t>undergone alteration</a:t>
            </a:r>
            <a:r>
              <a:rPr lang="en-US" dirty="0"/>
              <a:t>, its letter remaining unchanged, its operation </a:t>
            </a:r>
            <a:r>
              <a:rPr lang="en-US" dirty="0" smtClean="0"/>
              <a:t>being </a:t>
            </a:r>
            <a:r>
              <a:rPr lang="it-IT" dirty="0" err="1" smtClean="0"/>
              <a:t>modified</a:t>
            </a:r>
            <a:r>
              <a:rPr lang="it-IT" dirty="0" smtClean="0"/>
              <a:t>»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“English </a:t>
            </a:r>
            <a:r>
              <a:rPr lang="en-US" dirty="0"/>
              <a:t>courts </a:t>
            </a:r>
            <a:r>
              <a:rPr lang="en-US" dirty="0" smtClean="0"/>
              <a:t>… </a:t>
            </a:r>
            <a:r>
              <a:rPr lang="en-US" dirty="0"/>
              <a:t>pretending that a chattel, </a:t>
            </a:r>
            <a:r>
              <a:rPr lang="en-US" dirty="0" smtClean="0"/>
              <a:t>which might </a:t>
            </a:r>
            <a:r>
              <a:rPr lang="en-US" dirty="0"/>
              <a:t>in fact have been taken from the plaintiff by force, had </a:t>
            </a:r>
            <a:r>
              <a:rPr lang="en-US" dirty="0" smtClean="0"/>
              <a:t>been </a:t>
            </a:r>
            <a:r>
              <a:rPr lang="en-US" i="1" dirty="0" smtClean="0"/>
              <a:t>found </a:t>
            </a:r>
            <a:r>
              <a:rPr lang="en-US" dirty="0"/>
              <a:t>by the </a:t>
            </a:r>
            <a:r>
              <a:rPr lang="en-US" dirty="0" smtClean="0"/>
              <a:t>defendant. In </a:t>
            </a:r>
            <a:r>
              <a:rPr lang="en-US" dirty="0"/>
              <a:t>order to allow an action </a:t>
            </a:r>
            <a:r>
              <a:rPr lang="en-US" dirty="0" smtClean="0"/>
              <a:t>which otherwise </a:t>
            </a:r>
            <a:r>
              <a:rPr lang="en-US" dirty="0"/>
              <a:t>would not have lain. If this fiction does not deceive, </a:t>
            </a:r>
            <a:r>
              <a:rPr lang="en-US" dirty="0" smtClean="0"/>
              <a:t>of </a:t>
            </a:r>
            <a:r>
              <a:rPr lang="it-IT" dirty="0" err="1" smtClean="0"/>
              <a:t>what</a:t>
            </a:r>
            <a:r>
              <a:rPr lang="it-IT" dirty="0" smtClean="0"/>
              <a:t> </a:t>
            </a:r>
            <a:r>
              <a:rPr lang="it-IT" dirty="0" err="1"/>
              <a:t>purpose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 smtClean="0"/>
              <a:t>?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it-IT" dirty="0"/>
              <a:t>The </a:t>
            </a:r>
            <a:r>
              <a:rPr lang="it-IT" dirty="0" err="1" smtClean="0"/>
              <a:t>deceit</a:t>
            </a:r>
            <a:r>
              <a:rPr lang="it-IT" dirty="0"/>
              <a:t> </a:t>
            </a:r>
            <a:r>
              <a:rPr lang="it-IT" dirty="0" smtClean="0"/>
              <a:t>… </a:t>
            </a:r>
            <a:r>
              <a:rPr lang="en-US" dirty="0" smtClean="0"/>
              <a:t>consisted </a:t>
            </a:r>
            <a:r>
              <a:rPr lang="en-US" dirty="0"/>
              <a:t>in the concealment by the </a:t>
            </a:r>
            <a:r>
              <a:rPr lang="en-US" i="1" dirty="0"/>
              <a:t>court</a:t>
            </a:r>
            <a:r>
              <a:rPr lang="en-US" dirty="0"/>
              <a:t> of the exercise </a:t>
            </a:r>
            <a:r>
              <a:rPr lang="en-US" dirty="0" smtClean="0"/>
              <a:t>of </a:t>
            </a:r>
            <a:r>
              <a:rPr lang="en-US" i="1" dirty="0" smtClean="0"/>
              <a:t>legislative </a:t>
            </a:r>
            <a:r>
              <a:rPr lang="en-US" i="1" dirty="0"/>
              <a:t>power </a:t>
            </a:r>
            <a:r>
              <a:rPr lang="en-US" dirty="0"/>
              <a:t>under the guise of this pretense. Or, </a:t>
            </a:r>
            <a:r>
              <a:rPr lang="en-US" dirty="0" smtClean="0"/>
              <a:t>deceit consisted in </a:t>
            </a:r>
            <a:r>
              <a:rPr lang="en-US" dirty="0"/>
              <a:t>the representation that an expansion of the action of trover </a:t>
            </a:r>
            <a:r>
              <a:rPr lang="en-US" dirty="0" smtClean="0"/>
              <a:t>under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/>
              <a:t>pretense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 smtClean="0"/>
              <a:t>legitimate</a:t>
            </a:r>
            <a:r>
              <a:rPr lang="it-IT" dirty="0" smtClean="0"/>
              <a:t>».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5119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 metafora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A fiction is frequently a </a:t>
            </a:r>
            <a:r>
              <a:rPr lang="en-US" i="1" dirty="0"/>
              <a:t>metaphorical </a:t>
            </a:r>
            <a:r>
              <a:rPr lang="en-US" dirty="0"/>
              <a:t>way of expressing </a:t>
            </a:r>
            <a:r>
              <a:rPr lang="en-US" dirty="0" smtClean="0"/>
              <a:t>a truth</a:t>
            </a:r>
            <a:r>
              <a:rPr lang="en-US" dirty="0"/>
              <a:t>. The truth of any given statement is only a question of </a:t>
            </a:r>
            <a:r>
              <a:rPr lang="en-US" dirty="0" smtClean="0"/>
              <a:t>its adequacy</a:t>
            </a:r>
            <a:r>
              <a:rPr lang="en-US" dirty="0"/>
              <a:t>. No statement is an entirely adequate expression of reality</a:t>
            </a:r>
            <a:r>
              <a:rPr lang="en-US" dirty="0" smtClean="0"/>
              <a:t>, but </a:t>
            </a:r>
            <a:r>
              <a:rPr lang="en-US" dirty="0"/>
              <a:t>we reserve the label "</a:t>
            </a:r>
            <a:r>
              <a:rPr lang="en-US" i="1" dirty="0"/>
              <a:t>false</a:t>
            </a:r>
            <a:r>
              <a:rPr lang="en-US" dirty="0"/>
              <a:t>" for those statements </a:t>
            </a:r>
            <a:r>
              <a:rPr lang="en-US" dirty="0" smtClean="0"/>
              <a:t>involving an </a:t>
            </a:r>
            <a:r>
              <a:rPr lang="en-US" i="1" dirty="0"/>
              <a:t>inadequacy</a:t>
            </a:r>
            <a:r>
              <a:rPr lang="en-US" dirty="0"/>
              <a:t> which is outstanding or </a:t>
            </a:r>
            <a:r>
              <a:rPr lang="en-US" i="1" dirty="0"/>
              <a:t>unusual</a:t>
            </a:r>
            <a:r>
              <a:rPr lang="en-US" dirty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5526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it-IT" b="1" dirty="0" smtClean="0"/>
              <a:t>J. </a:t>
            </a:r>
            <a:r>
              <a:rPr lang="it-IT" b="1" dirty="0" err="1" smtClean="0"/>
              <a:t>Bentham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"</a:t>
            </a:r>
            <a:r>
              <a:rPr lang="en-US" dirty="0"/>
              <a:t>the pestilential breath of fiction."' "In English law</a:t>
            </a:r>
            <a:r>
              <a:rPr lang="en-US" dirty="0" smtClean="0"/>
              <a:t>, fiction </a:t>
            </a:r>
            <a:r>
              <a:rPr lang="en-US" dirty="0"/>
              <a:t>is a syphilis, which runs in every vein, and carries into </a:t>
            </a:r>
            <a:r>
              <a:rPr lang="en-US" dirty="0" smtClean="0"/>
              <a:t>every part </a:t>
            </a:r>
            <a:r>
              <a:rPr lang="en-US" dirty="0"/>
              <a:t>of the system the principle of rottenness</a:t>
            </a:r>
            <a:r>
              <a:rPr lang="en-US" dirty="0" smtClean="0"/>
              <a:t>.“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i="1" dirty="0"/>
              <a:t>Fictions of </a:t>
            </a:r>
            <a:r>
              <a:rPr lang="en-US" i="1" dirty="0" smtClean="0"/>
              <a:t>use to </a:t>
            </a:r>
            <a:r>
              <a:rPr lang="en-US" i="1" dirty="0"/>
              <a:t>justice</a:t>
            </a:r>
            <a:r>
              <a:rPr lang="en-US" dirty="0"/>
              <a:t>? Exactly as swindling is to trade</a:t>
            </a:r>
            <a:r>
              <a:rPr lang="en-US" dirty="0" smtClean="0"/>
              <a:t>."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"</a:t>
            </a:r>
            <a:r>
              <a:rPr lang="en-US" dirty="0"/>
              <a:t>The most </a:t>
            </a:r>
            <a:r>
              <a:rPr lang="en-US" dirty="0" smtClean="0"/>
              <a:t>pernicious and </a:t>
            </a:r>
            <a:r>
              <a:rPr lang="en-US" dirty="0"/>
              <a:t>basest sort of lying</a:t>
            </a:r>
            <a:r>
              <a:rPr lang="en-US" dirty="0" smtClean="0"/>
              <a:t>.“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 </a:t>
            </a:r>
            <a:r>
              <a:rPr lang="en-US" dirty="0"/>
              <a:t>"It affords presumptive and </a:t>
            </a:r>
            <a:r>
              <a:rPr lang="en-US" dirty="0" smtClean="0"/>
              <a:t>conclusive evidence </a:t>
            </a:r>
            <a:r>
              <a:rPr lang="en-US" dirty="0"/>
              <a:t>of moral turpitude in those by whom it was invented </a:t>
            </a:r>
            <a:r>
              <a:rPr lang="en-US" dirty="0" smtClean="0"/>
              <a:t>and first </a:t>
            </a:r>
            <a:r>
              <a:rPr lang="en-US" dirty="0"/>
              <a:t>employed</a:t>
            </a:r>
            <a:r>
              <a:rPr lang="en-US" dirty="0" smtClean="0"/>
              <a:t>." </a:t>
            </a:r>
            <a:endParaRPr lang="en-US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/>
              <a:t>"</a:t>
            </a:r>
            <a:r>
              <a:rPr lang="en-US" dirty="0"/>
              <a:t>It has never been used but with bad effect."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7728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-15397"/>
            <a:ext cx="8229600" cy="780101"/>
          </a:xfrm>
        </p:spPr>
        <p:txBody>
          <a:bodyPr/>
          <a:lstStyle/>
          <a:p>
            <a:r>
              <a:rPr lang="it-IT" b="1" dirty="0" smtClean="0"/>
              <a:t>W. </a:t>
            </a:r>
            <a:r>
              <a:rPr lang="it-IT" b="1" dirty="0" err="1" smtClean="0"/>
              <a:t>Blackstone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dirty="0" err="1" smtClean="0"/>
              <a:t>Fictions</a:t>
            </a:r>
            <a:r>
              <a:rPr lang="it-IT" dirty="0" smtClean="0"/>
              <a:t>: "</a:t>
            </a:r>
            <a:r>
              <a:rPr lang="it-IT" i="1" dirty="0" err="1" smtClean="0"/>
              <a:t>highly</a:t>
            </a:r>
            <a:r>
              <a:rPr lang="it-IT" i="1" dirty="0" smtClean="0"/>
              <a:t> </a:t>
            </a:r>
            <a:r>
              <a:rPr lang="it-IT" i="1" dirty="0" err="1"/>
              <a:t>beneficial</a:t>
            </a:r>
            <a:r>
              <a:rPr lang="it-IT" i="1" dirty="0"/>
              <a:t> </a:t>
            </a:r>
            <a:r>
              <a:rPr lang="it-IT" i="1" dirty="0" smtClean="0"/>
              <a:t>and </a:t>
            </a:r>
            <a:r>
              <a:rPr lang="it-IT" i="1" dirty="0" err="1" smtClean="0"/>
              <a:t>us</a:t>
            </a:r>
            <a:r>
              <a:rPr lang="it-IT" dirty="0" err="1" smtClean="0"/>
              <a:t>eful</a:t>
            </a:r>
            <a:r>
              <a:rPr lang="it-IT" dirty="0" smtClean="0"/>
              <a:t>». «</a:t>
            </a:r>
            <a:r>
              <a:rPr lang="it-IT" i="1" dirty="0" err="1" smtClean="0"/>
              <a:t>Commentaries</a:t>
            </a:r>
            <a:r>
              <a:rPr lang="it-IT" dirty="0"/>
              <a:t>" III, p. </a:t>
            </a:r>
            <a:r>
              <a:rPr lang="it-IT" dirty="0" smtClean="0"/>
              <a:t>43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(</a:t>
            </a:r>
            <a:r>
              <a:rPr lang="en-US" i="1" dirty="0" smtClean="0"/>
              <a:t>common recovery</a:t>
            </a:r>
            <a:r>
              <a:rPr lang="en-US" dirty="0" smtClean="0"/>
              <a:t>): "To </a:t>
            </a:r>
            <a:r>
              <a:rPr lang="en-US" dirty="0"/>
              <a:t>such awkward shifts, such </a:t>
            </a:r>
            <a:r>
              <a:rPr lang="en-US" dirty="0" err="1"/>
              <a:t>subtile</a:t>
            </a:r>
            <a:r>
              <a:rPr lang="en-US" dirty="0"/>
              <a:t> refinements, </a:t>
            </a:r>
            <a:r>
              <a:rPr lang="en-US" dirty="0" smtClean="0"/>
              <a:t>and such </a:t>
            </a:r>
            <a:r>
              <a:rPr lang="en-US" dirty="0"/>
              <a:t>strange reasoning were our ancestors obliged to </a:t>
            </a:r>
            <a:r>
              <a:rPr lang="en-US" dirty="0" smtClean="0"/>
              <a:t>have recourse </a:t>
            </a:r>
            <a:r>
              <a:rPr lang="en-US" b="1" dirty="0"/>
              <a:t>. . . </a:t>
            </a:r>
            <a:r>
              <a:rPr lang="en-US" dirty="0"/>
              <a:t>while we may </a:t>
            </a:r>
            <a:r>
              <a:rPr lang="en-US" i="1" dirty="0"/>
              <a:t>applaud the end</a:t>
            </a:r>
            <a:r>
              <a:rPr lang="en-US" dirty="0"/>
              <a:t>, we </a:t>
            </a:r>
            <a:r>
              <a:rPr lang="en-US" i="1" dirty="0"/>
              <a:t>cannot </a:t>
            </a:r>
            <a:r>
              <a:rPr lang="en-US" i="1" dirty="0" smtClean="0"/>
              <a:t>admire </a:t>
            </a:r>
            <a:r>
              <a:rPr lang="it-IT" dirty="0" smtClean="0"/>
              <a:t>the </a:t>
            </a:r>
            <a:r>
              <a:rPr lang="it-IT" dirty="0" err="1"/>
              <a:t>means</a:t>
            </a:r>
            <a:r>
              <a:rPr lang="it-IT" dirty="0" smtClean="0"/>
              <a:t>."‘(II, p. 360)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5420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Williston </a:t>
            </a:r>
            <a:r>
              <a:rPr lang="it-IT" b="1" i="1" dirty="0" smtClean="0"/>
              <a:t>on </a:t>
            </a:r>
            <a:r>
              <a:rPr lang="it-IT" b="1" i="1" dirty="0" err="1" smtClean="0"/>
              <a:t>contract</a:t>
            </a:r>
            <a:r>
              <a:rPr lang="it-IT" dirty="0" smtClean="0"/>
              <a:t>, 2,  </a:t>
            </a:r>
            <a:r>
              <a:rPr lang="it-IT" dirty="0"/>
              <a:t>p. 825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rejects the notion that "implied conditions"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in contract rest upon the intent of the parties, on the ground </a:t>
            </a:r>
            <a:r>
              <a:rPr lang="en-US" dirty="0" smtClean="0"/>
              <a:t>that “it </a:t>
            </a:r>
            <a:r>
              <a:rPr lang="en-US" dirty="0"/>
              <a:t>is an obvious fiction" and adds the warning, </a:t>
            </a: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"</a:t>
            </a:r>
            <a:r>
              <a:rPr lang="en-US" dirty="0"/>
              <a:t>It is better to </a:t>
            </a:r>
            <a:r>
              <a:rPr lang="en-US" dirty="0" smtClean="0"/>
              <a:t>state the </a:t>
            </a:r>
            <a:r>
              <a:rPr lang="en-US" dirty="0"/>
              <a:t>law in terms of reality, for misapprehension is sure to be </a:t>
            </a:r>
            <a:r>
              <a:rPr lang="en-US" dirty="0" smtClean="0"/>
              <a:t>caused </a:t>
            </a:r>
            <a:r>
              <a:rPr lang="it-IT" dirty="0" smtClean="0"/>
              <a:t>by </a:t>
            </a:r>
            <a:r>
              <a:rPr lang="it-IT" dirty="0"/>
              <a:t>fiction</a:t>
            </a:r>
            <a:r>
              <a:rPr lang="it-IT" dirty="0" smtClean="0"/>
              <a:t>."'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919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Classificazioni</a:t>
            </a:r>
            <a:r>
              <a:rPr lang="it-IT" dirty="0" smtClean="0"/>
              <a:t> (L. </a:t>
            </a:r>
            <a:r>
              <a:rPr lang="it-IT" dirty="0" err="1" smtClean="0"/>
              <a:t>Fuller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381328"/>
          </a:xfrm>
        </p:spPr>
        <p:txBody>
          <a:bodyPr>
            <a:normAutofit fontScale="85000" lnSpcReduction="10000"/>
          </a:bodyPr>
          <a:lstStyle/>
          <a:p>
            <a:r>
              <a:rPr lang="it-IT" i="1" dirty="0" smtClean="0"/>
              <a:t>assertive</a:t>
            </a:r>
            <a:r>
              <a:rPr lang="it-IT" dirty="0" smtClean="0"/>
              <a:t> &amp; </a:t>
            </a:r>
            <a:r>
              <a:rPr lang="it-IT" i="1" dirty="0" err="1" smtClean="0"/>
              <a:t>assumptive</a:t>
            </a:r>
            <a:r>
              <a:rPr lang="it-IT" dirty="0" smtClean="0"/>
              <a:t> </a:t>
            </a:r>
            <a:r>
              <a:rPr lang="it-IT" dirty="0" err="1" smtClean="0"/>
              <a:t>fictions</a:t>
            </a:r>
            <a:r>
              <a:rPr lang="it-IT" dirty="0" smtClean="0"/>
              <a:t> (Roma: </a:t>
            </a:r>
            <a:r>
              <a:rPr lang="it-IT" dirty="0" smtClean="0"/>
              <a:t>«</a:t>
            </a:r>
            <a:r>
              <a:rPr lang="it-IT" i="1" dirty="0" smtClean="0"/>
              <a:t>se </a:t>
            </a:r>
            <a:r>
              <a:rPr lang="it-IT" i="1" dirty="0" smtClean="0"/>
              <a:t>l’attore fosse un cittadino …</a:t>
            </a:r>
            <a:r>
              <a:rPr lang="it-IT" dirty="0" smtClean="0"/>
              <a:t>, giudica in conformità</a:t>
            </a:r>
            <a:r>
              <a:rPr lang="it-IT" dirty="0" smtClean="0"/>
              <a:t>!»; </a:t>
            </a:r>
            <a:r>
              <a:rPr lang="it-IT" dirty="0" smtClean="0"/>
              <a:t>il bene «è smarrito» [</a:t>
            </a:r>
            <a:r>
              <a:rPr lang="it-IT" dirty="0" err="1" smtClean="0"/>
              <a:t>conversion</a:t>
            </a:r>
            <a:r>
              <a:rPr lang="it-IT" dirty="0" smtClean="0"/>
              <a:t>] e </a:t>
            </a:r>
            <a:r>
              <a:rPr lang="it-IT" i="1" dirty="0" smtClean="0"/>
              <a:t>non è consentita prova </a:t>
            </a:r>
            <a:r>
              <a:rPr lang="it-IT" dirty="0" smtClean="0"/>
              <a:t>contraria, Inghilterra)</a:t>
            </a:r>
          </a:p>
          <a:p>
            <a:r>
              <a:rPr lang="it-IT" i="1" dirty="0" smtClean="0"/>
              <a:t>Persuasive</a:t>
            </a:r>
            <a:r>
              <a:rPr lang="it-IT" dirty="0" smtClean="0"/>
              <a:t> e </a:t>
            </a:r>
            <a:r>
              <a:rPr lang="it-IT" i="1" dirty="0" smtClean="0"/>
              <a:t>emotive</a:t>
            </a:r>
            <a:r>
              <a:rPr lang="it-IT" dirty="0" smtClean="0"/>
              <a:t>: «società </a:t>
            </a:r>
            <a:r>
              <a:rPr lang="it-IT" i="1" dirty="0" smtClean="0"/>
              <a:t>è persona </a:t>
            </a:r>
            <a:r>
              <a:rPr lang="it-IT" dirty="0" smtClean="0"/>
              <a:t>giuridica», «La </a:t>
            </a:r>
            <a:r>
              <a:rPr lang="it-IT" dirty="0"/>
              <a:t>buona fede è presunta e </a:t>
            </a:r>
            <a:r>
              <a:rPr lang="it-IT" i="1" dirty="0"/>
              <a:t>basta che vi sia stata</a:t>
            </a:r>
            <a:r>
              <a:rPr lang="it-IT" dirty="0"/>
              <a:t> al tempo dell'acquisto</a:t>
            </a:r>
            <a:r>
              <a:rPr lang="it-IT" dirty="0" smtClean="0"/>
              <a:t>» (descrive/sostituisce)</a:t>
            </a:r>
          </a:p>
          <a:p>
            <a:r>
              <a:rPr lang="it-IT" i="1" dirty="0" smtClean="0"/>
              <a:t>Storiche e creative</a:t>
            </a:r>
            <a:r>
              <a:rPr lang="it-IT" dirty="0" smtClean="0"/>
              <a:t>: dal diritto romano ad uso attuale</a:t>
            </a:r>
          </a:p>
          <a:p>
            <a:r>
              <a:rPr lang="it-IT" dirty="0" smtClean="0"/>
              <a:t> «</a:t>
            </a:r>
            <a:r>
              <a:rPr lang="it-IT" i="1" dirty="0" smtClean="0"/>
              <a:t>scientifiche</a:t>
            </a:r>
            <a:r>
              <a:rPr lang="it-IT" dirty="0" smtClean="0"/>
              <a:t>»: per rendere comprensibile un fenomeno</a:t>
            </a:r>
          </a:p>
          <a:p>
            <a:r>
              <a:rPr lang="it-IT" i="1" dirty="0" err="1" smtClean="0"/>
              <a:t>abbreviatory</a:t>
            </a:r>
            <a:r>
              <a:rPr lang="it-IT" i="1" dirty="0" smtClean="0"/>
              <a:t> </a:t>
            </a:r>
            <a:r>
              <a:rPr lang="it-IT" i="1" dirty="0" err="1" smtClean="0"/>
              <a:t>fictions</a:t>
            </a:r>
            <a:r>
              <a:rPr lang="it-IT" i="1" dirty="0" smtClean="0"/>
              <a:t> </a:t>
            </a:r>
            <a:r>
              <a:rPr lang="it-IT" dirty="0" smtClean="0"/>
              <a:t>(O. W. Holmes: «</a:t>
            </a:r>
            <a:r>
              <a:rPr lang="en-US" dirty="0" smtClean="0"/>
              <a:t>To </a:t>
            </a:r>
            <a:r>
              <a:rPr lang="en-US" dirty="0"/>
              <a:t>say that a </a:t>
            </a:r>
            <a:r>
              <a:rPr lang="en-US" i="1" dirty="0"/>
              <a:t>ship has committed a tort </a:t>
            </a:r>
            <a:r>
              <a:rPr lang="en-US" dirty="0"/>
              <a:t>is merely a </a:t>
            </a:r>
            <a:r>
              <a:rPr lang="en-US" i="1" dirty="0" smtClean="0"/>
              <a:t>shorthand</a:t>
            </a:r>
            <a:r>
              <a:rPr lang="en-US" dirty="0" smtClean="0"/>
              <a:t> way </a:t>
            </a:r>
            <a:r>
              <a:rPr lang="en-US" dirty="0"/>
              <a:t>of saying that you have decided to deal with it </a:t>
            </a:r>
            <a:r>
              <a:rPr lang="en-US" i="1" dirty="0"/>
              <a:t>as if </a:t>
            </a:r>
            <a:r>
              <a:rPr lang="en-US" dirty="0"/>
              <a:t>it </a:t>
            </a:r>
            <a:r>
              <a:rPr lang="en-US" dirty="0" smtClean="0"/>
              <a:t>had </a:t>
            </a:r>
            <a:r>
              <a:rPr lang="it-IT" dirty="0" err="1" smtClean="0"/>
              <a:t>committed</a:t>
            </a:r>
            <a:r>
              <a:rPr lang="it-IT" dirty="0" smtClean="0"/>
              <a:t> </a:t>
            </a:r>
            <a:r>
              <a:rPr lang="it-IT" dirty="0" err="1" smtClean="0"/>
              <a:t>one</a:t>
            </a:r>
            <a:r>
              <a:rPr lang="it-IT" dirty="0" smtClean="0"/>
              <a:t>»)</a:t>
            </a:r>
          </a:p>
          <a:p>
            <a:r>
              <a:rPr lang="it-IT" i="1" dirty="0" err="1"/>
              <a:t>apologetic</a:t>
            </a:r>
            <a:r>
              <a:rPr lang="it-IT" i="1" dirty="0"/>
              <a:t> or </a:t>
            </a:r>
            <a:r>
              <a:rPr lang="it-IT" i="1" dirty="0" err="1" smtClean="0"/>
              <a:t>merciful</a:t>
            </a:r>
            <a:r>
              <a:rPr lang="it-IT" dirty="0" smtClean="0"/>
              <a:t>: </a:t>
            </a:r>
            <a:r>
              <a:rPr lang="it-IT" i="1" dirty="0" err="1" smtClean="0"/>
              <a:t>ignorantia</a:t>
            </a:r>
            <a:r>
              <a:rPr lang="it-IT" i="1" dirty="0" smtClean="0"/>
              <a:t> </a:t>
            </a:r>
            <a:r>
              <a:rPr lang="it-IT" i="1" dirty="0" err="1" smtClean="0"/>
              <a:t>legis</a:t>
            </a:r>
            <a:r>
              <a:rPr lang="it-IT" i="1" dirty="0" smtClean="0"/>
              <a:t> non </a:t>
            </a:r>
            <a:r>
              <a:rPr lang="it-IT" i="1" dirty="0" err="1" smtClean="0"/>
              <a:t>excusat</a:t>
            </a:r>
            <a:r>
              <a:rPr lang="it-IT" i="1" dirty="0" smtClean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8407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-6771"/>
            <a:ext cx="8229600" cy="771475"/>
          </a:xfrm>
        </p:spPr>
        <p:txBody>
          <a:bodyPr>
            <a:normAutofit/>
          </a:bodyPr>
          <a:lstStyle/>
          <a:p>
            <a:r>
              <a:rPr lang="it-IT" dirty="0"/>
              <a:t>"</a:t>
            </a:r>
            <a:r>
              <a:rPr lang="it-IT" b="1" dirty="0" err="1" smtClean="0"/>
              <a:t>neglective</a:t>
            </a:r>
            <a:r>
              <a:rPr lang="it-IT" b="1" dirty="0" smtClean="0"/>
              <a:t> </a:t>
            </a:r>
            <a:r>
              <a:rPr lang="en-US" b="1" dirty="0" smtClean="0"/>
              <a:t>fiction</a:t>
            </a:r>
            <a:r>
              <a:rPr lang="en-US" dirty="0" smtClean="0"/>
              <a:t>"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«</a:t>
            </a:r>
            <a:r>
              <a:rPr lang="en-US" dirty="0" smtClean="0"/>
              <a:t>the </a:t>
            </a:r>
            <a:r>
              <a:rPr lang="en-US" dirty="0"/>
              <a:t>deviation </a:t>
            </a:r>
            <a:r>
              <a:rPr lang="en-US" dirty="0" smtClean="0"/>
              <a:t>from reality </a:t>
            </a:r>
            <a:r>
              <a:rPr lang="en-US" dirty="0"/>
              <a:t>manifests itself specifically as a </a:t>
            </a:r>
            <a:r>
              <a:rPr lang="en-US" i="1" dirty="0"/>
              <a:t>disregard</a:t>
            </a:r>
            <a:r>
              <a:rPr lang="en-US" dirty="0"/>
              <a:t> of certain </a:t>
            </a:r>
            <a:r>
              <a:rPr lang="en-US" dirty="0" smtClean="0"/>
              <a:t>elements </a:t>
            </a:r>
            <a:r>
              <a:rPr lang="it-IT" dirty="0" smtClean="0"/>
              <a:t>in </a:t>
            </a:r>
            <a:r>
              <a:rPr lang="it-IT" dirty="0"/>
              <a:t>the </a:t>
            </a:r>
            <a:r>
              <a:rPr lang="it-IT" dirty="0" err="1"/>
              <a:t>fact</a:t>
            </a:r>
            <a:r>
              <a:rPr lang="it-IT" dirty="0"/>
              <a:t> </a:t>
            </a:r>
            <a:r>
              <a:rPr lang="it-IT" dirty="0" smtClean="0"/>
              <a:t>situation»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i="1" dirty="0" smtClean="0"/>
              <a:t>Man= </a:t>
            </a:r>
            <a:r>
              <a:rPr lang="it-IT" i="1" dirty="0" smtClean="0"/>
              <a:t>an </a:t>
            </a:r>
            <a:r>
              <a:rPr lang="it-IT" i="1" dirty="0"/>
              <a:t>"</a:t>
            </a:r>
            <a:r>
              <a:rPr lang="it-IT" i="1" dirty="0" err="1" smtClean="0"/>
              <a:t>economic</a:t>
            </a:r>
            <a:r>
              <a:rPr lang="it-IT" i="1" dirty="0"/>
              <a:t> </a:t>
            </a:r>
            <a:r>
              <a:rPr lang="en-US" i="1" dirty="0" smtClean="0"/>
              <a:t>animal</a:t>
            </a:r>
            <a:r>
              <a:rPr lang="en-US" dirty="0"/>
              <a:t>" </a:t>
            </a:r>
            <a:r>
              <a:rPr lang="en-US" dirty="0" smtClean="0"/>
              <a:t>(constantly </a:t>
            </a:r>
            <a:r>
              <a:rPr lang="en-US" dirty="0"/>
              <a:t>seeking </a:t>
            </a:r>
            <a:r>
              <a:rPr lang="en-US" dirty="0" smtClean="0"/>
              <a:t>own advantage)(</a:t>
            </a:r>
            <a:r>
              <a:rPr lang="en-US" dirty="0" err="1" smtClean="0"/>
              <a:t>pericoloso</a:t>
            </a:r>
            <a:r>
              <a:rPr lang="en-US" dirty="0" smtClean="0"/>
              <a:t> se </a:t>
            </a:r>
            <a:r>
              <a:rPr lang="en-US" dirty="0" err="1" smtClean="0"/>
              <a:t>trasposto</a:t>
            </a:r>
            <a:r>
              <a:rPr lang="en-US" dirty="0" smtClean="0"/>
              <a:t> in </a:t>
            </a:r>
            <a:r>
              <a:rPr lang="en-US" dirty="0" err="1" smtClean="0"/>
              <a:t>etica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 smtClean="0"/>
              <a:t>Presunzione</a:t>
            </a:r>
            <a:r>
              <a:rPr lang="en-US" dirty="0" smtClean="0"/>
              <a:t> </a:t>
            </a:r>
            <a:r>
              <a:rPr lang="en-US" dirty="0" err="1" smtClean="0"/>
              <a:t>semplice</a:t>
            </a:r>
            <a:r>
              <a:rPr lang="en-US" dirty="0" smtClean="0"/>
              <a:t>/</a:t>
            </a:r>
            <a:r>
              <a:rPr lang="en-US" i="1" dirty="0" err="1" smtClean="0"/>
              <a:t>hominis</a:t>
            </a:r>
            <a:r>
              <a:rPr lang="en-US" dirty="0" smtClean="0"/>
              <a:t>: </a:t>
            </a:r>
            <a:r>
              <a:rPr lang="en-US" dirty="0" smtClean="0"/>
              <a:t>“in </a:t>
            </a:r>
            <a:r>
              <a:rPr lang="en-US" dirty="0" err="1" smtClean="0"/>
              <a:t>tarda</a:t>
            </a:r>
            <a:r>
              <a:rPr lang="en-US" dirty="0" smtClean="0"/>
              <a:t> </a:t>
            </a:r>
            <a:r>
              <a:rPr lang="en-US" dirty="0" err="1" smtClean="0"/>
              <a:t>età</a:t>
            </a:r>
            <a:r>
              <a:rPr lang="en-US" dirty="0" smtClean="0"/>
              <a:t> è </a:t>
            </a:r>
            <a:r>
              <a:rPr lang="en-US" dirty="0" err="1" smtClean="0"/>
              <a:t>improbabile</a:t>
            </a:r>
            <a:r>
              <a:rPr lang="en-US" dirty="0" smtClean="0"/>
              <a:t> </a:t>
            </a:r>
            <a:r>
              <a:rPr lang="en-US" dirty="0" err="1" smtClean="0"/>
              <a:t>generare</a:t>
            </a:r>
            <a:r>
              <a:rPr lang="en-US" dirty="0" smtClean="0"/>
              <a:t> </a:t>
            </a:r>
            <a:r>
              <a:rPr lang="en-US" dirty="0" err="1" smtClean="0"/>
              <a:t>figli</a:t>
            </a:r>
            <a:r>
              <a:rPr lang="en-US" dirty="0" smtClean="0"/>
              <a:t>” </a:t>
            </a:r>
            <a:r>
              <a:rPr lang="en-US" dirty="0" smtClean="0"/>
              <a:t>(e </a:t>
            </a:r>
            <a:r>
              <a:rPr lang="en-US" dirty="0" err="1" smtClean="0"/>
              <a:t>improbabile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l’eredità</a:t>
            </a:r>
            <a:r>
              <a:rPr lang="en-US" dirty="0" smtClean="0"/>
              <a:t>/</a:t>
            </a:r>
            <a:r>
              <a:rPr lang="en-US" dirty="0" err="1" smtClean="0"/>
              <a:t>donazione</a:t>
            </a:r>
            <a:r>
              <a:rPr lang="en-US" dirty="0" smtClean="0"/>
              <a:t> </a:t>
            </a:r>
            <a:r>
              <a:rPr lang="en-US" dirty="0" err="1" smtClean="0"/>
              <a:t>cambi</a:t>
            </a:r>
            <a:r>
              <a:rPr lang="en-US" dirty="0" smtClean="0"/>
              <a:t> </a:t>
            </a:r>
            <a:r>
              <a:rPr lang="en-US" dirty="0" err="1" smtClean="0"/>
              <a:t>assetto</a:t>
            </a:r>
            <a:r>
              <a:rPr lang="en-US" dirty="0" smtClean="0"/>
              <a:t>, </a:t>
            </a:r>
            <a:r>
              <a:rPr lang="en-US" dirty="0" smtClean="0"/>
              <a:t>per </a:t>
            </a:r>
            <a:r>
              <a:rPr lang="en-US" dirty="0" err="1" smtClean="0"/>
              <a:t>sopravvenienza</a:t>
            </a:r>
            <a:r>
              <a:rPr lang="en-US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21943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871</Words>
  <Application>Microsoft Office PowerPoint</Application>
  <PresentationFormat>Presentazione su schermo (4:3)</PresentationFormat>
  <Paragraphs>52</Paragraphs>
  <Slides>11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Indici di finzione</vt:lpstr>
      <vt:lpstr>Ihering</vt:lpstr>
      <vt:lpstr>Sir H. Maine</vt:lpstr>
      <vt:lpstr>E metafora …</vt:lpstr>
      <vt:lpstr>J. Bentham</vt:lpstr>
      <vt:lpstr>W. Blackstone</vt:lpstr>
      <vt:lpstr>Williston on contract, 2,  p. 825</vt:lpstr>
      <vt:lpstr>Classificazioni (L. Fuller)</vt:lpstr>
      <vt:lpstr>"neglective fiction"</vt:lpstr>
      <vt:lpstr>Von Jhering</vt:lpstr>
      <vt:lpstr>R. Pound, 1907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Indici di finzione</dc:title>
  <dc:creator>silvia ferreri</dc:creator>
  <cp:lastModifiedBy> silvia ferreri</cp:lastModifiedBy>
  <cp:revision>17</cp:revision>
  <dcterms:created xsi:type="dcterms:W3CDTF">2020-09-14T09:43:34Z</dcterms:created>
  <dcterms:modified xsi:type="dcterms:W3CDTF">2020-09-18T09:01:23Z</dcterms:modified>
</cp:coreProperties>
</file>