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1" r:id="rId4"/>
    <p:sldId id="262" r:id="rId5"/>
    <p:sldId id="263" r:id="rId6"/>
    <p:sldId id="259"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5473" autoAdjust="0"/>
  </p:normalViewPr>
  <p:slideViewPr>
    <p:cSldViewPr snapToGrid="0">
      <p:cViewPr varScale="1">
        <p:scale>
          <a:sx n="69" d="100"/>
          <a:sy n="69" d="100"/>
        </p:scale>
        <p:origin x="69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t>17/10/2020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t>17/10/2020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t>17/10/2020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t>17/10/2020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t>17/10/2020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t>17/10/2020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t>17/10/2020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t>17/10/2020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smtClean="0">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66255" y="5860473"/>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360218" y="1641218"/>
            <a:ext cx="8520545" cy="369332"/>
          </a:xfrm>
          <a:prstGeom prst="rect">
            <a:avLst/>
          </a:prstGeom>
        </p:spPr>
        <p:txBody>
          <a:bodyPr wrap="square">
            <a:spAutoFit/>
          </a:bodyPr>
          <a:lstStyle/>
          <a:p>
            <a:pPr algn="just">
              <a:spcAft>
                <a:spcPts val="600"/>
              </a:spcAft>
            </a:pPr>
            <a:endParaRPr lang="it-IT" dirty="0">
              <a:effectLst/>
              <a:ea typeface="Tahoma" panose="020B0604030504040204" pitchFamily="34" charset="0"/>
              <a:cs typeface="Tahoma" panose="020B0604030504040204" pitchFamily="34" charset="0"/>
            </a:endParaRPr>
          </a:p>
        </p:txBody>
      </p:sp>
      <p:sp>
        <p:nvSpPr>
          <p:cNvPr id="5" name="CasellaDiTesto 4"/>
          <p:cNvSpPr txBox="1"/>
          <p:nvPr/>
        </p:nvSpPr>
        <p:spPr>
          <a:xfrm>
            <a:off x="-110836" y="305277"/>
            <a:ext cx="9836727"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La </a:t>
            </a:r>
            <a:r>
              <a:rPr lang="it-IT" sz="2800" b="1" dirty="0" smtClean="0">
                <a:latin typeface="Tahoma" panose="020B0604030504040204" pitchFamily="34" charset="0"/>
                <a:ea typeface="Tahoma" panose="020B0604030504040204" pitchFamily="34" charset="0"/>
                <a:cs typeface="Tahoma" panose="020B0604030504040204" pitchFamily="34" charset="0"/>
              </a:rPr>
              <a:t>donna turca moderna: madre istruita per educare i nuovi cittadini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471054" y="1415988"/>
            <a:ext cx="8672945" cy="3693319"/>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Questa riconfigurazione dei ruoli di genere stabiliva per la nuova moglie e madre, adeguatamente educata, una </a:t>
            </a:r>
            <a:r>
              <a:rPr lang="it-IT" u="sng" dirty="0">
                <a:latin typeface="Arial" panose="020B0604020202020204" pitchFamily="34" charset="0"/>
                <a:ea typeface="Times New Roman" panose="02020603050405020304" pitchFamily="18" charset="0"/>
                <a:cs typeface="Times New Roman" panose="02020603050405020304" pitchFamily="18" charset="0"/>
              </a:rPr>
              <a:t>gestione scientifica della casa e della famiglia</a:t>
            </a:r>
            <a:r>
              <a:rPr lang="it-IT" dirty="0">
                <a:latin typeface="Arial" panose="020B0604020202020204" pitchFamily="34" charset="0"/>
                <a:ea typeface="Times New Roman" panose="02020603050405020304" pitchFamily="18" charset="0"/>
                <a:cs typeface="Times New Roman" panose="02020603050405020304" pitchFamily="18" charset="0"/>
              </a:rPr>
              <a:t>.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Ed </a:t>
            </a:r>
            <a:r>
              <a:rPr lang="it-IT" dirty="0">
                <a:latin typeface="Arial" panose="020B0604020202020204" pitchFamily="34" charset="0"/>
                <a:ea typeface="Times New Roman" panose="02020603050405020304" pitchFamily="18" charset="0"/>
                <a:cs typeface="Times New Roman" panose="02020603050405020304" pitchFamily="18" charset="0"/>
              </a:rPr>
              <a:t>è proprio </a:t>
            </a:r>
            <a:r>
              <a:rPr lang="it-IT" u="sng" dirty="0">
                <a:latin typeface="Arial" panose="020B0604020202020204" pitchFamily="34" charset="0"/>
                <a:ea typeface="Times New Roman" panose="02020603050405020304" pitchFamily="18" charset="0"/>
                <a:cs typeface="Times New Roman" panose="02020603050405020304" pitchFamily="18" charset="0"/>
              </a:rPr>
              <a:t>la maternità</a:t>
            </a:r>
            <a:r>
              <a:rPr lang="it-IT" dirty="0">
                <a:latin typeface="Arial" panose="020B0604020202020204" pitchFamily="34" charset="0"/>
                <a:ea typeface="Times New Roman" panose="02020603050405020304" pitchFamily="18" charset="0"/>
                <a:cs typeface="Times New Roman" panose="02020603050405020304" pitchFamily="18" charset="0"/>
              </a:rPr>
              <a:t>, il ruolo di madre ed educatrice a fare della donna il simbolo incarnato della </a:t>
            </a:r>
            <a:r>
              <a:rPr lang="it-IT" u="sng" dirty="0">
                <a:latin typeface="Arial" panose="020B0604020202020204" pitchFamily="34" charset="0"/>
                <a:ea typeface="Times New Roman" panose="02020603050405020304" pitchFamily="18" charset="0"/>
                <a:cs typeface="Times New Roman" panose="02020603050405020304" pitchFamily="18" charset="0"/>
              </a:rPr>
              <a:t>modernità</a:t>
            </a:r>
            <a:r>
              <a:rPr lang="it-IT" dirty="0">
                <a:latin typeface="Arial" panose="020B0604020202020204" pitchFamily="34" charset="0"/>
                <a:ea typeface="Times New Roman" panose="02020603050405020304" pitchFamily="18" charset="0"/>
                <a:cs typeface="Times New Roman" panose="02020603050405020304" pitchFamily="18" charset="0"/>
              </a:rPr>
              <a:t> e del </a:t>
            </a:r>
            <a:r>
              <a:rPr lang="it-IT" u="sng" dirty="0">
                <a:latin typeface="Arial" panose="020B0604020202020204" pitchFamily="34" charset="0"/>
                <a:ea typeface="Times New Roman" panose="02020603050405020304" pitchFamily="18" charset="0"/>
                <a:cs typeface="Times New Roman" panose="02020603050405020304" pitchFamily="18" charset="0"/>
              </a:rPr>
              <a:t>nazionalismo</a:t>
            </a:r>
            <a:r>
              <a:rPr lang="it-IT" dirty="0">
                <a:latin typeface="Arial" panose="020B0604020202020204" pitchFamily="34" charset="0"/>
                <a:ea typeface="Times New Roman" panose="02020603050405020304" pitchFamily="18" charset="0"/>
                <a:cs typeface="Times New Roman" panose="02020603050405020304" pitchFamily="18" charset="0"/>
              </a:rPr>
              <a:t>. La moderna nazione turca aveva bisogno di madri istruite, capaci di educare cittadini moderni, quindi le riforme intorno all’istruzione e alla professionalizzazione non erano motivate dall’intento di liberare le donne o di riconoscere loro dei diritti, quanto piuttosto da quello di renderle adeguate al ruolo di educatrici dei futuri cittadini, di farne delle “madri della nazione” </a:t>
            </a:r>
            <a:r>
              <a:rPr lang="it-IT" dirty="0" smtClean="0">
                <a:latin typeface="Arial" panose="020B0604020202020204" pitchFamily="34" charset="0"/>
                <a:ea typeface="Times New Roman" panose="02020603050405020304" pitchFamily="18" charset="0"/>
                <a:cs typeface="Times New Roman" panose="02020603050405020304" pitchFamily="18" charset="0"/>
              </a:rPr>
              <a:t>(</a:t>
            </a:r>
            <a:r>
              <a:rPr lang="it-IT" dirty="0" err="1" smtClean="0">
                <a:latin typeface="Arial" panose="020B0604020202020204" pitchFamily="34" charset="0"/>
                <a:ea typeface="Times New Roman" panose="02020603050405020304" pitchFamily="18" charset="0"/>
                <a:cs typeface="Times New Roman" panose="02020603050405020304" pitchFamily="18" charset="0"/>
              </a:rPr>
              <a:t>Arat</a:t>
            </a:r>
            <a:r>
              <a:rPr lang="it-IT" dirty="0" smtClean="0">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Times New Roman" panose="02020603050405020304" pitchFamily="18" charset="0"/>
              </a:rPr>
              <a:t>1994).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L’</a:t>
            </a:r>
            <a:r>
              <a:rPr lang="it-IT" u="sng" dirty="0" smtClean="0">
                <a:latin typeface="Arial" panose="020B0604020202020204" pitchFamily="34" charset="0"/>
                <a:ea typeface="Times New Roman" panose="02020603050405020304" pitchFamily="18" charset="0"/>
                <a:cs typeface="Times New Roman" panose="02020603050405020304" pitchFamily="18" charset="0"/>
              </a:rPr>
              <a:t>istruzione</a:t>
            </a:r>
            <a:r>
              <a:rPr lang="it-IT" dirty="0" smtClean="0">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Times New Roman" panose="02020603050405020304" pitchFamily="18" charset="0"/>
              </a:rPr>
              <a:t>era quindi considerata lo strumento più efficace per mutare la mentalità tradizionale in una moderna e secolare e per </a:t>
            </a:r>
            <a:r>
              <a:rPr lang="it-IT" u="sng" dirty="0">
                <a:latin typeface="Arial" panose="020B0604020202020204" pitchFamily="34" charset="0"/>
                <a:ea typeface="Times New Roman" panose="02020603050405020304" pitchFamily="18" charset="0"/>
                <a:cs typeface="Times New Roman" panose="02020603050405020304" pitchFamily="18" charset="0"/>
              </a:rPr>
              <a:t>trasformare le donne da femmine arretrate a madri competenti</a:t>
            </a:r>
            <a:r>
              <a:rPr lang="it-IT" dirty="0">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87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63236" y="5888182"/>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dirty="0"/>
              <a:t> </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4264183" y="304849"/>
            <a:ext cx="184730" cy="523220"/>
          </a:xfrm>
          <a:prstGeom prst="rect">
            <a:avLst/>
          </a:prstGeom>
          <a:noFill/>
        </p:spPr>
        <p:txBody>
          <a:bodyPr wrap="none" rtlCol="0">
            <a:spAutoFit/>
          </a:bodyPr>
          <a:lstStyle/>
          <a:p>
            <a:pPr algn="ct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1759527" y="1421166"/>
            <a:ext cx="6927273" cy="523220"/>
          </a:xfrm>
          <a:prstGeom prst="rect">
            <a:avLst/>
          </a:prstGeom>
        </p:spPr>
        <p:txBody>
          <a:bodyPr wrap="square">
            <a:spAutoFit/>
          </a:bodyPr>
          <a:lstStyle/>
          <a:p>
            <a:pPr algn="just">
              <a:spcAft>
                <a:spcPts val="0"/>
              </a:spcAft>
            </a:pPr>
            <a:endParaRPr lang="it-IT" sz="2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0" y="718908"/>
            <a:ext cx="9975273" cy="4924425"/>
          </a:xfrm>
          <a:prstGeom prst="rect">
            <a:avLst/>
          </a:prstGeom>
        </p:spPr>
        <p:txBody>
          <a:bodyPr wrap="square">
            <a:spAutoFit/>
          </a:bodyPr>
          <a:lstStyle/>
          <a:p>
            <a:pPr algn="just">
              <a:spcAft>
                <a:spcPts val="0"/>
              </a:spcAft>
            </a:pPr>
            <a:r>
              <a:rPr lang="it-IT" dirty="0" smtClean="0">
                <a:ea typeface="Times New Roman" panose="02020603050405020304" pitchFamily="18" charset="0"/>
                <a:cs typeface="Times New Roman" panose="02020603050405020304" pitchFamily="18" charset="0"/>
              </a:rPr>
              <a:t>La </a:t>
            </a:r>
            <a:r>
              <a:rPr lang="it-IT" dirty="0">
                <a:ea typeface="Times New Roman" panose="02020603050405020304" pitchFamily="18" charset="0"/>
                <a:cs typeface="Times New Roman" panose="02020603050405020304" pitchFamily="18" charset="0"/>
              </a:rPr>
              <a:t>politica nazionalista è stata soprattutto una </a:t>
            </a:r>
            <a:r>
              <a:rPr lang="it-IT" u="sng" dirty="0">
                <a:ea typeface="Times New Roman" panose="02020603050405020304" pitchFamily="18" charset="0"/>
                <a:cs typeface="Times New Roman" panose="02020603050405020304" pitchFamily="18" charset="0"/>
              </a:rPr>
              <a:t>politica del corpo femminile</a:t>
            </a:r>
            <a:r>
              <a:rPr lang="it-IT" dirty="0">
                <a:ea typeface="Times New Roman" panose="02020603050405020304" pitchFamily="18" charset="0"/>
                <a:cs typeface="Times New Roman" panose="02020603050405020304" pitchFamily="18" charset="0"/>
              </a:rPr>
              <a:t>: i corpi delle donne, il loro abbigliamento e movimento hanno fornito simboli potenti per marcare l’identità nazionale e moderna, “secondo diverse miscele di modernità, modestia e autenticità” (</a:t>
            </a:r>
            <a:r>
              <a:rPr lang="it-IT" dirty="0" err="1">
                <a:ea typeface="Times New Roman" panose="02020603050405020304" pitchFamily="18" charset="0"/>
                <a:cs typeface="Times New Roman" panose="02020603050405020304" pitchFamily="18" charset="0"/>
              </a:rPr>
              <a:t>Salih</a:t>
            </a:r>
            <a:r>
              <a:rPr lang="it-IT" dirty="0">
                <a:ea typeface="Times New Roman" panose="02020603050405020304" pitchFamily="18" charset="0"/>
                <a:cs typeface="Times New Roman" panose="02020603050405020304" pitchFamily="18" charset="0"/>
              </a:rPr>
              <a:t> 2008). Le donne dovevano rendere visibile il </a:t>
            </a:r>
            <a:r>
              <a:rPr lang="it-IT" u="sng" dirty="0">
                <a:ea typeface="Times New Roman" panose="02020603050405020304" pitchFamily="18" charset="0"/>
                <a:cs typeface="Times New Roman" panose="02020603050405020304" pitchFamily="18" charset="0"/>
              </a:rPr>
              <a:t>passaggio alla modernità</a:t>
            </a:r>
            <a:r>
              <a:rPr lang="it-IT" dirty="0">
                <a:ea typeface="Times New Roman" panose="02020603050405020304" pitchFamily="18" charset="0"/>
                <a:cs typeface="Times New Roman" panose="02020603050405020304" pitchFamily="18" charset="0"/>
              </a:rPr>
              <a:t>, il loro abbigliamento doveva segnalare il cambiamento e l’abbandono della tradizione in direzione del progresso, e per questa ragione </a:t>
            </a:r>
            <a:r>
              <a:rPr lang="it-IT" u="sng" dirty="0">
                <a:ea typeface="Times New Roman" panose="02020603050405020304" pitchFamily="18" charset="0"/>
                <a:cs typeface="Times New Roman" panose="02020603050405020304" pitchFamily="18" charset="0"/>
              </a:rPr>
              <a:t>togliere il velo</a:t>
            </a:r>
            <a:r>
              <a:rPr lang="it-IT" dirty="0">
                <a:ea typeface="Times New Roman" panose="02020603050405020304" pitchFamily="18" charset="0"/>
                <a:cs typeface="Times New Roman" panose="02020603050405020304" pitchFamily="18" charset="0"/>
              </a:rPr>
              <a:t> divenne un atto simbolico fondamentale: </a:t>
            </a:r>
          </a:p>
          <a:p>
            <a:pPr algn="just">
              <a:spcAft>
                <a:spcPts val="0"/>
              </a:spcAft>
            </a:pPr>
            <a:r>
              <a:rPr lang="it-IT" dirty="0">
                <a:ea typeface="Times New Roman" panose="02020603050405020304" pitchFamily="18" charset="0"/>
                <a:cs typeface="Times New Roman" panose="02020603050405020304" pitchFamily="18" charset="0"/>
              </a:rPr>
              <a:t> </a:t>
            </a:r>
          </a:p>
          <a:p>
            <a:pPr marL="449580" algn="just">
              <a:spcAft>
                <a:spcPts val="0"/>
              </a:spcAft>
            </a:pPr>
            <a:r>
              <a:rPr lang="it-IT" sz="1600" dirty="0">
                <a:ea typeface="Times New Roman" panose="02020603050405020304" pitchFamily="18" charset="0"/>
                <a:cs typeface="Times New Roman" panose="02020603050405020304" pitchFamily="18" charset="0"/>
              </a:rPr>
              <a:t>“Sebbene si suggerissero alle donne un cambiamento di aspetto e una moderazione nel velarsi, non fu loro consentito di agire e vestirsi liberamente […] si avvisava la nuova donna moderna che non doveva strafare e imitare la promiscuità delle donne occidentali, ma doveva </a:t>
            </a:r>
            <a:r>
              <a:rPr lang="it-IT" sz="1600" b="1" dirty="0">
                <a:ea typeface="Times New Roman" panose="02020603050405020304" pitchFamily="18" charset="0"/>
                <a:cs typeface="Times New Roman" panose="02020603050405020304" pitchFamily="18" charset="0"/>
              </a:rPr>
              <a:t>mantenere la sua modestia</a:t>
            </a:r>
            <a:r>
              <a:rPr lang="it-IT" sz="1600" dirty="0">
                <a:ea typeface="Times New Roman" panose="02020603050405020304" pitchFamily="18" charset="0"/>
                <a:cs typeface="Times New Roman" panose="02020603050405020304" pitchFamily="18" charset="0"/>
              </a:rPr>
              <a:t>. Per unirsi agli uomini nella vita pubblica le </a:t>
            </a:r>
            <a:r>
              <a:rPr lang="it-IT" sz="1600" dirty="0" smtClean="0">
                <a:ea typeface="Times New Roman" panose="02020603050405020304" pitchFamily="18" charset="0"/>
                <a:cs typeface="Times New Roman" panose="02020603050405020304" pitchFamily="18" charset="0"/>
              </a:rPr>
              <a:t>donne dovevano </a:t>
            </a:r>
            <a:r>
              <a:rPr lang="it-IT" sz="1600" dirty="0">
                <a:ea typeface="Times New Roman" panose="02020603050405020304" pitchFamily="18" charset="0"/>
                <a:cs typeface="Times New Roman" panose="02020603050405020304" pitchFamily="18" charset="0"/>
              </a:rPr>
              <a:t>assumere un ‘atteggiamento virtuoso</a:t>
            </a:r>
            <a:r>
              <a:rPr lang="it-IT" sz="1600" dirty="0" smtClean="0">
                <a:ea typeface="Times New Roman" panose="02020603050405020304" pitchFamily="18" charset="0"/>
                <a:cs typeface="Times New Roman" panose="02020603050405020304" pitchFamily="18" charset="0"/>
              </a:rPr>
              <a:t>’ </a:t>
            </a:r>
            <a:r>
              <a:rPr lang="it-IT" sz="1600" dirty="0">
                <a:ea typeface="Times New Roman" panose="02020603050405020304" pitchFamily="18" charset="0"/>
                <a:cs typeface="Times New Roman" panose="02020603050405020304" pitchFamily="18" charset="0"/>
              </a:rPr>
              <a:t>e ci si aspettava che fosse ‘sessualmente neutra’ nella vita lavorativa per preservare il suo onore e la sua castità” (</a:t>
            </a:r>
            <a:r>
              <a:rPr lang="it-IT" sz="1600" dirty="0" err="1">
                <a:ea typeface="Times New Roman" panose="02020603050405020304" pitchFamily="18" charset="0"/>
                <a:cs typeface="Times New Roman" panose="02020603050405020304" pitchFamily="18" charset="0"/>
              </a:rPr>
              <a:t>Arat</a:t>
            </a:r>
            <a:r>
              <a:rPr lang="it-IT" sz="1600" dirty="0">
                <a:ea typeface="Times New Roman" panose="02020603050405020304" pitchFamily="18" charset="0"/>
                <a:cs typeface="Times New Roman" panose="02020603050405020304" pitchFamily="18" charset="0"/>
              </a:rPr>
              <a:t> 1994: </a:t>
            </a:r>
            <a:r>
              <a:rPr lang="it-IT" sz="1600" dirty="0" smtClean="0">
                <a:ea typeface="Times New Roman" panose="02020603050405020304" pitchFamily="18" charset="0"/>
                <a:cs typeface="Times New Roman" panose="02020603050405020304" pitchFamily="18" charset="0"/>
              </a:rPr>
              <a:t>62)</a:t>
            </a:r>
          </a:p>
          <a:p>
            <a:pPr marL="228600" algn="just">
              <a:spcAft>
                <a:spcPts val="0"/>
              </a:spcAft>
            </a:pPr>
            <a:r>
              <a:rPr lang="it-IT" dirty="0" smtClean="0">
                <a:ea typeface="Times New Roman" panose="02020603050405020304" pitchFamily="18" charset="0"/>
                <a:cs typeface="Times New Roman" panose="02020603050405020304" pitchFamily="18" charset="0"/>
              </a:rPr>
              <a:t> </a:t>
            </a:r>
          </a:p>
          <a:p>
            <a:pPr algn="just">
              <a:spcAft>
                <a:spcPts val="0"/>
              </a:spcAft>
            </a:pPr>
            <a:r>
              <a:rPr lang="it-IT" dirty="0" smtClean="0">
                <a:ea typeface="Times New Roman" panose="02020603050405020304" pitchFamily="18" charset="0"/>
                <a:cs typeface="Times New Roman" panose="02020603050405020304" pitchFamily="18" charset="0"/>
              </a:rPr>
              <a:t>Per rendere possibile la visibilità pubblica della donna i padri fondatori della Turchia scelsero di rendere invisibile la sua sessualità, in modo da garantire attraverso la repressione sessuale il mantenimento della castità. Lo stato produce così nuovi meccanismi di controllo, una sorta di </a:t>
            </a:r>
            <a:r>
              <a:rPr lang="it-IT" u="sng" dirty="0" smtClean="0">
                <a:ea typeface="Times New Roman" panose="02020603050405020304" pitchFamily="18" charset="0"/>
                <a:cs typeface="Times New Roman" panose="02020603050405020304" pitchFamily="18" charset="0"/>
              </a:rPr>
              <a:t>velo moderno e immateriale</a:t>
            </a:r>
            <a:r>
              <a:rPr lang="it-IT" dirty="0" smtClean="0">
                <a:ea typeface="Times New Roman" panose="02020603050405020304" pitchFamily="18" charset="0"/>
                <a:cs typeface="Times New Roman" panose="02020603050405020304" pitchFamily="18" charset="0"/>
              </a:rPr>
              <a:t> che azzera la sessualità femminile per esaltare la maternità, riproponendo un discorso sulla </a:t>
            </a:r>
            <a:r>
              <a:rPr lang="it-IT" u="sng" dirty="0" smtClean="0">
                <a:ea typeface="Times New Roman" panose="02020603050405020304" pitchFamily="18" charset="0"/>
                <a:cs typeface="Times New Roman" panose="02020603050405020304" pitchFamily="18" charset="0"/>
              </a:rPr>
              <a:t>donna degna di onore in quanto madre moderna ma modesta</a:t>
            </a:r>
            <a:r>
              <a:rPr lang="it-IT" dirty="0" smtClean="0">
                <a:ea typeface="Times New Roman" panose="02020603050405020304" pitchFamily="18" charset="0"/>
                <a:cs typeface="Times New Roman" panose="02020603050405020304" pitchFamily="18" charset="0"/>
              </a:rPr>
              <a:t>, impegnata a creare “cittadini sani”. </a:t>
            </a:r>
            <a:endParaRPr lang="it-IT" dirty="0">
              <a:ea typeface="Times New Roman" panose="02020603050405020304" pitchFamily="18" charset="0"/>
              <a:cs typeface="Times New Roman" panose="02020603050405020304" pitchFamily="18" charset="0"/>
            </a:endParaRPr>
          </a:p>
        </p:txBody>
      </p:sp>
      <p:sp>
        <p:nvSpPr>
          <p:cNvPr id="7" name="CasellaDiTesto 6"/>
          <p:cNvSpPr txBox="1"/>
          <p:nvPr/>
        </p:nvSpPr>
        <p:spPr>
          <a:xfrm>
            <a:off x="1580788" y="195688"/>
            <a:ext cx="5551520" cy="523220"/>
          </a:xfrm>
          <a:prstGeom prst="rect">
            <a:avLst/>
          </a:prstGeom>
          <a:noFill/>
        </p:spPr>
        <p:txBody>
          <a:bodyPr wrap="non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Donne senza veli ma modeste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9975273" y="2258290"/>
            <a:ext cx="2216727" cy="2893100"/>
          </a:xfrm>
          <a:prstGeom prst="rect">
            <a:avLst/>
          </a:prstGeom>
          <a:noFill/>
        </p:spPr>
        <p:txBody>
          <a:bodyPr wrap="square" rtlCol="0">
            <a:spAutoFit/>
          </a:bodyPr>
          <a:lstStyle/>
          <a:p>
            <a:r>
              <a:rPr lang="en-GB" sz="1400" dirty="0"/>
              <a:t>Z. </a:t>
            </a:r>
            <a:r>
              <a:rPr lang="en-GB" sz="1400" dirty="0" err="1"/>
              <a:t>Arat</a:t>
            </a:r>
            <a:r>
              <a:rPr lang="en-GB" sz="1400" dirty="0"/>
              <a:t>, “Turkish women and the Republican reconstruction of tradition”, in F. </a:t>
            </a:r>
            <a:r>
              <a:rPr lang="en-GB" sz="1400" dirty="0" err="1"/>
              <a:t>Göçek</a:t>
            </a:r>
            <a:r>
              <a:rPr lang="en-GB" sz="1400" dirty="0"/>
              <a:t> e S. </a:t>
            </a:r>
            <a:r>
              <a:rPr lang="en-GB" sz="1400" dirty="0" err="1"/>
              <a:t>Balaghi</a:t>
            </a:r>
            <a:r>
              <a:rPr lang="en-GB" sz="1400" dirty="0"/>
              <a:t> (a </a:t>
            </a:r>
            <a:r>
              <a:rPr lang="en-GB" sz="1400" dirty="0" err="1"/>
              <a:t>cura</a:t>
            </a:r>
            <a:r>
              <a:rPr lang="en-GB" sz="1400" dirty="0"/>
              <a:t> di), </a:t>
            </a:r>
            <a:r>
              <a:rPr lang="en-GB" sz="1400" i="1" dirty="0"/>
              <a:t>Reconstructing gender in the Middle East</a:t>
            </a:r>
            <a:r>
              <a:rPr lang="en-GB" sz="1400" dirty="0"/>
              <a:t>, New York, Columbia </a:t>
            </a:r>
            <a:r>
              <a:rPr lang="en-GB" sz="1400" dirty="0" smtClean="0"/>
              <a:t>University </a:t>
            </a:r>
            <a:r>
              <a:rPr lang="en-GB" sz="1400" dirty="0"/>
              <a:t>Press, 1994.</a:t>
            </a:r>
            <a:endParaRPr lang="it-IT" sz="1400" dirty="0"/>
          </a:p>
          <a:p>
            <a:endParaRPr lang="it-IT" sz="1400" dirty="0" smtClean="0"/>
          </a:p>
          <a:p>
            <a:r>
              <a:rPr lang="it-IT" sz="1400" dirty="0" smtClean="0"/>
              <a:t>R</a:t>
            </a:r>
            <a:r>
              <a:rPr lang="it-IT" sz="1400" dirty="0"/>
              <a:t>. </a:t>
            </a:r>
            <a:r>
              <a:rPr lang="it-IT" sz="1400" dirty="0" err="1"/>
              <a:t>Salih</a:t>
            </a:r>
            <a:r>
              <a:rPr lang="it-IT" sz="1400" dirty="0"/>
              <a:t>, </a:t>
            </a:r>
            <a:r>
              <a:rPr lang="it-IT" sz="1400" i="1" dirty="0"/>
              <a:t>Musulmane rivelate. Donne, islam, modernità</a:t>
            </a:r>
            <a:r>
              <a:rPr lang="it-IT" sz="1400" dirty="0"/>
              <a:t>, Roma, Carocci, </a:t>
            </a:r>
            <a:r>
              <a:rPr lang="it-IT" sz="1400" dirty="0" smtClean="0"/>
              <a:t>2008</a:t>
            </a:r>
            <a:endParaRPr lang="it-IT" sz="1400" dirty="0"/>
          </a:p>
        </p:txBody>
      </p:sp>
    </p:spTree>
    <p:extLst>
      <p:ext uri="{BB962C8B-B14F-4D97-AF65-F5344CB8AC3E}">
        <p14:creationId xmlns:p14="http://schemas.microsoft.com/office/powerpoint/2010/main" val="329771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0" y="1416434"/>
            <a:ext cx="7904018" cy="3216265"/>
          </a:xfrm>
          <a:prstGeom prst="rect">
            <a:avLst/>
          </a:prstGeom>
        </p:spPr>
        <p:txBody>
          <a:bodyPr wrap="square">
            <a:spAutoFit/>
          </a:bodyPr>
          <a:lstStyle/>
          <a:p>
            <a:pPr marL="179705" algn="just">
              <a:spcAft>
                <a:spcPts val="600"/>
              </a:spcAft>
            </a:pPr>
            <a:r>
              <a:rPr lang="it-IT" dirty="0">
                <a:latin typeface="Arial" panose="020B0604020202020204" pitchFamily="34" charset="0"/>
                <a:ea typeface="Times New Roman" panose="02020603050405020304" pitchFamily="18" charset="0"/>
              </a:rPr>
              <a:t>Il </a:t>
            </a:r>
            <a:r>
              <a:rPr lang="it-IT" u="sng" dirty="0">
                <a:latin typeface="Arial" panose="020B0604020202020204" pitchFamily="34" charset="0"/>
                <a:ea typeface="Times New Roman" panose="02020603050405020304" pitchFamily="18" charset="0"/>
              </a:rPr>
              <a:t>regime fascista in Italia</a:t>
            </a:r>
            <a:r>
              <a:rPr lang="it-IT" dirty="0">
                <a:latin typeface="Arial" panose="020B0604020202020204" pitchFamily="34" charset="0"/>
                <a:ea typeface="Times New Roman" panose="02020603050405020304" pitchFamily="18" charset="0"/>
              </a:rPr>
              <a:t> adottò una politica sessuale: proibendo l’aborto, la vendita di contraccettivi e l’educazione demografica per impedire alle donne di sottrarsi al “dovere civico” della maternità, stabilì che il loro utero era indispensabile alla sopravvivenza della razza e della nazione. </a:t>
            </a:r>
            <a:endParaRPr lang="it-IT" sz="1200" dirty="0">
              <a:latin typeface="Times New Roman" panose="02020603050405020304" pitchFamily="18" charset="0"/>
              <a:ea typeface="Times New Roman" panose="02020603050405020304" pitchFamily="18" charset="0"/>
            </a:endParaRPr>
          </a:p>
          <a:p>
            <a:pPr marL="179705" algn="just">
              <a:spcAft>
                <a:spcPts val="600"/>
              </a:spcAft>
            </a:pPr>
            <a:r>
              <a:rPr lang="it-IT" dirty="0">
                <a:latin typeface="Arial" panose="020B0604020202020204" pitchFamily="34" charset="0"/>
                <a:ea typeface="Times New Roman" panose="02020603050405020304" pitchFamily="18" charset="0"/>
              </a:rPr>
              <a:t>“Per realizzare la sua politica demografica, il fascismo tentò di imporre un maggiore controllo sul corpo femminile, e in particolar modo sulle sue funzioni riproduttive. Cercò allo stesso tempo di preservare le vecchie concezioni patriarcali della famiglia e dell’autorità paterna” che sulle donne proiettavano </a:t>
            </a:r>
            <a:r>
              <a:rPr lang="it-IT" u="sng" dirty="0">
                <a:latin typeface="Arial" panose="020B0604020202020204" pitchFamily="34" charset="0"/>
                <a:ea typeface="Times New Roman" panose="02020603050405020304" pitchFamily="18" charset="0"/>
              </a:rPr>
              <a:t>l’ideale della modestia</a:t>
            </a:r>
            <a:r>
              <a:rPr lang="it-IT" dirty="0">
                <a:latin typeface="Arial" panose="020B0604020202020204" pitchFamily="34" charset="0"/>
                <a:ea typeface="Times New Roman" panose="02020603050405020304" pitchFamily="18" charset="0"/>
              </a:rPr>
              <a:t> e dell’assenza di desiderio sessuale, facendone delle campionesse di onestà sotto la protezione maschile e familiare, prima dei padri e fratelli, poi dei mariti (De Grazia 1992).  </a:t>
            </a:r>
            <a:endParaRPr lang="it-IT" sz="1200" dirty="0">
              <a:effectLst/>
              <a:latin typeface="Times New Roman" panose="02020603050405020304" pitchFamily="18" charset="0"/>
              <a:ea typeface="Times New Roman" panose="02020603050405020304" pitchFamily="18"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812" y="2112699"/>
            <a:ext cx="4202737" cy="2520000"/>
          </a:xfrm>
          <a:prstGeom prst="rect">
            <a:avLst/>
          </a:prstGeom>
        </p:spPr>
      </p:pic>
      <p:sp>
        <p:nvSpPr>
          <p:cNvPr id="6" name="CasellaDiTesto 5"/>
          <p:cNvSpPr txBox="1"/>
          <p:nvPr/>
        </p:nvSpPr>
        <p:spPr>
          <a:xfrm>
            <a:off x="1191491" y="346472"/>
            <a:ext cx="4703532"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Il caso dell’Italia fascista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429491" y="5167745"/>
            <a:ext cx="5623142" cy="338554"/>
          </a:xfrm>
          <a:prstGeom prst="rect">
            <a:avLst/>
          </a:prstGeom>
          <a:noFill/>
        </p:spPr>
        <p:txBody>
          <a:bodyPr wrap="none" rtlCol="0">
            <a:spAutoFit/>
          </a:bodyPr>
          <a:lstStyle/>
          <a:p>
            <a:r>
              <a:rPr lang="it-IT" sz="1600" dirty="0"/>
              <a:t>V. de Grazia, </a:t>
            </a:r>
            <a:r>
              <a:rPr lang="it-IT" sz="1600" i="1" dirty="0"/>
              <a:t>Le donne nel regime fascista</a:t>
            </a:r>
            <a:r>
              <a:rPr lang="it-IT" sz="1600" dirty="0"/>
              <a:t>, Venezia, Marsilio, 1993</a:t>
            </a:r>
            <a:endParaRPr lang="it-IT" sz="1600" dirty="0"/>
          </a:p>
        </p:txBody>
      </p:sp>
      <p:sp>
        <p:nvSpPr>
          <p:cNvPr id="8" name="CasellaDiTesto 7"/>
          <p:cNvSpPr txBox="1"/>
          <p:nvPr/>
        </p:nvSpPr>
        <p:spPr>
          <a:xfrm>
            <a:off x="429491" y="5929745"/>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a:t>
            </a:r>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432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554181" y="1034974"/>
            <a:ext cx="7813964" cy="4524315"/>
          </a:xfrm>
          <a:prstGeom prst="rect">
            <a:avLst/>
          </a:prstGeom>
        </p:spPr>
        <p:txBody>
          <a:bodyPr wrap="square">
            <a:spAutoFit/>
          </a:bodyPr>
          <a:lstStyle/>
          <a:p>
            <a:pPr algn="just"/>
            <a:r>
              <a:rPr lang="it-IT" dirty="0">
                <a:ea typeface="Times New Roman" panose="02020603050405020304" pitchFamily="18" charset="0"/>
              </a:rPr>
              <a:t>Il discorso fascista che recuperava le nozioni di onore e pudore si rivelava in piena sintonia con l’educazione che la chiesa cattolica proponeva alle giovani, alle quali “i testi cattolici consigliavano un contegno </a:t>
            </a:r>
            <a:r>
              <a:rPr lang="it-IT" dirty="0" smtClean="0">
                <a:ea typeface="Times New Roman" panose="02020603050405020304" pitchFamily="18" charset="0"/>
              </a:rPr>
              <a:t>moderno, </a:t>
            </a:r>
            <a:r>
              <a:rPr lang="it-IT" dirty="0">
                <a:ea typeface="Times New Roman" panose="02020603050405020304" pitchFamily="18" charset="0"/>
              </a:rPr>
              <a:t>caratterizzato non solo dal riserbo e dalla modestia, ma anche dalla franchezza e dalla disinvoltura”.  dimostrando come la </a:t>
            </a:r>
            <a:r>
              <a:rPr lang="it-IT" dirty="0" smtClean="0">
                <a:ea typeface="Times New Roman" panose="02020603050405020304" pitchFamily="18" charset="0"/>
              </a:rPr>
              <a:t>purezza sessuale </a:t>
            </a:r>
            <a:r>
              <a:rPr lang="it-IT" dirty="0">
                <a:ea typeface="Times New Roman" panose="02020603050405020304" pitchFamily="18" charset="0"/>
              </a:rPr>
              <a:t>fosse una virtù “bella e guerriera” </a:t>
            </a:r>
            <a:r>
              <a:rPr lang="it-IT" dirty="0" smtClean="0">
                <a:ea typeface="Times New Roman" panose="02020603050405020304" pitchFamily="18" charset="0"/>
              </a:rPr>
              <a:t>di cui essere orgogliose.</a:t>
            </a:r>
          </a:p>
          <a:p>
            <a:pPr algn="just"/>
            <a:r>
              <a:rPr lang="it-IT" dirty="0" smtClean="0"/>
              <a:t>Il </a:t>
            </a:r>
            <a:r>
              <a:rPr lang="it-IT" dirty="0"/>
              <a:t>potere politico e quello </a:t>
            </a:r>
            <a:r>
              <a:rPr lang="it-IT" dirty="0" smtClean="0"/>
              <a:t>religioso </a:t>
            </a:r>
            <a:r>
              <a:rPr lang="it-IT" dirty="0"/>
              <a:t>insieme </a:t>
            </a:r>
            <a:r>
              <a:rPr lang="it-IT" dirty="0" smtClean="0"/>
              <a:t>disciplinano </a:t>
            </a:r>
            <a:r>
              <a:rPr lang="it-IT" dirty="0"/>
              <a:t>la sessualità delle donne e fanno della maternità il perno della </a:t>
            </a:r>
            <a:r>
              <a:rPr lang="it-IT" dirty="0" smtClean="0"/>
              <a:t>femminilità nella famiglia e nella società. </a:t>
            </a:r>
          </a:p>
          <a:p>
            <a:pPr algn="just"/>
            <a:endParaRPr lang="it-IT" dirty="0"/>
          </a:p>
          <a:p>
            <a:pPr algn="just"/>
            <a:r>
              <a:rPr lang="it-IT" dirty="0" smtClean="0"/>
              <a:t>Il </a:t>
            </a:r>
            <a:r>
              <a:rPr lang="it-IT" dirty="0"/>
              <a:t>controllo sulla donna era senza dubbio centrale per la realizzazione </a:t>
            </a:r>
            <a:r>
              <a:rPr lang="it-IT" dirty="0" smtClean="0"/>
              <a:t>da parte del fascismo  del progetto di </a:t>
            </a:r>
            <a:r>
              <a:rPr lang="it-IT" dirty="0"/>
              <a:t>un </a:t>
            </a:r>
            <a:r>
              <a:rPr lang="it-IT" dirty="0" smtClean="0"/>
              <a:t>progresso industriale della società italiana che lasciasse inalterata l’assetto gerarchico dei rapporti familiari. </a:t>
            </a:r>
          </a:p>
          <a:p>
            <a:pPr algn="just"/>
            <a:r>
              <a:rPr lang="it-IT" dirty="0" smtClean="0"/>
              <a:t>Lo </a:t>
            </a:r>
            <a:r>
              <a:rPr lang="it-IT" dirty="0"/>
              <a:t>Stato fascista interviene legislativamente a tutelare le donne, naturalmente inferiori, e la loro onestà  dall’irruenza sessuale  maschile, producendo un codice civile che </a:t>
            </a:r>
            <a:r>
              <a:rPr lang="it-IT" dirty="0" smtClean="0"/>
              <a:t>è rimasto </a:t>
            </a:r>
            <a:r>
              <a:rPr lang="it-IT" dirty="0"/>
              <a:t>in vigore fino agli anni Settanta e </a:t>
            </a:r>
            <a:r>
              <a:rPr lang="it-IT" dirty="0" smtClean="0"/>
              <a:t>che prevedeva </a:t>
            </a:r>
            <a:r>
              <a:rPr lang="it-IT" dirty="0"/>
              <a:t>il reato di seduzione con promessa di </a:t>
            </a:r>
            <a:r>
              <a:rPr lang="it-IT" dirty="0" smtClean="0"/>
              <a:t>matrimonio.</a:t>
            </a:r>
            <a:endParaRPr lang="it-IT" dirty="0"/>
          </a:p>
        </p:txBody>
      </p:sp>
      <p:sp>
        <p:nvSpPr>
          <p:cNvPr id="4" name="CasellaDiTesto 3"/>
          <p:cNvSpPr txBox="1"/>
          <p:nvPr/>
        </p:nvSpPr>
        <p:spPr>
          <a:xfrm>
            <a:off x="360219" y="432151"/>
            <a:ext cx="8682185" cy="523220"/>
          </a:xfrm>
          <a:prstGeom prst="rect">
            <a:avLst/>
          </a:prstGeom>
          <a:noFill/>
        </p:spPr>
        <p:txBody>
          <a:bodyPr wrap="none" rtlCol="0">
            <a:spAutoFit/>
          </a:bodyPr>
          <a:lstStyle/>
          <a:p>
            <a:r>
              <a:rPr lang="it-IT" sz="2800" b="1" dirty="0">
                <a:latin typeface="Tahoma" panose="020B0604030504040204" pitchFamily="34" charset="0"/>
                <a:ea typeface="Tahoma" panose="020B0604030504040204" pitchFamily="34" charset="0"/>
                <a:cs typeface="Tahoma" panose="020B0604030504040204" pitchFamily="34" charset="0"/>
              </a:rPr>
              <a:t>C</a:t>
            </a:r>
            <a:r>
              <a:rPr lang="it-IT" sz="2800" b="1" dirty="0" smtClean="0">
                <a:latin typeface="Tahoma" panose="020B0604030504040204" pitchFamily="34" charset="0"/>
                <a:ea typeface="Tahoma" panose="020B0604030504040204" pitchFamily="34" charset="0"/>
                <a:cs typeface="Tahoma" panose="020B0604030504040204" pitchFamily="34" charset="0"/>
              </a:rPr>
              <a:t>astità e maternità secondo politica e religione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21673" y="5915891"/>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dirty="0"/>
              <a:t> </a:t>
            </a:r>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281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471056" y="1859340"/>
            <a:ext cx="7938654" cy="2308324"/>
          </a:xfrm>
          <a:prstGeom prst="rect">
            <a:avLst/>
          </a:prstGeom>
        </p:spPr>
        <p:txBody>
          <a:bodyPr wrap="square">
            <a:spAutoFit/>
          </a:bodyPr>
          <a:lstStyle/>
          <a:p>
            <a:pPr algn="just"/>
            <a:r>
              <a:rPr lang="it-IT" dirty="0">
                <a:latin typeface="Arial" panose="020B0604020202020204" pitchFamily="34" charset="0"/>
                <a:ea typeface="Times New Roman" panose="02020603050405020304" pitchFamily="18" charset="0"/>
              </a:rPr>
              <a:t>In termini più generali, i casi presi in esame confermano la potenza dei simboli naturali, e del corpo e della sessualità femminile in particolare, a </a:t>
            </a:r>
            <a:r>
              <a:rPr lang="it-IT" u="sng" dirty="0">
                <a:latin typeface="Arial" panose="020B0604020202020204" pitchFamily="34" charset="0"/>
                <a:ea typeface="Times New Roman" panose="02020603050405020304" pitchFamily="18" charset="0"/>
              </a:rPr>
              <a:t>esprimere simbolicamente l’integrità dei corpi sociali</a:t>
            </a:r>
            <a:r>
              <a:rPr lang="it-IT" dirty="0">
                <a:latin typeface="Arial" panose="020B0604020202020204" pitchFamily="34" charset="0"/>
                <a:ea typeface="Times New Roman" panose="02020603050405020304" pitchFamily="18" charset="0"/>
              </a:rPr>
              <a:t> e dei loro ordinamenti ai diversi livelli di organizzazione. Documentano inoltre come molto spesso, attraverso i tempi, i luoghi e le società, alle donne, ai loro corpi e comportamenti sia affidato il compito di stabilire i confini e definire l’identità del gruppo a cui </a:t>
            </a:r>
            <a:r>
              <a:rPr lang="it-IT" dirty="0" smtClean="0">
                <a:latin typeface="Arial" panose="020B0604020202020204" pitchFamily="34" charset="0"/>
                <a:ea typeface="Times New Roman" panose="02020603050405020304" pitchFamily="18" charset="0"/>
              </a:rPr>
              <a:t>appartengono. Come ci dice </a:t>
            </a:r>
            <a:r>
              <a:rPr lang="it-IT" dirty="0" err="1">
                <a:latin typeface="Arial" panose="020B0604020202020204" pitchFamily="34" charset="0"/>
                <a:ea typeface="Times New Roman" panose="02020603050405020304" pitchFamily="18" charset="0"/>
              </a:rPr>
              <a:t>Nira</a:t>
            </a:r>
            <a:r>
              <a:rPr lang="it-IT" dirty="0">
                <a:latin typeface="Arial" panose="020B0604020202020204" pitchFamily="34" charset="0"/>
                <a:ea typeface="Times New Roman" panose="02020603050405020304" pitchFamily="18" charset="0"/>
              </a:rPr>
              <a:t> </a:t>
            </a:r>
            <a:r>
              <a:rPr lang="it-IT" dirty="0" err="1" smtClean="0">
                <a:latin typeface="Arial" panose="020B0604020202020204" pitchFamily="34" charset="0"/>
                <a:ea typeface="Times New Roman" panose="02020603050405020304" pitchFamily="18" charset="0"/>
              </a:rPr>
              <a:t>Yuval</a:t>
            </a:r>
            <a:r>
              <a:rPr lang="it-IT" dirty="0" smtClean="0">
                <a:latin typeface="Arial" panose="020B0604020202020204" pitchFamily="34" charset="0"/>
                <a:ea typeface="Times New Roman" panose="02020603050405020304" pitchFamily="18" charset="0"/>
              </a:rPr>
              <a:t>-Davis, </a:t>
            </a:r>
            <a:r>
              <a:rPr lang="it-IT" dirty="0">
                <a:latin typeface="Arial" panose="020B0604020202020204" pitchFamily="34" charset="0"/>
                <a:ea typeface="Times New Roman" panose="02020603050405020304" pitchFamily="18" charset="0"/>
              </a:rPr>
              <a:t>il “fardello dell’identità” della </a:t>
            </a:r>
            <a:r>
              <a:rPr lang="it-IT" dirty="0" smtClean="0">
                <a:latin typeface="Arial" panose="020B0604020202020204" pitchFamily="34" charset="0"/>
                <a:ea typeface="Times New Roman" panose="02020603050405020304" pitchFamily="18" charset="0"/>
              </a:rPr>
              <a:t>nazione </a:t>
            </a:r>
            <a:r>
              <a:rPr lang="it-IT" dirty="0">
                <a:latin typeface="Arial" panose="020B0604020202020204" pitchFamily="34" charset="0"/>
                <a:ea typeface="Times New Roman" panose="02020603050405020304" pitchFamily="18" charset="0"/>
              </a:rPr>
              <a:t>ha pesato soprattutto su spalle femminili.</a:t>
            </a:r>
            <a:endParaRPr lang="it-IT" dirty="0"/>
          </a:p>
        </p:txBody>
      </p:sp>
      <p:sp>
        <p:nvSpPr>
          <p:cNvPr id="4" name="CasellaDiTesto 3"/>
          <p:cNvSpPr txBox="1"/>
          <p:nvPr/>
        </p:nvSpPr>
        <p:spPr>
          <a:xfrm>
            <a:off x="471055" y="471055"/>
            <a:ext cx="8622873"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Il fardello femminile dell’identità della nazione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8680387" y="5013534"/>
            <a:ext cx="3061855" cy="584775"/>
          </a:xfrm>
          <a:prstGeom prst="rect">
            <a:avLst/>
          </a:prstGeom>
          <a:noFill/>
        </p:spPr>
        <p:txBody>
          <a:bodyPr wrap="square" rtlCol="0">
            <a:spAutoFit/>
          </a:bodyPr>
          <a:lstStyle/>
          <a:p>
            <a:r>
              <a:rPr lang="en-GB" sz="1400" dirty="0"/>
              <a:t>N. Yuval-Davis, </a:t>
            </a:r>
            <a:r>
              <a:rPr lang="en-GB" sz="1400" i="1" dirty="0"/>
              <a:t>Gender and nation</a:t>
            </a:r>
            <a:r>
              <a:rPr lang="en-GB" sz="1400" dirty="0"/>
              <a:t>, London, Sage, 1997</a:t>
            </a:r>
            <a:r>
              <a:rPr lang="en-GB" dirty="0" smtClean="0"/>
              <a:t>.</a:t>
            </a:r>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5939" y="994275"/>
            <a:ext cx="2515116" cy="3996000"/>
          </a:xfrm>
          <a:prstGeom prst="rect">
            <a:avLst/>
          </a:prstGeom>
        </p:spPr>
      </p:pic>
      <p:sp>
        <p:nvSpPr>
          <p:cNvPr id="7" name="CasellaDiTesto 6"/>
          <p:cNvSpPr txBox="1"/>
          <p:nvPr/>
        </p:nvSpPr>
        <p:spPr>
          <a:xfrm>
            <a:off x="180109" y="5727110"/>
            <a:ext cx="3727302" cy="646331"/>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dirty="0"/>
              <a:t> </a:t>
            </a:r>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8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41565" y="282337"/>
            <a:ext cx="9711625" cy="523220"/>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Lezione 10 – Onore, stato e nazionalismo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157064" y="3109040"/>
            <a:ext cx="9777196" cy="2308324"/>
          </a:xfrm>
          <a:prstGeom prst="rect">
            <a:avLst/>
          </a:prstGeom>
          <a:noFill/>
        </p:spPr>
        <p:txBody>
          <a:bodyPr wrap="square" rtlCol="0">
            <a:spAutoFit/>
          </a:bodyPr>
          <a:lstStyle/>
          <a:p>
            <a:r>
              <a:rPr lang="it-IT" dirty="0" smtClean="0"/>
              <a:t>In sintesi</a:t>
            </a:r>
            <a:r>
              <a:rPr lang="it-IT" dirty="0" smtClean="0"/>
              <a:t>:</a:t>
            </a:r>
          </a:p>
          <a:p>
            <a:r>
              <a:rPr lang="it-IT" dirty="0"/>
              <a:t>Altre cornici del discorso sull’onore e il </a:t>
            </a:r>
            <a:r>
              <a:rPr lang="it-IT" dirty="0" smtClean="0"/>
              <a:t>pudore e </a:t>
            </a:r>
            <a:r>
              <a:rPr lang="it-IT" dirty="0" err="1" smtClean="0"/>
              <a:t>e</a:t>
            </a:r>
            <a:r>
              <a:rPr lang="it-IT" dirty="0" smtClean="0"/>
              <a:t> differenze tra uomini e donne, in un passato lontano ma anche più recente in Italia e in altri paesi mediterranei. </a:t>
            </a:r>
          </a:p>
          <a:p>
            <a:r>
              <a:rPr lang="it-IT" dirty="0" smtClean="0"/>
              <a:t>La </a:t>
            </a:r>
            <a:r>
              <a:rPr lang="it-IT" dirty="0"/>
              <a:t>lezione odierna sposta il discorso sul codice culturale dell’onore e del pudore dal piano della famiglia e delle relazioni tra individui e gruppi al piano dello stato e delle sue istituzioni</a:t>
            </a:r>
            <a:r>
              <a:rPr lang="it-IT" dirty="0" smtClean="0"/>
              <a:t>, in particolare nel quadro </a:t>
            </a:r>
            <a:r>
              <a:rPr lang="it-IT" dirty="0"/>
              <a:t>dei </a:t>
            </a:r>
            <a:r>
              <a:rPr lang="it-IT" dirty="0" smtClean="0"/>
              <a:t>nazionalismi e dei progetti </a:t>
            </a:r>
            <a:r>
              <a:rPr lang="it-IT" dirty="0"/>
              <a:t>di costruzione delle identità nazionali, per vedere quali meccanismi e dinamiche, attraverso il linguaggio di questo codice, entrano in gioco in tempi e contesti diversi lungo le sponde mediterranee</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Tree>
    <p:extLst>
      <p:ext uri="{BB962C8B-B14F-4D97-AF65-F5344CB8AC3E}">
        <p14:creationId xmlns:p14="http://schemas.microsoft.com/office/powerpoint/2010/main" val="355525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208229" y="396654"/>
            <a:ext cx="9614644"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L’onore come spazio di negoziazione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208229" y="1879452"/>
            <a:ext cx="8332206" cy="2308324"/>
          </a:xfrm>
          <a:prstGeom prst="rect">
            <a:avLst/>
          </a:prstGeom>
          <a:noFill/>
        </p:spPr>
        <p:txBody>
          <a:bodyPr wrap="square" rtlCol="0">
            <a:spAutoFit/>
          </a:bodyPr>
          <a:lstStyle/>
          <a:p>
            <a:r>
              <a:rPr lang="it-IT" dirty="0" smtClean="0"/>
              <a:t>Ispirate dal saggio di Unni </a:t>
            </a:r>
            <a:r>
              <a:rPr lang="it-IT" dirty="0" err="1" smtClean="0"/>
              <a:t>Wikan</a:t>
            </a:r>
            <a:r>
              <a:rPr lang="it-IT" dirty="0" smtClean="0"/>
              <a:t> (1984),</a:t>
            </a:r>
            <a:r>
              <a:rPr lang="it-IT" dirty="0" smtClean="0"/>
              <a:t> </a:t>
            </a:r>
            <a:r>
              <a:rPr lang="it-IT" dirty="0" smtClean="0"/>
              <a:t>alcune storiche </a:t>
            </a:r>
            <a:r>
              <a:rPr lang="it-IT" dirty="0"/>
              <a:t>italiane scoprono utile per esplorare e comprendere realtà </a:t>
            </a:r>
            <a:r>
              <a:rPr lang="it-IT" dirty="0" smtClean="0"/>
              <a:t>passate</a:t>
            </a:r>
            <a:r>
              <a:rPr lang="it-IT" dirty="0" smtClean="0"/>
              <a:t> la sua prospettiva sull’onore e la vergogna come ideali modificabili dai soggetti e adattabili a seconda della situazione e delle relazioni </a:t>
            </a:r>
            <a:r>
              <a:rPr lang="it-IT" dirty="0" smtClean="0"/>
              <a:t>implicate.</a:t>
            </a:r>
            <a:endParaRPr lang="it-IT" dirty="0" smtClean="0"/>
          </a:p>
          <a:p>
            <a:endParaRPr lang="it-IT" dirty="0" smtClean="0"/>
          </a:p>
          <a:p>
            <a:r>
              <a:rPr lang="it-IT" dirty="0" smtClean="0"/>
              <a:t>Giovanna Fiume (1989: 9) definisce così l’onore come un «campo di possibilità», uno spazio «di contrattazione e di scontro tra individui che possono, per suo tramite, riformulare la propria identità sociale».</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821" y="1238717"/>
            <a:ext cx="2334886" cy="3348000"/>
          </a:xfrm>
          <a:prstGeom prst="rect">
            <a:avLst/>
          </a:prstGeom>
          <a:solidFill>
            <a:schemeClr val="accent6">
              <a:lumMod val="60000"/>
              <a:lumOff val="40000"/>
            </a:schemeClr>
          </a:solidFill>
        </p:spPr>
      </p:pic>
      <p:sp>
        <p:nvSpPr>
          <p:cNvPr id="9" name="CasellaDiTesto 8"/>
          <p:cNvSpPr txBox="1"/>
          <p:nvPr/>
        </p:nvSpPr>
        <p:spPr>
          <a:xfrm>
            <a:off x="8277892" y="4728738"/>
            <a:ext cx="3760745" cy="523220"/>
          </a:xfrm>
          <a:prstGeom prst="rect">
            <a:avLst/>
          </a:prstGeom>
          <a:noFill/>
        </p:spPr>
        <p:txBody>
          <a:bodyPr wrap="square" rtlCol="0">
            <a:spAutoFit/>
          </a:bodyPr>
          <a:lstStyle/>
          <a:p>
            <a:r>
              <a:rPr lang="it-IT" sz="1400" dirty="0"/>
              <a:t>G. Fiume (a cura di), </a:t>
            </a:r>
            <a:r>
              <a:rPr lang="it-IT" sz="1400" i="1" dirty="0"/>
              <a:t>Onore e storia nelle società mediterranee</a:t>
            </a:r>
            <a:r>
              <a:rPr lang="it-IT" sz="1400" dirty="0"/>
              <a:t>, Palermo, La Luna, 1989</a:t>
            </a:r>
          </a:p>
        </p:txBody>
      </p:sp>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9878291" cy="523220"/>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L’intervento «riparatore» delle istituzioni dello stato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267557" y="951601"/>
            <a:ext cx="9343176" cy="4524315"/>
          </a:xfrm>
          <a:prstGeom prst="rect">
            <a:avLst/>
          </a:prstGeom>
          <a:noFill/>
        </p:spPr>
        <p:txBody>
          <a:bodyPr wrap="square" rtlCol="0">
            <a:spAutoFit/>
          </a:bodyPr>
          <a:lstStyle/>
          <a:p>
            <a:pPr lvl="0" algn="just"/>
            <a:r>
              <a:rPr lang="it-IT" dirty="0" smtClean="0"/>
              <a:t>Queste storiche </a:t>
            </a:r>
            <a:r>
              <a:rPr lang="it-IT" dirty="0"/>
              <a:t>hanno messo in luce come in molti </a:t>
            </a:r>
            <a:r>
              <a:rPr lang="it-IT" dirty="0" smtClean="0"/>
              <a:t>dei </a:t>
            </a:r>
            <a:r>
              <a:rPr lang="it-IT" dirty="0"/>
              <a:t>contesti </a:t>
            </a:r>
            <a:r>
              <a:rPr lang="it-IT" dirty="0" smtClean="0"/>
              <a:t>da loro studiati </a:t>
            </a:r>
            <a:r>
              <a:rPr lang="it-IT" u="sng" dirty="0" smtClean="0"/>
              <a:t>lo </a:t>
            </a:r>
            <a:r>
              <a:rPr lang="it-IT" u="sng" dirty="0"/>
              <a:t>stato abbia preso il posto di padri e fratelli nella protezione e nel controllo delle donne</a:t>
            </a:r>
            <a:r>
              <a:rPr lang="it-IT" dirty="0"/>
              <a:t> e abbia previsto meccanismi per salvaguardare o restaurare la reputazione femminile, per custodire e anche per ricostruire </a:t>
            </a:r>
            <a:r>
              <a:rPr lang="it-IT" dirty="0" smtClean="0"/>
              <a:t>l’onore.</a:t>
            </a:r>
          </a:p>
          <a:p>
            <a:pPr lvl="0" algn="just"/>
            <a:endParaRPr lang="it-IT" dirty="0" smtClean="0"/>
          </a:p>
          <a:p>
            <a:pPr algn="just"/>
            <a:r>
              <a:rPr lang="it-IT" dirty="0"/>
              <a:t>Nel periodo tra ’600 e ’800 a Napoli e a Bologna come anche in territorio </a:t>
            </a:r>
            <a:r>
              <a:rPr lang="it-IT" dirty="0" smtClean="0"/>
              <a:t>piemontese </a:t>
            </a:r>
            <a:r>
              <a:rPr lang="it-IT" dirty="0"/>
              <a:t>“i sistemi di carità, gli </a:t>
            </a:r>
            <a:r>
              <a:rPr lang="it-IT" u="sng" dirty="0"/>
              <a:t>istituti di conservazione per le donne “malmaritate”</a:t>
            </a:r>
            <a:r>
              <a:rPr lang="it-IT" dirty="0"/>
              <a:t>, o di reclusione di donne “discole”, ci offrono la possibilità di capire </a:t>
            </a:r>
            <a:r>
              <a:rPr lang="it-IT" u="sng" dirty="0"/>
              <a:t>l’azione istituzionale di salvaguardia dell’onore femminile</a:t>
            </a:r>
            <a:r>
              <a:rPr lang="it-IT" dirty="0"/>
              <a:t> che può essere tutelato e, attraverso complessi meccanismi, in qualche modo restituito alle figure più irregolari perché accedano al matrimonio, disattivando in questo modo un potenziale di conflitto sociale” (Fiume 1989: </a:t>
            </a:r>
            <a:r>
              <a:rPr lang="it-IT" dirty="0" smtClean="0"/>
              <a:t>9; Guidi 1991). </a:t>
            </a:r>
          </a:p>
          <a:p>
            <a:pPr algn="just"/>
            <a:endParaRPr lang="it-IT" dirty="0"/>
          </a:p>
          <a:p>
            <a:pPr algn="just"/>
            <a:r>
              <a:rPr lang="it-IT" dirty="0"/>
              <a:t>L’istituto della </a:t>
            </a:r>
            <a:r>
              <a:rPr lang="it-IT" u="sng" dirty="0"/>
              <a:t>dote</a:t>
            </a:r>
            <a:r>
              <a:rPr lang="it-IT" dirty="0"/>
              <a:t> non era infatti affatto raro in questi centri di soccorso che si adoperavano per offrire una possibilità di reintegrazione nella società alle donne che accoglievano, affiancando in questo altre istituzioni come gli ospedali di maternità e le ruote degli esposti, destinate a occultare la vergogna e a ripristinare l’onore delle donne e delle famiglie</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7" name="CasellaDiTesto 6"/>
          <p:cNvSpPr txBox="1"/>
          <p:nvPr/>
        </p:nvSpPr>
        <p:spPr>
          <a:xfrm>
            <a:off x="9712037" y="4100945"/>
            <a:ext cx="2479963" cy="954107"/>
          </a:xfrm>
          <a:prstGeom prst="rect">
            <a:avLst/>
          </a:prstGeom>
          <a:noFill/>
        </p:spPr>
        <p:txBody>
          <a:bodyPr wrap="square" rtlCol="0">
            <a:spAutoFit/>
          </a:bodyPr>
          <a:lstStyle/>
          <a:p>
            <a:r>
              <a:rPr lang="it-IT" sz="1400" dirty="0" smtClean="0"/>
              <a:t>Guidi</a:t>
            </a:r>
            <a:r>
              <a:rPr lang="it-IT" sz="1400" dirty="0"/>
              <a:t>, L. 1991. </a:t>
            </a:r>
            <a:r>
              <a:rPr lang="it-IT" sz="1400" i="1" dirty="0"/>
              <a:t>L’onore in pericolo. Carità e reclusione femminile nell’Ottocento napoletano</a:t>
            </a:r>
            <a:r>
              <a:rPr lang="it-IT" sz="1400" dirty="0"/>
              <a:t>, Napoli, Liguori</a:t>
            </a:r>
            <a:r>
              <a:rPr lang="it-IT" sz="1400" dirty="0" smtClean="0"/>
              <a:t>. </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037" y="1224577"/>
            <a:ext cx="2000250" cy="2752725"/>
          </a:xfrm>
          <a:prstGeom prst="rect">
            <a:avLst/>
          </a:prstGeom>
        </p:spPr>
      </p:pic>
    </p:spTree>
    <p:extLst>
      <p:ext uri="{BB962C8B-B14F-4D97-AF65-F5344CB8AC3E}">
        <p14:creationId xmlns:p14="http://schemas.microsoft.com/office/powerpoint/2010/main" val="36969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159328" y="5246"/>
            <a:ext cx="9850582" cy="523220"/>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Proteggere e disciplinare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8" name="Rettangolo 7"/>
          <p:cNvSpPr/>
          <p:nvPr/>
        </p:nvSpPr>
        <p:spPr>
          <a:xfrm>
            <a:off x="208229" y="1113257"/>
            <a:ext cx="8756073" cy="3693319"/>
          </a:xfrm>
          <a:prstGeom prst="rect">
            <a:avLst/>
          </a:prstGeom>
        </p:spPr>
        <p:txBody>
          <a:bodyPr wrap="square">
            <a:spAutoFit/>
          </a:bodyPr>
          <a:lstStyle/>
          <a:p>
            <a:pPr algn="just">
              <a:spcAft>
                <a:spcPts val="0"/>
              </a:spcAft>
            </a:pPr>
            <a:r>
              <a:rPr lang="it-IT" dirty="0">
                <a:ea typeface="Times New Roman" panose="02020603050405020304" pitchFamily="18" charset="0"/>
                <a:cs typeface="Times New Roman" panose="02020603050405020304" pitchFamily="18" charset="0"/>
              </a:rPr>
              <a:t>Gli interventi di queste istituzioni deputate alla protezione femminile erano certamente ambivalenti, avendo la doppia finalità di </a:t>
            </a:r>
            <a:r>
              <a:rPr lang="it-IT" u="sng" dirty="0">
                <a:ea typeface="Times New Roman" panose="02020603050405020304" pitchFamily="18" charset="0"/>
                <a:cs typeface="Times New Roman" panose="02020603050405020304" pitchFamily="18" charset="0"/>
              </a:rPr>
              <a:t>proteggere</a:t>
            </a:r>
            <a:r>
              <a:rPr lang="it-IT" dirty="0">
                <a:ea typeface="Times New Roman" panose="02020603050405020304" pitchFamily="18" charset="0"/>
                <a:cs typeface="Times New Roman" panose="02020603050405020304" pitchFamily="18" charset="0"/>
              </a:rPr>
              <a:t> e recuperare (per esempio, la dote a fini di matrimonio fornita da vari istituti di soccorso) ma anche di controllare e </a:t>
            </a:r>
            <a:r>
              <a:rPr lang="it-IT" u="sng" dirty="0">
                <a:ea typeface="Times New Roman" panose="02020603050405020304" pitchFamily="18" charset="0"/>
                <a:cs typeface="Times New Roman" panose="02020603050405020304" pitchFamily="18" charset="0"/>
              </a:rPr>
              <a:t>disciplinare</a:t>
            </a:r>
            <a:r>
              <a:rPr lang="it-IT" dirty="0" smtClean="0">
                <a:ea typeface="Times New Roman" panose="02020603050405020304" pitchFamily="18" charset="0"/>
                <a:cs typeface="Times New Roman" panose="02020603050405020304" pitchFamily="18" charset="0"/>
              </a:rPr>
              <a:t>.</a:t>
            </a:r>
          </a:p>
          <a:p>
            <a:pPr algn="just">
              <a:spcAft>
                <a:spcPts val="0"/>
              </a:spcAft>
            </a:pPr>
            <a:endParaRPr lang="it-IT" dirty="0">
              <a:ea typeface="Times New Roman" panose="02020603050405020304" pitchFamily="18" charset="0"/>
              <a:cs typeface="Times New Roman" panose="02020603050405020304" pitchFamily="18" charset="0"/>
            </a:endParaRPr>
          </a:p>
          <a:p>
            <a:pPr algn="just"/>
            <a:r>
              <a:rPr lang="it-IT" dirty="0">
                <a:ea typeface="Times New Roman" panose="02020603050405020304" pitchFamily="18" charset="0"/>
              </a:rPr>
              <a:t>Non bisogna infatti dimenticare a questo proposito che le strutture di assistenza destinate alle donne dalla reputazione compromessa erano espressione dell’autorità dello stato in materia di onore ma erano contemporaneamente luoghi di punizione che consentivano di soddisfare anche le prescrizioni e sanzioni religiose in materia di moralità femminile. </a:t>
            </a:r>
            <a:endParaRPr lang="it-IT" dirty="0" smtClean="0">
              <a:ea typeface="Times New Roman" panose="02020603050405020304" pitchFamily="18" charset="0"/>
            </a:endParaRPr>
          </a:p>
          <a:p>
            <a:pPr algn="just"/>
            <a:endParaRPr lang="it-IT" dirty="0" smtClean="0">
              <a:ea typeface="Times New Roman" panose="02020603050405020304" pitchFamily="18" charset="0"/>
            </a:endParaRPr>
          </a:p>
          <a:p>
            <a:pPr algn="just"/>
            <a:r>
              <a:rPr lang="it-IT" dirty="0" smtClean="0">
                <a:ea typeface="Times New Roman" panose="02020603050405020304" pitchFamily="18" charset="0"/>
              </a:rPr>
              <a:t>Infatti</a:t>
            </a:r>
            <a:r>
              <a:rPr lang="it-IT" dirty="0">
                <a:ea typeface="Times New Roman" panose="02020603050405020304" pitchFamily="18" charset="0"/>
              </a:rPr>
              <a:t>, come fa notare Lucia Ferrante (1989: 116) a proposito dell’Istituto delle Malmaritate a Bologna “la segregazione e il ritmo di vita quasi monacale cui erano costrette le internate facevano parte tanto di un rituale di espiazione, purificazione, perdono di tipo religioso che di procedure di controllo, sorveglianza, punizione ascrivibili al rituale laico dell’onore”.</a:t>
            </a:r>
            <a:endParaRPr lang="it-IT" dirty="0"/>
          </a:p>
        </p:txBody>
      </p:sp>
    </p:spTree>
    <p:extLst>
      <p:ext uri="{BB962C8B-B14F-4D97-AF65-F5344CB8AC3E}">
        <p14:creationId xmlns:p14="http://schemas.microsoft.com/office/powerpoint/2010/main" val="7680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9822873" cy="954107"/>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La classificazione delle donne secondo il grad</a:t>
            </a:r>
            <a:r>
              <a:rPr lang="it-IT" sz="2800" b="1" dirty="0" smtClean="0">
                <a:latin typeface="Tahoma" panose="020B0604030504040204" pitchFamily="34" charset="0"/>
                <a:ea typeface="Tahoma" panose="020B0604030504040204" pitchFamily="34" charset="0"/>
                <a:cs typeface="Tahoma" panose="020B0604030504040204" pitchFamily="34" charset="0"/>
              </a:rPr>
              <a:t>o di modestia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8" name="Rettangolo 7"/>
          <p:cNvSpPr/>
          <p:nvPr/>
        </p:nvSpPr>
        <p:spPr>
          <a:xfrm>
            <a:off x="554181" y="1451428"/>
            <a:ext cx="8506691" cy="3693319"/>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Il processo che aveva portato alla creazione di queste strutture allo stesso tempo </a:t>
            </a:r>
            <a:r>
              <a:rPr lang="it-IT" u="sng" dirty="0">
                <a:latin typeface="Arial" panose="020B0604020202020204" pitchFamily="34" charset="0"/>
                <a:ea typeface="Times New Roman" panose="02020603050405020304" pitchFamily="18" charset="0"/>
                <a:cs typeface="Times New Roman" panose="02020603050405020304" pitchFamily="18" charset="0"/>
              </a:rPr>
              <a:t>disciplinava e</a:t>
            </a:r>
            <a:r>
              <a:rPr lang="it-IT" dirty="0">
                <a:latin typeface="Arial" panose="020B0604020202020204" pitchFamily="34" charset="0"/>
                <a:ea typeface="Times New Roman" panose="02020603050405020304" pitchFamily="18" charset="0"/>
                <a:cs typeface="Times New Roman" panose="02020603050405020304" pitchFamily="18" charset="0"/>
              </a:rPr>
              <a:t> </a:t>
            </a:r>
            <a:r>
              <a:rPr lang="it-IT" u="sng" dirty="0">
                <a:latin typeface="Arial" panose="020B0604020202020204" pitchFamily="34" charset="0"/>
                <a:ea typeface="Times New Roman" panose="02020603050405020304" pitchFamily="18" charset="0"/>
                <a:cs typeface="Times New Roman" panose="02020603050405020304" pitchFamily="18" charset="0"/>
              </a:rPr>
              <a:t>classificava il mondo femminile in base al grado di modestia e castità</a:t>
            </a:r>
            <a:r>
              <a:rPr lang="it-IT" dirty="0">
                <a:latin typeface="Arial" panose="020B0604020202020204" pitchFamily="34" charset="0"/>
                <a:ea typeface="Times New Roman" panose="02020603050405020304" pitchFamily="18" charset="0"/>
                <a:cs typeface="Times New Roman" panose="02020603050405020304" pitchFamily="18" charset="0"/>
              </a:rPr>
              <a:t> </a:t>
            </a:r>
            <a:r>
              <a:rPr lang="it-IT" dirty="0" smtClean="0">
                <a:latin typeface="Arial" panose="020B0604020202020204" pitchFamily="34" charset="0"/>
                <a:ea typeface="Times New Roman" panose="02020603050405020304" pitchFamily="18" charset="0"/>
                <a:cs typeface="Times New Roman" panose="02020603050405020304" pitchFamily="18" charset="0"/>
              </a:rPr>
              <a:t>che le donne mostravano. </a:t>
            </a:r>
          </a:p>
          <a:p>
            <a:pPr algn="just">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Nella </a:t>
            </a:r>
            <a:r>
              <a:rPr lang="it-IT" dirty="0">
                <a:latin typeface="Arial" panose="020B0604020202020204" pitchFamily="34" charset="0"/>
                <a:ea typeface="Times New Roman" panose="02020603050405020304" pitchFamily="18" charset="0"/>
                <a:cs typeface="Times New Roman" panose="02020603050405020304" pitchFamily="18" charset="0"/>
              </a:rPr>
              <a:t>Napoli ottocentesca si definivano le donne come oneste, pericolanti, pericolate e pentite (Guidi 1989: 166), o in altri contesti a quelle oneste si contrapponevano non solo le malmaritate e le discole, ma soprattutto le donne disoneste che si distinguevano “per l’abitudine di vagabondare in maniera impudica” (Raffaele 1989: 144), nei confronti delle quali lo stato interveniva per sorvegliarne il comportamento e l’abbigliamento e per confinarle in spazi separati, in modo da segnalare la loro condizione di </a:t>
            </a:r>
            <a:r>
              <a:rPr lang="it-IT" u="sng" dirty="0">
                <a:latin typeface="Arial" panose="020B0604020202020204" pitchFamily="34" charset="0"/>
                <a:ea typeface="Times New Roman" panose="02020603050405020304" pitchFamily="18" charset="0"/>
                <a:cs typeface="Times New Roman" panose="02020603050405020304" pitchFamily="18" charset="0"/>
              </a:rPr>
              <a:t>donne senza onore</a:t>
            </a:r>
            <a:r>
              <a:rPr lang="it-IT" dirty="0">
                <a:latin typeface="Arial" panose="020B0604020202020204" pitchFamily="34" charset="0"/>
                <a:ea typeface="Times New Roman" panose="02020603050405020304" pitchFamily="18" charset="0"/>
                <a:cs typeface="Times New Roman" panose="02020603050405020304" pitchFamily="18" charset="0"/>
              </a:rPr>
              <a:t>, escluse dall’ordine familiare e sociale.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Si vede così come anche nelle società italiane di un passato più o meno lontano fosse </a:t>
            </a:r>
            <a:r>
              <a:rPr lang="it-IT" dirty="0">
                <a:latin typeface="Arial" panose="020B0604020202020204" pitchFamily="34" charset="0"/>
                <a:ea typeface="Times New Roman" panose="02020603050405020304" pitchFamily="18" charset="0"/>
                <a:cs typeface="Times New Roman" panose="02020603050405020304" pitchFamily="18" charset="0"/>
              </a:rPr>
              <a:t>la </a:t>
            </a:r>
            <a:r>
              <a:rPr lang="it-IT" u="sng" dirty="0">
                <a:latin typeface="Arial" panose="020B0604020202020204" pitchFamily="34" charset="0"/>
                <a:ea typeface="Times New Roman" panose="02020603050405020304" pitchFamily="18" charset="0"/>
                <a:cs typeface="Times New Roman" panose="02020603050405020304" pitchFamily="18" charset="0"/>
              </a:rPr>
              <a:t>moralità sessuale </a:t>
            </a:r>
            <a:r>
              <a:rPr lang="it-IT" u="sng" dirty="0" smtClean="0">
                <a:latin typeface="Arial" panose="020B0604020202020204" pitchFamily="34" charset="0"/>
                <a:ea typeface="Times New Roman" panose="02020603050405020304" pitchFamily="18" charset="0"/>
                <a:cs typeface="Times New Roman" panose="02020603050405020304" pitchFamily="18" charset="0"/>
              </a:rPr>
              <a:t>a stabilire </a:t>
            </a:r>
            <a:r>
              <a:rPr lang="it-IT" u="sng" dirty="0">
                <a:latin typeface="Arial" panose="020B0604020202020204" pitchFamily="34" charset="0"/>
                <a:ea typeface="Times New Roman" panose="02020603050405020304" pitchFamily="18" charset="0"/>
                <a:cs typeface="Times New Roman" panose="02020603050405020304" pitchFamily="18" charset="0"/>
              </a:rPr>
              <a:t>la </a:t>
            </a:r>
            <a:r>
              <a:rPr lang="it-IT" u="sng" dirty="0" smtClean="0">
                <a:latin typeface="Arial" panose="020B0604020202020204" pitchFamily="34" charset="0"/>
                <a:ea typeface="Times New Roman" panose="02020603050405020304" pitchFamily="18" charset="0"/>
                <a:cs typeface="Times New Roman" panose="02020603050405020304" pitchFamily="18" charset="0"/>
              </a:rPr>
              <a:t>posizione sociale </a:t>
            </a:r>
            <a:r>
              <a:rPr lang="it-IT" u="sng" dirty="0">
                <a:latin typeface="Arial" panose="020B0604020202020204" pitchFamily="34" charset="0"/>
                <a:ea typeface="Times New Roman" panose="02020603050405020304" pitchFamily="18" charset="0"/>
                <a:cs typeface="Times New Roman" panose="02020603050405020304" pitchFamily="18" charset="0"/>
              </a:rPr>
              <a:t>delle </a:t>
            </a:r>
            <a:r>
              <a:rPr lang="it-IT" u="sng" dirty="0" smtClean="0">
                <a:latin typeface="Arial" panose="020B0604020202020204" pitchFamily="34" charset="0"/>
                <a:ea typeface="Times New Roman" panose="02020603050405020304" pitchFamily="18" charset="0"/>
                <a:cs typeface="Times New Roman" panose="02020603050405020304" pitchFamily="18" charset="0"/>
              </a:rPr>
              <a:t>donne.</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1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21673" y="5818909"/>
            <a:ext cx="3780202" cy="646331"/>
          </a:xfrm>
          <a:prstGeom prst="rect">
            <a:avLst/>
          </a:prstGeom>
          <a:noFill/>
        </p:spPr>
        <p:txBody>
          <a:bodyPr wrap="none" rtlCol="0">
            <a:spAutoFit/>
          </a:bodyPr>
          <a:lstStyle/>
          <a:p>
            <a:r>
              <a:rPr lang="it-IT" dirty="0" smtClean="0"/>
              <a:t> </a:t>
            </a:r>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dirty="0" smtClean="0"/>
              <a:t> </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221673" y="211782"/>
            <a:ext cx="9100568"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Il posto della castità nelle ideologie nazionaliste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Rettangolo 6"/>
          <p:cNvSpPr/>
          <p:nvPr/>
        </p:nvSpPr>
        <p:spPr>
          <a:xfrm>
            <a:off x="468966" y="1291796"/>
            <a:ext cx="7065818" cy="3970318"/>
          </a:xfrm>
          <a:prstGeom prst="rect">
            <a:avLst/>
          </a:prstGeom>
        </p:spPr>
        <p:txBody>
          <a:bodyPr wrap="square">
            <a:spAutoFit/>
          </a:bodyPr>
          <a:lstStyle/>
          <a:p>
            <a:pPr algn="just">
              <a:spcAft>
                <a:spcPts val="0"/>
              </a:spcAft>
            </a:pPr>
            <a:r>
              <a:rPr lang="it-IT" u="sng" dirty="0">
                <a:ea typeface="Times New Roman" panose="02020603050405020304" pitchFamily="18" charset="0"/>
                <a:cs typeface="Times New Roman" panose="02020603050405020304" pitchFamily="18" charset="0"/>
              </a:rPr>
              <a:t>Il coinvolgimento dello stato nel discorso sull’onore e il pudore attorno al Mediterraneo è </a:t>
            </a:r>
            <a:r>
              <a:rPr lang="it-IT" u="sng" dirty="0" smtClean="0">
                <a:ea typeface="Times New Roman" panose="02020603050405020304" pitchFamily="18" charset="0"/>
                <a:cs typeface="Times New Roman" panose="02020603050405020304" pitchFamily="18" charset="0"/>
              </a:rPr>
              <a:t>cresciuto </a:t>
            </a:r>
            <a:r>
              <a:rPr lang="it-IT" u="sng" dirty="0">
                <a:ea typeface="Times New Roman" panose="02020603050405020304" pitchFamily="18" charset="0"/>
                <a:cs typeface="Times New Roman" panose="02020603050405020304" pitchFamily="18" charset="0"/>
              </a:rPr>
              <a:t>tra ‘800 e ‘900</a:t>
            </a:r>
            <a:r>
              <a:rPr lang="it-IT" dirty="0">
                <a:ea typeface="Times New Roman" panose="02020603050405020304" pitchFamily="18" charset="0"/>
                <a:cs typeface="Times New Roman" panose="02020603050405020304" pitchFamily="18" charset="0"/>
              </a:rPr>
              <a:t>, nel quadro dei progetti politici di costruzione dei moderni stati-nazione. </a:t>
            </a:r>
            <a:endParaRPr lang="it-IT" dirty="0" smtClean="0">
              <a:ea typeface="Times New Roman" panose="02020603050405020304" pitchFamily="18" charset="0"/>
              <a:cs typeface="Times New Roman" panose="02020603050405020304" pitchFamily="18" charset="0"/>
            </a:endParaRPr>
          </a:p>
          <a:p>
            <a:pPr algn="just">
              <a:spcAft>
                <a:spcPts val="0"/>
              </a:spcAft>
            </a:pPr>
            <a:r>
              <a:rPr lang="it-IT" dirty="0" smtClean="0">
                <a:ea typeface="Times New Roman" panose="02020603050405020304" pitchFamily="18" charset="0"/>
                <a:cs typeface="Times New Roman" panose="02020603050405020304" pitchFamily="18" charset="0"/>
              </a:rPr>
              <a:t>Lo </a:t>
            </a:r>
            <a:r>
              <a:rPr lang="it-IT" dirty="0">
                <a:ea typeface="Times New Roman" panose="02020603050405020304" pitchFamily="18" charset="0"/>
                <a:cs typeface="Times New Roman" panose="02020603050405020304" pitchFamily="18" charset="0"/>
              </a:rPr>
              <a:t>stato in molte situazioni è subentrato alla famiglia, o quantomeno l’ha affiancata nel controllo della sessualità femminile, assumendo così un ruolo primario nel consolidare le prerogative maschili nella famiglia e nella società, “rafforzando, perpetuando e allo stesso tempo trasformando gli ideali e le pratiche dell’onore” (</a:t>
            </a:r>
            <a:r>
              <a:rPr lang="it-IT" dirty="0" err="1">
                <a:ea typeface="Times New Roman" panose="02020603050405020304" pitchFamily="18" charset="0"/>
                <a:cs typeface="Times New Roman" panose="02020603050405020304" pitchFamily="18" charset="0"/>
              </a:rPr>
              <a:t>Baron</a:t>
            </a:r>
            <a:r>
              <a:rPr lang="it-IT" dirty="0">
                <a:ea typeface="Times New Roman" panose="02020603050405020304" pitchFamily="18" charset="0"/>
                <a:cs typeface="Times New Roman" panose="02020603050405020304" pitchFamily="18" charset="0"/>
              </a:rPr>
              <a:t> 2006: 2</a:t>
            </a:r>
            <a:r>
              <a:rPr lang="it-IT" dirty="0" smtClean="0">
                <a:ea typeface="Times New Roman" panose="02020603050405020304" pitchFamily="18" charset="0"/>
                <a:cs typeface="Times New Roman" panose="02020603050405020304" pitchFamily="18" charset="0"/>
              </a:rPr>
              <a:t>).</a:t>
            </a:r>
          </a:p>
          <a:p>
            <a:pPr algn="just">
              <a:spcAft>
                <a:spcPts val="0"/>
              </a:spcAft>
            </a:pPr>
            <a:endParaRPr lang="it-IT" dirty="0" smtClean="0">
              <a:ea typeface="Times New Roman" panose="02020603050405020304" pitchFamily="18" charset="0"/>
              <a:cs typeface="Times New Roman" panose="02020603050405020304" pitchFamily="18" charset="0"/>
            </a:endParaRPr>
          </a:p>
          <a:p>
            <a:pPr algn="just"/>
            <a:r>
              <a:rPr lang="it-IT" u="sng" dirty="0"/>
              <a:t>L’ideologia nazionalista</a:t>
            </a:r>
            <a:r>
              <a:rPr lang="it-IT" dirty="0"/>
              <a:t> sulla sponda sudorientale </a:t>
            </a:r>
            <a:r>
              <a:rPr lang="it-IT" dirty="0" smtClean="0"/>
              <a:t>ha rivisitato </a:t>
            </a:r>
            <a:r>
              <a:rPr lang="it-IT" dirty="0"/>
              <a:t>e </a:t>
            </a:r>
            <a:r>
              <a:rPr lang="it-IT" dirty="0" smtClean="0"/>
              <a:t>reinterpretato </a:t>
            </a:r>
            <a:r>
              <a:rPr lang="it-IT" dirty="0"/>
              <a:t>l’ideale della verginità e modestia femminile e ne </a:t>
            </a:r>
            <a:r>
              <a:rPr lang="it-IT" dirty="0" smtClean="0"/>
              <a:t>ha fatto </a:t>
            </a:r>
            <a:r>
              <a:rPr lang="it-IT" dirty="0"/>
              <a:t>il segno distintivo della modernità del nuovo stato: istruite, senza velo ma caste e virtuose le donne potevano diventare le moderne madri della nazione, tanto in Turchia quanto in </a:t>
            </a:r>
            <a:r>
              <a:rPr lang="it-IT" dirty="0" smtClean="0"/>
              <a:t>Egitto, </a:t>
            </a:r>
            <a:r>
              <a:rPr lang="it-IT" dirty="0"/>
              <a:t>per esempio. </a:t>
            </a:r>
          </a:p>
        </p:txBody>
      </p:sp>
      <p:sp>
        <p:nvSpPr>
          <p:cNvPr id="8" name="CasellaDiTesto 7"/>
          <p:cNvSpPr txBox="1"/>
          <p:nvPr/>
        </p:nvSpPr>
        <p:spPr>
          <a:xfrm>
            <a:off x="7606145" y="3892938"/>
            <a:ext cx="4585855" cy="1169551"/>
          </a:xfrm>
          <a:prstGeom prst="rect">
            <a:avLst/>
          </a:prstGeom>
          <a:noFill/>
        </p:spPr>
        <p:txBody>
          <a:bodyPr wrap="square" rtlCol="0">
            <a:spAutoFit/>
          </a:bodyPr>
          <a:lstStyle/>
          <a:p>
            <a:r>
              <a:rPr lang="en-GB" sz="1400" dirty="0"/>
              <a:t>B. Baron, "Women, Honour, and the State: Evidence from Egypt,"</a:t>
            </a:r>
            <a:r>
              <a:rPr lang="en-GB" sz="1400" i="1" dirty="0"/>
              <a:t> Middle Eastern Studies</a:t>
            </a:r>
            <a:r>
              <a:rPr lang="en-GB" sz="1400" dirty="0"/>
              <a:t> 2006, 42, no.1: 1-20. </a:t>
            </a:r>
            <a:endParaRPr lang="it-IT" sz="1400" dirty="0"/>
          </a:p>
          <a:p>
            <a:r>
              <a:rPr lang="en-GB" sz="1400" dirty="0" smtClean="0"/>
              <a:t>L</a:t>
            </a:r>
            <a:r>
              <a:rPr lang="en-GB" sz="1400" dirty="0"/>
              <a:t>. Abu-</a:t>
            </a:r>
            <a:r>
              <a:rPr lang="en-GB" sz="1400" dirty="0" err="1"/>
              <a:t>Lughod</a:t>
            </a:r>
            <a:r>
              <a:rPr lang="en-GB" sz="1400" dirty="0"/>
              <a:t> (a </a:t>
            </a:r>
            <a:r>
              <a:rPr lang="en-GB" sz="1400" dirty="0" err="1"/>
              <a:t>cura</a:t>
            </a:r>
            <a:r>
              <a:rPr lang="en-GB" sz="1400" dirty="0"/>
              <a:t> di), </a:t>
            </a:r>
            <a:r>
              <a:rPr lang="en-GB" sz="1400" i="1" dirty="0"/>
              <a:t>Remaking women: Feminism and modernity in the Middle East</a:t>
            </a:r>
            <a:r>
              <a:rPr lang="en-GB" sz="1400" dirty="0"/>
              <a:t>, Princeton, Princeton University Press, 1998</a:t>
            </a:r>
            <a:r>
              <a:rPr lang="en-GB" sz="1400" dirty="0" smtClean="0"/>
              <a:t>.</a:t>
            </a:r>
            <a:endParaRPr lang="it-IT" sz="1400" dirty="0"/>
          </a:p>
        </p:txBody>
      </p:sp>
    </p:spTree>
    <p:extLst>
      <p:ext uri="{BB962C8B-B14F-4D97-AF65-F5344CB8AC3E}">
        <p14:creationId xmlns:p14="http://schemas.microsoft.com/office/powerpoint/2010/main" val="287059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96982" y="5874327"/>
            <a:ext cx="3780202" cy="646331"/>
          </a:xfrm>
          <a:prstGeom prst="rect">
            <a:avLst/>
          </a:prstGeom>
          <a:noFill/>
        </p:spPr>
        <p:txBody>
          <a:bodyPr wrap="none" rtlCol="0">
            <a:spAutoFit/>
          </a:bodyPr>
          <a:lstStyle/>
          <a:p>
            <a:r>
              <a:rPr lang="it-IT" dirty="0" smtClean="0"/>
              <a:t> </a:t>
            </a:r>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dirty="0"/>
              <a:t> </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r>
              <a:rPr lang="it-IT" sz="1200" dirty="0" smtClean="0"/>
              <a:t> </a:t>
            </a:r>
            <a:endParaRPr lang="it-IT" sz="1200" dirty="0"/>
          </a:p>
        </p:txBody>
      </p:sp>
      <p:sp>
        <p:nvSpPr>
          <p:cNvPr id="6" name="CasellaDiTesto 5"/>
          <p:cNvSpPr txBox="1"/>
          <p:nvPr/>
        </p:nvSpPr>
        <p:spPr>
          <a:xfrm>
            <a:off x="-27709" y="176061"/>
            <a:ext cx="9919855" cy="523220"/>
          </a:xfrm>
          <a:prstGeom prst="rect">
            <a:avLst/>
          </a:prstGeom>
          <a:noFill/>
        </p:spPr>
        <p:txBody>
          <a:bodyPr wrap="squar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L’ambivalenza dell’ordine nazionale dell’onore/pudore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Rettangolo 6"/>
          <p:cNvSpPr/>
          <p:nvPr/>
        </p:nvSpPr>
        <p:spPr>
          <a:xfrm>
            <a:off x="18693" y="791152"/>
            <a:ext cx="7716982" cy="4555093"/>
          </a:xfrm>
          <a:prstGeom prst="rect">
            <a:avLst/>
          </a:prstGeom>
        </p:spPr>
        <p:txBody>
          <a:bodyPr wrap="square">
            <a:spAutoFit/>
          </a:bodyPr>
          <a:lstStyle/>
          <a:p>
            <a:pPr algn="just">
              <a:spcAft>
                <a:spcPts val="0"/>
              </a:spcAft>
            </a:pPr>
            <a:r>
              <a:rPr lang="it-IT" dirty="0" smtClean="0">
                <a:ea typeface="Times New Roman" panose="02020603050405020304" pitchFamily="18" charset="0"/>
                <a:cs typeface="Times New Roman" panose="02020603050405020304" pitchFamily="18" charset="0"/>
              </a:rPr>
              <a:t>In questo stati le leggi, </a:t>
            </a:r>
            <a:r>
              <a:rPr lang="it-IT" dirty="0">
                <a:ea typeface="Times New Roman" panose="02020603050405020304" pitchFamily="18" charset="0"/>
                <a:cs typeface="Times New Roman" panose="02020603050405020304" pitchFamily="18" charset="0"/>
              </a:rPr>
              <a:t>che </a:t>
            </a:r>
            <a:r>
              <a:rPr lang="it-IT" dirty="0" smtClean="0">
                <a:ea typeface="Times New Roman" panose="02020603050405020304" pitchFamily="18" charset="0"/>
                <a:cs typeface="Times New Roman" panose="02020603050405020304" pitchFamily="18" charset="0"/>
              </a:rPr>
              <a:t>stabilivano </a:t>
            </a:r>
            <a:r>
              <a:rPr lang="it-IT" dirty="0">
                <a:ea typeface="Times New Roman" panose="02020603050405020304" pitchFamily="18" charset="0"/>
                <a:cs typeface="Times New Roman" panose="02020603050405020304" pitchFamily="18" charset="0"/>
              </a:rPr>
              <a:t>l’uguaglianza di cittadinanza per uomini e donne, occultavano il fatto che l’obiettivo del nuovo stato non </a:t>
            </a:r>
            <a:r>
              <a:rPr lang="it-IT" dirty="0" smtClean="0">
                <a:ea typeface="Times New Roman" panose="02020603050405020304" pitchFamily="18" charset="0"/>
                <a:cs typeface="Times New Roman" panose="02020603050405020304" pitchFamily="18" charset="0"/>
              </a:rPr>
              <a:t>fosse </a:t>
            </a:r>
            <a:r>
              <a:rPr lang="it-IT" dirty="0">
                <a:ea typeface="Times New Roman" panose="02020603050405020304" pitchFamily="18" charset="0"/>
                <a:cs typeface="Times New Roman" panose="02020603050405020304" pitchFamily="18" charset="0"/>
              </a:rPr>
              <a:t>tanto accantonare le precedenti nozioni di femminilità quanto conservarle nella versione trasfigurata della donna ‘emancipata’. </a:t>
            </a:r>
            <a:r>
              <a:rPr lang="it-IT" dirty="0" smtClean="0">
                <a:ea typeface="Times New Roman" panose="02020603050405020304" pitchFamily="18" charset="0"/>
                <a:cs typeface="Times New Roman" panose="02020603050405020304" pitchFamily="18" charset="0"/>
              </a:rPr>
              <a:t>L’onore/pudore, </a:t>
            </a:r>
            <a:r>
              <a:rPr lang="it-IT" dirty="0">
                <a:ea typeface="Times New Roman" panose="02020603050405020304" pitchFamily="18" charset="0"/>
                <a:cs typeface="Times New Roman" panose="02020603050405020304" pitchFamily="18" charset="0"/>
              </a:rPr>
              <a:t>sganciato dalle pratiche tradizionali del velo e del confinamento domestico etichettate come arretrate, diventava così un codice capace di stabilire un legame stretto tra famiglia e nazione e </a:t>
            </a:r>
            <a:r>
              <a:rPr lang="it-IT" u="sng" dirty="0" smtClean="0">
                <a:ea typeface="Times New Roman" panose="02020603050405020304" pitchFamily="18" charset="0"/>
                <a:cs typeface="Times New Roman" panose="02020603050405020304" pitchFamily="18" charset="0"/>
              </a:rPr>
              <a:t>la modestia </a:t>
            </a:r>
            <a:r>
              <a:rPr lang="it-IT" u="sng" dirty="0">
                <a:ea typeface="Times New Roman" panose="02020603050405020304" pitchFamily="18" charset="0"/>
                <a:cs typeface="Times New Roman" panose="02020603050405020304" pitchFamily="18" charset="0"/>
              </a:rPr>
              <a:t>delle donne veniva </a:t>
            </a:r>
            <a:r>
              <a:rPr lang="it-IT" u="sng" dirty="0" smtClean="0">
                <a:ea typeface="Times New Roman" panose="02020603050405020304" pitchFamily="18" charset="0"/>
                <a:cs typeface="Times New Roman" panose="02020603050405020304" pitchFamily="18" charset="0"/>
              </a:rPr>
              <a:t>eletta </a:t>
            </a:r>
            <a:r>
              <a:rPr lang="it-IT" u="sng" dirty="0">
                <a:ea typeface="Times New Roman" panose="02020603050405020304" pitchFamily="18" charset="0"/>
                <a:cs typeface="Times New Roman" panose="02020603050405020304" pitchFamily="18" charset="0"/>
              </a:rPr>
              <a:t>a tratto culturale distintivo dell’identità nazionale</a:t>
            </a:r>
            <a:r>
              <a:rPr lang="it-IT" dirty="0">
                <a:ea typeface="Times New Roman" panose="02020603050405020304" pitchFamily="18" charset="0"/>
                <a:cs typeface="Times New Roman" panose="02020603050405020304" pitchFamily="18" charset="0"/>
              </a:rPr>
              <a:t>:</a:t>
            </a:r>
            <a:r>
              <a:rPr lang="it-IT" dirty="0">
                <a:solidFill>
                  <a:srgbClr val="0000FF"/>
                </a:solidFill>
                <a:ea typeface="Times New Roman" panose="02020603050405020304" pitchFamily="18" charset="0"/>
                <a:cs typeface="Times New Roman" panose="02020603050405020304" pitchFamily="18" charset="0"/>
              </a:rPr>
              <a:t> </a:t>
            </a:r>
            <a:endParaRPr lang="it-IT" dirty="0">
              <a:ea typeface="Times New Roman" panose="02020603050405020304" pitchFamily="18" charset="0"/>
              <a:cs typeface="Times New Roman" panose="02020603050405020304" pitchFamily="18" charset="0"/>
            </a:endParaRPr>
          </a:p>
          <a:p>
            <a:pPr algn="just">
              <a:spcAft>
                <a:spcPts val="0"/>
              </a:spcAft>
            </a:pPr>
            <a:r>
              <a:rPr lang="it-IT" dirty="0">
                <a:ea typeface="Times New Roman" panose="02020603050405020304" pitchFamily="18" charset="0"/>
                <a:cs typeface="Times New Roman" panose="02020603050405020304" pitchFamily="18" charset="0"/>
              </a:rPr>
              <a:t> </a:t>
            </a:r>
            <a:r>
              <a:rPr lang="it-IT" sz="1600" dirty="0" smtClean="0">
                <a:ea typeface="Times New Roman" panose="02020603050405020304" pitchFamily="18" charset="0"/>
                <a:cs typeface="Times New Roman" panose="02020603050405020304" pitchFamily="18" charset="0"/>
              </a:rPr>
              <a:t>“</a:t>
            </a:r>
            <a:r>
              <a:rPr lang="it-IT" sz="1600" dirty="0">
                <a:ea typeface="Times New Roman" panose="02020603050405020304" pitchFamily="18" charset="0"/>
                <a:cs typeface="Times New Roman" panose="02020603050405020304" pitchFamily="18" charset="0"/>
              </a:rPr>
              <a:t>Contrariamente alle presupposizioni della maggior parte degli analisti del Mediterraneo, che considerano i codici dell’onore e del pudore come distintivi delle comunità rurali tradizionali e non compatibili con lo stato-nazione, </a:t>
            </a:r>
            <a:r>
              <a:rPr lang="it-IT" sz="1600" u="sng" dirty="0">
                <a:ea typeface="Times New Roman" panose="02020603050405020304" pitchFamily="18" charset="0"/>
                <a:cs typeface="Times New Roman" panose="02020603050405020304" pitchFamily="18" charset="0"/>
              </a:rPr>
              <a:t>la modernizzazione in Turchia non eliminò la preoccupazione per la castità e verginità delle donne.</a:t>
            </a:r>
            <a:r>
              <a:rPr lang="it-IT" sz="1600" dirty="0">
                <a:ea typeface="Times New Roman" panose="02020603050405020304" pitchFamily="18" charset="0"/>
                <a:cs typeface="Times New Roman" panose="02020603050405020304" pitchFamily="18" charset="0"/>
              </a:rPr>
              <a:t> Piuttosto, la modernizzazione turca attribuì all’onore e al pudore un nuovo significato incorporandoli, secondo l’espressione di Lisa </a:t>
            </a:r>
            <a:r>
              <a:rPr lang="it-IT" sz="1600" dirty="0" err="1">
                <a:ea typeface="Times New Roman" panose="02020603050405020304" pitchFamily="18" charset="0"/>
                <a:cs typeface="Times New Roman" panose="02020603050405020304" pitchFamily="18" charset="0"/>
              </a:rPr>
              <a:t>Malkki</a:t>
            </a:r>
            <a:r>
              <a:rPr lang="it-IT" sz="1600" dirty="0">
                <a:ea typeface="Times New Roman" panose="02020603050405020304" pitchFamily="18" charset="0"/>
                <a:cs typeface="Times New Roman" panose="02020603050405020304" pitchFamily="18" charset="0"/>
              </a:rPr>
              <a:t>, nell’”ordine nazionale delle cose” […] svelata e ancora pura, la nuova donna doveva essere ‘moderna’ d’aspetto e intelletto, ma le era ancora richiesto di preservare la virtù ‘tradizionale’ della castità e di affermarla fedelmente” </a:t>
            </a:r>
            <a:r>
              <a:rPr lang="it-IT" sz="1600" dirty="0" smtClean="0">
                <a:ea typeface="Times New Roman" panose="02020603050405020304" pitchFamily="18" charset="0"/>
                <a:cs typeface="Times New Roman" panose="02020603050405020304" pitchFamily="18" charset="0"/>
              </a:rPr>
              <a:t>(</a:t>
            </a:r>
            <a:r>
              <a:rPr lang="it-IT" sz="1600" dirty="0" err="1" smtClean="0">
                <a:ea typeface="Times New Roman" panose="02020603050405020304" pitchFamily="18" charset="0"/>
                <a:cs typeface="Times New Roman" panose="02020603050405020304" pitchFamily="18" charset="0"/>
              </a:rPr>
              <a:t>Ay</a:t>
            </a:r>
            <a:r>
              <a:rPr lang="it-IT" sz="1600" dirty="0" err="1" smtClean="0">
                <a:latin typeface="Times New Roman" panose="02020603050405020304" pitchFamily="18" charset="0"/>
                <a:ea typeface="Times New Roman" panose="02020603050405020304" pitchFamily="18" charset="0"/>
                <a:cs typeface="Times New Roman" panose="02020603050405020304" pitchFamily="18" charset="0"/>
              </a:rPr>
              <a:t>še</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it-IT" sz="1600" dirty="0" smtClean="0">
                <a:ea typeface="Times New Roman" panose="02020603050405020304" pitchFamily="18" charset="0"/>
                <a:cs typeface="Times New Roman" panose="02020603050405020304" pitchFamily="18" charset="0"/>
              </a:rPr>
              <a:t>Parla </a:t>
            </a:r>
            <a:r>
              <a:rPr lang="it-IT" sz="1600" dirty="0">
                <a:ea typeface="Times New Roman" panose="02020603050405020304" pitchFamily="18" charset="0"/>
                <a:cs typeface="Times New Roman" panose="02020603050405020304" pitchFamily="18" charset="0"/>
              </a:rPr>
              <a:t>2001: 75).</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3964" y="2024025"/>
            <a:ext cx="4320000" cy="1979998"/>
          </a:xfrm>
          <a:prstGeom prst="rect">
            <a:avLst/>
          </a:prstGeom>
        </p:spPr>
      </p:pic>
      <p:sp>
        <p:nvSpPr>
          <p:cNvPr id="10" name="CasellaDiTesto 9"/>
          <p:cNvSpPr txBox="1"/>
          <p:nvPr/>
        </p:nvSpPr>
        <p:spPr>
          <a:xfrm>
            <a:off x="7786255" y="4569554"/>
            <a:ext cx="4320000" cy="523220"/>
          </a:xfrm>
          <a:prstGeom prst="rect">
            <a:avLst/>
          </a:prstGeom>
          <a:noFill/>
        </p:spPr>
        <p:txBody>
          <a:bodyPr wrap="square" rtlCol="0">
            <a:spAutoFit/>
          </a:bodyPr>
          <a:lstStyle/>
          <a:p>
            <a:r>
              <a:rPr lang="en-GB" sz="1400" dirty="0" smtClean="0"/>
              <a:t>A. </a:t>
            </a:r>
            <a:r>
              <a:rPr lang="en-GB" sz="1400" dirty="0" err="1" smtClean="0"/>
              <a:t>Parla</a:t>
            </a:r>
            <a:r>
              <a:rPr lang="en-GB" sz="1400" dirty="0"/>
              <a:t>, </a:t>
            </a:r>
            <a:r>
              <a:rPr lang="en-GB" sz="1400" dirty="0" smtClean="0"/>
              <a:t> </a:t>
            </a:r>
            <a:r>
              <a:rPr lang="en-GB" sz="1400" dirty="0"/>
              <a:t>«The </a:t>
            </a:r>
            <a:r>
              <a:rPr lang="en-GB" sz="1400" dirty="0" err="1"/>
              <a:t>honor</a:t>
            </a:r>
            <a:r>
              <a:rPr lang="en-GB" sz="1400" dirty="0"/>
              <a:t> of the state: virginity examinations in Turkey», </a:t>
            </a:r>
            <a:r>
              <a:rPr lang="en-GB" sz="1400" i="1" dirty="0"/>
              <a:t>Feminist Studies</a:t>
            </a:r>
            <a:r>
              <a:rPr lang="en-GB" sz="1400" dirty="0"/>
              <a:t>, 2001, 27, 1</a:t>
            </a:r>
            <a:r>
              <a:rPr lang="en-GB" sz="1400" dirty="0" smtClean="0"/>
              <a:t>.</a:t>
            </a:r>
            <a:endParaRPr lang="it-IT" sz="1400" dirty="0"/>
          </a:p>
        </p:txBody>
      </p:sp>
    </p:spTree>
    <p:extLst>
      <p:ext uri="{BB962C8B-B14F-4D97-AF65-F5344CB8AC3E}">
        <p14:creationId xmlns:p14="http://schemas.microsoft.com/office/powerpoint/2010/main" val="58832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21673" y="5846618"/>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dirty="0"/>
              <a:t> </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117764" y="0"/>
            <a:ext cx="9601200"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Il caso della repubblica turca: un femminismo di stato? </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Rettangolo 6"/>
          <p:cNvSpPr/>
          <p:nvPr/>
        </p:nvSpPr>
        <p:spPr>
          <a:xfrm>
            <a:off x="221673" y="851432"/>
            <a:ext cx="9795163" cy="4801314"/>
          </a:xfrm>
          <a:prstGeom prst="rect">
            <a:avLst/>
          </a:prstGeom>
        </p:spPr>
        <p:txBody>
          <a:bodyPr wrap="square">
            <a:spAutoFit/>
          </a:bodyPr>
          <a:lstStyle/>
          <a:p>
            <a:pPr algn="just">
              <a:spcAft>
                <a:spcPts val="0"/>
              </a:spcAft>
            </a:pPr>
            <a:r>
              <a:rPr lang="it-IT" dirty="0" smtClean="0">
                <a:ea typeface="Times New Roman" panose="02020603050405020304" pitchFamily="18" charset="0"/>
                <a:cs typeface="Times New Roman" panose="02020603050405020304" pitchFamily="18" charset="0"/>
              </a:rPr>
              <a:t>Il </a:t>
            </a:r>
            <a:r>
              <a:rPr lang="it-IT" dirty="0">
                <a:ea typeface="Times New Roman" panose="02020603050405020304" pitchFamily="18" charset="0"/>
                <a:cs typeface="Times New Roman" panose="02020603050405020304" pitchFamily="18" charset="0"/>
              </a:rPr>
              <a:t>caso della </a:t>
            </a:r>
            <a:r>
              <a:rPr lang="it-IT" b="1" dirty="0">
                <a:ea typeface="Times New Roman" panose="02020603050405020304" pitchFamily="18" charset="0"/>
                <a:cs typeface="Times New Roman" panose="02020603050405020304" pitchFamily="18" charset="0"/>
              </a:rPr>
              <a:t>repubblica turca</a:t>
            </a:r>
            <a:r>
              <a:rPr lang="it-IT" dirty="0">
                <a:ea typeface="Times New Roman" panose="02020603050405020304" pitchFamily="18" charset="0"/>
                <a:cs typeface="Times New Roman" panose="02020603050405020304" pitchFamily="18" charset="0"/>
              </a:rPr>
              <a:t> </a:t>
            </a:r>
            <a:r>
              <a:rPr lang="it-IT" dirty="0" smtClean="0">
                <a:ea typeface="Times New Roman" panose="02020603050405020304" pitchFamily="18" charset="0"/>
                <a:cs typeface="Times New Roman" panose="02020603050405020304" pitchFamily="18" charset="0"/>
              </a:rPr>
              <a:t>(istituita nel 1923) è </a:t>
            </a:r>
            <a:r>
              <a:rPr lang="it-IT" dirty="0">
                <a:ea typeface="Times New Roman" panose="02020603050405020304" pitchFamily="18" charset="0"/>
                <a:cs typeface="Times New Roman" panose="02020603050405020304" pitchFamily="18" charset="0"/>
              </a:rPr>
              <a:t>in </a:t>
            </a:r>
            <a:r>
              <a:rPr lang="it-IT" dirty="0" smtClean="0">
                <a:ea typeface="Times New Roman" panose="02020603050405020304" pitchFamily="18" charset="0"/>
                <a:cs typeface="Times New Roman" panose="02020603050405020304" pitchFamily="18" charset="0"/>
              </a:rPr>
              <a:t>effetti </a:t>
            </a:r>
            <a:r>
              <a:rPr lang="it-IT" dirty="0">
                <a:ea typeface="Times New Roman" panose="02020603050405020304" pitchFamily="18" charset="0"/>
                <a:cs typeface="Times New Roman" panose="02020603050405020304" pitchFamily="18" charset="0"/>
              </a:rPr>
              <a:t>emblematico: il progetto di </a:t>
            </a:r>
            <a:r>
              <a:rPr lang="it-IT" dirty="0" err="1">
                <a:ea typeface="Times New Roman" panose="02020603050405020304" pitchFamily="18" charset="0"/>
                <a:cs typeface="Times New Roman" panose="02020603050405020304" pitchFamily="18" charset="0"/>
              </a:rPr>
              <a:t>Mustafa</a:t>
            </a:r>
            <a:r>
              <a:rPr lang="it-IT" dirty="0">
                <a:ea typeface="Times New Roman" panose="02020603050405020304" pitchFamily="18" charset="0"/>
                <a:cs typeface="Times New Roman" panose="02020603050405020304" pitchFamily="18" charset="0"/>
              </a:rPr>
              <a:t> </a:t>
            </a:r>
            <a:r>
              <a:rPr lang="it-IT" dirty="0" err="1">
                <a:ea typeface="Times New Roman" panose="02020603050405020304" pitchFamily="18" charset="0"/>
                <a:cs typeface="Times New Roman" panose="02020603050405020304" pitchFamily="18" charset="0"/>
              </a:rPr>
              <a:t>Kemal</a:t>
            </a:r>
            <a:r>
              <a:rPr lang="it-IT" dirty="0">
                <a:ea typeface="Times New Roman" panose="02020603050405020304" pitchFamily="18" charset="0"/>
                <a:cs typeface="Times New Roman" panose="02020603050405020304" pitchFamily="18" charset="0"/>
              </a:rPr>
              <a:t> </a:t>
            </a:r>
            <a:r>
              <a:rPr lang="it-IT" b="1" dirty="0" err="1">
                <a:ea typeface="Times New Roman" panose="02020603050405020304" pitchFamily="18" charset="0"/>
                <a:cs typeface="Times New Roman" panose="02020603050405020304" pitchFamily="18" charset="0"/>
              </a:rPr>
              <a:t>Atat</a:t>
            </a:r>
            <a:r>
              <a:rPr lang="it-IT" b="1" dirty="0" err="1">
                <a:ea typeface="Times New Roman" panose="02020603050405020304" pitchFamily="18" charset="0"/>
                <a:cs typeface="Arial" panose="020B0604020202020204" pitchFamily="34" charset="0"/>
              </a:rPr>
              <a:t>ü</a:t>
            </a:r>
            <a:r>
              <a:rPr lang="it-IT" b="1" dirty="0" err="1">
                <a:ea typeface="Times New Roman" panose="02020603050405020304" pitchFamily="18" charset="0"/>
                <a:cs typeface="Times New Roman" panose="02020603050405020304" pitchFamily="18" charset="0"/>
              </a:rPr>
              <a:t>rk</a:t>
            </a:r>
            <a:r>
              <a:rPr lang="it-IT" dirty="0">
                <a:ea typeface="Times New Roman" panose="02020603050405020304" pitchFamily="18" charset="0"/>
                <a:cs typeface="Times New Roman" panose="02020603050405020304" pitchFamily="18" charset="0"/>
              </a:rPr>
              <a:t> </a:t>
            </a:r>
            <a:r>
              <a:rPr lang="it-IT" dirty="0" smtClean="0">
                <a:ea typeface="Times New Roman" panose="02020603050405020304" pitchFamily="18" charset="0"/>
                <a:cs typeface="Times New Roman" panose="02020603050405020304" pitchFamily="18" charset="0"/>
              </a:rPr>
              <a:t>( padre </a:t>
            </a:r>
            <a:r>
              <a:rPr lang="it-IT" dirty="0">
                <a:ea typeface="Times New Roman" panose="02020603050405020304" pitchFamily="18" charset="0"/>
                <a:cs typeface="Times New Roman" panose="02020603050405020304" pitchFamily="18" charset="0"/>
              </a:rPr>
              <a:t>dei turchi) intrecciò saldamente l’emancipazione delle donne al piano di costruzione di uno stato nazionale </a:t>
            </a:r>
            <a:r>
              <a:rPr lang="it-IT" dirty="0" smtClean="0">
                <a:ea typeface="Times New Roman" panose="02020603050405020304" pitchFamily="18" charset="0"/>
                <a:cs typeface="Times New Roman" panose="02020603050405020304" pitchFamily="18" charset="0"/>
              </a:rPr>
              <a:t>moderno e </a:t>
            </a:r>
            <a:r>
              <a:rPr lang="it-IT" dirty="0">
                <a:ea typeface="Times New Roman" panose="02020603050405020304" pitchFamily="18" charset="0"/>
                <a:cs typeface="Times New Roman" panose="02020603050405020304" pitchFamily="18" charset="0"/>
              </a:rPr>
              <a:t>secolare; il processo di fondazione della repubblica turca fu accompagnato da un piano di riforme sociali, che riguardavano soprattutto il diritto di famiglia. Nel Codice civile del </a:t>
            </a:r>
            <a:r>
              <a:rPr lang="it-IT" b="1" dirty="0">
                <a:ea typeface="Times New Roman" panose="02020603050405020304" pitchFamily="18" charset="0"/>
                <a:cs typeface="Times New Roman" panose="02020603050405020304" pitchFamily="18" charset="0"/>
              </a:rPr>
              <a:t>1926</a:t>
            </a:r>
            <a:r>
              <a:rPr lang="it-IT" dirty="0">
                <a:ea typeface="Times New Roman" panose="02020603050405020304" pitchFamily="18" charset="0"/>
                <a:cs typeface="Times New Roman" panose="02020603050405020304" pitchFamily="18" charset="0"/>
              </a:rPr>
              <a:t> venne abolita la poligamia e vennero riconosciuti pari diritti di divorzio e tutela dei figli a uomini e donne, insieme a una serie di provvedimenti che miravano a garantire l’accesso all’istruzione e al mondo del lavoro. </a:t>
            </a:r>
          </a:p>
          <a:p>
            <a:pPr algn="just"/>
            <a:r>
              <a:rPr lang="it-IT" dirty="0">
                <a:ea typeface="Times New Roman" panose="02020603050405020304" pitchFamily="18" charset="0"/>
              </a:rPr>
              <a:t>Tuttavia, l’ambivalenza di queste politiche è stata sottolineata dalle studiose femministe, che le hanno ampiamente criticate come una forma di “</a:t>
            </a:r>
            <a:r>
              <a:rPr lang="it-IT" b="1" dirty="0">
                <a:ea typeface="Times New Roman" panose="02020603050405020304" pitchFamily="18" charset="0"/>
              </a:rPr>
              <a:t>femminismo di stato</a:t>
            </a:r>
            <a:r>
              <a:rPr lang="it-IT" dirty="0">
                <a:ea typeface="Times New Roman" panose="02020603050405020304" pitchFamily="18" charset="0"/>
              </a:rPr>
              <a:t>” (</a:t>
            </a:r>
            <a:r>
              <a:rPr lang="it-IT" dirty="0" err="1">
                <a:ea typeface="Times New Roman" panose="02020603050405020304" pitchFamily="18" charset="0"/>
              </a:rPr>
              <a:t>Kandiyoti</a:t>
            </a:r>
            <a:r>
              <a:rPr lang="it-IT" dirty="0">
                <a:ea typeface="Times New Roman" panose="02020603050405020304" pitchFamily="18" charset="0"/>
              </a:rPr>
              <a:t> 1991) </a:t>
            </a:r>
            <a:r>
              <a:rPr lang="it-IT" b="1" dirty="0">
                <a:ea typeface="Times New Roman" panose="02020603050405020304" pitchFamily="18" charset="0"/>
              </a:rPr>
              <a:t>di facciata</a:t>
            </a:r>
            <a:r>
              <a:rPr lang="it-IT" dirty="0">
                <a:ea typeface="Times New Roman" panose="02020603050405020304" pitchFamily="18" charset="0"/>
              </a:rPr>
              <a:t>, che riconosceva il diritto di voto, stabiliva l’istruzione elementare obbligatoria anche per le donne e si presentava come il segno della modernità ma in realtà non aveva modificato la concezione patriarcale dei ruoli di genere, semplicemente l’aveva riproposta in una nuova </a:t>
            </a:r>
            <a:r>
              <a:rPr lang="it-IT" dirty="0" smtClean="0">
                <a:ea typeface="Times New Roman" panose="02020603050405020304" pitchFamily="18" charset="0"/>
              </a:rPr>
              <a:t>formula. </a:t>
            </a:r>
            <a:r>
              <a:rPr lang="it-IT" dirty="0">
                <a:ea typeface="Times New Roman" panose="02020603050405020304" pitchFamily="18" charset="0"/>
              </a:rPr>
              <a:t>Il nuovo codice di famiglia infatti istituzionalizzava la subordinazione femminile dal momento che attribuiva all’uomo la posizione di capofamiglia e il dovere di mantenere la famiglia, mentre alla donna destinava la cura della casa e dei figli, secondo il modello “moderno” (nordeuropeo) di famiglia nucleare, che di fatto istituiva nuove forme di controllo e disciplina per le donne, rendendole maggiormente dipendenti dai loro mariti e indebolendo le loro reti di relazione femminili.</a:t>
            </a:r>
            <a:endParaRPr lang="it-IT" dirty="0"/>
          </a:p>
        </p:txBody>
      </p:sp>
      <p:pic>
        <p:nvPicPr>
          <p:cNvPr id="9" name="Immagine 8"/>
          <p:cNvPicPr>
            <a:picLocks noChangeAspect="1"/>
          </p:cNvPicPr>
          <p:nvPr/>
        </p:nvPicPr>
        <p:blipFill>
          <a:blip r:embed="rId2"/>
          <a:stretch>
            <a:fillRect/>
          </a:stretch>
        </p:blipFill>
        <p:spPr>
          <a:xfrm>
            <a:off x="10051473" y="1175471"/>
            <a:ext cx="1876425" cy="2428875"/>
          </a:xfrm>
          <a:prstGeom prst="rect">
            <a:avLst/>
          </a:prstGeom>
        </p:spPr>
      </p:pic>
      <p:sp>
        <p:nvSpPr>
          <p:cNvPr id="10" name="CasellaDiTesto 9"/>
          <p:cNvSpPr txBox="1"/>
          <p:nvPr/>
        </p:nvSpPr>
        <p:spPr>
          <a:xfrm>
            <a:off x="9989127" y="4489599"/>
            <a:ext cx="2175164" cy="1015663"/>
          </a:xfrm>
          <a:prstGeom prst="rect">
            <a:avLst/>
          </a:prstGeom>
          <a:noFill/>
        </p:spPr>
        <p:txBody>
          <a:bodyPr wrap="square" rtlCol="0">
            <a:spAutoFit/>
          </a:bodyPr>
          <a:lstStyle/>
          <a:p>
            <a:r>
              <a:rPr lang="en-GB" sz="1400" dirty="0" err="1"/>
              <a:t>Kandyioti</a:t>
            </a:r>
            <a:r>
              <a:rPr lang="en-GB" sz="1400" dirty="0"/>
              <a:t> D.,1991 </a:t>
            </a:r>
            <a:r>
              <a:rPr lang="en-GB" sz="1400" i="1" dirty="0"/>
              <a:t>Women Islam and the State, </a:t>
            </a:r>
            <a:r>
              <a:rPr lang="en-GB" sz="1400" dirty="0"/>
              <a:t>Macmillan, London.</a:t>
            </a:r>
            <a:endParaRPr lang="it-IT" sz="1400" dirty="0"/>
          </a:p>
          <a:p>
            <a:endParaRPr lang="it-IT" dirty="0"/>
          </a:p>
        </p:txBody>
      </p:sp>
      <p:sp>
        <p:nvSpPr>
          <p:cNvPr id="11" name="CasellaDiTesto 10"/>
          <p:cNvSpPr txBox="1"/>
          <p:nvPr/>
        </p:nvSpPr>
        <p:spPr>
          <a:xfrm>
            <a:off x="10016836" y="3703083"/>
            <a:ext cx="1874167" cy="523220"/>
          </a:xfrm>
          <a:prstGeom prst="rect">
            <a:avLst/>
          </a:prstGeom>
          <a:noFill/>
        </p:spPr>
        <p:txBody>
          <a:bodyPr wrap="none" rtlCol="0">
            <a:spAutoFit/>
          </a:bodyPr>
          <a:lstStyle/>
          <a:p>
            <a:r>
              <a:rPr lang="it-IT" sz="1400" dirty="0" err="1">
                <a:ea typeface="Times New Roman" panose="02020603050405020304" pitchFamily="18" charset="0"/>
                <a:cs typeface="Times New Roman" panose="02020603050405020304" pitchFamily="18" charset="0"/>
              </a:rPr>
              <a:t>Mustafa</a:t>
            </a:r>
            <a:r>
              <a:rPr lang="it-IT" sz="1400" dirty="0">
                <a:ea typeface="Times New Roman" panose="02020603050405020304" pitchFamily="18" charset="0"/>
                <a:cs typeface="Times New Roman" panose="02020603050405020304" pitchFamily="18" charset="0"/>
              </a:rPr>
              <a:t> </a:t>
            </a:r>
            <a:r>
              <a:rPr lang="it-IT" sz="1400" dirty="0" err="1">
                <a:ea typeface="Times New Roman" panose="02020603050405020304" pitchFamily="18" charset="0"/>
                <a:cs typeface="Times New Roman" panose="02020603050405020304" pitchFamily="18" charset="0"/>
              </a:rPr>
              <a:t>Kemal</a:t>
            </a:r>
            <a:r>
              <a:rPr lang="it-IT" sz="1400" dirty="0">
                <a:ea typeface="Times New Roman" panose="02020603050405020304" pitchFamily="18" charset="0"/>
                <a:cs typeface="Times New Roman" panose="02020603050405020304" pitchFamily="18" charset="0"/>
              </a:rPr>
              <a:t> </a:t>
            </a:r>
            <a:r>
              <a:rPr lang="it-IT" sz="1400" dirty="0" err="1" smtClean="0">
                <a:ea typeface="Times New Roman" panose="02020603050405020304" pitchFamily="18" charset="0"/>
                <a:cs typeface="Times New Roman" panose="02020603050405020304" pitchFamily="18" charset="0"/>
              </a:rPr>
              <a:t>Atat</a:t>
            </a:r>
            <a:r>
              <a:rPr lang="it-IT" sz="1400" dirty="0" err="1" smtClean="0">
                <a:ea typeface="Times New Roman" panose="02020603050405020304" pitchFamily="18" charset="0"/>
                <a:cs typeface="Arial" panose="020B0604020202020204" pitchFamily="34" charset="0"/>
              </a:rPr>
              <a:t>ü</a:t>
            </a:r>
            <a:r>
              <a:rPr lang="it-IT" sz="1400" dirty="0" err="1" smtClean="0">
                <a:ea typeface="Times New Roman" panose="02020603050405020304" pitchFamily="18" charset="0"/>
                <a:cs typeface="Times New Roman" panose="02020603050405020304" pitchFamily="18" charset="0"/>
              </a:rPr>
              <a:t>rk</a:t>
            </a:r>
            <a:endParaRPr lang="it-IT" sz="1400" dirty="0" smtClean="0">
              <a:ea typeface="Times New Roman" panose="02020603050405020304" pitchFamily="18" charset="0"/>
              <a:cs typeface="Times New Roman" panose="02020603050405020304" pitchFamily="18" charset="0"/>
            </a:endParaRPr>
          </a:p>
          <a:p>
            <a:r>
              <a:rPr lang="it-IT" sz="1400" dirty="0" smtClean="0">
                <a:ea typeface="Times New Roman" panose="02020603050405020304" pitchFamily="18" charset="0"/>
                <a:cs typeface="Times New Roman" panose="02020603050405020304" pitchFamily="18" charset="0"/>
              </a:rPr>
              <a:t> </a:t>
            </a:r>
            <a:r>
              <a:rPr lang="it-IT" sz="1400" dirty="0">
                <a:ea typeface="Times New Roman" panose="02020603050405020304" pitchFamily="18" charset="0"/>
                <a:cs typeface="Times New Roman" panose="02020603050405020304" pitchFamily="18" charset="0"/>
              </a:rPr>
              <a:t>(</a:t>
            </a:r>
            <a:r>
              <a:rPr lang="it-IT" sz="1400" dirty="0" smtClean="0">
                <a:ea typeface="Times New Roman" panose="02020603050405020304" pitchFamily="18" charset="0"/>
                <a:cs typeface="Times New Roman" panose="02020603050405020304" pitchFamily="18" charset="0"/>
              </a:rPr>
              <a:t>1881-1953)</a:t>
            </a:r>
            <a:endParaRPr lang="it-IT" sz="1400" dirty="0"/>
          </a:p>
        </p:txBody>
      </p:sp>
    </p:spTree>
    <p:extLst>
      <p:ext uri="{BB962C8B-B14F-4D97-AF65-F5344CB8AC3E}">
        <p14:creationId xmlns:p14="http://schemas.microsoft.com/office/powerpoint/2010/main" val="337652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5145</TotalTime>
  <Words>2382</Words>
  <Application>Microsoft Office PowerPoint</Application>
  <PresentationFormat>Widescreen</PresentationFormat>
  <Paragraphs>113</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Calibri Light</vt:lpstr>
      <vt:lpstr>Tahoma</vt:lpstr>
      <vt:lpstr>Times New Roman</vt:lpstr>
      <vt:lpstr>Tema di Office</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paola</cp:lastModifiedBy>
  <cp:revision>117</cp:revision>
  <dcterms:created xsi:type="dcterms:W3CDTF">2019-05-28T15:53:33Z</dcterms:created>
  <dcterms:modified xsi:type="dcterms:W3CDTF">2020-10-19T16:21:17Z</dcterms:modified>
</cp:coreProperties>
</file>