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29" r:id="rId3"/>
    <p:sldId id="330" r:id="rId4"/>
    <p:sldId id="312" r:id="rId5"/>
    <p:sldId id="306" r:id="rId6"/>
    <p:sldId id="316" r:id="rId7"/>
    <p:sldId id="313" r:id="rId8"/>
    <p:sldId id="261" r:id="rId9"/>
    <p:sldId id="260" r:id="rId10"/>
    <p:sldId id="328" r:id="rId11"/>
    <p:sldId id="324" r:id="rId12"/>
    <p:sldId id="323" r:id="rId13"/>
    <p:sldId id="322" r:id="rId14"/>
    <p:sldId id="259" r:id="rId15"/>
    <p:sldId id="263" r:id="rId16"/>
    <p:sldId id="265" r:id="rId17"/>
    <p:sldId id="266" r:id="rId18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B1717"/>
    <a:srgbClr val="5B5A5A"/>
    <a:srgbClr val="80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560" autoAdjust="0"/>
    <p:restoredTop sz="95474" autoAdjust="0"/>
  </p:normalViewPr>
  <p:slideViewPr>
    <p:cSldViewPr snapToGrid="0">
      <p:cViewPr varScale="1">
        <p:scale>
          <a:sx n="113" d="100"/>
          <a:sy n="113" d="100"/>
        </p:scale>
        <p:origin x="216" y="1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179B571-0991-47CD-9CEC-263A43A2AC77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422B9D-8694-47D1-9903-65D9FED594F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20725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0495E-D272-6DF0-58D0-12EF8B324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DC6E973-6FEC-C1C2-C5CF-B0463A5734C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396AF622-439A-A68B-1DDC-59FE6BF122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04C013C-DE1B-CDDC-7FBF-A7819CD4E5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2B9D-8694-47D1-9903-65D9FED594F6}" type="slidenum">
              <a:rPr lang="it-IT" smtClean="0"/>
              <a:t>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998084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2B9D-8694-47D1-9903-65D9FED594F6}" type="slidenum">
              <a:rPr lang="it-IT" smtClean="0"/>
              <a:t>14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5796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2B9D-8694-47D1-9903-65D9FED594F6}" type="slidenum">
              <a:rPr lang="it-IT" smtClean="0"/>
              <a:t>15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00255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2B9D-8694-47D1-9903-65D9FED594F6}" type="slidenum">
              <a:rPr lang="it-IT" smtClean="0"/>
              <a:t>16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29022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2B9D-8694-47D1-9903-65D9FED594F6}" type="slidenum">
              <a:rPr lang="it-IT" smtClean="0"/>
              <a:t>17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32991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E6A06F-5A36-8FF6-44F1-F17FCB30F1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0C637FC-D7E5-5D95-3727-518C86A2BA8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BBE609D0-1D6F-5367-7F6D-44B566DC67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B1FE0DCA-56B6-981B-F87E-356162B42D9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2B9D-8694-47D1-9903-65D9FED594F6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03013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3D77A4-C74A-03E3-CDB5-562E4C355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F4346EBE-3D09-37C6-247C-D8D77080FBF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75B8DF11-9E3E-3157-9D33-18051D4102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FEBFE43-737D-99D9-788F-7DEFC8CE9C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2B9D-8694-47D1-9903-65D9FED594F6}" type="slidenum">
              <a:rPr lang="it-IT" smtClean="0"/>
              <a:t>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603629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2B9D-8694-47D1-9903-65D9FED594F6}" type="slidenum">
              <a:rPr lang="it-IT" smtClean="0"/>
              <a:t>5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85693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CFA39A-D4C8-9B02-C4A7-512EB2A2CF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27C06C16-1919-4876-A5A8-67358A392F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69DFFAF7-6430-B0A0-8FF8-BD651ABDEC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EBA2F192-1940-0F42-B6F2-69CB0910CB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2B9D-8694-47D1-9903-65D9FED594F6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73932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0C1216-D571-A49C-3062-B49E7011E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>
            <a:extLst>
              <a:ext uri="{FF2B5EF4-FFF2-40B4-BE49-F238E27FC236}">
                <a16:creationId xmlns:a16="http://schemas.microsoft.com/office/drawing/2014/main" id="{79558105-67A2-2C9B-21B1-51A5A2476A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>
            <a:extLst>
              <a:ext uri="{FF2B5EF4-FFF2-40B4-BE49-F238E27FC236}">
                <a16:creationId xmlns:a16="http://schemas.microsoft.com/office/drawing/2014/main" id="{15A2DFC5-0FBC-25E0-886A-D126CD5C09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63E50EAB-CA84-051A-C75D-5CF55C59C67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2B9D-8694-47D1-9903-65D9FED594F6}" type="slidenum">
              <a:rPr lang="it-IT" smtClean="0"/>
              <a:t>7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5367325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2B9D-8694-47D1-9903-65D9FED594F6}" type="slidenum">
              <a:rPr lang="it-IT" smtClean="0"/>
              <a:t>8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821293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2B9D-8694-47D1-9903-65D9FED594F6}" type="slidenum">
              <a:rPr lang="it-IT" smtClean="0"/>
              <a:t>9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175157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422B9D-8694-47D1-9903-65D9FED594F6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717515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C6C1-9A1F-4CAB-BDE0-CEA4BBAD521B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D0DC9-7625-4210-859B-42F81EE27038}" type="slidenum">
              <a:rPr lang="it-IT" smtClean="0"/>
              <a:t>‹N›</a:t>
            </a:fld>
            <a:endParaRPr lang="it-IT"/>
          </a:p>
        </p:txBody>
      </p:sp>
      <p:pic>
        <p:nvPicPr>
          <p:cNvPr id="9" name="Immagin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515" y="297600"/>
            <a:ext cx="2896854" cy="1376475"/>
          </a:xfrm>
          <a:prstGeom prst="rect">
            <a:avLst/>
          </a:prstGeom>
        </p:spPr>
      </p:pic>
      <p:sp>
        <p:nvSpPr>
          <p:cNvPr id="11" name="Rettangolo 10">
            <a:extLst>
              <a:ext uri="{FF2B5EF4-FFF2-40B4-BE49-F238E27FC236}">
                <a16:creationId xmlns:a16="http://schemas.microsoft.com/office/drawing/2014/main" id="{B4038F10-00FD-4FF9-B913-718227FB2649}"/>
              </a:ext>
            </a:extLst>
          </p:cNvPr>
          <p:cNvSpPr/>
          <p:nvPr userDrawn="1"/>
        </p:nvSpPr>
        <p:spPr>
          <a:xfrm>
            <a:off x="-9182" y="5735637"/>
            <a:ext cx="12192001" cy="1122363"/>
          </a:xfrm>
          <a:prstGeom prst="rect">
            <a:avLst/>
          </a:prstGeom>
          <a:solidFill>
            <a:srgbClr val="BB1717"/>
          </a:solidFill>
          <a:ln>
            <a:solidFill>
              <a:srgbClr val="BB17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165155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4C6C1-9A1F-4CAB-BDE0-CEA4BBAD521B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FD0DC9-7625-4210-859B-42F81EE27038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6403" y="136525"/>
            <a:ext cx="2182695" cy="1037134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4AFB21E0-114C-47A2-B9FE-380E293E4735}"/>
              </a:ext>
            </a:extLst>
          </p:cNvPr>
          <p:cNvSpPr/>
          <p:nvPr userDrawn="1"/>
        </p:nvSpPr>
        <p:spPr>
          <a:xfrm>
            <a:off x="-9182" y="6084606"/>
            <a:ext cx="12192001" cy="773394"/>
          </a:xfrm>
          <a:prstGeom prst="rect">
            <a:avLst/>
          </a:prstGeom>
          <a:solidFill>
            <a:srgbClr val="BB1717"/>
          </a:solidFill>
          <a:ln>
            <a:solidFill>
              <a:srgbClr val="BB17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05877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C6C1-9A1F-4CAB-BDE0-CEA4BBAD521B}" type="datetimeFigureOut">
              <a:rPr lang="it-IT" smtClean="0"/>
              <a:t>18/03/26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D0DC9-7625-4210-859B-42F81EE2703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95950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5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image" Target="../media/image18.JPG"/><Relationship Id="rId7" Type="http://schemas.openxmlformats.org/officeDocument/2006/relationships/image" Target="../media/image21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20.JPG"/><Relationship Id="rId4" Type="http://schemas.openxmlformats.org/officeDocument/2006/relationships/image" Target="../media/image19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0" y="2163779"/>
            <a:ext cx="12192000" cy="1389506"/>
          </a:xfrm>
        </p:spPr>
        <p:txBody>
          <a:bodyPr>
            <a:normAutofit/>
          </a:bodyPr>
          <a:lstStyle/>
          <a:p>
            <a:r>
              <a:rPr lang="it-IT" b="1" u="sng" dirty="0">
                <a:solidFill>
                  <a:srgbClr val="BB171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Seminario Etnografico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-9182" y="3752127"/>
            <a:ext cx="12182818" cy="1655762"/>
          </a:xfrm>
        </p:spPr>
        <p:txBody>
          <a:bodyPr/>
          <a:lstStyle/>
          <a:p>
            <a:r>
              <a:rPr lang="it-IT" sz="4000" b="1" dirty="0">
                <a:solidFill>
                  <a:srgbClr val="5B5A5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Sofia Venturoli</a:t>
            </a:r>
            <a:endParaRPr lang="it-IT" sz="2800" dirty="0">
              <a:solidFill>
                <a:srgbClr val="5B5A5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Sottotitolo 2">
            <a:extLst>
              <a:ext uri="{FF2B5EF4-FFF2-40B4-BE49-F238E27FC236}">
                <a16:creationId xmlns:a16="http://schemas.microsoft.com/office/drawing/2014/main" id="{B4C35D45-9251-4921-B7D8-DD171060F540}"/>
              </a:ext>
            </a:extLst>
          </p:cNvPr>
          <p:cNvSpPr txBox="1">
            <a:spLocks/>
          </p:cNvSpPr>
          <p:nvPr/>
        </p:nvSpPr>
        <p:spPr>
          <a:xfrm>
            <a:off x="-9182" y="5986831"/>
            <a:ext cx="12182818" cy="87116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t-IT" sz="2000" b="1" i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Corso di laurea in Antropologia Culturale ed Etnologia</a:t>
            </a:r>
            <a:endParaRPr lang="it-IT" sz="2000" i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5317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3818-D822-7BA2-64F2-F21425914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CC-BY-SA_icon.svg.png">
            <a:extLst>
              <a:ext uri="{FF2B5EF4-FFF2-40B4-BE49-F238E27FC236}">
                <a16:creationId xmlns:a16="http://schemas.microsoft.com/office/drawing/2014/main" id="{FFC67645-4ED8-3226-C818-B08DD61C5F9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6633" y="6226055"/>
            <a:ext cx="1546160" cy="54478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BC335403-32F6-9127-CD84-9E0ADEE14A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7165"/>
            <a:ext cx="5143500" cy="68580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E659E89-CA90-FAE6-1A51-D89C034338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-59868"/>
            <a:ext cx="7048500" cy="528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8179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magine 11">
            <a:extLst>
              <a:ext uri="{FF2B5EF4-FFF2-40B4-BE49-F238E27FC236}">
                <a16:creationId xmlns:a16="http://schemas.microsoft.com/office/drawing/2014/main" id="{5664436B-41CE-9594-12FF-6A9668699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70" t="11151" r="4500"/>
          <a:stretch/>
        </p:blipFill>
        <p:spPr>
          <a:xfrm rot="16200000">
            <a:off x="8095277" y="254645"/>
            <a:ext cx="4325874" cy="3816584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78B8992-643C-F66C-7B01-349F7DD54F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206"/>
          <a:stretch/>
        </p:blipFill>
        <p:spPr>
          <a:xfrm>
            <a:off x="0" y="3439665"/>
            <a:ext cx="4391892" cy="2595376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C99B9F08-719E-75B1-87C9-6C80791754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47"/>
          <a:stretch/>
        </p:blipFill>
        <p:spPr>
          <a:xfrm>
            <a:off x="7504545" y="3403541"/>
            <a:ext cx="4687455" cy="26315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F76AA1DA-0E45-9855-D311-7C86353B30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2"/>
          <a:stretch/>
        </p:blipFill>
        <p:spPr>
          <a:xfrm>
            <a:off x="3325" y="632288"/>
            <a:ext cx="4391891" cy="2781300"/>
          </a:xfrm>
          <a:prstGeom prst="rect">
            <a:avLst/>
          </a:prstGeom>
        </p:spPr>
      </p:pic>
      <p:pic>
        <p:nvPicPr>
          <p:cNvPr id="2" name="Picture 4" descr="CC-BY-SA_icon.svg.png">
            <a:extLst>
              <a:ext uri="{FF2B5EF4-FFF2-40B4-BE49-F238E27FC236}">
                <a16:creationId xmlns:a16="http://schemas.microsoft.com/office/drawing/2014/main" id="{CE627B26-B4F8-AE72-D736-38BB4522D8A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6633" y="6226055"/>
            <a:ext cx="1546160" cy="544780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23513C6-7DBC-23C2-A394-4BFBAB9CAE6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15" r="12253"/>
          <a:stretch/>
        </p:blipFill>
        <p:spPr>
          <a:xfrm>
            <a:off x="4156362" y="3428999"/>
            <a:ext cx="3853782" cy="2621453"/>
          </a:xfrm>
          <a:prstGeom prst="rect">
            <a:avLst/>
          </a:prstGeom>
        </p:spPr>
      </p:pic>
      <p:pic>
        <p:nvPicPr>
          <p:cNvPr id="14" name="Immagine 13">
            <a:extLst>
              <a:ext uri="{FF2B5EF4-FFF2-40B4-BE49-F238E27FC236}">
                <a16:creationId xmlns:a16="http://schemas.microsoft.com/office/drawing/2014/main" id="{6A89D1F0-5B53-5B5F-8FA6-4E205FBAE35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25" t="6255" r="6027" b="12665"/>
          <a:stretch/>
        </p:blipFill>
        <p:spPr>
          <a:xfrm>
            <a:off x="4283336" y="632288"/>
            <a:ext cx="4134062" cy="2807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94404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191383" y="196716"/>
            <a:ext cx="3691467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tempo lungo</a:t>
            </a:r>
          </a:p>
          <a:p>
            <a:r>
              <a:rPr lang="en-US" sz="1800" i="1" dirty="0">
                <a:solidFill>
                  <a:srgbClr val="222222"/>
                </a:solidFill>
                <a:effectLst/>
                <a:latin typeface="Open Sans" panose="020B0606030504020204" pitchFamily="34" charset="0"/>
                <a:ea typeface="Calibri" panose="020F0502020204030204" pitchFamily="34" charset="0"/>
              </a:rPr>
              <a:t>(Multi-temporal fieldwork)</a:t>
            </a:r>
            <a:endParaRPr lang="it-IT" sz="4000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9D407E46-B135-48C2-B1BF-A08A6688921A}"/>
              </a:ext>
            </a:extLst>
          </p:cNvPr>
          <p:cNvSpPr txBox="1">
            <a:spLocks/>
          </p:cNvSpPr>
          <p:nvPr/>
        </p:nvSpPr>
        <p:spPr>
          <a:xfrm>
            <a:off x="3639494" y="429894"/>
            <a:ext cx="2033518" cy="8328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Nome del corso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9543EEA7-A760-4508-9094-6DB65F9EDCA2}"/>
              </a:ext>
            </a:extLst>
          </p:cNvPr>
          <p:cNvSpPr txBox="1">
            <a:spLocks/>
          </p:cNvSpPr>
          <p:nvPr/>
        </p:nvSpPr>
        <p:spPr>
          <a:xfrm>
            <a:off x="226337" y="782590"/>
            <a:ext cx="12192000" cy="33648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C6309C31-D3D3-4EDA-A839-0307A9F5755A}"/>
              </a:ext>
            </a:extLst>
          </p:cNvPr>
          <p:cNvSpPr txBox="1">
            <a:spLocks/>
          </p:cNvSpPr>
          <p:nvPr/>
        </p:nvSpPr>
        <p:spPr>
          <a:xfrm>
            <a:off x="235519" y="6506123"/>
            <a:ext cx="12182818" cy="3364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1B67F56A-CA75-4338-AC8D-FC5ED7363AD7}"/>
              </a:ext>
            </a:extLst>
          </p:cNvPr>
          <p:cNvSpPr txBox="1">
            <a:spLocks/>
          </p:cNvSpPr>
          <p:nvPr/>
        </p:nvSpPr>
        <p:spPr>
          <a:xfrm>
            <a:off x="226337" y="6169639"/>
            <a:ext cx="12192000" cy="3364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1800" b="1" u="sng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A1BC144-F9D3-4C42-96B8-114CC271BCF0}"/>
              </a:ext>
            </a:extLst>
          </p:cNvPr>
          <p:cNvSpPr txBox="1"/>
          <p:nvPr/>
        </p:nvSpPr>
        <p:spPr>
          <a:xfrm>
            <a:off x="53622" y="1969521"/>
            <a:ext cx="396698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La </a:t>
            </a:r>
            <a:r>
              <a:rPr lang="it-IT" b="1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lunga durata</a:t>
            </a: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, i cambiamenti del mio sguardo, delle mie relazioni…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I cambiamenti di </a:t>
            </a:r>
            <a:r>
              <a:rPr lang="it-IT" b="1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ruolo</a:t>
            </a: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: il </a:t>
            </a:r>
            <a:r>
              <a:rPr lang="it-IT" i="1" dirty="0" err="1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Taller</a:t>
            </a:r>
            <a:r>
              <a:rPr lang="it-IT" i="1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Etnografico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Allontanamenti e riavvicinamenti – </a:t>
            </a:r>
            <a:r>
              <a:rPr lang="it-IT" b="1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gli altri campi </a:t>
            </a: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– i diversi strumenti e linguaggi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La comprensione della </a:t>
            </a:r>
            <a:r>
              <a:rPr lang="it-IT" b="1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complessità</a:t>
            </a: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 nella frequentazione prolungata</a:t>
            </a:r>
          </a:p>
          <a:p>
            <a:endParaRPr lang="it-IT" sz="1800" dirty="0">
              <a:effectLst/>
              <a:latin typeface="Avenir Book" panose="02000503020000020003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algn="r"/>
            <a:r>
              <a:rPr lang="it-IT" i="1" dirty="0"/>
              <a:t>"</a:t>
            </a:r>
            <a:r>
              <a:rPr lang="it-IT" i="1" dirty="0" err="1"/>
              <a:t>then</a:t>
            </a:r>
            <a:r>
              <a:rPr lang="it-IT" i="1" dirty="0"/>
              <a:t> I </a:t>
            </a:r>
            <a:r>
              <a:rPr lang="it-IT" i="1" dirty="0" err="1"/>
              <a:t>fitted</a:t>
            </a:r>
            <a:r>
              <a:rPr lang="it-IT" i="1" dirty="0"/>
              <a:t>!"... </a:t>
            </a:r>
            <a:r>
              <a:rPr lang="it-IT" dirty="0"/>
              <a:t>(</a:t>
            </a:r>
            <a:r>
              <a:rPr lang="it-IT" dirty="0" err="1"/>
              <a:t>R</a:t>
            </a:r>
            <a:r>
              <a:rPr lang="it-IT" dirty="0"/>
              <a:t>. </a:t>
            </a:r>
            <a:r>
              <a:rPr lang="it-IT" dirty="0" err="1"/>
              <a:t>Spronk</a:t>
            </a:r>
            <a:r>
              <a:rPr lang="it-IT" dirty="0"/>
              <a:t>)</a:t>
            </a:r>
          </a:p>
          <a:p>
            <a:pPr marL="285750" indent="-285750" algn="r">
              <a:buFont typeface="Arial" panose="020B0604020202020204" pitchFamily="34" charset="0"/>
              <a:buChar char="•"/>
            </a:pPr>
            <a:endParaRPr lang="it-IT" sz="18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1800" dirty="0">
              <a:effectLst/>
              <a:latin typeface="Garamond" panose="02020404030301010803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2" name="Picture 4" descr="CC-BY-SA_icon.svg.png">
            <a:extLst>
              <a:ext uri="{FF2B5EF4-FFF2-40B4-BE49-F238E27FC236}">
                <a16:creationId xmlns:a16="http://schemas.microsoft.com/office/drawing/2014/main" id="{241B17C9-6D8F-B0AA-0535-2EFF3475E87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46633" y="6226055"/>
            <a:ext cx="1546160" cy="544780"/>
          </a:xfrm>
          <a:prstGeom prst="rect">
            <a:avLst/>
          </a:prstGeom>
        </p:spPr>
      </p:pic>
      <p:pic>
        <p:nvPicPr>
          <p:cNvPr id="10" name="Immagine 9">
            <a:extLst>
              <a:ext uri="{FF2B5EF4-FFF2-40B4-BE49-F238E27FC236}">
                <a16:creationId xmlns:a16="http://schemas.microsoft.com/office/drawing/2014/main" id="{B69F09F0-C910-268A-F3BE-7637631766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6207" y="0"/>
            <a:ext cx="8065793" cy="6049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74343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D1796A10-EBDB-4806-311B-2C29E26F1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62" y="0"/>
            <a:ext cx="5638800" cy="4229100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EA059EF-9355-1AA6-7706-C57DCC9220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5782" y="0"/>
            <a:ext cx="5638800" cy="4229100"/>
          </a:xfrm>
          <a:prstGeom prst="rect">
            <a:avLst/>
          </a:prstGeom>
        </p:spPr>
      </p:pic>
      <p:pic>
        <p:nvPicPr>
          <p:cNvPr id="9" name="Immagine 8">
            <a:extLst>
              <a:ext uri="{FF2B5EF4-FFF2-40B4-BE49-F238E27FC236}">
                <a16:creationId xmlns:a16="http://schemas.microsoft.com/office/drawing/2014/main" id="{65BAD01D-48DD-17F8-5C1B-F40E0B7D15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112" r="1070" b="16815"/>
          <a:stretch/>
        </p:blipFill>
        <p:spPr>
          <a:xfrm>
            <a:off x="0" y="3326822"/>
            <a:ext cx="5735780" cy="2795155"/>
          </a:xfrm>
          <a:prstGeom prst="rect">
            <a:avLst/>
          </a:prstGeom>
        </p:spPr>
      </p:pic>
      <p:pic>
        <p:nvPicPr>
          <p:cNvPr id="11" name="Immagine 10">
            <a:extLst>
              <a:ext uri="{FF2B5EF4-FFF2-40B4-BE49-F238E27FC236}">
                <a16:creationId xmlns:a16="http://schemas.microsoft.com/office/drawing/2014/main" id="{C15C4DD1-45FE-5364-C4D0-F2CDFC4624C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" t="43529" r="12363"/>
          <a:stretch/>
        </p:blipFill>
        <p:spPr>
          <a:xfrm>
            <a:off x="5735781" y="3326822"/>
            <a:ext cx="5638801" cy="279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43196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16089" y="584185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BB171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libretto di campo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9D407E46-B135-48C2-B1BF-A08A6688921A}"/>
              </a:ext>
            </a:extLst>
          </p:cNvPr>
          <p:cNvSpPr txBox="1">
            <a:spLocks/>
          </p:cNvSpPr>
          <p:nvPr/>
        </p:nvSpPr>
        <p:spPr>
          <a:xfrm>
            <a:off x="3639494" y="429894"/>
            <a:ext cx="2033518" cy="8328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Nome del corso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9543EEA7-A760-4508-9094-6DB65F9EDCA2}"/>
              </a:ext>
            </a:extLst>
          </p:cNvPr>
          <p:cNvSpPr txBox="1">
            <a:spLocks/>
          </p:cNvSpPr>
          <p:nvPr/>
        </p:nvSpPr>
        <p:spPr>
          <a:xfrm>
            <a:off x="226337" y="782590"/>
            <a:ext cx="12192000" cy="33648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C6309C31-D3D3-4EDA-A839-0307A9F5755A}"/>
              </a:ext>
            </a:extLst>
          </p:cNvPr>
          <p:cNvSpPr txBox="1">
            <a:spLocks/>
          </p:cNvSpPr>
          <p:nvPr/>
        </p:nvSpPr>
        <p:spPr>
          <a:xfrm>
            <a:off x="235519" y="6506123"/>
            <a:ext cx="12182818" cy="3364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Sofia Venturoli</a:t>
            </a:r>
            <a:endParaRPr lang="it-IT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1B67F56A-CA75-4338-AC8D-FC5ED7363AD7}"/>
              </a:ext>
            </a:extLst>
          </p:cNvPr>
          <p:cNvSpPr txBox="1">
            <a:spLocks/>
          </p:cNvSpPr>
          <p:nvPr/>
        </p:nvSpPr>
        <p:spPr>
          <a:xfrm>
            <a:off x="226337" y="6169639"/>
            <a:ext cx="12192000" cy="3364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b="1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Seminario etnografico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A1BC144-F9D3-4C42-96B8-114CC271BCF0}"/>
              </a:ext>
            </a:extLst>
          </p:cNvPr>
          <p:cNvSpPr txBox="1"/>
          <p:nvPr/>
        </p:nvSpPr>
        <p:spPr>
          <a:xfrm>
            <a:off x="316089" y="1490476"/>
            <a:ext cx="620079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Garamond" panose="02020404030301010803" pitchFamily="18" charset="0"/>
              </a:rPr>
              <a:t>una sorta di diario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Garamond" panose="02020404030301010803" pitchFamily="18" charset="0"/>
              </a:rPr>
              <a:t>appuntiamo ogni incontro, ogni evento per piccolo e insignificante ci possa sembrare,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Garamond" panose="02020404030301010803" pitchFamily="18" charset="0"/>
              </a:rPr>
              <a:t>ma anche impressioni, idee, domande, dubbi, e ogni cosa che ci venga in mente riguardo al lavoro di campo che stiamo svolgendo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Garamond" panose="02020404030301010803" pitchFamily="18" charset="0"/>
              </a:rPr>
              <a:t>i</a:t>
            </a:r>
            <a:r>
              <a:rPr lang="it-IT" sz="1800" dirty="0">
                <a:effectLst/>
                <a:latin typeface="Garamond" panose="02020404030301010803" pitchFamily="18" charset="0"/>
              </a:rPr>
              <a:t>mpressioni, emozioni sensazioni che i cinque sensi producono sul campo. </a:t>
            </a:r>
            <a:endParaRPr lang="it-IT" sz="1800" dirty="0">
              <a:effectLst/>
              <a:latin typeface="Symbol" pitchFamily="2" charset="2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A8F55304-903C-DAF4-5166-6CA5B0F110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810527" y="1493990"/>
            <a:ext cx="6900039" cy="388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188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34985" y="519390"/>
            <a:ext cx="511754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BB171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Gli alleati sul campo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9D407E46-B135-48C2-B1BF-A08A6688921A}"/>
              </a:ext>
            </a:extLst>
          </p:cNvPr>
          <p:cNvSpPr txBox="1">
            <a:spLocks/>
          </p:cNvSpPr>
          <p:nvPr/>
        </p:nvSpPr>
        <p:spPr>
          <a:xfrm>
            <a:off x="3639494" y="429894"/>
            <a:ext cx="2033518" cy="8328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Nome del corso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9543EEA7-A760-4508-9094-6DB65F9EDCA2}"/>
              </a:ext>
            </a:extLst>
          </p:cNvPr>
          <p:cNvSpPr txBox="1">
            <a:spLocks/>
          </p:cNvSpPr>
          <p:nvPr/>
        </p:nvSpPr>
        <p:spPr>
          <a:xfrm>
            <a:off x="226337" y="782590"/>
            <a:ext cx="12192000" cy="33648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C6309C31-D3D3-4EDA-A839-0307A9F5755A}"/>
              </a:ext>
            </a:extLst>
          </p:cNvPr>
          <p:cNvSpPr txBox="1">
            <a:spLocks/>
          </p:cNvSpPr>
          <p:nvPr/>
        </p:nvSpPr>
        <p:spPr>
          <a:xfrm>
            <a:off x="235519" y="6506123"/>
            <a:ext cx="12182818" cy="3364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Sofia Venturoli</a:t>
            </a:r>
            <a:endParaRPr lang="it-IT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1B67F56A-CA75-4338-AC8D-FC5ED7363AD7}"/>
              </a:ext>
            </a:extLst>
          </p:cNvPr>
          <p:cNvSpPr txBox="1">
            <a:spLocks/>
          </p:cNvSpPr>
          <p:nvPr/>
        </p:nvSpPr>
        <p:spPr>
          <a:xfrm>
            <a:off x="226337" y="6169639"/>
            <a:ext cx="12192000" cy="3364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b="1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Seminario etnografico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A1BC144-F9D3-4C42-96B8-114CC271BCF0}"/>
              </a:ext>
            </a:extLst>
          </p:cNvPr>
          <p:cNvSpPr txBox="1"/>
          <p:nvPr/>
        </p:nvSpPr>
        <p:spPr>
          <a:xfrm>
            <a:off x="361244" y="2106029"/>
            <a:ext cx="272062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Il corpo</a:t>
            </a:r>
          </a:p>
          <a:p>
            <a:r>
              <a:rPr lang="it-IT" dirty="0"/>
              <a:t>Foto/video</a:t>
            </a:r>
          </a:p>
          <a:p>
            <a:r>
              <a:rPr lang="it-IT" dirty="0"/>
              <a:t>Mappe</a:t>
            </a:r>
          </a:p>
          <a:p>
            <a:r>
              <a:rPr lang="it-IT" b="1" dirty="0"/>
              <a:t>Disegni</a:t>
            </a: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2D6760A3-C924-5134-0FFF-09F142EBF6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8992" y="1382274"/>
            <a:ext cx="6283007" cy="4712255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C33383B5-6431-1E88-551A-5198155683B8}"/>
              </a:ext>
            </a:extLst>
          </p:cNvPr>
          <p:cNvSpPr txBox="1"/>
          <p:nvPr/>
        </p:nvSpPr>
        <p:spPr>
          <a:xfrm>
            <a:off x="226337" y="3904757"/>
            <a:ext cx="5318001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400" b="0" i="1" dirty="0">
                <a:effectLst/>
                <a:latin typeface="Roboto" panose="02000000000000000000" pitchFamily="2" charset="0"/>
              </a:rPr>
              <a:t>"</a:t>
            </a:r>
            <a:r>
              <a:rPr lang="it-IT" sz="1400" b="0" i="1" dirty="0" err="1">
                <a:effectLst/>
                <a:latin typeface="Roboto" panose="02000000000000000000" pitchFamily="2" charset="0"/>
              </a:rPr>
              <a:t>Cio</a:t>
            </a:r>
            <a:r>
              <a:rPr lang="it-IT" sz="1400" b="0" i="1" dirty="0">
                <a:effectLst/>
                <a:latin typeface="Roboto" panose="02000000000000000000" pitchFamily="2" charset="0"/>
              </a:rPr>
              <a:t>̀ che emerge come tema principale ... è che sembrano esistere due </a:t>
            </a:r>
            <a:r>
              <a:rPr lang="it-IT" sz="1400" b="0" i="1" dirty="0" err="1">
                <a:effectLst/>
                <a:latin typeface="Roboto" panose="02000000000000000000" pitchFamily="2" charset="0"/>
              </a:rPr>
              <a:t>modalita</a:t>
            </a:r>
            <a:r>
              <a:rPr lang="it-IT" sz="1400" b="0" i="1" dirty="0">
                <a:effectLst/>
                <a:latin typeface="Roboto" panose="02000000000000000000" pitchFamily="2" charset="0"/>
              </a:rPr>
              <a:t>̀ di pensiero, una verbale e una non verbale, rappresentate rispettivamente dall’emisfero sinistro e dall’emisfero destro, in maniera piuttosto autonoma, e che il nostro sistema educativo, così come la scienza in generale, tende a trascurare la forma non verbale dell’intelletto. In poche parole, la </a:t>
            </a:r>
            <a:r>
              <a:rPr lang="it-IT" sz="1400" b="0" i="1" dirty="0" err="1">
                <a:effectLst/>
                <a:latin typeface="Roboto" panose="02000000000000000000" pitchFamily="2" charset="0"/>
              </a:rPr>
              <a:t>societa</a:t>
            </a:r>
            <a:r>
              <a:rPr lang="it-IT" sz="1400" b="0" i="1" dirty="0">
                <a:effectLst/>
                <a:latin typeface="Roboto" panose="02000000000000000000" pitchFamily="2" charset="0"/>
              </a:rPr>
              <a:t>̀ moderna ha un atteggiamento discriminante nei confronti dell’emisfero destro.” (</a:t>
            </a:r>
            <a:r>
              <a:rPr lang="it-IT" sz="1400" b="0" dirty="0">
                <a:effectLst/>
                <a:latin typeface="Roboto" panose="02000000000000000000" pitchFamily="2" charset="0"/>
              </a:rPr>
              <a:t>Robert </a:t>
            </a:r>
            <a:r>
              <a:rPr lang="it-IT" sz="1400" b="0" dirty="0" err="1">
                <a:effectLst/>
                <a:latin typeface="Roboto" panose="02000000000000000000" pitchFamily="2" charset="0"/>
              </a:rPr>
              <a:t>W</a:t>
            </a:r>
            <a:r>
              <a:rPr lang="it-IT" sz="1400" b="0" dirty="0">
                <a:effectLst/>
                <a:latin typeface="Roboto" panose="02000000000000000000" pitchFamily="2" charset="0"/>
              </a:rPr>
              <a:t>. SPERRY </a:t>
            </a:r>
            <a:r>
              <a:rPr lang="it-IT" sz="1400" b="0" i="1" dirty="0" err="1">
                <a:effectLst/>
                <a:latin typeface="Roboto" panose="02000000000000000000" pitchFamily="2" charset="0"/>
              </a:rPr>
              <a:t>Lateral</a:t>
            </a:r>
            <a:r>
              <a:rPr lang="it-IT" sz="1400" b="0" i="1" dirty="0">
                <a:effectLst/>
                <a:latin typeface="Roboto" panose="02000000000000000000" pitchFamily="2" charset="0"/>
              </a:rPr>
              <a:t> </a:t>
            </a:r>
            <a:r>
              <a:rPr lang="it-IT" sz="1400" b="0" i="1" dirty="0" err="1">
                <a:effectLst/>
                <a:latin typeface="Roboto" panose="02000000000000000000" pitchFamily="2" charset="0"/>
              </a:rPr>
              <a:t>Specialization</a:t>
            </a:r>
            <a:r>
              <a:rPr lang="it-IT" sz="1400" b="0" i="1" dirty="0">
                <a:effectLst/>
                <a:latin typeface="Roboto" panose="02000000000000000000" pitchFamily="2" charset="0"/>
              </a:rPr>
              <a:t> of </a:t>
            </a:r>
            <a:r>
              <a:rPr lang="it-IT" sz="1400" b="0" i="1" dirty="0" err="1">
                <a:effectLst/>
                <a:latin typeface="Roboto" panose="02000000000000000000" pitchFamily="2" charset="0"/>
              </a:rPr>
              <a:t>Cerebral</a:t>
            </a:r>
            <a:r>
              <a:rPr lang="it-IT" sz="1400" b="0" i="1" dirty="0">
                <a:effectLst/>
                <a:latin typeface="Roboto" panose="02000000000000000000" pitchFamily="2" charset="0"/>
              </a:rPr>
              <a:t> </a:t>
            </a:r>
            <a:r>
              <a:rPr lang="it-IT" sz="1400" b="0" i="1" dirty="0" err="1">
                <a:effectLst/>
                <a:latin typeface="Roboto" panose="02000000000000000000" pitchFamily="2" charset="0"/>
              </a:rPr>
              <a:t>Function</a:t>
            </a:r>
            <a:r>
              <a:rPr lang="it-IT" sz="1400" b="0" i="1" dirty="0">
                <a:effectLst/>
                <a:latin typeface="Roboto" panose="02000000000000000000" pitchFamily="2" charset="0"/>
              </a:rPr>
              <a:t> in the </a:t>
            </a:r>
            <a:r>
              <a:rPr lang="it-IT" sz="1400" b="0" i="1" dirty="0" err="1">
                <a:effectLst/>
                <a:latin typeface="Roboto" panose="02000000000000000000" pitchFamily="2" charset="0"/>
              </a:rPr>
              <a:t>Surgically</a:t>
            </a:r>
            <a:r>
              <a:rPr lang="it-IT" sz="1400" b="0" i="1" dirty="0">
                <a:effectLst/>
                <a:latin typeface="Roboto" panose="02000000000000000000" pitchFamily="2" charset="0"/>
              </a:rPr>
              <a:t> </a:t>
            </a:r>
            <a:r>
              <a:rPr lang="it-IT" sz="1400" b="0" i="1" dirty="0" err="1">
                <a:effectLst/>
                <a:latin typeface="Roboto" panose="02000000000000000000" pitchFamily="2" charset="0"/>
              </a:rPr>
              <a:t>Separated</a:t>
            </a:r>
            <a:r>
              <a:rPr lang="it-IT" sz="1400" b="0" i="1" dirty="0">
                <a:effectLst/>
                <a:latin typeface="Roboto" panose="02000000000000000000" pitchFamily="2" charset="0"/>
              </a:rPr>
              <a:t> </a:t>
            </a:r>
            <a:r>
              <a:rPr lang="it-IT" sz="1400" b="0" i="1" dirty="0" err="1">
                <a:effectLst/>
                <a:latin typeface="Roboto" panose="02000000000000000000" pitchFamily="2" charset="0"/>
              </a:rPr>
              <a:t>Hemispheres</a:t>
            </a:r>
            <a:r>
              <a:rPr lang="it-IT" sz="1400" b="0" i="1" dirty="0">
                <a:effectLst/>
                <a:latin typeface="Roboto" panose="02000000000000000000" pitchFamily="2" charset="0"/>
              </a:rPr>
              <a:t>, 1973)</a:t>
            </a:r>
            <a:endParaRPr lang="it-IT" sz="1400" dirty="0"/>
          </a:p>
        </p:txBody>
      </p:sp>
    </p:spTree>
    <p:extLst>
      <p:ext uri="{BB962C8B-B14F-4D97-AF65-F5344CB8AC3E}">
        <p14:creationId xmlns:p14="http://schemas.microsoft.com/office/powerpoint/2010/main" val="10061230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87594" y="182569"/>
            <a:ext cx="962942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BB171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corpo come </a:t>
            </a:r>
          </a:p>
          <a:p>
            <a:r>
              <a:rPr lang="it-IT" sz="4000" b="1" dirty="0">
                <a:solidFill>
                  <a:srgbClr val="BB171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strumento conoscitivo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9543EEA7-A760-4508-9094-6DB65F9EDCA2}"/>
              </a:ext>
            </a:extLst>
          </p:cNvPr>
          <p:cNvSpPr txBox="1">
            <a:spLocks/>
          </p:cNvSpPr>
          <p:nvPr/>
        </p:nvSpPr>
        <p:spPr>
          <a:xfrm>
            <a:off x="226337" y="782590"/>
            <a:ext cx="12192000" cy="33648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C6309C31-D3D3-4EDA-A839-0307A9F5755A}"/>
              </a:ext>
            </a:extLst>
          </p:cNvPr>
          <p:cNvSpPr txBox="1">
            <a:spLocks/>
          </p:cNvSpPr>
          <p:nvPr/>
        </p:nvSpPr>
        <p:spPr>
          <a:xfrm>
            <a:off x="235519" y="6506123"/>
            <a:ext cx="12182818" cy="3364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Sofia Venturoli</a:t>
            </a:r>
            <a:endParaRPr lang="it-IT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1B67F56A-CA75-4338-AC8D-FC5ED7363AD7}"/>
              </a:ext>
            </a:extLst>
          </p:cNvPr>
          <p:cNvSpPr txBox="1">
            <a:spLocks/>
          </p:cNvSpPr>
          <p:nvPr/>
        </p:nvSpPr>
        <p:spPr>
          <a:xfrm>
            <a:off x="226337" y="6169639"/>
            <a:ext cx="12192000" cy="3364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b="1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Seminario etnografico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25DCB7A-3523-F423-3C94-DE34D8FC051F}"/>
              </a:ext>
            </a:extLst>
          </p:cNvPr>
          <p:cNvSpPr txBox="1"/>
          <p:nvPr/>
        </p:nvSpPr>
        <p:spPr>
          <a:xfrm>
            <a:off x="601279" y="3399170"/>
            <a:ext cx="898297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/>
              <a:t>Non solo conoscenza soggettiva e posizionata, ma anche fondata sull’esperienza del ricercatore/</a:t>
            </a:r>
            <a:r>
              <a:rPr lang="it-IT" sz="2000" dirty="0" err="1"/>
              <a:t>trice</a:t>
            </a:r>
            <a:r>
              <a:rPr lang="it-IT" sz="2000" dirty="0"/>
              <a:t> sul campo</a:t>
            </a:r>
            <a:r>
              <a:rPr lang="it-IT" sz="2000" i="1" dirty="0"/>
              <a:t>.</a:t>
            </a:r>
            <a:endParaRPr lang="it-IT" sz="2000" dirty="0"/>
          </a:p>
          <a:p>
            <a:r>
              <a:rPr lang="it-IT" sz="2000" dirty="0"/>
              <a:t>Corpo e incorporazione sono collocati al centro del metodo etnografico</a:t>
            </a:r>
          </a:p>
          <a:p>
            <a:r>
              <a:rPr lang="it-IT" sz="2000" dirty="0"/>
              <a:t>Il corpo del ricercatore diventa lo spazio della comprensione, il suo veicolo e vincolo: i sensi, i sentimenti, le emozioni, la percezione di sé nel contesto e le opacità della comunicazione diventano occasioni di riflessione e fonte di conoscenza.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A55292A0-048B-9DDB-EA35-90494D7FCA36}"/>
              </a:ext>
            </a:extLst>
          </p:cNvPr>
          <p:cNvSpPr txBox="1"/>
          <p:nvPr/>
        </p:nvSpPr>
        <p:spPr>
          <a:xfrm>
            <a:off x="487594" y="1644364"/>
            <a:ext cx="1096853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it-IT" i="1" dirty="0"/>
              <a:t>«l’incorporazione è una condizione esistenziale in cui il corpo è la fonte soggettiva e il terreno intersoggettivo dell’</a:t>
            </a:r>
          </a:p>
          <a:p>
            <a:pPr algn="just"/>
            <a:r>
              <a:rPr lang="it-IT" i="1" dirty="0"/>
              <a:t>esperienza» T. </a:t>
            </a:r>
            <a:r>
              <a:rPr lang="it-IT" i="1" dirty="0" err="1"/>
              <a:t>J</a:t>
            </a:r>
            <a:r>
              <a:rPr lang="it-IT" i="1" dirty="0"/>
              <a:t>. </a:t>
            </a:r>
            <a:r>
              <a:rPr lang="it-IT" i="1" dirty="0" err="1"/>
              <a:t>Csordas</a:t>
            </a:r>
            <a:r>
              <a:rPr lang="it-IT" i="1" dirty="0"/>
              <a:t>, «</a:t>
            </a:r>
            <a:r>
              <a:rPr lang="it-IT" i="1" dirty="0" err="1"/>
              <a:t>Embodiment</a:t>
            </a:r>
            <a:r>
              <a:rPr lang="it-IT" i="1" dirty="0"/>
              <a:t> </a:t>
            </a:r>
            <a:r>
              <a:rPr lang="it-IT" i="1" dirty="0" err="1"/>
              <a:t>as</a:t>
            </a:r>
            <a:r>
              <a:rPr lang="it-IT" i="1" dirty="0"/>
              <a:t> a </a:t>
            </a:r>
            <a:r>
              <a:rPr lang="it-IT" i="1" dirty="0" err="1"/>
              <a:t>paradigm</a:t>
            </a:r>
            <a:r>
              <a:rPr lang="it-IT" i="1" dirty="0"/>
              <a:t> for </a:t>
            </a:r>
            <a:r>
              <a:rPr lang="it-IT" i="1" dirty="0" err="1"/>
              <a:t>anthropology</a:t>
            </a:r>
            <a:r>
              <a:rPr lang="it-IT" i="1" dirty="0"/>
              <a:t>», Ethos, n.18, 1990</a:t>
            </a:r>
          </a:p>
          <a:p>
            <a:pPr algn="just"/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16460984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516099" y="149440"/>
            <a:ext cx="12192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BB171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campo una pratica </a:t>
            </a:r>
          </a:p>
          <a:p>
            <a:r>
              <a:rPr lang="it-IT" sz="4000" b="1" dirty="0">
                <a:solidFill>
                  <a:srgbClr val="BB171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politica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9543EEA7-A760-4508-9094-6DB65F9EDCA2}"/>
              </a:ext>
            </a:extLst>
          </p:cNvPr>
          <p:cNvSpPr txBox="1">
            <a:spLocks/>
          </p:cNvSpPr>
          <p:nvPr/>
        </p:nvSpPr>
        <p:spPr>
          <a:xfrm>
            <a:off x="226337" y="782590"/>
            <a:ext cx="12192000" cy="33648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C6309C31-D3D3-4EDA-A839-0307A9F5755A}"/>
              </a:ext>
            </a:extLst>
          </p:cNvPr>
          <p:cNvSpPr txBox="1">
            <a:spLocks/>
          </p:cNvSpPr>
          <p:nvPr/>
        </p:nvSpPr>
        <p:spPr>
          <a:xfrm>
            <a:off x="235519" y="6506123"/>
            <a:ext cx="12182818" cy="3364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Sofia Venturoli</a:t>
            </a:r>
            <a:endParaRPr lang="it-IT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1B67F56A-CA75-4338-AC8D-FC5ED7363AD7}"/>
              </a:ext>
            </a:extLst>
          </p:cNvPr>
          <p:cNvSpPr txBox="1">
            <a:spLocks/>
          </p:cNvSpPr>
          <p:nvPr/>
        </p:nvSpPr>
        <p:spPr>
          <a:xfrm>
            <a:off x="226337" y="6169639"/>
            <a:ext cx="12192000" cy="3364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b="1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Seminario etnografico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A1BC144-F9D3-4C42-96B8-114CC271BCF0}"/>
              </a:ext>
            </a:extLst>
          </p:cNvPr>
          <p:cNvSpPr txBox="1"/>
          <p:nvPr/>
        </p:nvSpPr>
        <p:spPr>
          <a:xfrm>
            <a:off x="516099" y="1921990"/>
            <a:ext cx="476710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it-IT" sz="1800" dirty="0"/>
              <a:t>Il campo come «raccolta dati»?</a:t>
            </a:r>
          </a:p>
          <a:p>
            <a:pPr marL="342900" indent="-342900">
              <a:buFont typeface="Arial"/>
              <a:buChar char="•"/>
            </a:pPr>
            <a:r>
              <a:rPr lang="it-IT" sz="1800" dirty="0"/>
              <a:t>Antropologia critica: approccio epistemologico</a:t>
            </a:r>
          </a:p>
          <a:p>
            <a:pPr marL="342900" indent="-342900">
              <a:buFont typeface="Arial"/>
              <a:buChar char="•"/>
            </a:pPr>
            <a:r>
              <a:rPr lang="it-IT" sz="1800" i="1" dirty="0" err="1"/>
              <a:t>Activist</a:t>
            </a:r>
            <a:r>
              <a:rPr lang="it-IT" sz="1800" i="1" dirty="0"/>
              <a:t> </a:t>
            </a:r>
            <a:r>
              <a:rPr lang="it-IT" sz="1800" i="1" dirty="0" err="1"/>
              <a:t>research</a:t>
            </a:r>
            <a:r>
              <a:rPr lang="it-IT" sz="1800" dirty="0"/>
              <a:t>, antropologia militante: contribuire direttamente sul campo al progetto politico </a:t>
            </a:r>
          </a:p>
          <a:p>
            <a:pPr marL="342900" indent="-342900">
              <a:buFont typeface="Arial"/>
              <a:buChar char="•"/>
            </a:pPr>
            <a:r>
              <a:rPr lang="it-IT" sz="1800" dirty="0"/>
              <a:t>I rischi di reiterazione i processi di oppressione</a:t>
            </a:r>
          </a:p>
          <a:p>
            <a:pPr marL="342900" indent="-342900">
              <a:buFont typeface="Arial"/>
              <a:buChar char="•"/>
            </a:pPr>
            <a:r>
              <a:rPr lang="it-IT" sz="1800" dirty="0"/>
              <a:t>I rischi di semplificazione</a:t>
            </a:r>
          </a:p>
          <a:p>
            <a:pPr marL="342900" indent="-342900">
              <a:buFont typeface="Arial"/>
              <a:buChar char="•"/>
            </a:pPr>
            <a:r>
              <a:rPr lang="it-IT" sz="1800" dirty="0"/>
              <a:t>Etnografia Femminista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5B3DCE99-0D32-3051-7431-7747193DD2CF}"/>
              </a:ext>
            </a:extLst>
          </p:cNvPr>
          <p:cNvSpPr txBox="1"/>
          <p:nvPr/>
        </p:nvSpPr>
        <p:spPr>
          <a:xfrm>
            <a:off x="235519" y="5233423"/>
            <a:ext cx="555930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dirty="0"/>
              <a:t>Michelle </a:t>
            </a:r>
            <a:r>
              <a:rPr lang="it-IT" dirty="0" err="1"/>
              <a:t>Tellez</a:t>
            </a:r>
            <a:r>
              <a:rPr lang="it-IT" dirty="0"/>
              <a:t> </a:t>
            </a:r>
            <a:r>
              <a:rPr lang="it-IT" i="1" dirty="0"/>
              <a:t>DOING RESEARCH AT THE BORDERLANDS: Notes from a </a:t>
            </a:r>
            <a:r>
              <a:rPr lang="it-IT" i="1" dirty="0" err="1"/>
              <a:t>Chicana</a:t>
            </a:r>
            <a:r>
              <a:rPr lang="it-IT" i="1" dirty="0"/>
              <a:t> </a:t>
            </a:r>
            <a:r>
              <a:rPr lang="it-IT" i="1" dirty="0" err="1"/>
              <a:t>Feminist</a:t>
            </a:r>
            <a:r>
              <a:rPr lang="it-IT" i="1" dirty="0"/>
              <a:t> </a:t>
            </a:r>
            <a:r>
              <a:rPr lang="it-IT" i="1" dirty="0" err="1"/>
              <a:t>Ethnographer</a:t>
            </a:r>
            <a:endParaRPr lang="it-IT" i="1" dirty="0"/>
          </a:p>
        </p:txBody>
      </p:sp>
      <p:pic>
        <p:nvPicPr>
          <p:cNvPr id="2" name="Picture 2" descr="Schermata 2022-03-03 alle 14.21.40.png">
            <a:extLst>
              <a:ext uri="{FF2B5EF4-FFF2-40B4-BE49-F238E27FC236}">
                <a16:creationId xmlns:a16="http://schemas.microsoft.com/office/drawing/2014/main" id="{33AF1612-969F-5A39-9BE6-754183B599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4378" y="15393"/>
            <a:ext cx="6257622" cy="604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588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3F8E98-5A52-913F-0BEA-40F15EF46C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1BD8013-C728-9C7B-E02B-B192397EE55B}"/>
              </a:ext>
            </a:extLst>
          </p:cNvPr>
          <p:cNvSpPr txBox="1">
            <a:spLocks/>
          </p:cNvSpPr>
          <p:nvPr/>
        </p:nvSpPr>
        <p:spPr>
          <a:xfrm>
            <a:off x="432238" y="429893"/>
            <a:ext cx="2826617" cy="8328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1F2E9BF-8E35-4FD2-1F3A-4C99F4ED51D4}"/>
              </a:ext>
            </a:extLst>
          </p:cNvPr>
          <p:cNvSpPr txBox="1">
            <a:spLocks/>
          </p:cNvSpPr>
          <p:nvPr/>
        </p:nvSpPr>
        <p:spPr>
          <a:xfrm>
            <a:off x="1161682" y="1744447"/>
            <a:ext cx="4511330" cy="38804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179DE4F2-EB43-B1AD-BAE5-80DB42974C73}"/>
              </a:ext>
            </a:extLst>
          </p:cNvPr>
          <p:cNvSpPr txBox="1">
            <a:spLocks/>
          </p:cNvSpPr>
          <p:nvPr/>
        </p:nvSpPr>
        <p:spPr>
          <a:xfrm>
            <a:off x="226337" y="6169639"/>
            <a:ext cx="12192000" cy="3364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1800" b="1" u="sng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E4720293-DA3B-BE1B-6E75-CD6723245C30}"/>
              </a:ext>
            </a:extLst>
          </p:cNvPr>
          <p:cNvSpPr txBox="1">
            <a:spLocks/>
          </p:cNvSpPr>
          <p:nvPr/>
        </p:nvSpPr>
        <p:spPr>
          <a:xfrm>
            <a:off x="235519" y="6506123"/>
            <a:ext cx="12182818" cy="3364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 descr="CC-BY-SA_icon.svg.png">
            <a:extLst>
              <a:ext uri="{FF2B5EF4-FFF2-40B4-BE49-F238E27FC236}">
                <a16:creationId xmlns:a16="http://schemas.microsoft.com/office/drawing/2014/main" id="{6BEE2444-37F9-583A-3118-3F01689F440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0510" y="6199595"/>
            <a:ext cx="1508279" cy="5447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C1F4CB1-1E0F-E156-7FFF-0836569E94EB}"/>
              </a:ext>
            </a:extLst>
          </p:cNvPr>
          <p:cNvSpPr txBox="1"/>
          <p:nvPr/>
        </p:nvSpPr>
        <p:spPr>
          <a:xfrm>
            <a:off x="2787079" y="24692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57E0B5AB-D1AD-340C-0675-7F05FACDF814}"/>
              </a:ext>
            </a:extLst>
          </p:cNvPr>
          <p:cNvSpPr txBox="1">
            <a:spLocks/>
          </p:cNvSpPr>
          <p:nvPr/>
        </p:nvSpPr>
        <p:spPr>
          <a:xfrm>
            <a:off x="8445282" y="4106937"/>
            <a:ext cx="3743951" cy="18244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Osasco </a:t>
            </a:r>
            <a:r>
              <a:rPr lang="pt-BR" sz="4000" noProof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São Paulo </a:t>
            </a:r>
            <a:r>
              <a:rPr 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Pankararé</a:t>
            </a:r>
            <a:endParaRPr 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0906D51A-AEE2-59DA-AF4E-0CCF16148D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" y="15393"/>
            <a:ext cx="8085508" cy="6064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122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BBAC5B-6CCE-0169-D583-49F90B6B1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3E945062-F71B-1849-4ADB-63E0391B4360}"/>
              </a:ext>
            </a:extLst>
          </p:cNvPr>
          <p:cNvSpPr txBox="1">
            <a:spLocks/>
          </p:cNvSpPr>
          <p:nvPr/>
        </p:nvSpPr>
        <p:spPr>
          <a:xfrm>
            <a:off x="432238" y="429893"/>
            <a:ext cx="2826617" cy="8328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EB36ABCF-558A-0A4A-F40C-C377A121C23A}"/>
              </a:ext>
            </a:extLst>
          </p:cNvPr>
          <p:cNvSpPr txBox="1">
            <a:spLocks/>
          </p:cNvSpPr>
          <p:nvPr/>
        </p:nvSpPr>
        <p:spPr>
          <a:xfrm>
            <a:off x="1161682" y="1744447"/>
            <a:ext cx="4511330" cy="38804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2716898E-6AA0-A74F-B5E1-9457DDAE223F}"/>
              </a:ext>
            </a:extLst>
          </p:cNvPr>
          <p:cNvSpPr txBox="1">
            <a:spLocks/>
          </p:cNvSpPr>
          <p:nvPr/>
        </p:nvSpPr>
        <p:spPr>
          <a:xfrm>
            <a:off x="226337" y="6169639"/>
            <a:ext cx="12192000" cy="3364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1800" b="1" u="sng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0A3F3D53-1F7D-E264-41DE-1D91B53E2A75}"/>
              </a:ext>
            </a:extLst>
          </p:cNvPr>
          <p:cNvSpPr txBox="1">
            <a:spLocks/>
          </p:cNvSpPr>
          <p:nvPr/>
        </p:nvSpPr>
        <p:spPr>
          <a:xfrm>
            <a:off x="235519" y="6506123"/>
            <a:ext cx="12182818" cy="3364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 descr="CC-BY-SA_icon.svg.png">
            <a:extLst>
              <a:ext uri="{FF2B5EF4-FFF2-40B4-BE49-F238E27FC236}">
                <a16:creationId xmlns:a16="http://schemas.microsoft.com/office/drawing/2014/main" id="{B04D67AA-9847-3ACE-AFA4-884130A6D24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0510" y="6199595"/>
            <a:ext cx="1508279" cy="5447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C312E31-9612-290B-98C3-62015F428020}"/>
              </a:ext>
            </a:extLst>
          </p:cNvPr>
          <p:cNvSpPr txBox="1"/>
          <p:nvPr/>
        </p:nvSpPr>
        <p:spPr>
          <a:xfrm>
            <a:off x="2787079" y="24692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25A9DDB1-28C4-1BF8-256F-11732ABE8D79}"/>
              </a:ext>
            </a:extLst>
          </p:cNvPr>
          <p:cNvSpPr txBox="1">
            <a:spLocks/>
          </p:cNvSpPr>
          <p:nvPr/>
        </p:nvSpPr>
        <p:spPr>
          <a:xfrm>
            <a:off x="4203265" y="15393"/>
            <a:ext cx="5706854" cy="182445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Ocozocoautla</a:t>
            </a:r>
            <a:r>
              <a:rPr lang="it-IT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it-IT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Chiapas</a:t>
            </a:r>
            <a:endParaRPr 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Picture 5" descr="CUEVA DE LA HIERBACHUNTA 2">
            <a:extLst>
              <a:ext uri="{FF2B5EF4-FFF2-40B4-BE49-F238E27FC236}">
                <a16:creationId xmlns:a16="http://schemas.microsoft.com/office/drawing/2014/main" id="{FC354A2A-E77A-39DC-B1C6-02CCE1FB9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105" y="2321534"/>
            <a:ext cx="5511698" cy="378510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muneco">
            <a:extLst>
              <a:ext uri="{FF2B5EF4-FFF2-40B4-BE49-F238E27FC236}">
                <a16:creationId xmlns:a16="http://schemas.microsoft.com/office/drawing/2014/main" id="{86E0928F-A53B-E3F5-813B-74DB125C7F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941891" cy="610663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5" descr="RITUALES A LA VIRGEN 1 copy">
            <a:extLst>
              <a:ext uri="{FF2B5EF4-FFF2-40B4-BE49-F238E27FC236}">
                <a16:creationId xmlns:a16="http://schemas.microsoft.com/office/drawing/2014/main" id="{041EE80D-55CD-2E6D-2A2E-AE0E841432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8234" y="52464"/>
            <a:ext cx="4016592" cy="60270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91175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9DE3D7-79CA-220F-8367-9F7EBC8ED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B3E3D4A-BE0B-EE3A-10BB-5DA31629A8EE}"/>
              </a:ext>
            </a:extLst>
          </p:cNvPr>
          <p:cNvSpPr txBox="1">
            <a:spLocks/>
          </p:cNvSpPr>
          <p:nvPr/>
        </p:nvSpPr>
        <p:spPr>
          <a:xfrm>
            <a:off x="432238" y="429893"/>
            <a:ext cx="2826617" cy="8328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82E1C3B0-3ADD-B8E3-FCE5-08D14B781134}"/>
              </a:ext>
            </a:extLst>
          </p:cNvPr>
          <p:cNvSpPr txBox="1">
            <a:spLocks/>
          </p:cNvSpPr>
          <p:nvPr/>
        </p:nvSpPr>
        <p:spPr>
          <a:xfrm>
            <a:off x="1161682" y="1744447"/>
            <a:ext cx="4511330" cy="38804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EE2B5636-7B62-8AB6-05BD-7804BA827135}"/>
              </a:ext>
            </a:extLst>
          </p:cNvPr>
          <p:cNvSpPr txBox="1">
            <a:spLocks/>
          </p:cNvSpPr>
          <p:nvPr/>
        </p:nvSpPr>
        <p:spPr>
          <a:xfrm>
            <a:off x="226337" y="6169639"/>
            <a:ext cx="12192000" cy="3364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1800" b="1" u="sng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5F127D1E-FAA8-3B26-4ED2-DC864FCC4EA5}"/>
              </a:ext>
            </a:extLst>
          </p:cNvPr>
          <p:cNvSpPr txBox="1">
            <a:spLocks/>
          </p:cNvSpPr>
          <p:nvPr/>
        </p:nvSpPr>
        <p:spPr>
          <a:xfrm>
            <a:off x="235519" y="6506123"/>
            <a:ext cx="12182818" cy="3364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 descr="CC-BY-SA_icon.svg.png">
            <a:extLst>
              <a:ext uri="{FF2B5EF4-FFF2-40B4-BE49-F238E27FC236}">
                <a16:creationId xmlns:a16="http://schemas.microsoft.com/office/drawing/2014/main" id="{EA87B401-BEF2-0E14-A0B8-6088AD47573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0510" y="6199595"/>
            <a:ext cx="1508279" cy="544780"/>
          </a:xfrm>
          <a:prstGeom prst="rect">
            <a:avLst/>
          </a:prstGeom>
        </p:spPr>
      </p:pic>
      <p:pic>
        <p:nvPicPr>
          <p:cNvPr id="2" name="Picture 10" descr="Mapa Ancash">
            <a:extLst>
              <a:ext uri="{FF2B5EF4-FFF2-40B4-BE49-F238E27FC236}">
                <a16:creationId xmlns:a16="http://schemas.microsoft.com/office/drawing/2014/main" id="{0C098A0E-F873-5B30-F0FE-9D43ED428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5393"/>
            <a:ext cx="4281055" cy="6055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1" descr="mapaProvincia">
            <a:extLst>
              <a:ext uri="{FF2B5EF4-FFF2-40B4-BE49-F238E27FC236}">
                <a16:creationId xmlns:a16="http://schemas.microsoft.com/office/drawing/2014/main" id="{B156C702-B84F-087D-D8D1-7FCC3D4AE1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293" y="90559"/>
            <a:ext cx="3670483" cy="5979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7A173BA3-F254-E722-9700-E8A10974459F}"/>
              </a:ext>
            </a:extLst>
          </p:cNvPr>
          <p:cNvSpPr txBox="1">
            <a:spLocks/>
          </p:cNvSpPr>
          <p:nvPr/>
        </p:nvSpPr>
        <p:spPr>
          <a:xfrm>
            <a:off x="8383776" y="1175459"/>
            <a:ext cx="3983172" cy="847559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Provincia de Huari - Ancash</a:t>
            </a:r>
          </a:p>
        </p:txBody>
      </p:sp>
      <p:sp>
        <p:nvSpPr>
          <p:cNvPr id="10" name="CasellaDiTesto 9">
            <a:extLst>
              <a:ext uri="{FF2B5EF4-FFF2-40B4-BE49-F238E27FC236}">
                <a16:creationId xmlns:a16="http://schemas.microsoft.com/office/drawing/2014/main" id="{6FABF141-FDDA-1425-61EC-8474357330A3}"/>
              </a:ext>
            </a:extLst>
          </p:cNvPr>
          <p:cNvSpPr txBox="1"/>
          <p:nvPr/>
        </p:nvSpPr>
        <p:spPr>
          <a:xfrm>
            <a:off x="8383776" y="2567712"/>
            <a:ext cx="372363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Il decentramento della zona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Il periodo storico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I diversi approcci metodologici,  più persone sul campo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L’etnografia e l’etnostoria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Gli archivi di comunità</a:t>
            </a:r>
            <a:endParaRPr lang="it-IT" sz="18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latin typeface="Avenir Book" panose="02000503020000020003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sz="1800" dirty="0">
              <a:effectLst/>
              <a:latin typeface="Avenir Book" panose="02000503020000020003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 algn="r">
              <a:buFont typeface="Arial" panose="020B0604020202020204" pitchFamily="34" charset="0"/>
              <a:buChar char="•"/>
            </a:pPr>
            <a:endParaRPr lang="it-IT" sz="18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it-IT" sz="1800" dirty="0">
              <a:effectLst/>
              <a:latin typeface="Garamond" panose="02020404030301010803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8506716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61640D7-3793-438F-8762-18AE5523513E}"/>
              </a:ext>
            </a:extLst>
          </p:cNvPr>
          <p:cNvSpPr txBox="1">
            <a:spLocks/>
          </p:cNvSpPr>
          <p:nvPr/>
        </p:nvSpPr>
        <p:spPr>
          <a:xfrm>
            <a:off x="432238" y="429893"/>
            <a:ext cx="2826617" cy="8328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10365004-2A34-442A-9FD0-07DEA9C8C268}"/>
              </a:ext>
            </a:extLst>
          </p:cNvPr>
          <p:cNvSpPr txBox="1">
            <a:spLocks/>
          </p:cNvSpPr>
          <p:nvPr/>
        </p:nvSpPr>
        <p:spPr>
          <a:xfrm>
            <a:off x="1161682" y="1744447"/>
            <a:ext cx="4511330" cy="38804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D43D5687-D156-4CF0-81AA-5AE18B09C1B4}"/>
              </a:ext>
            </a:extLst>
          </p:cNvPr>
          <p:cNvSpPr txBox="1">
            <a:spLocks/>
          </p:cNvSpPr>
          <p:nvPr/>
        </p:nvSpPr>
        <p:spPr>
          <a:xfrm>
            <a:off x="226337" y="6169639"/>
            <a:ext cx="12192000" cy="3364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1800" b="1" u="sng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7C2C03E6-2148-40B6-A635-2BA1A195A99A}"/>
              </a:ext>
            </a:extLst>
          </p:cNvPr>
          <p:cNvSpPr txBox="1">
            <a:spLocks/>
          </p:cNvSpPr>
          <p:nvPr/>
        </p:nvSpPr>
        <p:spPr>
          <a:xfrm>
            <a:off x="235519" y="6506123"/>
            <a:ext cx="12182818" cy="3364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 descr="CC-BY-SA_icon.svg.png">
            <a:extLst>
              <a:ext uri="{FF2B5EF4-FFF2-40B4-BE49-F238E27FC236}">
                <a16:creationId xmlns:a16="http://schemas.microsoft.com/office/drawing/2014/main" id="{FE3A4676-FA5A-4C5D-AEB0-82C3AB5212B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0510" y="6199595"/>
            <a:ext cx="1508279" cy="54478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87079" y="24692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Content Placeholder 3" descr="Huarivista">
            <a:extLst>
              <a:ext uri="{FF2B5EF4-FFF2-40B4-BE49-F238E27FC236}">
                <a16:creationId xmlns:a16="http://schemas.microsoft.com/office/drawing/2014/main" id="{DFB608B3-2257-2632-91D2-92E23FA7E1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0102"/>
            <a:ext cx="8215745" cy="6161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C71B2D85-E7CB-67B8-DDFB-181333F9457C}"/>
              </a:ext>
            </a:extLst>
          </p:cNvPr>
          <p:cNvSpPr txBox="1">
            <a:spLocks/>
          </p:cNvSpPr>
          <p:nvPr/>
        </p:nvSpPr>
        <p:spPr>
          <a:xfrm>
            <a:off x="8927343" y="4823653"/>
            <a:ext cx="3003447" cy="7851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Huari</a:t>
            </a:r>
          </a:p>
        </p:txBody>
      </p:sp>
    </p:spTree>
    <p:extLst>
      <p:ext uri="{BB962C8B-B14F-4D97-AF65-F5344CB8AC3E}">
        <p14:creationId xmlns:p14="http://schemas.microsoft.com/office/powerpoint/2010/main" val="5510646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E31D84-D4C7-12DE-63FB-C1D57DEE6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8CB7625D-3F5A-7A07-2AAF-23D8BAE1C326}"/>
              </a:ext>
            </a:extLst>
          </p:cNvPr>
          <p:cNvSpPr txBox="1">
            <a:spLocks/>
          </p:cNvSpPr>
          <p:nvPr/>
        </p:nvSpPr>
        <p:spPr>
          <a:xfrm>
            <a:off x="432238" y="429893"/>
            <a:ext cx="2826617" cy="8328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AE436FF1-2D67-0FA6-7D2E-9E6E15CA7A4F}"/>
              </a:ext>
            </a:extLst>
          </p:cNvPr>
          <p:cNvSpPr txBox="1">
            <a:spLocks/>
          </p:cNvSpPr>
          <p:nvPr/>
        </p:nvSpPr>
        <p:spPr>
          <a:xfrm>
            <a:off x="1161682" y="1744447"/>
            <a:ext cx="4511330" cy="38804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79D5A41A-2B2F-867E-27F5-3A8DBF501BC0}"/>
              </a:ext>
            </a:extLst>
          </p:cNvPr>
          <p:cNvSpPr txBox="1">
            <a:spLocks/>
          </p:cNvSpPr>
          <p:nvPr/>
        </p:nvSpPr>
        <p:spPr>
          <a:xfrm>
            <a:off x="226337" y="6169639"/>
            <a:ext cx="12192000" cy="3364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1800" b="1" u="sng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91DC066A-088B-246E-01F7-D81239836EA9}"/>
              </a:ext>
            </a:extLst>
          </p:cNvPr>
          <p:cNvSpPr txBox="1">
            <a:spLocks/>
          </p:cNvSpPr>
          <p:nvPr/>
        </p:nvSpPr>
        <p:spPr>
          <a:xfrm>
            <a:off x="235519" y="6506123"/>
            <a:ext cx="12182818" cy="3364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 descr="CC-BY-SA_icon.svg.png">
            <a:extLst>
              <a:ext uri="{FF2B5EF4-FFF2-40B4-BE49-F238E27FC236}">
                <a16:creationId xmlns:a16="http://schemas.microsoft.com/office/drawing/2014/main" id="{38040048-0D56-F762-6004-21A01B90441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0510" y="6199595"/>
            <a:ext cx="1508279" cy="5447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08DB24-CF00-9465-ECB2-2F725BA98956}"/>
              </a:ext>
            </a:extLst>
          </p:cNvPr>
          <p:cNvSpPr txBox="1"/>
          <p:nvPr/>
        </p:nvSpPr>
        <p:spPr>
          <a:xfrm>
            <a:off x="2787079" y="24692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BEDD3BAD-BA69-B569-C0E8-F0C90F6643C6}"/>
              </a:ext>
            </a:extLst>
          </p:cNvPr>
          <p:cNvSpPr txBox="1">
            <a:spLocks/>
          </p:cNvSpPr>
          <p:nvPr/>
        </p:nvSpPr>
        <p:spPr>
          <a:xfrm>
            <a:off x="8395856" y="4613565"/>
            <a:ext cx="3442934" cy="121959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S. Juan de </a:t>
            </a:r>
            <a:r>
              <a:rPr lang="en-US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Yacya</a:t>
            </a:r>
            <a:endParaRPr 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Picture 1031" descr="plazaYacya">
            <a:extLst>
              <a:ext uri="{FF2B5EF4-FFF2-40B4-BE49-F238E27FC236}">
                <a16:creationId xmlns:a16="http://schemas.microsoft.com/office/drawing/2014/main" id="{353044B2-EBFE-F840-071F-5EF4E56CF6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" y="15393"/>
            <a:ext cx="8077201" cy="605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0730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D99802-BE7B-5012-162F-AADA79ACA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7A380332-9124-433A-5473-3B2F62D6D676}"/>
              </a:ext>
            </a:extLst>
          </p:cNvPr>
          <p:cNvSpPr txBox="1">
            <a:spLocks/>
          </p:cNvSpPr>
          <p:nvPr/>
        </p:nvSpPr>
        <p:spPr>
          <a:xfrm>
            <a:off x="432238" y="429893"/>
            <a:ext cx="2826617" cy="8328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F38281F-3A8A-FEEC-1ACC-58788DB9F729}"/>
              </a:ext>
            </a:extLst>
          </p:cNvPr>
          <p:cNvSpPr txBox="1">
            <a:spLocks/>
          </p:cNvSpPr>
          <p:nvPr/>
        </p:nvSpPr>
        <p:spPr>
          <a:xfrm>
            <a:off x="1161682" y="1744447"/>
            <a:ext cx="4511330" cy="388049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2000" dirty="0">
              <a:solidFill>
                <a:schemeClr val="tx1">
                  <a:lumMod val="65000"/>
                  <a:lumOff val="3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olo 1">
            <a:extLst>
              <a:ext uri="{FF2B5EF4-FFF2-40B4-BE49-F238E27FC236}">
                <a16:creationId xmlns:a16="http://schemas.microsoft.com/office/drawing/2014/main" id="{0F5616DE-3008-0E98-7627-E1D4A524FD10}"/>
              </a:ext>
            </a:extLst>
          </p:cNvPr>
          <p:cNvSpPr txBox="1">
            <a:spLocks/>
          </p:cNvSpPr>
          <p:nvPr/>
        </p:nvSpPr>
        <p:spPr>
          <a:xfrm>
            <a:off x="226337" y="6169639"/>
            <a:ext cx="12192000" cy="3364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GB" sz="1800" b="1" u="sng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Sottotitolo 2">
            <a:extLst>
              <a:ext uri="{FF2B5EF4-FFF2-40B4-BE49-F238E27FC236}">
                <a16:creationId xmlns:a16="http://schemas.microsoft.com/office/drawing/2014/main" id="{303DEAE5-CAA2-DE93-B542-352CAE0595E5}"/>
              </a:ext>
            </a:extLst>
          </p:cNvPr>
          <p:cNvSpPr txBox="1">
            <a:spLocks/>
          </p:cNvSpPr>
          <p:nvPr/>
        </p:nvSpPr>
        <p:spPr>
          <a:xfrm>
            <a:off x="235519" y="6506123"/>
            <a:ext cx="12182818" cy="3364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it-IT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Picture 8" descr="CC-BY-SA_icon.svg.png">
            <a:extLst>
              <a:ext uri="{FF2B5EF4-FFF2-40B4-BE49-F238E27FC236}">
                <a16:creationId xmlns:a16="http://schemas.microsoft.com/office/drawing/2014/main" id="{D7DDFE3E-3F11-AA90-5ECA-E4C8B11AB87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30510" y="6199595"/>
            <a:ext cx="1508279" cy="54478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20D45C3-CFCC-102F-CD04-C4C206C28401}"/>
              </a:ext>
            </a:extLst>
          </p:cNvPr>
          <p:cNvSpPr txBox="1"/>
          <p:nvPr/>
        </p:nvSpPr>
        <p:spPr>
          <a:xfrm>
            <a:off x="2787079" y="2469233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4" name="Picture 1031" descr="Acopalca">
            <a:extLst>
              <a:ext uri="{FF2B5EF4-FFF2-40B4-BE49-F238E27FC236}">
                <a16:creationId xmlns:a16="http://schemas.microsoft.com/office/drawing/2014/main" id="{D0701108-4A30-2F31-0D27-A37C70067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0390"/>
            <a:ext cx="8104909" cy="6078682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9B0D9357-1827-F5DB-11AC-66954B90F772}"/>
              </a:ext>
            </a:extLst>
          </p:cNvPr>
          <p:cNvSpPr txBox="1">
            <a:spLocks/>
          </p:cNvSpPr>
          <p:nvPr/>
        </p:nvSpPr>
        <p:spPr>
          <a:xfrm>
            <a:off x="8395855" y="4613565"/>
            <a:ext cx="3534935" cy="9952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S.Bartolomé</a:t>
            </a:r>
            <a:r>
              <a:rPr 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 </a:t>
            </a:r>
            <a:r>
              <a:rPr lang="en-US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Acopalca</a:t>
            </a:r>
            <a:endParaRPr 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2035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422990" y="554871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>
                <a:solidFill>
                  <a:srgbClr val="BB171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Il Campo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9D407E46-B135-48C2-B1BF-A08A6688921A}"/>
              </a:ext>
            </a:extLst>
          </p:cNvPr>
          <p:cNvSpPr txBox="1">
            <a:spLocks/>
          </p:cNvSpPr>
          <p:nvPr/>
        </p:nvSpPr>
        <p:spPr>
          <a:xfrm>
            <a:off x="3639494" y="429894"/>
            <a:ext cx="2033518" cy="8328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Nome del corso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9543EEA7-A760-4508-9094-6DB65F9EDCA2}"/>
              </a:ext>
            </a:extLst>
          </p:cNvPr>
          <p:cNvSpPr txBox="1">
            <a:spLocks/>
          </p:cNvSpPr>
          <p:nvPr/>
        </p:nvSpPr>
        <p:spPr>
          <a:xfrm>
            <a:off x="226337" y="782590"/>
            <a:ext cx="12192000" cy="33648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C6309C31-D3D3-4EDA-A839-0307A9F5755A}"/>
              </a:ext>
            </a:extLst>
          </p:cNvPr>
          <p:cNvSpPr txBox="1">
            <a:spLocks/>
          </p:cNvSpPr>
          <p:nvPr/>
        </p:nvSpPr>
        <p:spPr>
          <a:xfrm>
            <a:off x="235519" y="6506123"/>
            <a:ext cx="12182818" cy="3364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Sofia Venturoli</a:t>
            </a:r>
            <a:endParaRPr lang="it-IT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1B67F56A-CA75-4338-AC8D-FC5ED7363AD7}"/>
              </a:ext>
            </a:extLst>
          </p:cNvPr>
          <p:cNvSpPr txBox="1">
            <a:spLocks/>
          </p:cNvSpPr>
          <p:nvPr/>
        </p:nvSpPr>
        <p:spPr>
          <a:xfrm>
            <a:off x="226337" y="6169639"/>
            <a:ext cx="12192000" cy="3364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b="1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Seminario etnografico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A1BC144-F9D3-4C42-96B8-114CC271BCF0}"/>
              </a:ext>
            </a:extLst>
          </p:cNvPr>
          <p:cNvSpPr txBox="1"/>
          <p:nvPr/>
        </p:nvSpPr>
        <p:spPr>
          <a:xfrm>
            <a:off x="422990" y="1346793"/>
            <a:ext cx="341227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I</a:t>
            </a:r>
            <a:r>
              <a:rPr lang="it-IT" sz="1800" dirty="0">
                <a:effectLst/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 rito di passaggio fondativo dell’antropologia la metodologia che la distingue dalle altre discipline</a:t>
            </a:r>
          </a:p>
          <a:p>
            <a:r>
              <a:rPr lang="it-IT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Eterogeneità – </a:t>
            </a:r>
            <a:r>
              <a:rPr lang="it-IT" dirty="0" err="1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multivocalità</a:t>
            </a:r>
            <a:endParaRPr lang="it-IT" dirty="0">
              <a:latin typeface="Garamond" panose="02020404030301010803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it-IT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Osservazione</a:t>
            </a:r>
          </a:p>
          <a:p>
            <a:r>
              <a:rPr lang="it-IT" dirty="0">
                <a:latin typeface="Garamond" panose="02020404030301010803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Partecipazione</a:t>
            </a:r>
          </a:p>
          <a:p>
            <a:endParaRPr lang="it-IT" sz="1800" dirty="0">
              <a:effectLst/>
              <a:latin typeface="Garamond" panose="02020404030301010803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it-IT" sz="1800" dirty="0">
              <a:effectLst/>
              <a:latin typeface="Garamond" panose="02020404030301010803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endParaRPr lang="it-IT" dirty="0"/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347B4604-E20C-58CB-3947-5B2B3AE95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599" y="15393"/>
            <a:ext cx="8130401" cy="6097801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42D95B18-13E0-4BEC-4F11-FCC73A7801BD}"/>
              </a:ext>
            </a:extLst>
          </p:cNvPr>
          <p:cNvSpPr txBox="1"/>
          <p:nvPr/>
        </p:nvSpPr>
        <p:spPr>
          <a:xfrm>
            <a:off x="438275" y="4632826"/>
            <a:ext cx="341227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i="1" dirty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Anthropology is the most humanistic of the science and the most scientific of the humanities </a:t>
            </a:r>
            <a:r>
              <a:rPr lang="en-US" sz="1800" dirty="0">
                <a:effectLst/>
                <a:latin typeface="Calibri Light" panose="020F0302020204030204" pitchFamily="34" charset="0"/>
                <a:ea typeface="Calibri" panose="020F0502020204030204" pitchFamily="34" charset="0"/>
              </a:rPr>
              <a:t>(Kroeber).</a:t>
            </a:r>
            <a:r>
              <a:rPr lang="it-IT" dirty="0">
                <a:effectLst/>
              </a:rPr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2077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226337" y="12908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i="1" dirty="0">
                <a:solidFill>
                  <a:srgbClr val="BB171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Io</a:t>
            </a:r>
            <a:r>
              <a:rPr lang="it-IT" sz="4000" b="1" dirty="0">
                <a:solidFill>
                  <a:srgbClr val="BB171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Sul campo</a:t>
            </a:r>
          </a:p>
        </p:txBody>
      </p:sp>
      <p:sp>
        <p:nvSpPr>
          <p:cNvPr id="4" name="Titolo 1">
            <a:extLst>
              <a:ext uri="{FF2B5EF4-FFF2-40B4-BE49-F238E27FC236}">
                <a16:creationId xmlns:a16="http://schemas.microsoft.com/office/drawing/2014/main" id="{9D407E46-B135-48C2-B1BF-A08A6688921A}"/>
              </a:ext>
            </a:extLst>
          </p:cNvPr>
          <p:cNvSpPr txBox="1">
            <a:spLocks/>
          </p:cNvSpPr>
          <p:nvPr/>
        </p:nvSpPr>
        <p:spPr>
          <a:xfrm>
            <a:off x="3639494" y="429894"/>
            <a:ext cx="2033518" cy="83286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Nome del corso</a:t>
            </a:r>
          </a:p>
        </p:txBody>
      </p:sp>
      <p:sp>
        <p:nvSpPr>
          <p:cNvPr id="5" name="Titolo 1">
            <a:extLst>
              <a:ext uri="{FF2B5EF4-FFF2-40B4-BE49-F238E27FC236}">
                <a16:creationId xmlns:a16="http://schemas.microsoft.com/office/drawing/2014/main" id="{9543EEA7-A760-4508-9094-6DB65F9EDCA2}"/>
              </a:ext>
            </a:extLst>
          </p:cNvPr>
          <p:cNvSpPr txBox="1">
            <a:spLocks/>
          </p:cNvSpPr>
          <p:nvPr/>
        </p:nvSpPr>
        <p:spPr>
          <a:xfrm>
            <a:off x="226337" y="782590"/>
            <a:ext cx="12192000" cy="336484"/>
          </a:xfrm>
          <a:prstGeom prst="rect">
            <a:avLst/>
          </a:prstGeom>
        </p:spPr>
        <p:txBody>
          <a:bodyPr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it-IT" sz="28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Sottotitolo 2">
            <a:extLst>
              <a:ext uri="{FF2B5EF4-FFF2-40B4-BE49-F238E27FC236}">
                <a16:creationId xmlns:a16="http://schemas.microsoft.com/office/drawing/2014/main" id="{C6309C31-D3D3-4EDA-A839-0307A9F5755A}"/>
              </a:ext>
            </a:extLst>
          </p:cNvPr>
          <p:cNvSpPr txBox="1">
            <a:spLocks/>
          </p:cNvSpPr>
          <p:nvPr/>
        </p:nvSpPr>
        <p:spPr>
          <a:xfrm>
            <a:off x="235519" y="6506123"/>
            <a:ext cx="12182818" cy="33648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it-IT" sz="1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Sofia Venturoli</a:t>
            </a:r>
            <a:endParaRPr lang="it-IT" sz="12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1B67F56A-CA75-4338-AC8D-FC5ED7363AD7}"/>
              </a:ext>
            </a:extLst>
          </p:cNvPr>
          <p:cNvSpPr txBox="1">
            <a:spLocks/>
          </p:cNvSpPr>
          <p:nvPr/>
        </p:nvSpPr>
        <p:spPr>
          <a:xfrm>
            <a:off x="226337" y="6169639"/>
            <a:ext cx="12192000" cy="33648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b="1" u="sng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Seminario etnografico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4A1BC144-F9D3-4C42-96B8-114CC271BCF0}"/>
              </a:ext>
            </a:extLst>
          </p:cNvPr>
          <p:cNvSpPr txBox="1"/>
          <p:nvPr/>
        </p:nvSpPr>
        <p:spPr>
          <a:xfrm>
            <a:off x="214488" y="1027476"/>
            <a:ext cx="379588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800" dirty="0">
                <a:effectLst/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Un esperienza scientifica e una esperienza umana allo stesso tempo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1800" dirty="0">
                <a:effectLst/>
                <a:latin typeface="Avenir Book" panose="02000503020000020003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La dicotomia noi/altri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coinvolgimento/estraniamento</a:t>
            </a:r>
            <a:endParaRPr lang="it-IT" sz="1800" dirty="0">
              <a:effectLst/>
              <a:latin typeface="Avenir Book" panose="02000503020000020003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Cosa faccio sul campo??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I miei cambiamenti e i miei ruoli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I miei fallimenti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La costruzione della mia </a:t>
            </a:r>
            <a:r>
              <a:rPr lang="it-IT" b="1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persona</a:t>
            </a:r>
            <a:endParaRPr lang="it-IT" dirty="0">
              <a:latin typeface="Avenir Book" panose="02000503020000020003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latin typeface="Avenir Book" panose="02000503020000020003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r>
              <a:rPr lang="it-IT" b="1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Posizionamento: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i="1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luogo di parola: </a:t>
            </a: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la questione del individuo e del collettivo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dirty="0">
                <a:latin typeface="Avenir Book" panose="02000503020000020003" pitchFamily="2" charset="0"/>
                <a:ea typeface="MS Mincho" panose="02020609040205080304" pitchFamily="49" charset="-128"/>
                <a:cs typeface="Times New Roman" panose="02020603050405020304" pitchFamily="18" charset="0"/>
              </a:rPr>
              <a:t>Non si riduce all’empatia</a:t>
            </a:r>
            <a:endParaRPr lang="it-IT" i="1" dirty="0">
              <a:latin typeface="Avenir Book" panose="02000503020000020003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i="1" dirty="0">
              <a:latin typeface="Avenir Book" panose="02000503020000020003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it-IT" dirty="0">
              <a:latin typeface="Avenir Book" panose="02000503020000020003" pitchFamily="2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  <p:pic>
        <p:nvPicPr>
          <p:cNvPr id="9" name="Immagine 8">
            <a:extLst>
              <a:ext uri="{FF2B5EF4-FFF2-40B4-BE49-F238E27FC236}">
                <a16:creationId xmlns:a16="http://schemas.microsoft.com/office/drawing/2014/main" id="{628E5359-02C9-2647-C62F-DD8BA04FDA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1977" y="15393"/>
            <a:ext cx="8080023" cy="6060017"/>
          </a:xfrm>
          <a:prstGeom prst="rect">
            <a:avLst/>
          </a:prstGeom>
        </p:spPr>
      </p:pic>
      <p:sp>
        <p:nvSpPr>
          <p:cNvPr id="10" name="CasellaDiTesto 9">
            <a:extLst>
              <a:ext uri="{FF2B5EF4-FFF2-40B4-BE49-F238E27FC236}">
                <a16:creationId xmlns:a16="http://schemas.microsoft.com/office/drawing/2014/main" id="{7CF79443-0A70-AA4B-D86F-528BF1FB2D89}"/>
              </a:ext>
            </a:extLst>
          </p:cNvPr>
          <p:cNvSpPr txBox="1"/>
          <p:nvPr/>
        </p:nvSpPr>
        <p:spPr>
          <a:xfrm>
            <a:off x="8659395" y="129087"/>
            <a:ext cx="353260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 </a:t>
            </a:r>
            <a:r>
              <a:rPr lang="it-IT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become</a:t>
            </a:r>
            <a:r>
              <a:rPr lang="it-IT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human </a:t>
            </a:r>
            <a:r>
              <a:rPr lang="it-IT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</a:t>
            </a:r>
            <a:r>
              <a:rPr lang="it-IT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i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posible</a:t>
            </a:r>
            <a:r>
              <a:rPr lang="it-IT" sz="18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(Ellen 1984: 102)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109612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3802</TotalTime>
  <Words>622</Words>
  <Application>Microsoft Macintosh PowerPoint</Application>
  <PresentationFormat>Widescreen</PresentationFormat>
  <Paragraphs>104</Paragraphs>
  <Slides>17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9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17</vt:i4>
      </vt:variant>
    </vt:vector>
  </HeadingPairs>
  <TitlesOfParts>
    <vt:vector size="27" baseType="lpstr">
      <vt:lpstr>Arial</vt:lpstr>
      <vt:lpstr>Avenir Book</vt:lpstr>
      <vt:lpstr>Calibri</vt:lpstr>
      <vt:lpstr>Calibri Light</vt:lpstr>
      <vt:lpstr>Garamond</vt:lpstr>
      <vt:lpstr>Open Sans</vt:lpstr>
      <vt:lpstr>Roboto</vt:lpstr>
      <vt:lpstr>Symbol</vt:lpstr>
      <vt:lpstr>Tahoma</vt:lpstr>
      <vt:lpstr>Tema di Office</vt:lpstr>
      <vt:lpstr>Seminario Etnografico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Unito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Stefania Stecca</dc:creator>
  <cp:lastModifiedBy>Microsoft Office User</cp:lastModifiedBy>
  <cp:revision>99</cp:revision>
  <dcterms:created xsi:type="dcterms:W3CDTF">2019-05-28T15:53:33Z</dcterms:created>
  <dcterms:modified xsi:type="dcterms:W3CDTF">2026-03-18T11:45:22Z</dcterms:modified>
</cp:coreProperties>
</file>