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8FD77-A14E-4C7B-AE03-A7DE44C705ED}" v="74" dt="2020-11-17T10:49:19.888"/>
    <p1510:client id="{1942373A-7D19-4058-9D4B-48AEA4528D23}" v="2516" dt="2020-11-17T11:47:32.586"/>
    <p1510:client id="{CE935A33-3EDC-4D6E-B5D6-0BFFF9A37474}" v="3675" dt="2020-11-18T10:51:11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6C6D5-7C41-4976-8967-37DACCA98721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47343-02D6-4937-91E0-BE564ABC7E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83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21a3c99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21a3c99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11/21/2020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" name="Google Shape;23;p10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" name="Google Shape;25;p10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" name="Google Shape;26;p10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10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10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10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10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10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10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Google Shape;33;p10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" name="Google Shape;34;p10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" name="Google Shape;35;p10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" name="Google Shape;36;p10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10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5262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88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11/21/2020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11/21/2020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11/21/2020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7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1" name="Google Shape;11;p9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" name="Google Shape;14;p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9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267615"/>
            <a:ext cx="6247979" cy="3005789"/>
          </a:xfrm>
        </p:spPr>
        <p:txBody>
          <a:bodyPr vert="horz" lIns="91440" tIns="45720" rIns="91440" bIns="45720" anchor="b">
            <a:noAutofit/>
          </a:bodyPr>
          <a:lstStyle/>
          <a:p>
            <a:pPr algn="ctr"/>
            <a:r>
              <a:rPr lang="it-IT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/>
              </a:rPr>
              <a:t>Movimenti e posizioni del femminismo islamico</a:t>
            </a:r>
            <a:endParaRPr lang="it-IT" sz="6000" dirty="0">
              <a:solidFill>
                <a:schemeClr val="tx1">
                  <a:lumMod val="95000"/>
                  <a:lumOff val="5000"/>
                </a:schemeClr>
              </a:solidFill>
              <a:latin typeface="Candara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1F845A-4D3D-47D7-9DC2-A827B743F6D9}"/>
              </a:ext>
            </a:extLst>
          </p:cNvPr>
          <p:cNvSpPr txBox="1"/>
          <p:nvPr/>
        </p:nvSpPr>
        <p:spPr>
          <a:xfrm>
            <a:off x="4880168" y="-4873"/>
            <a:ext cx="51428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latin typeface="Candara"/>
              </a:rPr>
              <a:t>Antropologia del Mediterraneo 2020-2021</a:t>
            </a:r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1F3F0F-9899-46F3-B74F-F6C77FA3A9C2}"/>
              </a:ext>
            </a:extLst>
          </p:cNvPr>
          <p:cNvSpPr txBox="1"/>
          <p:nvPr/>
        </p:nvSpPr>
        <p:spPr>
          <a:xfrm>
            <a:off x="3402478" y="6193669"/>
            <a:ext cx="53828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latin typeface="Candara"/>
              </a:rPr>
              <a:t>Federica Memoli, Gian Marco Melillo, Giuliana Rosaria Di Biase, Luca Busola, Nicole Di Stefano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278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7C1B-3A71-4E2D-8FC0-C2B1CC31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it-IT">
                <a:latin typeface="Candara"/>
              </a:rPr>
              <a:t>Chi sono le femministe islamiche/ i femministi islamici?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4C550-5B7C-41AA-98F9-632AA5C603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53279" cy="3687912"/>
          </a:xfrm>
        </p:spPr>
        <p:txBody>
          <a:bodyPr vert="horz" lIns="91440" tIns="45720" rIns="91440" bIns="45720" anchor="t"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>
                <a:latin typeface="Candara"/>
              </a:rPr>
              <a:t>"Tutti coloro che leggono il Corano e vi trovano il messaggio dell'uguaglianza di genere, </a:t>
            </a:r>
            <a:r>
              <a:rPr lang="it-IT">
                <a:latin typeface="Candara"/>
              </a:rPr>
              <a:t>oltre a quella razziale e a quella etnica, e concepiscono un femminismo basato su questa interpretazione, sono coloro che io chiamo femministe e femministi islamici" (Badran, 2007: 338)</a:t>
            </a:r>
          </a:p>
          <a:p>
            <a:pPr marL="0" indent="0">
              <a:buNone/>
            </a:pPr>
            <a:endParaRPr lang="it-IT" dirty="0">
              <a:latin typeface="Candara"/>
            </a:endParaRPr>
          </a:p>
          <a:p>
            <a:pPr marL="0" indent="0">
              <a:buNone/>
            </a:pPr>
            <a:r>
              <a:rPr lang="it-IT">
                <a:latin typeface="Candara"/>
              </a:rPr>
              <a:t>Tutti coloro che aderiscono alle tesi del femminismo islamico, quindi:</a:t>
            </a:r>
            <a:endParaRPr lang="it-IT" dirty="0">
              <a:latin typeface="Candara"/>
            </a:endParaRPr>
          </a:p>
          <a:p>
            <a:pPr marL="342900" indent="-342900"/>
            <a:r>
              <a:rPr lang="it-IT">
                <a:latin typeface="Candara"/>
              </a:rPr>
              <a:t>Musulmani (praticanti, di origine o convertiti) e non</a:t>
            </a:r>
          </a:p>
          <a:p>
            <a:pPr marL="342900" indent="-342900"/>
            <a:r>
              <a:rPr lang="it-IT">
                <a:latin typeface="Candara"/>
              </a:rPr>
              <a:t>Donne e uomini</a:t>
            </a:r>
            <a:endParaRPr lang="it-IT" dirty="0">
              <a:latin typeface="Candara"/>
            </a:endParaRPr>
          </a:p>
          <a:p>
            <a:pPr marL="342900" indent="-342900"/>
            <a:r>
              <a:rPr lang="it-IT">
                <a:latin typeface="Candara"/>
              </a:rPr>
              <a:t>Africani, asiatici, occidentali</a:t>
            </a:r>
            <a:endParaRPr lang="it-IT" dirty="0">
              <a:latin typeface="Candar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C780E-F1E5-430B-BD02-6F505506B91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116447" y="2749515"/>
            <a:ext cx="2798772" cy="3612132"/>
          </a:xfrm>
        </p:spPr>
        <p:txBody>
          <a:bodyPr vert="horz" lIns="91440" tIns="45720" rIns="91440" bIns="45720" anchor="t"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>
                <a:latin typeface="Candara"/>
              </a:rPr>
              <a:t>Tutte/i si riconoscono nell'etichetta di </a:t>
            </a:r>
            <a:r>
              <a:rPr lang="it-IT">
                <a:latin typeface="Candara"/>
              </a:rPr>
              <a:t>femministe/i islamici?</a:t>
            </a:r>
            <a:endParaRPr lang="it-IT" dirty="0">
              <a:latin typeface="Candara"/>
            </a:endParaRPr>
          </a:p>
          <a:p>
            <a:pPr marL="0" indent="0">
              <a:buNone/>
            </a:pPr>
            <a:r>
              <a:rPr lang="it-IT">
                <a:latin typeface="Candara"/>
              </a:rPr>
              <a:t>-Non tutti</a:t>
            </a:r>
            <a:endParaRPr lang="it-IT" dirty="0">
              <a:latin typeface="Candara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>
                <a:latin typeface="Candara"/>
                <a:cs typeface="Calibri"/>
              </a:rPr>
              <a:t>alcune considerano il concetto femminismo come un prodotto peculiare della storia occidentale</a:t>
            </a:r>
            <a:endParaRPr lang="en-US">
              <a:latin typeface="Candara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>
                <a:latin typeface="Candara"/>
                <a:cs typeface="Calibri"/>
              </a:rPr>
              <a:t>altre rigettano l’aggettivo ‘islamico’ in quanto carico di significati religiosi e politici</a:t>
            </a:r>
            <a:endParaRPr lang="en-US">
              <a:latin typeface="Candara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>
                <a:latin typeface="Candara"/>
                <a:cs typeface="Calibri"/>
              </a:rPr>
              <a:t>altre rigettano l’intera espressione</a:t>
            </a:r>
            <a:endParaRPr lang="it-IT">
              <a:latin typeface="Candara"/>
              <a:ea typeface="+mn-lt"/>
              <a:cs typeface="+mn-lt"/>
            </a:endParaRPr>
          </a:p>
          <a:p>
            <a:pPr marL="342900" indent="-342900"/>
            <a:endParaRPr lang="it-IT" dirty="0">
              <a:latin typeface="Candara"/>
            </a:endParaRPr>
          </a:p>
          <a:p>
            <a:pPr marL="0" indent="0">
              <a:buNone/>
            </a:pPr>
            <a:endParaRPr lang="it-IT" dirty="0"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04051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>
            <a:spLocks noGrp="1"/>
          </p:cNvSpPr>
          <p:nvPr>
            <p:ph type="ctrTitle"/>
          </p:nvPr>
        </p:nvSpPr>
        <p:spPr>
          <a:xfrm>
            <a:off x="2051720" y="908720"/>
            <a:ext cx="6172200" cy="218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ndara"/>
              <a:buNone/>
            </a:pPr>
            <a:r>
              <a:rPr lang="it-IT" sz="5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Femminismo islamico e mediterraneo</a:t>
            </a:r>
            <a:endParaRPr sz="5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7" name="Google Shape;137;p1"/>
          <p:cNvSpPr txBox="1">
            <a:spLocks noGrp="1"/>
          </p:cNvSpPr>
          <p:nvPr>
            <p:ph type="subTitle" idx="1"/>
          </p:nvPr>
        </p:nvSpPr>
        <p:spPr>
          <a:xfrm>
            <a:off x="2195736" y="3573016"/>
            <a:ext cx="6336704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it-IT" sz="3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Che ruolo il </a:t>
            </a:r>
            <a:r>
              <a:rPr lang="it-IT" sz="3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femminismo islamico</a:t>
            </a:r>
            <a:r>
              <a:rPr lang="it-IT" sz="3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può svolgere nello sviluppo di una </a:t>
            </a:r>
            <a:r>
              <a:rPr lang="it-IT" sz="3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nuova cultura mediterranea</a:t>
            </a:r>
            <a:r>
              <a:rPr lang="it-IT" sz="3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sz="3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>
            <a:spLocks noGrp="1"/>
          </p:cNvSpPr>
          <p:nvPr>
            <p:ph type="body" idx="1"/>
          </p:nvPr>
        </p:nvSpPr>
        <p:spPr>
          <a:xfrm>
            <a:off x="395536" y="188640"/>
            <a:ext cx="8352928" cy="5904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it-IT" sz="2800" u="sng">
                <a:latin typeface="Candara"/>
                <a:ea typeface="Candara"/>
                <a:cs typeface="Candara"/>
                <a:sym typeface="Candara"/>
              </a:rPr>
              <a:t>Inquadriamo il contesto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SzPts val="1960"/>
              <a:buNone/>
            </a:pP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20"/>
              <a:buChar char="🞆"/>
            </a:pP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Mediterraneo: </a:t>
            </a:r>
            <a:r>
              <a:rPr lang="it-IT" sz="2800" b="1">
                <a:latin typeface="Candara"/>
                <a:ea typeface="Candara"/>
                <a:cs typeface="Candara"/>
                <a:sym typeface="Candara"/>
              </a:rPr>
              <a:t>tre continenti </a:t>
            </a: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(Africa, Asia, Europa) e </a:t>
            </a:r>
            <a:r>
              <a:rPr lang="it-IT" sz="2800" b="1">
                <a:latin typeface="Candara"/>
                <a:ea typeface="Candara"/>
                <a:cs typeface="Candara"/>
                <a:sym typeface="Candara"/>
              </a:rPr>
              <a:t>tre religioni</a:t>
            </a:r>
            <a:r>
              <a:rPr lang="it-IT" sz="2600" b="1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(cristiana, musulmana, ebraica)</a:t>
            </a:r>
            <a:endParaRPr/>
          </a:p>
          <a:p>
            <a:pPr marL="274320" lvl="0" indent="-158750" algn="l" rtl="0">
              <a:spcBef>
                <a:spcPts val="600"/>
              </a:spcBef>
              <a:spcAft>
                <a:spcPts val="0"/>
              </a:spcAft>
              <a:buSzPts val="1820"/>
              <a:buNone/>
            </a:pPr>
            <a:endParaRPr sz="2600">
              <a:latin typeface="Candara"/>
              <a:ea typeface="Candara"/>
              <a:cs typeface="Candara"/>
              <a:sym typeface="Candara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20"/>
              <a:buChar char="🞆"/>
            </a:pP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Significativi </a:t>
            </a:r>
            <a:r>
              <a:rPr lang="it-IT" sz="2600" b="1">
                <a:latin typeface="Candara"/>
                <a:ea typeface="Candara"/>
                <a:cs typeface="Candara"/>
                <a:sym typeface="Candara"/>
              </a:rPr>
              <a:t>flussi migratori </a:t>
            </a:r>
            <a:r>
              <a:rPr lang="it-IT" sz="2300">
                <a:latin typeface="Candara"/>
                <a:ea typeface="Candara"/>
                <a:cs typeface="Candara"/>
                <a:sym typeface="Candara"/>
              </a:rPr>
              <a:t>🡪</a:t>
            </a: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 radicati </a:t>
            </a:r>
            <a:r>
              <a:rPr lang="it-IT" sz="2600" b="1">
                <a:latin typeface="Candara"/>
                <a:ea typeface="Candara"/>
                <a:cs typeface="Candara"/>
                <a:sym typeface="Candara"/>
              </a:rPr>
              <a:t>antagonismi</a:t>
            </a: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 e durature </a:t>
            </a:r>
            <a:r>
              <a:rPr lang="it-IT" sz="2600" b="1">
                <a:latin typeface="Candara"/>
                <a:ea typeface="Candara"/>
                <a:cs typeface="Candara"/>
                <a:sym typeface="Candara"/>
              </a:rPr>
              <a:t>affinità</a:t>
            </a: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: equilibrio dinamico e in evoluzione, soprattutto nell’ambito dei diritti delle donne</a:t>
            </a:r>
            <a:endParaRPr/>
          </a:p>
          <a:p>
            <a:pPr marL="274320" lvl="0" indent="-158750" algn="l" rtl="0">
              <a:spcBef>
                <a:spcPts val="600"/>
              </a:spcBef>
              <a:spcAft>
                <a:spcPts val="0"/>
              </a:spcAft>
              <a:buSzPts val="1820"/>
              <a:buNone/>
            </a:pPr>
            <a:endParaRPr sz="2600">
              <a:latin typeface="Candara"/>
              <a:ea typeface="Candara"/>
              <a:cs typeface="Candara"/>
              <a:sym typeface="Candara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20"/>
              <a:buChar char="🞆"/>
            </a:pP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Oggi, in Europa: sempre più </a:t>
            </a:r>
            <a:r>
              <a:rPr lang="it-IT" sz="2600" b="1">
                <a:latin typeface="Candara"/>
                <a:ea typeface="Candara"/>
                <a:cs typeface="Candara"/>
                <a:sym typeface="Candara"/>
              </a:rPr>
              <a:t>immigrati </a:t>
            </a: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e nuovi cittadini musulmani </a:t>
            </a:r>
            <a:r>
              <a:rPr lang="it-IT" sz="2300">
                <a:latin typeface="Candara"/>
                <a:ea typeface="Candara"/>
                <a:cs typeface="Candara"/>
                <a:sym typeface="Candara"/>
              </a:rPr>
              <a:t>🡪</a:t>
            </a: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 alcune consuetudini  e pratiche, soprattutto legate al genere, vs libertà e diritti cari all’Occidente </a:t>
            </a:r>
            <a:r>
              <a:rPr lang="it-IT" sz="2300">
                <a:latin typeface="Candara"/>
                <a:ea typeface="Candara"/>
                <a:cs typeface="Candara"/>
                <a:sym typeface="Candara"/>
              </a:rPr>
              <a:t>🡪</a:t>
            </a: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it-IT" sz="2600" b="1">
                <a:latin typeface="Candara"/>
                <a:ea typeface="Candara"/>
                <a:cs typeface="Candara"/>
                <a:sym typeface="Candara"/>
              </a:rPr>
              <a:t>come conciliare le due posizioni?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>
            <a:spLocks noGrp="1"/>
          </p:cNvSpPr>
          <p:nvPr>
            <p:ph type="body" idx="1"/>
          </p:nvPr>
        </p:nvSpPr>
        <p:spPr>
          <a:xfrm>
            <a:off x="363442" y="260648"/>
            <a:ext cx="8250088" cy="612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it-IT">
                <a:latin typeface="Candara"/>
                <a:ea typeface="Candara"/>
                <a:cs typeface="Candara"/>
                <a:sym typeface="Candara"/>
              </a:rPr>
              <a:t>Nel contesto del Mediterraneo = </a:t>
            </a: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duplice sfida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: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❖"/>
            </a:pPr>
            <a:r>
              <a:rPr lang="it-IT" u="sng">
                <a:latin typeface="Candara"/>
                <a:ea typeface="Candara"/>
                <a:cs typeface="Candara"/>
                <a:sym typeface="Candara"/>
              </a:rPr>
              <a:t>Paesi europei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: edificare </a:t>
            </a:r>
            <a:r>
              <a:rPr lang="it-IT" b="1">
                <a:latin typeface="Candara"/>
                <a:ea typeface="Candara"/>
                <a:cs typeface="Candara"/>
                <a:sym typeface="Candara"/>
              </a:rPr>
              <a:t>nuove società pluralistiche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, più ricche e complesse 🡪 differenze accettate come elementi di un contesto dinamico</a:t>
            </a:r>
            <a:endParaRPr/>
          </a:p>
          <a:p>
            <a:pPr marL="274320" lvl="0" indent="-1676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None/>
            </a:pP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❖"/>
            </a:pPr>
            <a:r>
              <a:rPr lang="it-IT">
                <a:latin typeface="Candara"/>
                <a:ea typeface="Candara"/>
                <a:cs typeface="Candara"/>
                <a:sym typeface="Candara"/>
              </a:rPr>
              <a:t>In </a:t>
            </a:r>
            <a:r>
              <a:rPr lang="it-IT" u="sng">
                <a:latin typeface="Candara"/>
                <a:ea typeface="Candara"/>
                <a:cs typeface="Candara"/>
                <a:sym typeface="Candara"/>
              </a:rPr>
              <a:t>Africa e Asia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: lavorare per garantire a tutti/e l’applicazione effettiva dei </a:t>
            </a:r>
            <a:r>
              <a:rPr lang="it-IT" b="1">
                <a:latin typeface="Candara"/>
                <a:ea typeface="Candara"/>
                <a:cs typeface="Candara"/>
                <a:sym typeface="Candara"/>
              </a:rPr>
              <a:t>diritti costituzionali 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🡪 importante il contributo delle versioni progressiste della religione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it-IT" b="1">
                <a:latin typeface="Candara"/>
                <a:ea typeface="Candara"/>
                <a:cs typeface="Candara"/>
                <a:sym typeface="Candara"/>
              </a:rPr>
              <a:t>Come possono i popoli che affollano il </a:t>
            </a:r>
            <a:r>
              <a:rPr lang="it-IT"/>
              <a:t> “</a:t>
            </a:r>
            <a:r>
              <a:rPr lang="it-IT" b="1">
                <a:latin typeface="Candara"/>
                <a:ea typeface="Candara"/>
                <a:cs typeface="Candara"/>
                <a:sym typeface="Candara"/>
              </a:rPr>
              <a:t>mare di mezzo</a:t>
            </a:r>
            <a:r>
              <a:rPr lang="it-IT"/>
              <a:t>”</a:t>
            </a:r>
            <a:r>
              <a:rPr lang="it-IT" b="1">
                <a:latin typeface="Candara"/>
                <a:ea typeface="Candara"/>
                <a:cs typeface="Candara"/>
                <a:sym typeface="Candara"/>
              </a:rPr>
              <a:t>, dare vita a una nuova cultura mediterranea per il XXI secolo?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it-IT">
                <a:latin typeface="Candara"/>
                <a:ea typeface="Candara"/>
                <a:cs typeface="Candara"/>
                <a:sym typeface="Candara"/>
              </a:rPr>
              <a:t>Genere femminile = centrale 🡪 valore emblematico nella contrapposizione culturale tra Oriente e Occidente (</a:t>
            </a:r>
            <a:r>
              <a:rPr lang="it-IT" b="1">
                <a:latin typeface="Candara"/>
                <a:ea typeface="Candara"/>
                <a:cs typeface="Candara"/>
                <a:sym typeface="Candara"/>
              </a:rPr>
              <a:t>stereotipi reciproci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)</a:t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48" name="Google Shape;1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8142" y="3385690"/>
            <a:ext cx="293858" cy="52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body" idx="1"/>
          </p:nvPr>
        </p:nvSpPr>
        <p:spPr>
          <a:xfrm>
            <a:off x="467544" y="332656"/>
            <a:ext cx="8136904" cy="635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54"/>
              <a:buNone/>
            </a:pPr>
            <a:r>
              <a:rPr lang="it-IT" sz="2220" b="1">
                <a:latin typeface="Candara"/>
                <a:ea typeface="Candara"/>
                <a:cs typeface="Candara"/>
                <a:sym typeface="Candara"/>
              </a:rPr>
              <a:t>Femminismo islamico = ruolo cruciale 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Char char="🞆"/>
            </a:pPr>
            <a:r>
              <a:rPr lang="it-IT" sz="2220">
                <a:latin typeface="Candara"/>
                <a:ea typeface="Candara"/>
                <a:cs typeface="Candara"/>
                <a:sym typeface="Candara"/>
              </a:rPr>
              <a:t>Discorso sia religioso che secolare 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Char char="🞆"/>
            </a:pPr>
            <a:r>
              <a:rPr lang="it-IT" sz="2220">
                <a:latin typeface="Candara"/>
                <a:ea typeface="Candara"/>
                <a:cs typeface="Candara"/>
                <a:sym typeface="Candara"/>
              </a:rPr>
              <a:t>Annulla anche la dicotomia Oriente/Occidente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Char char="🞆"/>
            </a:pPr>
            <a:r>
              <a:rPr lang="it-IT" sz="2220">
                <a:latin typeface="Candara"/>
                <a:ea typeface="Candara"/>
                <a:cs typeface="Candara"/>
                <a:sym typeface="Candara"/>
              </a:rPr>
              <a:t>TUTTI/E coloro che aderiscono alle sue tesi sono femministi/e islamici/che 🡪 «</a:t>
            </a:r>
            <a:r>
              <a:rPr lang="it-IT" sz="2220" b="1">
                <a:latin typeface="Candara"/>
                <a:ea typeface="Candara"/>
                <a:cs typeface="Candara"/>
                <a:sym typeface="Candara"/>
              </a:rPr>
              <a:t>fenomeno globale</a:t>
            </a:r>
            <a:r>
              <a:rPr lang="it-IT" sz="2220">
                <a:latin typeface="Candara"/>
                <a:ea typeface="Candara"/>
                <a:cs typeface="Candara"/>
                <a:sym typeface="Candara"/>
              </a:rPr>
              <a:t>»:</a:t>
            </a:r>
            <a:endParaRPr/>
          </a:p>
          <a:p>
            <a:pPr marL="274320" lvl="0" indent="-17564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endParaRPr sz="222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it-IT" sz="2220"/>
              <a:t>“</a:t>
            </a:r>
            <a:r>
              <a:rPr lang="it-IT" sz="2220" i="1">
                <a:latin typeface="Candara"/>
                <a:ea typeface="Candara"/>
                <a:cs typeface="Candara"/>
                <a:sym typeface="Candara"/>
              </a:rPr>
              <a:t>Il femminismo islamico è a beneficio di tutti noi, musulmani di entrambi i sessi e non musulmane che vivono fianco a fianco con i musulmani in ogni parte del mondo. </a:t>
            </a:r>
            <a:r>
              <a:rPr lang="it-IT" sz="2220" b="1" i="1">
                <a:latin typeface="Candara"/>
                <a:ea typeface="Candara"/>
                <a:cs typeface="Candara"/>
                <a:sym typeface="Candara"/>
              </a:rPr>
              <a:t>Crediamo che il femminismo islamico sia per tutti</a:t>
            </a:r>
            <a:r>
              <a:rPr lang="it-IT" sz="2220">
                <a:latin typeface="Candara"/>
                <a:ea typeface="Candara"/>
                <a:cs typeface="Candara"/>
                <a:sym typeface="Candara"/>
              </a:rPr>
              <a:t>” (Margot Badran)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endParaRPr sz="2220">
              <a:latin typeface="Candara"/>
              <a:ea typeface="Candara"/>
              <a:cs typeface="Candara"/>
              <a:sym typeface="Candara"/>
            </a:endParaRPr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Char char="🞆"/>
            </a:pPr>
            <a:r>
              <a:rPr lang="it-IT" sz="2220">
                <a:latin typeface="Candara"/>
                <a:ea typeface="Candara"/>
                <a:cs typeface="Candara"/>
                <a:sym typeface="Candara"/>
              </a:rPr>
              <a:t>Può influenzare  gli altri femminismi 🡪 discorsi che </a:t>
            </a:r>
            <a:r>
              <a:rPr lang="it-IT" sz="2220" b="1">
                <a:latin typeface="Candara"/>
                <a:ea typeface="Candara"/>
                <a:cs typeface="Candara"/>
                <a:sym typeface="Candara"/>
              </a:rPr>
              <a:t>si rafforzano a vicenda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Char char="🞆"/>
            </a:pPr>
            <a:r>
              <a:rPr lang="it-IT" sz="2220">
                <a:latin typeface="Candara"/>
                <a:ea typeface="Candara"/>
                <a:cs typeface="Candara"/>
                <a:sym typeface="Candara"/>
              </a:rPr>
              <a:t>Oltre quei modelli di emancipazione femminile elaborati in Occidente (accusati di imperialismo culturale, di assimilazionismo) 🡪 </a:t>
            </a:r>
            <a:r>
              <a:rPr lang="it-IT" sz="2220" b="1">
                <a:latin typeface="Candara"/>
                <a:ea typeface="Candara"/>
                <a:cs typeface="Candara"/>
                <a:sym typeface="Candara"/>
              </a:rPr>
              <a:t>diversa forma di universalismo</a:t>
            </a:r>
            <a:r>
              <a:rPr lang="it-IT" sz="2220">
                <a:latin typeface="Candara"/>
                <a:ea typeface="Candara"/>
                <a:cs typeface="Candara"/>
                <a:sym typeface="Candara"/>
              </a:rPr>
              <a:t>: no rinuncia totale a religione e tradizioni</a:t>
            </a:r>
            <a:endParaRPr sz="222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endParaRPr sz="222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endParaRPr sz="222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>
            <a:spLocks noGrp="1"/>
          </p:cNvSpPr>
          <p:nvPr>
            <p:ph type="body" idx="1"/>
          </p:nvPr>
        </p:nvSpPr>
        <p:spPr>
          <a:xfrm>
            <a:off x="457200" y="404664"/>
            <a:ext cx="8075240" cy="606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it-IT" u="sng">
                <a:latin typeface="Candara"/>
                <a:ea typeface="Candara"/>
                <a:cs typeface="Candara"/>
                <a:sym typeface="Candara"/>
              </a:rPr>
              <a:t>Eredità dei movimenti femministi nel Mediterraneo: quali relazioni tra le due sponde?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u="sng">
              <a:latin typeface="Candara"/>
              <a:ea typeface="Candara"/>
              <a:cs typeface="Candara"/>
              <a:sym typeface="Candara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it-IT">
                <a:latin typeface="Candara"/>
                <a:ea typeface="Candara"/>
                <a:cs typeface="Candara"/>
                <a:sym typeface="Candara"/>
              </a:rPr>
              <a:t>Dall’inizio del XX secolo: </a:t>
            </a:r>
            <a:r>
              <a:rPr lang="it-IT" b="1">
                <a:latin typeface="Candara"/>
                <a:ea typeface="Candara"/>
                <a:cs typeface="Candara"/>
                <a:sym typeface="Candara"/>
              </a:rPr>
              <a:t>alleanze femministe transnazionali 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tra le donne delle due rive del Mediterraneo 🡪 si rafforzano a vicenda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it-IT">
                <a:latin typeface="Candara"/>
                <a:ea typeface="Candara"/>
                <a:cs typeface="Candara"/>
                <a:sym typeface="Candara"/>
              </a:rPr>
              <a:t>Impegnate nelle lotte femministe autoctone, ma </a:t>
            </a:r>
            <a:r>
              <a:rPr lang="it-IT" b="1">
                <a:latin typeface="Candara"/>
                <a:ea typeface="Candara"/>
                <a:cs typeface="Candara"/>
                <a:sym typeface="Candara"/>
              </a:rPr>
              <a:t>tutte insieme 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= contribuiscono a formare il femminismo 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it-IT">
                <a:latin typeface="Candara"/>
                <a:ea typeface="Candara"/>
                <a:cs typeface="Candara"/>
                <a:sym typeface="Candara"/>
              </a:rPr>
              <a:t>Vasta </a:t>
            </a:r>
            <a:r>
              <a:rPr lang="it-IT" b="1">
                <a:latin typeface="Candara"/>
                <a:ea typeface="Candara"/>
                <a:cs typeface="Candara"/>
                <a:sym typeface="Candara"/>
              </a:rPr>
              <a:t>comunità femminista internazionale in un mondo diviso dal colonialismo 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🡪 </a:t>
            </a:r>
            <a:r>
              <a:rPr lang="it-IT" b="1">
                <a:latin typeface="Candara"/>
                <a:ea typeface="Candara"/>
                <a:cs typeface="Candara"/>
                <a:sym typeface="Candara"/>
              </a:rPr>
              <a:t>problematiche comuni 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= tutte discriminate e ancora sottoposte alla tutela del marito 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27432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>
                <a:latin typeface="Candara"/>
                <a:ea typeface="Candara"/>
                <a:cs typeface="Candara"/>
                <a:sym typeface="Candara"/>
              </a:rPr>
              <a:t>SMENTITA l’idea che il femminismo fosse un’invenzione occidentale e che i femminismi delle due sponde fossero antagonisti tra loro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>
            <a:spLocks noGrp="1"/>
          </p:cNvSpPr>
          <p:nvPr>
            <p:ph type="body" idx="1"/>
          </p:nvPr>
        </p:nvSpPr>
        <p:spPr>
          <a:xfrm>
            <a:off x="323528" y="620688"/>
            <a:ext cx="8424936" cy="585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20"/>
              <a:buChar char="🞆"/>
            </a:pPr>
            <a:r>
              <a:rPr lang="it-IT" sz="2600" b="1">
                <a:latin typeface="Candara"/>
                <a:ea typeface="Candara"/>
                <a:cs typeface="Candara"/>
                <a:sym typeface="Candara"/>
              </a:rPr>
              <a:t>Occasione  di dialogo</a:t>
            </a: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 concreto tra </a:t>
            </a:r>
            <a:r>
              <a:rPr lang="it-IT" sz="2600" u="sng">
                <a:latin typeface="Candara"/>
                <a:ea typeface="Candara"/>
                <a:cs typeface="Candara"/>
                <a:sym typeface="Candara"/>
              </a:rPr>
              <a:t>donne occidentali </a:t>
            </a: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e </a:t>
            </a:r>
            <a:r>
              <a:rPr lang="it-IT" sz="2600" u="sng">
                <a:latin typeface="Candara"/>
                <a:ea typeface="Candara"/>
                <a:cs typeface="Candara"/>
                <a:sym typeface="Candara"/>
              </a:rPr>
              <a:t>femministe musulmane orientali</a:t>
            </a: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it-IT" sz="2300">
                <a:latin typeface="Candara"/>
                <a:ea typeface="Candara"/>
                <a:cs typeface="Candara"/>
                <a:sym typeface="Candara"/>
              </a:rPr>
              <a:t>🡪</a:t>
            </a: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 confutato lo stereotipo della </a:t>
            </a:r>
            <a:r>
              <a:rPr lang="it-IT" sz="2600"/>
              <a:t>“</a:t>
            </a: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donna musulmana</a:t>
            </a:r>
            <a:r>
              <a:rPr lang="it-IT" sz="2800"/>
              <a:t>”</a:t>
            </a: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 oppressa </a:t>
            </a:r>
            <a:r>
              <a:rPr lang="it-IT" sz="2300">
                <a:latin typeface="Candara"/>
                <a:ea typeface="Candara"/>
                <a:cs typeface="Candara"/>
                <a:sym typeface="Candara"/>
              </a:rPr>
              <a:t>🡪</a:t>
            </a: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SzPts val="1820"/>
              <a:buNone/>
            </a:pP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dagli anni ‘30 agli anni ‘90 del Novecento, tra le donne delle due sponde: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SzPts val="1820"/>
              <a:buNone/>
            </a:pPr>
            <a:endParaRPr sz="2600">
              <a:latin typeface="Candara"/>
              <a:ea typeface="Candara"/>
              <a:cs typeface="Candara"/>
              <a:sym typeface="Candara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20"/>
              <a:buFont typeface="Noto Sans Symbols"/>
              <a:buChar char="✔"/>
            </a:pP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Confronto costruttivo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20"/>
              <a:buFont typeface="Noto Sans Symbols"/>
              <a:buChar char="✔"/>
            </a:pP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Revisione dei pregiudizi reciproci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820"/>
              <a:buFont typeface="Noto Sans Symbols"/>
              <a:buChar char="✔"/>
            </a:pP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 Collaborazione in nome di presupposti e obiettivi comuni 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SzPts val="1820"/>
              <a:buNone/>
            </a:pP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Senza negare le specificità dei singoli contesti nazionali, né delle diverse correnti femministe</a:t>
            </a:r>
            <a:endParaRPr sz="26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>
            <a:spLocks noGrp="1"/>
          </p:cNvSpPr>
          <p:nvPr>
            <p:ph type="body" idx="1"/>
          </p:nvPr>
        </p:nvSpPr>
        <p:spPr>
          <a:xfrm>
            <a:off x="251520" y="332656"/>
            <a:ext cx="8568952" cy="606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Tornando al </a:t>
            </a:r>
            <a:r>
              <a:rPr lang="it-IT" sz="2800">
                <a:latin typeface="Candara"/>
                <a:ea typeface="Candara"/>
                <a:cs typeface="Candara"/>
                <a:sym typeface="Candara"/>
              </a:rPr>
              <a:t>femminismo islamico</a:t>
            </a: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, quale può essere il suo </a:t>
            </a:r>
            <a:r>
              <a:rPr lang="it-IT" sz="2600" b="1">
                <a:latin typeface="Candara"/>
                <a:ea typeface="Candara"/>
                <a:cs typeface="Candara"/>
                <a:sym typeface="Candara"/>
              </a:rPr>
              <a:t>ruolo concreto</a:t>
            </a:r>
            <a:r>
              <a:rPr lang="it-IT" sz="2600">
                <a:latin typeface="Candara"/>
                <a:ea typeface="Candara"/>
                <a:cs typeface="Candara"/>
                <a:sym typeface="Candara"/>
              </a:rPr>
              <a:t>?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SzPts val="1820"/>
              <a:buNone/>
            </a:pPr>
            <a:endParaRPr sz="2600">
              <a:latin typeface="Candara"/>
              <a:ea typeface="Candara"/>
              <a:cs typeface="Candara"/>
              <a:sym typeface="Candara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❖"/>
            </a:pPr>
            <a:r>
              <a:rPr lang="it-IT" u="sng">
                <a:latin typeface="Candara"/>
                <a:ea typeface="Candara"/>
                <a:cs typeface="Candara"/>
                <a:sym typeface="Candara"/>
              </a:rPr>
              <a:t>Sulla sponda nord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: spazio nel dibattito pubblico accanto ad altri femminismi europei 🡪 offre alle donne e agli uomini musulmani immigrati una </a:t>
            </a:r>
            <a:r>
              <a:rPr lang="it-IT" b="1">
                <a:latin typeface="Candara"/>
                <a:ea typeface="Candara"/>
                <a:cs typeface="Candara"/>
                <a:sym typeface="Candara"/>
              </a:rPr>
              <a:t>via di integrazione in senso ampio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: interpretazioni dell’Islam adeguate alle loro  esigenze ma che non collidono con i nuovi ambienti sociali 🡪 </a:t>
            </a:r>
            <a:r>
              <a:rPr lang="it-IT" b="1" u="sng">
                <a:latin typeface="Candara"/>
                <a:ea typeface="Candara"/>
                <a:cs typeface="Candara"/>
                <a:sym typeface="Candara"/>
              </a:rPr>
              <a:t>promozione di una cultura più pluralista</a:t>
            </a: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None/>
            </a:pPr>
            <a:endParaRPr b="1" u="sng">
              <a:latin typeface="Candara"/>
              <a:ea typeface="Candara"/>
              <a:cs typeface="Candara"/>
              <a:sym typeface="Candara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❖"/>
            </a:pPr>
            <a:r>
              <a:rPr lang="it-IT" u="sng">
                <a:latin typeface="Candara"/>
                <a:ea typeface="Candara"/>
                <a:cs typeface="Candara"/>
                <a:sym typeface="Candara"/>
              </a:rPr>
              <a:t>Sulla sponda sud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: resiste in un contesto caratterizzato da regimi autoritari 🡪 insieme al femminismo laico locale, sta contribuendo alla </a:t>
            </a:r>
            <a:r>
              <a:rPr lang="it-IT" b="1" u="sng">
                <a:latin typeface="Candara"/>
                <a:ea typeface="Candara"/>
                <a:cs typeface="Candara"/>
                <a:sym typeface="Candara"/>
              </a:rPr>
              <a:t>nascita di società più democratiche</a:t>
            </a:r>
            <a:r>
              <a:rPr lang="it-IT" b="1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e rispettose della giustizia di genere</a:t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>
            <a:spLocks noGrp="1"/>
          </p:cNvSpPr>
          <p:nvPr>
            <p:ph type="body" idx="1"/>
          </p:nvPr>
        </p:nvSpPr>
        <p:spPr>
          <a:xfrm>
            <a:off x="323528" y="338273"/>
            <a:ext cx="8424936" cy="59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it-IT">
                <a:latin typeface="Candara"/>
                <a:ea typeface="Candara"/>
                <a:cs typeface="Candara"/>
                <a:sym typeface="Candara"/>
              </a:rPr>
              <a:t>Femminismo islamico = importante per la costruzione di una </a:t>
            </a:r>
            <a:r>
              <a:rPr lang="it-IT" u="sng">
                <a:latin typeface="Candara"/>
                <a:ea typeface="Candara"/>
                <a:cs typeface="Candara"/>
                <a:sym typeface="Candara"/>
              </a:rPr>
              <a:t>nuova cultura euro-mediterranea,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it-IT">
                <a:latin typeface="Candara"/>
                <a:ea typeface="Candara"/>
                <a:cs typeface="Candara"/>
                <a:sym typeface="Candara"/>
              </a:rPr>
              <a:t>perché 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it-IT">
                <a:latin typeface="Candara"/>
                <a:ea typeface="Candara"/>
                <a:cs typeface="Candara"/>
                <a:sym typeface="Candara"/>
              </a:rPr>
              <a:t>Si propone la </a:t>
            </a:r>
            <a:r>
              <a:rPr lang="it-IT" sz="2600" b="1">
                <a:latin typeface="Candara"/>
                <a:ea typeface="Candara"/>
                <a:cs typeface="Candara"/>
                <a:sym typeface="Candara"/>
              </a:rPr>
              <a:t>piena uguaglianza 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di tutti gli esseri umani e giustizia sociale + si esprime con un linguaggio religioso che </a:t>
            </a:r>
            <a:r>
              <a:rPr lang="it-IT" b="1">
                <a:latin typeface="Candara"/>
                <a:ea typeface="Candara"/>
                <a:cs typeface="Candara"/>
                <a:sym typeface="Candara"/>
              </a:rPr>
              <a:t>si adatta alla vita secolarizzata 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it-IT">
                <a:latin typeface="Candara"/>
                <a:ea typeface="Candara"/>
                <a:cs typeface="Candara"/>
                <a:sym typeface="Candara"/>
              </a:rPr>
              <a:t>Non vuole annullare le differenze, ma rimarcare lo </a:t>
            </a:r>
            <a:r>
              <a:rPr lang="it-IT" sz="2600" b="1">
                <a:latin typeface="Candara"/>
                <a:ea typeface="Candara"/>
                <a:cs typeface="Candara"/>
                <a:sym typeface="Candara"/>
              </a:rPr>
              <a:t>spettro comune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 che unisce gruppi diversi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it-IT">
                <a:latin typeface="Candara"/>
                <a:ea typeface="Candara"/>
                <a:cs typeface="Candara"/>
                <a:sym typeface="Candara"/>
              </a:rPr>
              <a:t>Attraverso scambi intellettuali 🡪 incentiva un </a:t>
            </a:r>
            <a:r>
              <a:rPr lang="it-IT" sz="2600" b="1">
                <a:latin typeface="Candara"/>
                <a:ea typeface="Candara"/>
                <a:cs typeface="Candara"/>
                <a:sym typeface="Candara"/>
              </a:rPr>
              <a:t>nuovo Islam egualitario</a:t>
            </a:r>
            <a:r>
              <a:rPr lang="it-IT" b="1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che sostenga il pluralismo e la cultura democratica 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it-IT">
                <a:latin typeface="Candara"/>
                <a:ea typeface="Candara"/>
                <a:cs typeface="Candara"/>
                <a:sym typeface="Candara"/>
              </a:rPr>
              <a:t>Obiettivo = </a:t>
            </a:r>
            <a:r>
              <a:rPr lang="it-IT" sz="2600" b="1">
                <a:latin typeface="Candara"/>
                <a:ea typeface="Candara"/>
                <a:cs typeface="Candara"/>
                <a:sym typeface="Candara"/>
              </a:rPr>
              <a:t>Mediterraneo </a:t>
            </a:r>
            <a:r>
              <a:rPr lang="it-IT" sz="2600" b="1"/>
              <a:t>“</a:t>
            </a:r>
            <a:r>
              <a:rPr lang="it-IT" sz="2600" b="1">
                <a:latin typeface="Candara"/>
                <a:ea typeface="Candara"/>
                <a:cs typeface="Candara"/>
                <a:sym typeface="Candara"/>
              </a:rPr>
              <a:t>alternativo</a:t>
            </a:r>
            <a:r>
              <a:rPr lang="it-IT"/>
              <a:t>”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: da zona di disordine e destabilizzazione a </a:t>
            </a:r>
            <a:r>
              <a:rPr lang="it-IT" b="1">
                <a:latin typeface="Candara"/>
                <a:ea typeface="Candara"/>
                <a:cs typeface="Candara"/>
                <a:sym typeface="Candara"/>
              </a:rPr>
              <a:t>laboratorio</a:t>
            </a:r>
            <a:r>
              <a:rPr lang="it-IT">
                <a:latin typeface="Candara"/>
                <a:ea typeface="Candara"/>
                <a:cs typeface="Candara"/>
                <a:sym typeface="Candara"/>
              </a:rPr>
              <a:t> dove sperimentare nuove relazioni sociali e internazionali</a:t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4139952" y="188640"/>
            <a:ext cx="288032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51720" y="1246606"/>
            <a:ext cx="6172200" cy="218239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000" dirty="0">
                <a:solidFill>
                  <a:schemeClr val="tx1"/>
                </a:solidFill>
                <a:latin typeface="Candara" pitchFamily="34" charset="0"/>
              </a:rPr>
              <a:t>La strumentalizzazione del femminismo islamico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03B6FD-B381-8F41-B3DF-97025FD54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Antropologia del Mediterraneo - 18 Novembre 2020</a:t>
            </a:r>
          </a:p>
        </p:txBody>
      </p:sp>
    </p:spTree>
    <p:extLst>
      <p:ext uri="{BB962C8B-B14F-4D97-AF65-F5344CB8AC3E}">
        <p14:creationId xmlns:p14="http://schemas.microsoft.com/office/powerpoint/2010/main" val="226977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B5E4-3DED-4835-9220-69875E3F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it-IT" dirty="0">
                <a:latin typeface="Candara"/>
              </a:rPr>
              <a:t>Indice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0C7B0-F1A2-483A-A94E-E6BFF7C89A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042244"/>
            <a:ext cx="7290783" cy="4431708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it-IT" dirty="0">
                <a:latin typeface="Candara"/>
              </a:rPr>
              <a:t>Il femminismo islamico</a:t>
            </a:r>
          </a:p>
          <a:p>
            <a:r>
              <a:rPr lang="it-IT" dirty="0">
                <a:latin typeface="Candara"/>
              </a:rPr>
              <a:t>Femminismo islamico e mediterraneo</a:t>
            </a:r>
          </a:p>
          <a:p>
            <a:r>
              <a:rPr lang="it-IT" dirty="0">
                <a:latin typeface="Candara"/>
              </a:rPr>
              <a:t>Femminismo islamico nel contesto spagnolo</a:t>
            </a:r>
          </a:p>
          <a:p>
            <a:r>
              <a:rPr lang="it-IT" dirty="0">
                <a:latin typeface="Candara"/>
              </a:rPr>
              <a:t>Strumentalizzazione del femminismo islamico</a:t>
            </a:r>
          </a:p>
          <a:p>
            <a:r>
              <a:rPr lang="it-IT">
                <a:latin typeface="Candara"/>
              </a:rPr>
              <a:t>Un femminismo universale?</a:t>
            </a: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FD70A371-D0F9-4E2D-9EBD-044E42748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754" y="274699"/>
            <a:ext cx="1972780" cy="245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3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F95E1D-8F37-A745-AC9A-7052A853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/>
              <a:t>Le donne nelle lotte di liberazione coloniale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199948-DAA6-E345-9CF0-243C7B54D1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it-IT" dirty="0"/>
              <a:t>Si assiste ad un’inclusione delle lotte femministe in un contesto più ampio di </a:t>
            </a:r>
            <a:r>
              <a:rPr lang="it-IT" b="1" i="1" dirty="0"/>
              <a:t>conflitto</a:t>
            </a:r>
            <a:r>
              <a:rPr lang="it-IT" dirty="0"/>
              <a:t>, in particolare quello contro l’occupazione coloniale.</a:t>
            </a:r>
          </a:p>
          <a:p>
            <a:pPr algn="just">
              <a:lnSpc>
                <a:spcPct val="100000"/>
              </a:lnSpc>
            </a:pPr>
            <a:r>
              <a:rPr lang="it-IT" dirty="0"/>
              <a:t>Le lotte di liberazione coloniale esaltano l’unità e la solidarietà all’interno della regione coinvolta, a scapito di rivendicazioni personali, di genere e di classe.</a:t>
            </a:r>
          </a:p>
          <a:p>
            <a:pPr algn="just">
              <a:lnSpc>
                <a:spcPct val="100000"/>
              </a:lnSpc>
            </a:pPr>
            <a:r>
              <a:rPr lang="it-IT" dirty="0"/>
              <a:t>Le donne vengono mobilitate e coinvolte nella causa nazionale; tuttavia, i riconoscimenti ottenuti sono stati particolarmente esigui e limitati </a:t>
            </a:r>
            <a:r>
              <a:rPr lang="it-IT" i="1" dirty="0"/>
              <a:t>(«la donna rappresenta la nazione, ma è l’uomo ad essere cittadino»);</a:t>
            </a:r>
            <a:r>
              <a:rPr lang="it-IT" dirty="0"/>
              <a:t> 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E6B49C5-FE7B-C741-B3CD-0432DC4C33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Antropologia del Mediterraneo - 18 Novembre 2020</a:t>
            </a:r>
          </a:p>
        </p:txBody>
      </p:sp>
    </p:spTree>
    <p:extLst>
      <p:ext uri="{BB962C8B-B14F-4D97-AF65-F5344CB8AC3E}">
        <p14:creationId xmlns:p14="http://schemas.microsoft.com/office/powerpoint/2010/main" val="1611125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D62FEF-A633-2449-A491-8FEDA70D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costruzione dell’«</a:t>
            </a:r>
            <a:r>
              <a:rPr lang="it-IT" i="1" dirty="0"/>
              <a:t>Altro</a:t>
            </a:r>
            <a:r>
              <a:rPr lang="it-IT" dirty="0"/>
              <a:t>»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03E41B-B916-804F-97B2-C2681C3785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4116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it-IT" dirty="0"/>
              <a:t>Lo status delle donne all’interno di un Paese diventa l’oggetto attorno al quale costruire la propria </a:t>
            </a:r>
            <a:r>
              <a:rPr lang="it-IT" b="1" i="1" dirty="0"/>
              <a:t>base identitaria</a:t>
            </a:r>
            <a:r>
              <a:rPr lang="it-IT" dirty="0"/>
              <a:t>. </a:t>
            </a:r>
          </a:p>
          <a:p>
            <a:pPr algn="just">
              <a:lnSpc>
                <a:spcPct val="100000"/>
              </a:lnSpc>
            </a:pPr>
            <a:r>
              <a:rPr lang="it-IT" dirty="0"/>
              <a:t>Si innesca un meccanismo di strumentalizzazione della figura femminile per rappresentare l</a:t>
            </a:r>
            <a:r>
              <a:rPr lang="it-IT" i="1" dirty="0"/>
              <a:t>’«Altro»,</a:t>
            </a:r>
            <a:r>
              <a:rPr lang="it-IT" dirty="0"/>
              <a:t> che passa proprio dall’osservazione della condizione delle donne.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it-IT" dirty="0"/>
          </a:p>
          <a:p>
            <a:pPr marL="0" indent="0" algn="just">
              <a:lnSpc>
                <a:spcPct val="100000"/>
              </a:lnSpc>
              <a:buNone/>
            </a:pPr>
            <a:endParaRPr lang="it-IT" dirty="0"/>
          </a:p>
          <a:p>
            <a:pPr algn="just">
              <a:lnSpc>
                <a:spcPct val="100000"/>
              </a:lnSpc>
            </a:pPr>
            <a:endParaRPr lang="it-IT" dirty="0"/>
          </a:p>
          <a:p>
            <a:pPr algn="just">
              <a:lnSpc>
                <a:spcPct val="100000"/>
              </a:lnSpc>
            </a:pPr>
            <a:r>
              <a:rPr lang="it-IT" dirty="0"/>
              <a:t>L’individuazione dell’«</a:t>
            </a:r>
            <a:r>
              <a:rPr lang="it-IT" i="1" dirty="0"/>
              <a:t>Altro</a:t>
            </a:r>
            <a:r>
              <a:rPr lang="it-IT" dirty="0"/>
              <a:t>» dà avvio ad un discorso di </a:t>
            </a:r>
            <a:r>
              <a:rPr lang="it-IT" i="1" dirty="0"/>
              <a:t>legittimazione interna</a:t>
            </a:r>
            <a:r>
              <a:rPr lang="it-IT" dirty="0"/>
              <a:t>, accrescendo nelle donne la convinzione che la condizione in cui si trovano è più favorevole che altrove e mascherando il sistema di oppressione in cui sono inserite.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D228055-DBBA-1646-B4AC-C1DD2185DF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Antropologia del Mediterraneo - 18 Novembre 2020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A7194C1-3BC0-B944-BCE4-B6F7C835D17F}"/>
              </a:ext>
            </a:extLst>
          </p:cNvPr>
          <p:cNvSpPr txBox="1"/>
          <p:nvPr/>
        </p:nvSpPr>
        <p:spPr>
          <a:xfrm>
            <a:off x="1130660" y="391187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«Diteci come trattate le vostre donne e vi diremo in quale fase della modernità vi trovate; guardate come trattate le vostre donne e capirete in che stato di degrado siete».</a:t>
            </a:r>
          </a:p>
        </p:txBody>
      </p:sp>
    </p:spTree>
    <p:extLst>
      <p:ext uri="{BB962C8B-B14F-4D97-AF65-F5344CB8AC3E}">
        <p14:creationId xmlns:p14="http://schemas.microsoft.com/office/powerpoint/2010/main" val="2278720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7C216F-7256-C842-9F3D-2D2B67600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«Femminismi di Stato»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5BD5F2-381F-5842-B6A6-53EBC75DB5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it-IT" dirty="0"/>
              <a:t>Il </a:t>
            </a:r>
            <a:r>
              <a:rPr lang="it-IT" b="1" i="1" dirty="0"/>
              <a:t>Femminismo di Stato </a:t>
            </a:r>
            <a:r>
              <a:rPr lang="it-IT" dirty="0"/>
              <a:t>è un fenomeno che favorisce una, seppur limitata, inclusione delle donne nella scena pubblica e politica nazionale.</a:t>
            </a:r>
          </a:p>
          <a:p>
            <a:pPr algn="just">
              <a:lnSpc>
                <a:spcPct val="110000"/>
              </a:lnSpc>
            </a:pPr>
            <a:r>
              <a:rPr lang="it-IT" dirty="0"/>
              <a:t>I governi locali includono all’interno dell’agenda politica nazionale i diritti delle donne.</a:t>
            </a:r>
          </a:p>
          <a:p>
            <a:pPr algn="just">
              <a:lnSpc>
                <a:spcPct val="110000"/>
              </a:lnSpc>
            </a:pPr>
            <a:r>
              <a:rPr lang="it-IT" dirty="0"/>
              <a:t>Il vero obiettivo dei regimi, tuttavia, è quello di limitare, controllare e vietare l’emergere di movimenti femministi, facendosi promotori di alcune delle loro richieste.</a:t>
            </a:r>
          </a:p>
          <a:p>
            <a:pPr algn="just">
              <a:lnSpc>
                <a:spcPct val="110000"/>
              </a:lnSpc>
            </a:pPr>
            <a:r>
              <a:rPr lang="it-IT" dirty="0"/>
              <a:t>Le rivendicazioni femministe vengono, però, svuotate dei loro aspetti più conflittuali e non ottengono alcuna modifica relativamente al sistema patriarcale.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C1C62D-148A-7E42-A5A4-E2E6FEA46B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Antropologia del Mediterraneo - 18 Novembre 2020</a:t>
            </a:r>
          </a:p>
        </p:txBody>
      </p:sp>
    </p:spTree>
    <p:extLst>
      <p:ext uri="{BB962C8B-B14F-4D97-AF65-F5344CB8AC3E}">
        <p14:creationId xmlns:p14="http://schemas.microsoft.com/office/powerpoint/2010/main" val="2266449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56B2AC-BEE1-324B-B35D-D9EC4D4B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Due Femminismi di Stato </a:t>
            </a:r>
            <a:r>
              <a:rPr lang="it-IT" i="1" dirty="0"/>
              <a:t>«di facciata»</a:t>
            </a:r>
            <a:br>
              <a:rPr lang="it-IT" i="1" dirty="0"/>
            </a:b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871A45-CFC9-D043-82C9-C8BF1F53CE9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Il regno di Mohammed VI (1963-1999) assume un carattere </a:t>
            </a:r>
            <a:r>
              <a:rPr lang="it-IT" i="1" dirty="0"/>
              <a:t>gender inclusive</a:t>
            </a:r>
            <a:r>
              <a:rPr lang="it-IT" dirty="0"/>
              <a:t> per poter dimostrare il grado di progressismo del </a:t>
            </a:r>
            <a:r>
              <a:rPr lang="it-IT" b="1" dirty="0"/>
              <a:t>Marocco</a:t>
            </a:r>
            <a:r>
              <a:rPr lang="it-IT" dirty="0"/>
              <a:t>; tuttavia, le modifiche apportate andavano a vantaggio esclusivamente delle associazioni femminili alleate del governo ed il regime stesso si è appropriato della retorica dei movimenti femministi per garantire la propria stabilità.</a:t>
            </a:r>
          </a:p>
          <a:p>
            <a:pPr marL="0" indent="0" algn="just">
              <a:buNone/>
            </a:pPr>
            <a:endParaRPr lang="it-IT" dirty="0"/>
          </a:p>
          <a:p>
            <a:pPr algn="just">
              <a:lnSpc>
                <a:spcPct val="100000"/>
              </a:lnSpc>
            </a:pPr>
            <a:r>
              <a:rPr lang="it-IT" dirty="0"/>
              <a:t>La </a:t>
            </a:r>
            <a:r>
              <a:rPr lang="it-IT" b="1" dirty="0"/>
              <a:t>Repubblica Turca di </a:t>
            </a:r>
            <a:r>
              <a:rPr lang="it-IT" b="1" dirty="0" err="1"/>
              <a:t>Atatürk</a:t>
            </a:r>
            <a:r>
              <a:rPr lang="it-IT" dirty="0"/>
              <a:t> (1923-1938) ha intrecciato l'emancipazione delle donne al piano di costruzione di uno stato moderno e secolare; tuttavia, le riforme implementate non modificavano affatto la concezione patriarcale dei ruoli di genere </a:t>
            </a:r>
            <a:r>
              <a:rPr lang="it-IT" i="1" dirty="0"/>
              <a:t>(«le donne sono le madri della nazione»).</a:t>
            </a:r>
            <a:endParaRPr lang="it-IT" b="1" i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23125D6-F48C-C743-9592-AFF8EF5999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Antropologia del Mediterraneo - 18 Novembre 2020</a:t>
            </a:r>
          </a:p>
        </p:txBody>
      </p:sp>
    </p:spTree>
    <p:extLst>
      <p:ext uri="{BB962C8B-B14F-4D97-AF65-F5344CB8AC3E}">
        <p14:creationId xmlns:p14="http://schemas.microsoft.com/office/powerpoint/2010/main" val="1376346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121C1E-B4EA-E14B-99C6-0AC55A2F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femminismo di stato e i movimenti islamisti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1A9F50-5A7F-1141-ACF5-3D669CAC61F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it-IT" dirty="0"/>
              <a:t>La causa femminista sembra essere stata sostenuta anche da </a:t>
            </a:r>
            <a:r>
              <a:rPr lang="it-IT" b="1" dirty="0"/>
              <a:t>aree più conservatrici dell’islam</a:t>
            </a:r>
            <a:r>
              <a:rPr lang="it-IT" dirty="0"/>
              <a:t>.</a:t>
            </a:r>
          </a:p>
          <a:p>
            <a:pPr algn="just">
              <a:lnSpc>
                <a:spcPct val="100000"/>
              </a:lnSpc>
            </a:pPr>
            <a:r>
              <a:rPr lang="it-IT" dirty="0"/>
              <a:t>La relazione che si instaura tra gruppi islamisti e movimenti femminismi islamici mostra la </a:t>
            </a:r>
            <a:r>
              <a:rPr lang="it-IT" i="1" dirty="0"/>
              <a:t>diffusione</a:t>
            </a:r>
            <a:r>
              <a:rPr lang="it-IT" dirty="0"/>
              <a:t> e </a:t>
            </a:r>
            <a:r>
              <a:rPr lang="it-IT" i="1" dirty="0"/>
              <a:t>l’adesione alla lotta per l’emancipazione delle donne</a:t>
            </a:r>
            <a:r>
              <a:rPr lang="it-IT" dirty="0"/>
              <a:t>.</a:t>
            </a:r>
          </a:p>
          <a:p>
            <a:pPr algn="just">
              <a:lnSpc>
                <a:spcPct val="100000"/>
              </a:lnSpc>
            </a:pPr>
            <a:r>
              <a:rPr lang="it-IT" dirty="0"/>
              <a:t>La frange islamiste invocano discorsi sui diritti delle donne a scopo utilitaristico e gli stessi movimenti femministi accettano questo </a:t>
            </a:r>
            <a:r>
              <a:rPr lang="it-IT" i="1" dirty="0"/>
              <a:t>compromesso</a:t>
            </a:r>
            <a:r>
              <a:rPr lang="it-IT" dirty="0"/>
              <a:t> in nome di un, anche minimo, riconoscimento di alcuni diritti.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6A74450-8A32-6F4A-BD6E-88755CCBF9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Antropologia del Mediterraneo - 18 Novembre 2020</a:t>
            </a:r>
          </a:p>
        </p:txBody>
      </p:sp>
    </p:spTree>
    <p:extLst>
      <p:ext uri="{BB962C8B-B14F-4D97-AF65-F5344CB8AC3E}">
        <p14:creationId xmlns:p14="http://schemas.microsoft.com/office/powerpoint/2010/main" val="3064268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>
            <a:spLocks noGrp="1"/>
          </p:cNvSpPr>
          <p:nvPr>
            <p:ph type="ctrTitle"/>
          </p:nvPr>
        </p:nvSpPr>
        <p:spPr>
          <a:xfrm>
            <a:off x="2115733" y="850900"/>
            <a:ext cx="6172200" cy="161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ndara"/>
              <a:buNone/>
            </a:pPr>
            <a:r>
              <a:rPr lang="it-IT" sz="50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Femminismo islamico e spagna</a:t>
            </a:r>
            <a:endParaRPr sz="50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7" name="Google Shape;137;p1"/>
          <p:cNvSpPr txBox="1">
            <a:spLocks noGrp="1"/>
          </p:cNvSpPr>
          <p:nvPr>
            <p:ph type="subTitle" idx="1"/>
          </p:nvPr>
        </p:nvSpPr>
        <p:spPr>
          <a:xfrm>
            <a:off x="2115733" y="2944835"/>
            <a:ext cx="6746193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it-IT" sz="2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Che ruolo il femminismo islamico spagnolo può svolgere nella promozione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it-IT" sz="2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di una nuova cultura mediterranea?</a:t>
            </a:r>
            <a:endParaRPr sz="2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</a:pPr>
            <a:endParaRPr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B98065-EF77-2645-A9C9-2B4A766F91E5}"/>
              </a:ext>
            </a:extLst>
          </p:cNvPr>
          <p:cNvSpPr txBox="1"/>
          <p:nvPr/>
        </p:nvSpPr>
        <p:spPr>
          <a:xfrm>
            <a:off x="2547949" y="5730101"/>
            <a:ext cx="6211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chemeClr val="accent1"/>
                </a:solidFill>
              </a:rPr>
              <a:t>•</a:t>
            </a:r>
            <a:r>
              <a:rPr lang="it-IT" sz="1500" dirty="0">
                <a:latin typeface="Candara" panose="020E0502030303020204" pitchFamily="34" charset="0"/>
              </a:rPr>
              <a:t> M. </a:t>
            </a:r>
            <a:r>
              <a:rPr lang="it-IT" sz="1500" dirty="0" err="1">
                <a:latin typeface="Candara" panose="020E0502030303020204" pitchFamily="34" charset="0"/>
              </a:rPr>
              <a:t>Badran</a:t>
            </a:r>
            <a:r>
              <a:rPr lang="it-IT" sz="1500" dirty="0">
                <a:latin typeface="Candara" panose="020E0502030303020204" pitchFamily="34" charset="0"/>
              </a:rPr>
              <a:t>, “Il femminismo islamico”, in </a:t>
            </a:r>
            <a:r>
              <a:rPr lang="it-IT" sz="1500" dirty="0" err="1">
                <a:latin typeface="Candara" panose="020E0502030303020204" pitchFamily="34" charset="0"/>
              </a:rPr>
              <a:t>F</a:t>
            </a:r>
            <a:r>
              <a:rPr lang="it-IT" sz="1500" dirty="0">
                <a:latin typeface="Candara" panose="020E0502030303020204" pitchFamily="34" charset="0"/>
              </a:rPr>
              <a:t>. Cassano &amp; D. </a:t>
            </a:r>
            <a:r>
              <a:rPr lang="it-IT" sz="1500" dirty="0" err="1">
                <a:latin typeface="Candara" panose="020E0502030303020204" pitchFamily="34" charset="0"/>
              </a:rPr>
              <a:t>Zolo</a:t>
            </a:r>
            <a:r>
              <a:rPr lang="it-IT" sz="1500" dirty="0">
                <a:latin typeface="Candara" panose="020E0502030303020204" pitchFamily="34" charset="0"/>
              </a:rPr>
              <a:t> (a cura di), L’alternativa mediterranea, Milano, Feltrinelli, 2007.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ADC141-E690-6641-8770-7CA811FBC1B7}"/>
              </a:ext>
            </a:extLst>
          </p:cNvPr>
          <p:cNvSpPr txBox="1"/>
          <p:nvPr/>
        </p:nvSpPr>
        <p:spPr>
          <a:xfrm rot="16200000">
            <a:off x="-714374" y="697011"/>
            <a:ext cx="19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Gian Marco Melillo</a:t>
            </a:r>
          </a:p>
        </p:txBody>
      </p:sp>
    </p:spTree>
    <p:extLst>
      <p:ext uri="{BB962C8B-B14F-4D97-AF65-F5344CB8AC3E}">
        <p14:creationId xmlns:p14="http://schemas.microsoft.com/office/powerpoint/2010/main" val="2646482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>
            <a:spLocks noGrp="1"/>
          </p:cNvSpPr>
          <p:nvPr>
            <p:ph type="body" idx="1"/>
          </p:nvPr>
        </p:nvSpPr>
        <p:spPr>
          <a:xfrm>
            <a:off x="241300" y="297520"/>
            <a:ext cx="5676492" cy="404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it-IT" sz="2500" b="1" dirty="0">
                <a:latin typeface="Candara" panose="020E0502030303020204" pitchFamily="34" charset="0"/>
              </a:rPr>
              <a:t>RIFERIMENTO SIMBOLICO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60"/>
              <a:buNone/>
            </a:pPr>
            <a:endParaRPr lang="it-IT" sz="500" b="1" dirty="0">
              <a:latin typeface="Candara" panose="020E0502030303020204" pitchFamily="34" charset="0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SzPts val="1960"/>
              <a:buFont typeface="Wingdings" pitchFamily="2" charset="2"/>
              <a:buChar char="v"/>
            </a:pPr>
            <a:r>
              <a:rPr lang="it-IT" dirty="0">
                <a:solidFill>
                  <a:schemeClr val="accent1"/>
                </a:solidFill>
                <a:latin typeface="Candara" panose="020E0502030303020204" pitchFamily="34" charset="0"/>
              </a:rPr>
              <a:t>Spagna musulmana </a:t>
            </a:r>
            <a:r>
              <a:rPr lang="it-IT" sz="2150" dirty="0">
                <a:latin typeface="Candara" panose="020E0502030303020204" pitchFamily="34" charset="0"/>
              </a:rPr>
              <a:t>(VIII-XI sec.),             culla di un cultura euro-mediterranea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960"/>
              <a:buNone/>
            </a:pPr>
            <a:endParaRPr lang="it-IT" sz="1000" dirty="0">
              <a:latin typeface="Candara" panose="020E0502030303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it-IT" sz="2200" dirty="0">
                <a:solidFill>
                  <a:schemeClr val="accent1"/>
                </a:solidFill>
                <a:latin typeface="Candara" panose="020E0502030303020204" pitchFamily="34" charset="0"/>
                <a:sym typeface="Wingdings" pitchFamily="2" charset="2"/>
              </a:rPr>
              <a:t></a:t>
            </a:r>
            <a:r>
              <a:rPr lang="it-IT" sz="2200" dirty="0">
                <a:latin typeface="Candara" panose="020E0502030303020204" pitchFamily="34" charset="0"/>
                <a:sym typeface="Wingdings" pitchFamily="2" charset="2"/>
              </a:rPr>
              <a:t> </a:t>
            </a:r>
            <a:r>
              <a:rPr lang="it-IT" sz="2100" dirty="0">
                <a:latin typeface="Candara" panose="020E0502030303020204" pitchFamily="34" charset="0"/>
                <a:sym typeface="Wingdings" pitchFamily="2" charset="2"/>
              </a:rPr>
              <a:t>c</a:t>
            </a:r>
            <a:r>
              <a:rPr lang="it-IT" sz="2100" dirty="0">
                <a:latin typeface="Candara" panose="020E0502030303020204" pitchFamily="34" charset="0"/>
              </a:rPr>
              <a:t>oesistenza e collaborazione di una pluralità di elementi </a:t>
            </a:r>
            <a:r>
              <a:rPr lang="it-IT" sz="2100" dirty="0" err="1">
                <a:latin typeface="Candara" panose="020E0502030303020204" pitchFamily="34" charset="0"/>
              </a:rPr>
              <a:t>etno</a:t>
            </a:r>
            <a:r>
              <a:rPr lang="it-IT" sz="2100" dirty="0">
                <a:latin typeface="Candara" panose="020E0502030303020204" pitchFamily="34" charset="0"/>
              </a:rPr>
              <a:t>-religiosi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it-IT" sz="2100" dirty="0">
                <a:latin typeface="Candara" panose="020E0502030303020204" pitchFamily="34" charset="0"/>
              </a:rPr>
              <a:t>(Islam iberico, cristianità medievale, ebraismo)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960"/>
              <a:buNone/>
            </a:pPr>
            <a:endParaRPr lang="it-IT" sz="1300" dirty="0">
              <a:latin typeface="Candara" panose="020E0502030303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it-IT" sz="2100" dirty="0">
                <a:solidFill>
                  <a:schemeClr val="accent1"/>
                </a:solidFill>
                <a:latin typeface="Candara" panose="020E0502030303020204" pitchFamily="34" charset="0"/>
                <a:sym typeface="Wingdings" pitchFamily="2" charset="2"/>
              </a:rPr>
              <a:t> </a:t>
            </a:r>
            <a:r>
              <a:rPr lang="it-IT" sz="2100" dirty="0">
                <a:solidFill>
                  <a:schemeClr val="tx1"/>
                </a:solidFill>
                <a:latin typeface="Candara" panose="020E0502030303020204" pitchFamily="34" charset="0"/>
                <a:sym typeface="Wingdings" pitchFamily="2" charset="2"/>
              </a:rPr>
              <a:t>contributo alla costruzione della modernità europea con il suo patrimonio di opere tradotte in ogni campo del sapere, transitato da Baghdad a Cordoba fino ai paesi occidentali</a:t>
            </a:r>
            <a:endParaRPr lang="it-IT" sz="21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90AED663-CAC6-8748-914D-75D8A11F4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961" y="297520"/>
            <a:ext cx="2710554" cy="2249760"/>
          </a:xfrm>
          <a:prstGeom prst="rect">
            <a:avLst/>
          </a:prstGeom>
        </p:spPr>
      </p:pic>
      <p:pic>
        <p:nvPicPr>
          <p:cNvPr id="5" name="Immagine 4" descr="Immagine che contiene fotografia, posando, figlio, colorato&#10;&#10;Descrizione generata automaticamente">
            <a:extLst>
              <a:ext uri="{FF2B5EF4-FFF2-40B4-BE49-F238E27FC236}">
                <a16:creationId xmlns:a16="http://schemas.microsoft.com/office/drawing/2014/main" id="{8B9F9121-5953-2247-9D6A-78254CDEB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343400"/>
            <a:ext cx="3517900" cy="20574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3E7035-274E-E04D-93FA-64A5A97B6B68}"/>
              </a:ext>
            </a:extLst>
          </p:cNvPr>
          <p:cNvSpPr txBox="1"/>
          <p:nvPr/>
        </p:nvSpPr>
        <p:spPr>
          <a:xfrm>
            <a:off x="3822700" y="4174166"/>
            <a:ext cx="49530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latin typeface="Candara" panose="020E0502030303020204" pitchFamily="34" charset="0"/>
              </a:rPr>
              <a:t>Punti in comune con il femminismo islamico spagnolo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100" b="1" dirty="0">
                <a:solidFill>
                  <a:schemeClr val="accent1"/>
                </a:solidFill>
                <a:latin typeface="Candara" panose="020E0502030303020204" pitchFamily="34" charset="0"/>
              </a:rPr>
              <a:t>luoghi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100" b="1" dirty="0">
                <a:solidFill>
                  <a:schemeClr val="accent1"/>
                </a:solidFill>
                <a:latin typeface="Candara" panose="020E0502030303020204" pitchFamily="34" charset="0"/>
              </a:rPr>
              <a:t>tradizione islamica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100" b="1" dirty="0">
                <a:solidFill>
                  <a:schemeClr val="accent1"/>
                </a:solidFill>
                <a:latin typeface="Candara" panose="020E0502030303020204" pitchFamily="34" charset="0"/>
              </a:rPr>
              <a:t> apertura mentale e progressismo</a:t>
            </a:r>
          </a:p>
        </p:txBody>
      </p:sp>
    </p:spTree>
    <p:extLst>
      <p:ext uri="{BB962C8B-B14F-4D97-AF65-F5344CB8AC3E}">
        <p14:creationId xmlns:p14="http://schemas.microsoft.com/office/powerpoint/2010/main" val="129221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>
            <a:spLocks noGrp="1"/>
          </p:cNvSpPr>
          <p:nvPr>
            <p:ph type="body" idx="1"/>
          </p:nvPr>
        </p:nvSpPr>
        <p:spPr>
          <a:xfrm>
            <a:off x="276971" y="303732"/>
            <a:ext cx="8259858" cy="218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it-IT" b="1" dirty="0">
                <a:latin typeface="Candara"/>
                <a:ea typeface="Candara"/>
                <a:cs typeface="Candara"/>
                <a:sym typeface="Candara"/>
              </a:rPr>
              <a:t>	</a:t>
            </a:r>
            <a:r>
              <a:rPr lang="it-IT" sz="2200" b="1" dirty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UN FEMMINISMO ISLAMICO SPAGNOLO …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lang="it-IT" sz="1100" b="1" dirty="0">
              <a:latin typeface="Candara"/>
              <a:ea typeface="Candara"/>
              <a:cs typeface="Candara"/>
              <a:sym typeface="Candara"/>
            </a:endParaRPr>
          </a:p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Font typeface="Wingdings" pitchFamily="2" charset="2"/>
              <a:buChar char="v"/>
            </a:pPr>
            <a:r>
              <a:rPr lang="it-IT" sz="2100" dirty="0">
                <a:latin typeface="Candara"/>
                <a:ea typeface="Candara"/>
                <a:cs typeface="Candara"/>
                <a:sym typeface="Candara"/>
              </a:rPr>
              <a:t>Nasce negli </a:t>
            </a:r>
            <a:r>
              <a:rPr lang="it-IT" sz="2100" b="1" dirty="0">
                <a:latin typeface="Candara"/>
                <a:ea typeface="Candara"/>
                <a:cs typeface="Candara"/>
                <a:sym typeface="Candara"/>
              </a:rPr>
              <a:t>anni ’90</a:t>
            </a:r>
            <a:r>
              <a:rPr lang="it-IT" sz="2200" dirty="0">
                <a:latin typeface="Candara"/>
                <a:ea typeface="Candara"/>
                <a:cs typeface="Candara"/>
                <a:sym typeface="Candara"/>
              </a:rPr>
              <a:t>       </a:t>
            </a:r>
            <a:r>
              <a:rPr lang="it-IT" sz="2200" dirty="0">
                <a:latin typeface="Candara"/>
                <a:ea typeface="Candara"/>
                <a:cs typeface="Candara"/>
                <a:sym typeface="Wingdings" pitchFamily="2" charset="2"/>
              </a:rPr>
              <a:t> </a:t>
            </a:r>
            <a:r>
              <a:rPr lang="it-IT" sz="2100" dirty="0">
                <a:latin typeface="Candara"/>
                <a:ea typeface="Candara"/>
                <a:cs typeface="Candara"/>
                <a:sym typeface="Wingdings" pitchFamily="2" charset="2"/>
              </a:rPr>
              <a:t>1992: libertà religiosa per i musulmani 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it-IT" sz="1900" dirty="0">
                <a:latin typeface="Candara"/>
                <a:ea typeface="Candara"/>
                <a:cs typeface="Candara"/>
                <a:sym typeface="Wingdings" pitchFamily="2" charset="2"/>
              </a:rPr>
              <a:t>			   (accordo tra Governo e </a:t>
            </a:r>
            <a:r>
              <a:rPr lang="it-IT" sz="1900" i="1" dirty="0" err="1">
                <a:latin typeface="Candara"/>
                <a:ea typeface="Candara"/>
                <a:cs typeface="Candara"/>
                <a:sym typeface="Wingdings" pitchFamily="2" charset="2"/>
              </a:rPr>
              <a:t>Junta</a:t>
            </a:r>
            <a:r>
              <a:rPr lang="it-IT" sz="1900" i="1" dirty="0">
                <a:latin typeface="Candara"/>
                <a:ea typeface="Candara"/>
                <a:cs typeface="Candara"/>
                <a:sym typeface="Wingdings" pitchFamily="2" charset="2"/>
              </a:rPr>
              <a:t> </a:t>
            </a:r>
            <a:r>
              <a:rPr lang="it-IT" sz="1900" i="1" dirty="0" err="1">
                <a:latin typeface="Candara"/>
                <a:ea typeface="Candara"/>
                <a:cs typeface="Candara"/>
                <a:sym typeface="Wingdings" pitchFamily="2" charset="2"/>
              </a:rPr>
              <a:t>Islàmica</a:t>
            </a:r>
            <a:r>
              <a:rPr lang="it-IT" sz="1900" i="1" dirty="0">
                <a:latin typeface="Candara"/>
                <a:ea typeface="Candara"/>
                <a:cs typeface="Candara"/>
                <a:sym typeface="Wingdings" pitchFamily="2" charset="2"/>
              </a:rPr>
              <a:t> </a:t>
            </a:r>
            <a:r>
              <a:rPr lang="it-IT" sz="1900" dirty="0">
                <a:latin typeface="Candara"/>
                <a:ea typeface="Candara"/>
                <a:cs typeface="Candara"/>
                <a:sym typeface="Wingdings" pitchFamily="2" charset="2"/>
              </a:rPr>
              <a:t>spagnola)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lang="it-IT" sz="1200" dirty="0">
              <a:latin typeface="Candara"/>
              <a:ea typeface="Candara"/>
              <a:cs typeface="Candara"/>
              <a:sym typeface="Wingdings" pitchFamily="2" charset="2"/>
            </a:endParaRPr>
          </a:p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Font typeface="Wingdings" pitchFamily="2" charset="2"/>
              <a:buChar char="v"/>
            </a:pPr>
            <a:r>
              <a:rPr lang="it-IT" sz="2100" dirty="0">
                <a:latin typeface="Candara"/>
                <a:ea typeface="Candara"/>
                <a:cs typeface="Candara"/>
                <a:sym typeface="Wingdings" pitchFamily="2" charset="2"/>
              </a:rPr>
              <a:t>Inserimento comunità musulmana nello spazio pubblico spagnolo, sfruttato per promuovere </a:t>
            </a:r>
            <a:r>
              <a:rPr lang="it-IT" sz="2100" b="1" dirty="0">
                <a:latin typeface="Candara"/>
                <a:ea typeface="Candara"/>
                <a:cs typeface="Candara"/>
                <a:sym typeface="Wingdings" pitchFamily="2" charset="2"/>
              </a:rPr>
              <a:t>discorsi su pluralismo e questioni di genere </a:t>
            </a:r>
            <a:r>
              <a:rPr lang="it-IT" sz="2100" dirty="0">
                <a:latin typeface="Candara"/>
                <a:ea typeface="Candara"/>
                <a:cs typeface="Candara"/>
                <a:sym typeface="Wingdings" pitchFamily="2" charset="2"/>
              </a:rPr>
              <a:t>e favorire integrazione sociale dei nuovi cittadini musulmani</a:t>
            </a:r>
          </a:p>
        </p:txBody>
      </p:sp>
      <p:pic>
        <p:nvPicPr>
          <p:cNvPr id="148" name="Google Shape;1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200000">
            <a:off x="3051929" y="852521"/>
            <a:ext cx="239678" cy="3158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494D24-6FA6-8B4F-8B2B-6C8F353D080F}"/>
              </a:ext>
            </a:extLst>
          </p:cNvPr>
          <p:cNvSpPr txBox="1"/>
          <p:nvPr/>
        </p:nvSpPr>
        <p:spPr>
          <a:xfrm>
            <a:off x="3329708" y="2489200"/>
            <a:ext cx="2282073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SzPts val="1680"/>
            </a:pPr>
            <a:r>
              <a:rPr lang="it-IT" sz="2200" b="1" dirty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…ILLUMINATO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E936CB-DEBE-0042-A5E9-2D59309E3E50}"/>
              </a:ext>
            </a:extLst>
          </p:cNvPr>
          <p:cNvSpPr txBox="1"/>
          <p:nvPr/>
        </p:nvSpPr>
        <p:spPr>
          <a:xfrm>
            <a:off x="273739" y="2823543"/>
            <a:ext cx="6441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ndara" panose="020E0502030303020204" pitchFamily="34" charset="0"/>
              </a:rPr>
              <a:t>Non autorità religiose islamiche, bensì </a:t>
            </a:r>
            <a:r>
              <a:rPr lang="it-IT" sz="2000" b="1" dirty="0">
                <a:latin typeface="Candara" panose="020E0502030303020204" pitchFamily="34" charset="0"/>
              </a:rPr>
              <a:t>esponenti</a:t>
            </a:r>
            <a:r>
              <a:rPr lang="it-IT" sz="2000" dirty="0">
                <a:latin typeface="Candara" panose="020E0502030303020204" pitchFamily="34" charset="0"/>
              </a:rPr>
              <a:t> </a:t>
            </a:r>
            <a:r>
              <a:rPr lang="it-IT" sz="2000" b="1" dirty="0">
                <a:latin typeface="Candara" panose="020E0502030303020204" pitchFamily="34" charset="0"/>
              </a:rPr>
              <a:t>intellettuali</a:t>
            </a:r>
            <a:r>
              <a:rPr lang="it-IT" sz="2000" dirty="0">
                <a:latin typeface="Candara" panose="020E0502030303020204" pitchFamily="34" charset="0"/>
              </a:rPr>
              <a:t>, musulmani convertiti, provenienti dagli ambienti della vecchia sinistra, </a:t>
            </a:r>
          </a:p>
          <a:p>
            <a:r>
              <a:rPr lang="it-IT" sz="2000" dirty="0">
                <a:latin typeface="Candara" panose="020E0502030303020204" pitchFamily="34" charset="0"/>
              </a:rPr>
              <a:t>dunque in una posizione favorevole:</a:t>
            </a:r>
          </a:p>
          <a:p>
            <a:r>
              <a:rPr lang="it-IT" sz="2000" dirty="0">
                <a:solidFill>
                  <a:schemeClr val="accent1"/>
                </a:solidFill>
                <a:latin typeface="Candara" panose="020E0502030303020204" pitchFamily="34" charset="0"/>
                <a:sym typeface="Wingdings" pitchFamily="2" charset="2"/>
              </a:rPr>
              <a:t></a:t>
            </a:r>
            <a:r>
              <a:rPr lang="it-IT" sz="2000" b="1" dirty="0">
                <a:latin typeface="Candara" panose="020E0502030303020204" pitchFamily="34" charset="0"/>
                <a:sym typeface="Wingdings" pitchFamily="2" charset="2"/>
              </a:rPr>
              <a:t> </a:t>
            </a:r>
            <a:r>
              <a:rPr lang="it-IT" sz="2000" b="1" dirty="0">
                <a:latin typeface="Candara" panose="020E0502030303020204" pitchFamily="34" charset="0"/>
              </a:rPr>
              <a:t>già integrati nella società spagnola e dunque in grado di contribuire efficacemente a stabilire legami tra questa, le istituzioni e i nuovi cittadini musulmani</a:t>
            </a:r>
            <a:endParaRPr lang="it-IT" sz="2000" dirty="0">
              <a:latin typeface="Candara" panose="020E0502030303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FAC0ED-F2D9-7240-864A-86F018F164D6}"/>
              </a:ext>
            </a:extLst>
          </p:cNvPr>
          <p:cNvSpPr txBox="1"/>
          <p:nvPr/>
        </p:nvSpPr>
        <p:spPr>
          <a:xfrm>
            <a:off x="175370" y="5200051"/>
            <a:ext cx="82598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100" dirty="0" err="1">
                <a:solidFill>
                  <a:schemeClr val="accent1"/>
                </a:solidFill>
                <a:latin typeface="Candara" panose="020E0502030303020204" pitchFamily="34" charset="0"/>
              </a:rPr>
              <a:t>Jadicha</a:t>
            </a:r>
            <a:r>
              <a:rPr lang="it-IT" sz="2100" dirty="0">
                <a:solidFill>
                  <a:schemeClr val="accent1"/>
                </a:solidFill>
                <a:latin typeface="Candara" panose="020E0502030303020204" pitchFamily="34" charset="0"/>
              </a:rPr>
              <a:t> Candela </a:t>
            </a:r>
            <a:r>
              <a:rPr lang="it-IT" sz="2000" dirty="0">
                <a:solidFill>
                  <a:schemeClr val="accent1"/>
                </a:solidFill>
                <a:latin typeface="Candara" panose="020E0502030303020204" pitchFamily="34" charset="0"/>
              </a:rPr>
              <a:t>(1952-2020)</a:t>
            </a:r>
            <a:r>
              <a:rPr lang="it-IT" sz="1900" dirty="0">
                <a:solidFill>
                  <a:schemeClr val="tx1"/>
                </a:solidFill>
                <a:latin typeface="Candara" panose="020E0502030303020204" pitchFamily="34" charset="0"/>
              </a:rPr>
              <a:t>, avvocatessa e fondatrice </a:t>
            </a:r>
            <a:r>
              <a:rPr lang="it-IT" sz="1900" i="1" dirty="0">
                <a:solidFill>
                  <a:schemeClr val="tx1"/>
                </a:solidFill>
                <a:latin typeface="Candara" panose="020E0502030303020204" pitchFamily="34" charset="0"/>
              </a:rPr>
              <a:t>«al-Nisa’»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100" dirty="0" err="1">
                <a:solidFill>
                  <a:schemeClr val="accent1"/>
                </a:solidFill>
                <a:latin typeface="Candara" panose="020E0502030303020204" pitchFamily="34" charset="0"/>
              </a:rPr>
              <a:t>Mansur</a:t>
            </a:r>
            <a:r>
              <a:rPr lang="it-IT" sz="2100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it-IT" sz="2100" dirty="0" err="1">
                <a:solidFill>
                  <a:schemeClr val="accent1"/>
                </a:solidFill>
                <a:latin typeface="Candara" panose="020E0502030303020204" pitchFamily="34" charset="0"/>
              </a:rPr>
              <a:t>Escudero</a:t>
            </a:r>
            <a:r>
              <a:rPr lang="it-IT" sz="2000" dirty="0">
                <a:solidFill>
                  <a:schemeClr val="accent1"/>
                </a:solidFill>
                <a:latin typeface="Candara" panose="020E0502030303020204" pitchFamily="34" charset="0"/>
              </a:rPr>
              <a:t> (1947-2010)</a:t>
            </a:r>
            <a:r>
              <a:rPr lang="it-IT" sz="19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it-IT" sz="1900" dirty="0">
                <a:latin typeface="Candara" panose="020E0502030303020204" pitchFamily="34" charset="0"/>
              </a:rPr>
              <a:t>psicologo e presidente della </a:t>
            </a:r>
            <a:r>
              <a:rPr lang="it-IT" sz="1900" i="1" dirty="0" err="1">
                <a:latin typeface="Candara" panose="020E0502030303020204" pitchFamily="34" charset="0"/>
              </a:rPr>
              <a:t>Junta</a:t>
            </a:r>
            <a:r>
              <a:rPr lang="it-IT" sz="1900" i="1" dirty="0">
                <a:latin typeface="Candara" panose="020E0502030303020204" pitchFamily="34" charset="0"/>
              </a:rPr>
              <a:t> </a:t>
            </a:r>
            <a:r>
              <a:rPr lang="it-IT" sz="1900" i="1" dirty="0" err="1">
                <a:latin typeface="Candara" panose="020E0502030303020204" pitchFamily="34" charset="0"/>
              </a:rPr>
              <a:t>Islàmica</a:t>
            </a:r>
            <a:r>
              <a:rPr lang="it-IT" sz="1900" dirty="0">
                <a:latin typeface="Candara" panose="020E0502030303020204" pitchFamily="34" charset="0"/>
              </a:rPr>
              <a:t> </a:t>
            </a:r>
            <a:endParaRPr lang="it-IT" sz="19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100" dirty="0" err="1">
                <a:solidFill>
                  <a:schemeClr val="accent1"/>
                </a:solidFill>
                <a:latin typeface="Candara" panose="020E0502030303020204" pitchFamily="34" charset="0"/>
              </a:rPr>
              <a:t>Abdennur</a:t>
            </a:r>
            <a:r>
              <a:rPr lang="it-IT" sz="2100" dirty="0">
                <a:solidFill>
                  <a:schemeClr val="accent1"/>
                </a:solidFill>
                <a:latin typeface="Candara" panose="020E0502030303020204" pitchFamily="34" charset="0"/>
              </a:rPr>
              <a:t> Prado </a:t>
            </a:r>
            <a:r>
              <a:rPr lang="it-IT" sz="2000" dirty="0">
                <a:solidFill>
                  <a:schemeClr val="accent1"/>
                </a:solidFill>
                <a:latin typeface="Candara" panose="020E0502030303020204" pitchFamily="34" charset="0"/>
              </a:rPr>
              <a:t>(1967-)</a:t>
            </a:r>
            <a:r>
              <a:rPr lang="it-IT" sz="1900" dirty="0">
                <a:solidFill>
                  <a:schemeClr val="tx1"/>
                </a:solidFill>
                <a:latin typeface="Candara" panose="020E0502030303020204" pitchFamily="34" charset="0"/>
              </a:rPr>
              <a:t>, segretario della </a:t>
            </a:r>
            <a:r>
              <a:rPr lang="it-IT" sz="19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Junta</a:t>
            </a:r>
            <a:r>
              <a:rPr lang="it-IT" sz="1900" i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it-IT" sz="19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Islàmica</a:t>
            </a:r>
            <a:r>
              <a:rPr lang="it-IT" sz="1900" i="1" dirty="0">
                <a:solidFill>
                  <a:schemeClr val="tx1"/>
                </a:solidFill>
                <a:latin typeface="Candara" panose="020E0502030303020204" pitchFamily="34" charset="0"/>
              </a:rPr>
              <a:t> catalana</a:t>
            </a:r>
            <a:r>
              <a:rPr lang="it-IT" sz="1900" dirty="0">
                <a:solidFill>
                  <a:schemeClr val="tx1"/>
                </a:solidFill>
                <a:latin typeface="Candara" panose="020E0502030303020204" pitchFamily="34" charset="0"/>
              </a:rPr>
              <a:t> (fino al 2011)</a:t>
            </a:r>
          </a:p>
        </p:txBody>
      </p:sp>
      <p:pic>
        <p:nvPicPr>
          <p:cNvPr id="7" name="Immagine 6" descr="Jadicha Candela&#10;">
            <a:extLst>
              <a:ext uri="{FF2B5EF4-FFF2-40B4-BE49-F238E27FC236}">
                <a16:creationId xmlns:a16="http://schemas.microsoft.com/office/drawing/2014/main" id="{9FE1A1CD-A5B5-7C4B-B008-DA68FC8EB0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91" b="37755"/>
          <a:stretch/>
        </p:blipFill>
        <p:spPr>
          <a:xfrm>
            <a:off x="6715068" y="3009330"/>
            <a:ext cx="1746250" cy="19367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523FCF-51B5-C34D-9B2E-A741D3E9DC64}"/>
              </a:ext>
            </a:extLst>
          </p:cNvPr>
          <p:cNvSpPr txBox="1"/>
          <p:nvPr/>
        </p:nvSpPr>
        <p:spPr>
          <a:xfrm>
            <a:off x="6926356" y="4900474"/>
            <a:ext cx="163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/>
              <a:t>Jadicha</a:t>
            </a:r>
            <a:r>
              <a:rPr lang="it-IT" sz="1200" i="1" dirty="0"/>
              <a:t> Candela</a:t>
            </a:r>
          </a:p>
        </p:txBody>
      </p:sp>
    </p:spTree>
    <p:extLst>
      <p:ext uri="{BB962C8B-B14F-4D97-AF65-F5344CB8AC3E}">
        <p14:creationId xmlns:p14="http://schemas.microsoft.com/office/powerpoint/2010/main" val="2414439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body" idx="1"/>
          </p:nvPr>
        </p:nvSpPr>
        <p:spPr>
          <a:xfrm>
            <a:off x="260350" y="692696"/>
            <a:ext cx="5137150" cy="13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it-IT" sz="2300" dirty="0">
                <a:latin typeface="Candara"/>
                <a:ea typeface="Candara"/>
                <a:cs typeface="Candara"/>
                <a:sym typeface="Candara"/>
              </a:rPr>
              <a:t>TEMI DEL FEMMINISMO ISLAMICO</a:t>
            </a:r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rPr lang="it-IT" sz="2000" i="1" dirty="0"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it-IT" sz="2000" b="1" i="1" dirty="0">
                <a:latin typeface="Candara"/>
                <a:ea typeface="Candara"/>
                <a:cs typeface="Candara"/>
                <a:sym typeface="Candara"/>
              </a:rPr>
              <a:t>I-IV Congresso internazionale del femminismo islamico, </a:t>
            </a:r>
            <a:r>
              <a:rPr lang="it-IT" sz="2000" i="1" dirty="0">
                <a:latin typeface="Candara"/>
                <a:ea typeface="Candara"/>
                <a:cs typeface="Candara"/>
                <a:sym typeface="Candara"/>
              </a:rPr>
              <a:t>Barcellona-Madrid 2005-2010)</a:t>
            </a:r>
          </a:p>
        </p:txBody>
      </p:sp>
      <p:sp>
        <p:nvSpPr>
          <p:cNvPr id="3" name="Google Shape;174;p8">
            <a:extLst>
              <a:ext uri="{FF2B5EF4-FFF2-40B4-BE49-F238E27FC236}">
                <a16:creationId xmlns:a16="http://schemas.microsoft.com/office/drawing/2014/main" id="{9041C841-561A-F242-8E19-B2ED826939D9}"/>
              </a:ext>
            </a:extLst>
          </p:cNvPr>
          <p:cNvSpPr/>
          <p:nvPr/>
        </p:nvSpPr>
        <p:spPr>
          <a:xfrm>
            <a:off x="2536577" y="202193"/>
            <a:ext cx="292348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DB5C0E-658B-984A-B7AC-B584A9E16C80}"/>
              </a:ext>
            </a:extLst>
          </p:cNvPr>
          <p:cNvSpPr txBox="1"/>
          <p:nvPr/>
        </p:nvSpPr>
        <p:spPr>
          <a:xfrm>
            <a:off x="200025" y="2314684"/>
            <a:ext cx="8743950" cy="345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r>
              <a:rPr lang="it-IT" sz="2150" i="1" dirty="0">
                <a:latin typeface="Candara"/>
                <a:ea typeface="Candara"/>
                <a:cs typeface="Candara"/>
                <a:sym typeface="Candara"/>
              </a:rPr>
              <a:t>Jihad di genere</a:t>
            </a:r>
            <a:r>
              <a:rPr lang="it-IT" sz="2100" i="1" dirty="0">
                <a:latin typeface="Candara"/>
                <a:ea typeface="Candara"/>
                <a:cs typeface="Candara"/>
                <a:sym typeface="Candara"/>
              </a:rPr>
              <a:t>:</a:t>
            </a:r>
            <a:r>
              <a:rPr lang="it-IT" sz="2100" b="1" i="1" dirty="0">
                <a:latin typeface="Candara"/>
                <a:ea typeface="Candara"/>
                <a:cs typeface="Candara"/>
                <a:sym typeface="Candara"/>
              </a:rPr>
              <a:t> </a:t>
            </a:r>
          </a:p>
          <a:p>
            <a:pPr lvl="0">
              <a:lnSpc>
                <a:spcPct val="90000"/>
              </a:lnSpc>
              <a:buSzPts val="1554"/>
            </a:pPr>
            <a:r>
              <a:rPr lang="it-IT" sz="2100" dirty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inquadrare il discorso all’interno della cornice religiosa dell’Islam ricercando nelle fonti fondamentali della tradizione islamica (Corano e Sunna) i passi che sottendono i principi di uguaglianza dei sessi, di giustizia sociale e di emancipazione della donna musulmana</a:t>
            </a:r>
          </a:p>
          <a:p>
            <a:pPr lvl="0">
              <a:lnSpc>
                <a:spcPct val="90000"/>
              </a:lnSpc>
              <a:buSzPts val="1554"/>
            </a:pPr>
            <a:endParaRPr lang="it-IT" sz="1600" dirty="0">
              <a:solidFill>
                <a:schemeClr val="accen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lnSpc>
                <a:spcPct val="90000"/>
              </a:lnSpc>
              <a:buSzPts val="1554"/>
            </a:pPr>
            <a:r>
              <a:rPr lang="it-IT" sz="205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FONTI D’ISPIRAZIONE:</a:t>
            </a:r>
          </a:p>
          <a:p>
            <a:pPr lvl="0">
              <a:lnSpc>
                <a:spcPct val="90000"/>
              </a:lnSpc>
              <a:buSzPts val="1554"/>
            </a:pPr>
            <a:r>
              <a:rPr lang="it-IT" sz="190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lavori di femministe marocchine </a:t>
            </a:r>
            <a:r>
              <a:rPr lang="it-IT" sz="1900" dirty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Fatima </a:t>
            </a:r>
            <a:r>
              <a:rPr lang="it-IT" sz="1900" dirty="0" err="1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Mernissi</a:t>
            </a:r>
            <a:r>
              <a:rPr lang="it-IT" sz="190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it-IT" sz="1900" dirty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Asma </a:t>
            </a:r>
            <a:r>
              <a:rPr lang="it-IT" sz="1900" dirty="0" err="1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Lamrabet</a:t>
            </a:r>
            <a:r>
              <a:rPr lang="it-IT" sz="190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it-IT" sz="1900" dirty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Nadia </a:t>
            </a:r>
            <a:r>
              <a:rPr lang="it-IT" sz="1900" dirty="0" err="1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Yassine</a:t>
            </a:r>
            <a:r>
              <a:rPr lang="it-IT" sz="1900" dirty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it-IT" sz="20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+</a:t>
            </a:r>
            <a:r>
              <a:rPr lang="it-IT" sz="190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teoriche del femminismo islamico come </a:t>
            </a:r>
            <a:r>
              <a:rPr lang="it-IT" sz="1900" dirty="0" err="1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Riffat</a:t>
            </a:r>
            <a:r>
              <a:rPr lang="it-IT" sz="1900" dirty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it-IT" sz="1900" dirty="0" err="1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Hassan</a:t>
            </a:r>
            <a:r>
              <a:rPr lang="it-IT" sz="190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it-IT" sz="1900" dirty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Amina </a:t>
            </a:r>
            <a:r>
              <a:rPr lang="it-IT" sz="1900" dirty="0" err="1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Wadud</a:t>
            </a:r>
            <a:r>
              <a:rPr lang="it-IT" sz="190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it-IT" sz="1850" dirty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Asma </a:t>
            </a:r>
            <a:r>
              <a:rPr lang="it-IT" sz="1850" dirty="0" err="1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Barlas</a:t>
            </a:r>
            <a:endParaRPr lang="it-IT" sz="1850" dirty="0">
              <a:solidFill>
                <a:schemeClr val="accen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lnSpc>
                <a:spcPct val="90000"/>
              </a:lnSpc>
              <a:buSzPts val="1554"/>
            </a:pPr>
            <a:endParaRPr lang="it-IT" sz="1900" dirty="0">
              <a:solidFill>
                <a:schemeClr val="tx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lnSpc>
                <a:spcPct val="90000"/>
              </a:lnSpc>
              <a:buSzPts val="1554"/>
            </a:pPr>
            <a:endParaRPr lang="it-IT" sz="1900" dirty="0">
              <a:solidFill>
                <a:schemeClr val="tx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lnSpc>
                <a:spcPct val="90000"/>
              </a:lnSpc>
              <a:buSzPts val="1554"/>
            </a:pPr>
            <a:endParaRPr lang="it-IT" sz="2100" dirty="0">
              <a:solidFill>
                <a:schemeClr val="accen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899747E-2A19-894D-8C7F-F752E56D6C24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308982"/>
            <a:ext cx="2971800" cy="208026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A68DEA-D988-314F-B625-467C3BB2824C}"/>
              </a:ext>
            </a:extLst>
          </p:cNvPr>
          <p:cNvSpPr txBox="1"/>
          <p:nvPr/>
        </p:nvSpPr>
        <p:spPr>
          <a:xfrm>
            <a:off x="5651500" y="2314684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 err="1"/>
              <a:t>Abdennur</a:t>
            </a:r>
            <a:r>
              <a:rPr lang="it-IT" sz="1100" i="1" dirty="0"/>
              <a:t> Prado e </a:t>
            </a:r>
            <a:r>
              <a:rPr lang="it-IT" sz="1100" i="1" dirty="0" err="1"/>
              <a:t>Mansur</a:t>
            </a:r>
            <a:r>
              <a:rPr lang="it-IT" sz="1100" i="1" dirty="0"/>
              <a:t> </a:t>
            </a:r>
            <a:r>
              <a:rPr lang="it-IT" sz="1100" i="1" dirty="0" err="1"/>
              <a:t>Escudero</a:t>
            </a:r>
            <a:endParaRPr lang="it-IT" sz="1100" i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30D09B-7615-3343-A3B7-A18C053FA96D}"/>
              </a:ext>
            </a:extLst>
          </p:cNvPr>
          <p:cNvSpPr txBox="1"/>
          <p:nvPr/>
        </p:nvSpPr>
        <p:spPr>
          <a:xfrm>
            <a:off x="260350" y="4956066"/>
            <a:ext cx="80581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sz="2150" i="1" dirty="0" err="1">
                <a:latin typeface="Candara" panose="020E0502030303020204" pitchFamily="34" charset="0"/>
              </a:rPr>
              <a:t>Ijtihad</a:t>
            </a:r>
            <a:r>
              <a:rPr lang="it-IT" sz="2150" i="1" dirty="0">
                <a:latin typeface="Candara" panose="020E0502030303020204" pitchFamily="34" charset="0"/>
              </a:rPr>
              <a:t> di genere</a:t>
            </a:r>
            <a:r>
              <a:rPr lang="it-IT" sz="2000" dirty="0">
                <a:latin typeface="Candara" panose="020E0502030303020204" pitchFamily="34" charset="0"/>
              </a:rPr>
              <a:t>: interpretazione dei testi sacri comprensiva delle prospettive di genere </a:t>
            </a:r>
          </a:p>
          <a:p>
            <a:r>
              <a:rPr lang="it-IT" sz="2000" dirty="0">
                <a:latin typeface="Candara" panose="020E0502030303020204" pitchFamily="34" charset="0"/>
                <a:sym typeface="Wingdings" pitchFamily="2" charset="2"/>
              </a:rPr>
              <a:t></a:t>
            </a:r>
            <a:r>
              <a:rPr lang="it-IT" sz="2000" i="1" dirty="0">
                <a:latin typeface="Candara" panose="020E0502030303020204" pitchFamily="34" charset="0"/>
                <a:sym typeface="Wingdings" pitchFamily="2" charset="2"/>
              </a:rPr>
              <a:t> </a:t>
            </a:r>
            <a:r>
              <a:rPr lang="it-IT" sz="2000" b="1" dirty="0">
                <a:latin typeface="Candara" panose="020E0502030303020204" pitchFamily="34" charset="0"/>
                <a:sym typeface="Wingdings" pitchFamily="2" charset="2"/>
              </a:rPr>
              <a:t>Principio di uguaglianza ontologica e morale tra uomo e donna che          va rispettato sia in ambito teologico che in ambito sociale.</a:t>
            </a:r>
            <a:endParaRPr lang="it-IT" sz="20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91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>
            <a:spLocks noGrp="1"/>
          </p:cNvSpPr>
          <p:nvPr>
            <p:ph type="body" idx="1"/>
          </p:nvPr>
        </p:nvSpPr>
        <p:spPr>
          <a:xfrm>
            <a:off x="457200" y="404664"/>
            <a:ext cx="8191500" cy="1995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it-IT" sz="2200" dirty="0">
                <a:latin typeface="Candara"/>
                <a:ea typeface="Candara"/>
                <a:cs typeface="Candara"/>
                <a:sym typeface="Candara"/>
              </a:rPr>
              <a:t>Anche in Spagna, ci sono divergenze di interpretazioni tra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it-IT" b="1" dirty="0">
                <a:latin typeface="Candara"/>
                <a:ea typeface="Candara"/>
                <a:cs typeface="Candara"/>
                <a:sym typeface="Candara"/>
              </a:rPr>
              <a:t>Islam conservatore      </a:t>
            </a:r>
            <a:r>
              <a:rPr lang="it-IT" dirty="0">
                <a:latin typeface="Candara"/>
                <a:ea typeface="Candara"/>
                <a:cs typeface="Candara"/>
                <a:sym typeface="Candara"/>
              </a:rPr>
              <a:t>	      	   </a:t>
            </a:r>
            <a:r>
              <a:rPr lang="it-IT" b="1">
                <a:latin typeface="Candara"/>
                <a:ea typeface="Candara"/>
                <a:cs typeface="Candara"/>
                <a:sym typeface="Candara"/>
              </a:rPr>
              <a:t>Islam liberale</a:t>
            </a:r>
            <a:endParaRPr lang="it-IT" b="1" dirty="0">
              <a:latin typeface="Candara"/>
              <a:ea typeface="Candara"/>
              <a:cs typeface="Candara"/>
              <a:sym typeface="Candara"/>
            </a:endParaRPr>
          </a:p>
          <a:p>
            <a:pPr marL="0" lvl="0" indent="0">
              <a:buSzPts val="1680"/>
              <a:buNone/>
            </a:pPr>
            <a:r>
              <a:rPr lang="it-IT" sz="2000" dirty="0">
                <a:latin typeface="Candara"/>
                <a:ea typeface="Candara"/>
                <a:cs typeface="Candara"/>
                <a:sym typeface="Candara"/>
              </a:rPr>
              <a:t>promosso da ambienti conservatori,             promosso dal femminismo  discriminatorio nei confronti		islamico, che esalta i valori di della donna 				 uguaglianza e giustizia sociale</a:t>
            </a:r>
          </a:p>
          <a:p>
            <a:pPr marL="0" lvl="0" indent="0">
              <a:buSzPts val="1680"/>
              <a:buNone/>
            </a:pPr>
            <a:endParaRPr lang="it-IT" sz="2000" dirty="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" name="Diverso da 1">
            <a:extLst>
              <a:ext uri="{FF2B5EF4-FFF2-40B4-BE49-F238E27FC236}">
                <a16:creationId xmlns:a16="http://schemas.microsoft.com/office/drawing/2014/main" id="{F0C28EF0-E5BD-9743-90FC-64F69A754594}"/>
              </a:ext>
            </a:extLst>
          </p:cNvPr>
          <p:cNvSpPr/>
          <p:nvPr/>
        </p:nvSpPr>
        <p:spPr>
          <a:xfrm>
            <a:off x="4197840" y="965200"/>
            <a:ext cx="710220" cy="4699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8098E5-3E42-CB43-97F7-3BAB79E54D2B}"/>
              </a:ext>
            </a:extLst>
          </p:cNvPr>
          <p:cNvSpPr txBox="1"/>
          <p:nvPr/>
        </p:nvSpPr>
        <p:spPr>
          <a:xfrm>
            <a:off x="2470640" y="2462768"/>
            <a:ext cx="6228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chemeClr val="accent1"/>
                </a:solidFill>
                <a:latin typeface="Candara" panose="020E0502030303020204" pitchFamily="34" charset="0"/>
              </a:rPr>
              <a:t>IL CASO</a:t>
            </a:r>
          </a:p>
          <a:p>
            <a:pPr algn="ctr"/>
            <a:r>
              <a:rPr lang="it-IT" sz="2000" dirty="0">
                <a:solidFill>
                  <a:schemeClr val="accent1"/>
                </a:solidFill>
                <a:latin typeface="Candara" panose="020E0502030303020204" pitchFamily="34" charset="0"/>
              </a:rPr>
              <a:t>Mohammad Kamal </a:t>
            </a:r>
            <a:r>
              <a:rPr lang="it-IT" sz="2000" dirty="0" err="1">
                <a:solidFill>
                  <a:schemeClr val="accent1"/>
                </a:solidFill>
                <a:latin typeface="Candara" panose="020E0502030303020204" pitchFamily="34" charset="0"/>
              </a:rPr>
              <a:t>Mustafa</a:t>
            </a:r>
            <a:r>
              <a:rPr lang="it-IT" sz="2000" dirty="0">
                <a:solidFill>
                  <a:schemeClr val="tx1"/>
                </a:solidFill>
                <a:latin typeface="Candara" panose="020E0502030303020204" pitchFamily="34" charset="0"/>
              </a:rPr>
              <a:t>, imam del sud della Spagna</a:t>
            </a:r>
          </a:p>
        </p:txBody>
      </p:sp>
      <p:pic>
        <p:nvPicPr>
          <p:cNvPr id="5" name="Immagine 4" descr="Immagine che contiene persona, uomo, interni, soffitto&#10;&#10;Descrizione generata automaticamente">
            <a:extLst>
              <a:ext uri="{FF2B5EF4-FFF2-40B4-BE49-F238E27FC236}">
                <a16:creationId xmlns:a16="http://schemas.microsoft.com/office/drawing/2014/main" id="{BCCA134E-4FCA-8047-86FD-42EA6FA11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40" y="2462768"/>
            <a:ext cx="2082800" cy="158561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374342-4C6A-CE42-8A56-65CC1A7E0DA7}"/>
              </a:ext>
            </a:extLst>
          </p:cNvPr>
          <p:cNvSpPr txBox="1"/>
          <p:nvPr/>
        </p:nvSpPr>
        <p:spPr>
          <a:xfrm>
            <a:off x="2578100" y="3201432"/>
            <a:ext cx="607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i="1" dirty="0">
                <a:latin typeface="Candara" panose="020E0502030303020204" pitchFamily="34" charset="0"/>
              </a:rPr>
              <a:t>La </a:t>
            </a:r>
            <a:r>
              <a:rPr lang="it-IT" sz="1900" i="1" dirty="0" err="1">
                <a:latin typeface="Candara" panose="020E0502030303020204" pitchFamily="34" charset="0"/>
              </a:rPr>
              <a:t>Mujer</a:t>
            </a:r>
            <a:r>
              <a:rPr lang="it-IT" sz="1900" i="1" dirty="0">
                <a:latin typeface="Candara" panose="020E0502030303020204" pitchFamily="34" charset="0"/>
              </a:rPr>
              <a:t> en </a:t>
            </a:r>
            <a:r>
              <a:rPr lang="it-IT" sz="1900" i="1" dirty="0" err="1">
                <a:latin typeface="Candara" panose="020E0502030303020204" pitchFamily="34" charset="0"/>
              </a:rPr>
              <a:t>el</a:t>
            </a:r>
            <a:r>
              <a:rPr lang="it-IT" sz="1900" i="1" dirty="0">
                <a:latin typeface="Candara" panose="020E0502030303020204" pitchFamily="34" charset="0"/>
              </a:rPr>
              <a:t> Islam </a:t>
            </a:r>
            <a:r>
              <a:rPr lang="it-IT" sz="1900" dirty="0">
                <a:latin typeface="Candara" panose="020E0502030303020204" pitchFamily="34" charset="0"/>
              </a:rPr>
              <a:t>(2000) </a:t>
            </a:r>
            <a:r>
              <a:rPr lang="it-IT" sz="1900" dirty="0">
                <a:latin typeface="Candara" panose="020E0502030303020204" pitchFamily="34" charset="0"/>
                <a:sym typeface="Wingdings" pitchFamily="2" charset="2"/>
              </a:rPr>
              <a:t> </a:t>
            </a:r>
            <a:r>
              <a:rPr lang="it-IT" sz="1900" b="1" dirty="0">
                <a:latin typeface="Candara" panose="020E0502030303020204" pitchFamily="34" charset="0"/>
                <a:sym typeface="Wingdings" pitchFamily="2" charset="2"/>
              </a:rPr>
              <a:t>il Corano autorizza il marito a percuotere la moglie </a:t>
            </a:r>
            <a:r>
              <a:rPr lang="it-IT" sz="1900" dirty="0">
                <a:latin typeface="Candara" panose="020E0502030303020204" pitchFamily="34" charset="0"/>
                <a:sym typeface="Wingdings" pitchFamily="2" charset="2"/>
              </a:rPr>
              <a:t>se disubbidiente</a:t>
            </a:r>
            <a:r>
              <a:rPr lang="it-IT" sz="1900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6DDE442-8B5A-8B4E-A579-227C3874C6CC}"/>
              </a:ext>
            </a:extLst>
          </p:cNvPr>
          <p:cNvSpPr txBox="1"/>
          <p:nvPr/>
        </p:nvSpPr>
        <p:spPr>
          <a:xfrm>
            <a:off x="387840" y="4953317"/>
            <a:ext cx="787986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1900" dirty="0">
                <a:latin typeface="Candara" panose="020E0502030303020204" pitchFamily="34" charset="0"/>
              </a:rPr>
              <a:t>Reazione dal </a:t>
            </a:r>
            <a:r>
              <a:rPr lang="it-IT" sz="1900" b="1" dirty="0">
                <a:latin typeface="Candara" panose="020E0502030303020204" pitchFamily="34" charset="0"/>
              </a:rPr>
              <a:t>mondo dell’associazionismo islamico spagnolo </a:t>
            </a:r>
            <a:r>
              <a:rPr lang="it-IT" sz="1900" dirty="0">
                <a:latin typeface="Candara" panose="020E0502030303020204" pitchFamily="34" charset="0"/>
              </a:rPr>
              <a:t>(istituzionale e non): </a:t>
            </a:r>
            <a:r>
              <a:rPr lang="it-IT" sz="1900" dirty="0">
                <a:solidFill>
                  <a:schemeClr val="accent1"/>
                </a:solidFill>
                <a:latin typeface="Candara" panose="020E0502030303020204" pitchFamily="34" charset="0"/>
              </a:rPr>
              <a:t>organizzazioni femministe islamiche</a:t>
            </a:r>
            <a:r>
              <a:rPr lang="it-IT" sz="1900" i="1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it-IT" sz="1900" dirty="0">
                <a:latin typeface="Candara" panose="020E0502030303020204" pitchFamily="34" charset="0"/>
              </a:rPr>
              <a:t>come </a:t>
            </a:r>
            <a:r>
              <a:rPr lang="it-IT" sz="1900" i="1" dirty="0">
                <a:latin typeface="Candara" panose="020E0502030303020204" pitchFamily="34" charset="0"/>
              </a:rPr>
              <a:t>al-Nisa’ , </a:t>
            </a:r>
            <a:r>
              <a:rPr lang="it-IT" sz="1900" i="1" dirty="0" err="1">
                <a:latin typeface="Candara" panose="020E0502030303020204" pitchFamily="34" charset="0"/>
              </a:rPr>
              <a:t>Asociaciòn</a:t>
            </a:r>
            <a:r>
              <a:rPr lang="it-IT" sz="1900" i="1" dirty="0">
                <a:latin typeface="Candara" panose="020E0502030303020204" pitchFamily="34" charset="0"/>
              </a:rPr>
              <a:t> </a:t>
            </a:r>
            <a:r>
              <a:rPr lang="it-IT" sz="1900" i="1" dirty="0" err="1">
                <a:latin typeface="Candara" panose="020E0502030303020204" pitchFamily="34" charset="0"/>
              </a:rPr>
              <a:t>Baraka</a:t>
            </a:r>
            <a:r>
              <a:rPr lang="it-IT" sz="1900" i="1" dirty="0">
                <a:latin typeface="Candara" panose="020E0502030303020204" pitchFamily="34" charset="0"/>
              </a:rPr>
              <a:t>, </a:t>
            </a:r>
            <a:r>
              <a:rPr lang="it-IT" sz="1900" i="1" dirty="0" err="1">
                <a:latin typeface="Candara" panose="020E0502030303020204" pitchFamily="34" charset="0"/>
              </a:rPr>
              <a:t>Asociaciòn</a:t>
            </a:r>
            <a:r>
              <a:rPr lang="it-IT" sz="1900" i="1" dirty="0">
                <a:latin typeface="Candara" panose="020E0502030303020204" pitchFamily="34" charset="0"/>
              </a:rPr>
              <a:t> cultural </a:t>
            </a:r>
            <a:r>
              <a:rPr lang="it-IT" sz="1900" i="1" dirty="0" err="1">
                <a:latin typeface="Candara" panose="020E0502030303020204" pitchFamily="34" charset="0"/>
              </a:rPr>
              <a:t>Inshalla</a:t>
            </a:r>
            <a:endParaRPr lang="it-IT" sz="1900" dirty="0">
              <a:latin typeface="Candara" panose="020E0502030303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5800EE-2387-9745-BA07-A38F7C3841C4}"/>
              </a:ext>
            </a:extLst>
          </p:cNvPr>
          <p:cNvSpPr txBox="1"/>
          <p:nvPr/>
        </p:nvSpPr>
        <p:spPr>
          <a:xfrm>
            <a:off x="2496040" y="3983821"/>
            <a:ext cx="617806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1900" dirty="0">
                <a:latin typeface="Candara" panose="020E0502030303020204" pitchFamily="34" charset="0"/>
              </a:rPr>
              <a:t>Reazione dell’opinione pubblica spagnola: </a:t>
            </a:r>
          </a:p>
          <a:p>
            <a:r>
              <a:rPr lang="it-IT" sz="1900" dirty="0">
                <a:latin typeface="Candara" panose="020E0502030303020204" pitchFamily="34" charset="0"/>
              </a:rPr>
              <a:t>dichiarazioni che consolidano lo stereotipo dell’Islam come una religione che mortifica e degrada la donna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CC6AFE-7753-4745-AAB9-53F4EDE36D17}"/>
              </a:ext>
            </a:extLst>
          </p:cNvPr>
          <p:cNvSpPr txBox="1"/>
          <p:nvPr/>
        </p:nvSpPr>
        <p:spPr>
          <a:xfrm>
            <a:off x="2866408" y="5939588"/>
            <a:ext cx="3254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Candara" panose="020E0502030303020204" pitchFamily="34" charset="0"/>
              </a:rPr>
              <a:t>Causa contro imam </a:t>
            </a:r>
            <a:r>
              <a:rPr lang="it-IT" sz="2000" b="1" dirty="0" err="1">
                <a:latin typeface="Candara" panose="020E0502030303020204" pitchFamily="34" charset="0"/>
              </a:rPr>
              <a:t>Mustafa</a:t>
            </a:r>
            <a:endParaRPr lang="it-IT" sz="2000" b="1" dirty="0">
              <a:latin typeface="Candara" panose="020E0502030303020204" pitchFamily="34" charset="0"/>
            </a:endParaRPr>
          </a:p>
        </p:txBody>
      </p:sp>
      <p:sp>
        <p:nvSpPr>
          <p:cNvPr id="10" name="Freccia angolare in su 9">
            <a:extLst>
              <a:ext uri="{FF2B5EF4-FFF2-40B4-BE49-F238E27FC236}">
                <a16:creationId xmlns:a16="http://schemas.microsoft.com/office/drawing/2014/main" id="{59B5B201-C9DB-4A45-9277-38AC6225B32C}"/>
              </a:ext>
            </a:extLst>
          </p:cNvPr>
          <p:cNvSpPr/>
          <p:nvPr/>
        </p:nvSpPr>
        <p:spPr>
          <a:xfrm rot="5400000">
            <a:off x="2434355" y="5797030"/>
            <a:ext cx="287489" cy="5766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19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0D4A-0CF2-41C5-91A4-C9CF38DDA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699272"/>
            <a:ext cx="6172200" cy="2525854"/>
          </a:xfrm>
        </p:spPr>
        <p:txBody>
          <a:bodyPr vert="horz" lIns="91440" tIns="45720" rIns="91440" bIns="45720" anchor="b">
            <a:normAutofit/>
          </a:bodyPr>
          <a:lstStyle/>
          <a:p>
            <a:pPr algn="ctr"/>
            <a:r>
              <a:rPr lang="it-IT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/>
              </a:rPr>
              <a:t>Il femminismo islamico</a:t>
            </a:r>
            <a:endParaRPr lang="it-IT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07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>
            <a:spLocks noGrp="1"/>
          </p:cNvSpPr>
          <p:nvPr>
            <p:ph type="body" idx="1"/>
          </p:nvPr>
        </p:nvSpPr>
        <p:spPr>
          <a:xfrm>
            <a:off x="228600" y="697694"/>
            <a:ext cx="8424936" cy="576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it-IT" sz="2250" dirty="0">
                <a:latin typeface="Candara"/>
                <a:ea typeface="Candara"/>
                <a:cs typeface="Candara"/>
                <a:sym typeface="Candara"/>
              </a:rPr>
              <a:t>Corte spagnola: Qual è «la posizione dell’Islam» in merito alla violenza di genere?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 lang="it-IT" sz="2000" dirty="0">
              <a:latin typeface="Candara"/>
              <a:ea typeface="Candara"/>
              <a:cs typeface="Candara"/>
              <a:sym typeface="Candara"/>
            </a:endParaRPr>
          </a:p>
          <a:p>
            <a:pPr marL="0" lvl="0" indent="0">
              <a:spcBef>
                <a:spcPts val="0"/>
              </a:spcBef>
              <a:buSzPts val="1820"/>
              <a:buNone/>
            </a:pPr>
            <a:r>
              <a:rPr lang="it-IT" sz="2000" dirty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Esponenti del femminismo islamico spagnolo </a:t>
            </a:r>
            <a:r>
              <a:rPr lang="it-IT" sz="2000" dirty="0">
                <a:latin typeface="Candara"/>
                <a:ea typeface="Candara"/>
                <a:cs typeface="Candara"/>
                <a:sym typeface="Candara"/>
              </a:rPr>
              <a:t>(v. Candela) testimoniarono </a:t>
            </a:r>
          </a:p>
          <a:p>
            <a:pPr marL="0" lvl="0" indent="0">
              <a:spcBef>
                <a:spcPts val="0"/>
              </a:spcBef>
              <a:buSzPts val="1820"/>
              <a:buNone/>
            </a:pPr>
            <a:endParaRPr lang="it-IT" sz="900" dirty="0">
              <a:latin typeface="Candara"/>
              <a:ea typeface="Candara"/>
              <a:cs typeface="Candara"/>
              <a:sym typeface="Candara"/>
            </a:endParaRPr>
          </a:p>
          <a:p>
            <a:pPr marL="0" indent="0">
              <a:spcBef>
                <a:spcPts val="0"/>
              </a:spcBef>
              <a:buSzPts val="1820"/>
              <a:buNone/>
            </a:pPr>
            <a:r>
              <a:rPr lang="it-IT" sz="2000" b="1" dirty="0">
                <a:latin typeface="Candara"/>
                <a:ea typeface="Candara"/>
                <a:cs typeface="Candara"/>
                <a:sym typeface="Candara"/>
              </a:rPr>
              <a:t>          </a:t>
            </a:r>
            <a:r>
              <a:rPr lang="it-IT" sz="2000" dirty="0">
                <a:latin typeface="Candara"/>
                <a:ea typeface="Candara"/>
                <a:cs typeface="Candara"/>
                <a:sym typeface="Candara"/>
              </a:rPr>
              <a:t>contro</a:t>
            </a:r>
            <a:r>
              <a:rPr lang="it-IT" sz="2000" b="1" dirty="0">
                <a:latin typeface="Candara"/>
                <a:ea typeface="Candara"/>
                <a:cs typeface="Candara"/>
                <a:sym typeface="Candara"/>
              </a:rPr>
              <a:t> l’interpretazione misogina e patriarcale </a:t>
            </a:r>
          </a:p>
          <a:p>
            <a:pPr marL="0" indent="0">
              <a:spcBef>
                <a:spcPts val="0"/>
              </a:spcBef>
              <a:buSzPts val="1820"/>
              <a:buNone/>
            </a:pPr>
            <a:endParaRPr lang="it-IT" sz="1400" b="1" dirty="0">
              <a:latin typeface="Candara"/>
              <a:ea typeface="Candara"/>
              <a:cs typeface="Candara"/>
              <a:sym typeface="Candara"/>
            </a:endParaRPr>
          </a:p>
          <a:p>
            <a:pPr marL="0" lvl="0" indent="0">
              <a:spcBef>
                <a:spcPts val="0"/>
              </a:spcBef>
              <a:buSzPts val="1820"/>
              <a:buNone/>
            </a:pPr>
            <a:r>
              <a:rPr lang="it-IT" sz="2000" b="1" dirty="0">
                <a:latin typeface="Candara"/>
                <a:ea typeface="Candara"/>
                <a:cs typeface="Candara"/>
                <a:sym typeface="Candara"/>
              </a:rPr>
              <a:t>          </a:t>
            </a:r>
            <a:r>
              <a:rPr lang="it-IT" sz="2000" dirty="0">
                <a:latin typeface="Candara"/>
                <a:ea typeface="Candara"/>
                <a:cs typeface="Candara"/>
                <a:sym typeface="Candara"/>
              </a:rPr>
              <a:t>contro</a:t>
            </a:r>
            <a:r>
              <a:rPr lang="it-IT" sz="2000" b="1" dirty="0">
                <a:latin typeface="Candara"/>
                <a:ea typeface="Candara"/>
                <a:cs typeface="Candara"/>
                <a:sym typeface="Candara"/>
              </a:rPr>
              <a:t> l’oscurantismo dell’Islam conservatore</a:t>
            </a:r>
          </a:p>
          <a:p>
            <a:pPr marL="0" lvl="0" indent="0">
              <a:spcBef>
                <a:spcPts val="0"/>
              </a:spcBef>
              <a:buSzPts val="1820"/>
              <a:buNone/>
            </a:pPr>
            <a:endParaRPr lang="it-IT" sz="1400" b="1" dirty="0">
              <a:latin typeface="Candara"/>
              <a:ea typeface="Candara"/>
              <a:cs typeface="Candara"/>
              <a:sym typeface="Candara"/>
            </a:endParaRPr>
          </a:p>
          <a:p>
            <a:pPr marL="0" lvl="0" indent="0">
              <a:spcBef>
                <a:spcPts val="0"/>
              </a:spcBef>
              <a:buSzPts val="1820"/>
              <a:buNone/>
            </a:pPr>
            <a:r>
              <a:rPr lang="it-IT" sz="2000" b="1" dirty="0">
                <a:latin typeface="Candara"/>
                <a:ea typeface="Candara"/>
                <a:cs typeface="Candara"/>
                <a:sym typeface="Candara"/>
              </a:rPr>
              <a:t>          </a:t>
            </a:r>
            <a:r>
              <a:rPr lang="it-IT" sz="2000" dirty="0">
                <a:latin typeface="Candara"/>
                <a:ea typeface="Candara"/>
                <a:cs typeface="Candara"/>
                <a:sym typeface="Candara"/>
              </a:rPr>
              <a:t>per</a:t>
            </a:r>
            <a:r>
              <a:rPr lang="it-IT" sz="2000" b="1" dirty="0">
                <a:latin typeface="Candara"/>
                <a:ea typeface="Candara"/>
                <a:cs typeface="Candara"/>
                <a:sym typeface="Candara"/>
              </a:rPr>
              <a:t> lettura coranica in cui prevalgono i principi di uguaglianza  e       	dignità di tutti gli esseri umani</a:t>
            </a:r>
          </a:p>
          <a:p>
            <a:pPr marL="0" lvl="0" indent="0">
              <a:spcBef>
                <a:spcPts val="0"/>
              </a:spcBef>
              <a:buSzPts val="1820"/>
              <a:buNone/>
            </a:pPr>
            <a:endParaRPr lang="it-IT" sz="2000" b="1" dirty="0">
              <a:latin typeface="Candara"/>
              <a:ea typeface="Candara"/>
              <a:cs typeface="Candara"/>
              <a:sym typeface="Candara"/>
            </a:endParaRPr>
          </a:p>
          <a:p>
            <a:pPr marL="0" lvl="0" indent="0">
              <a:spcBef>
                <a:spcPts val="0"/>
              </a:spcBef>
              <a:buSzPts val="1820"/>
              <a:buNone/>
            </a:pPr>
            <a:r>
              <a:rPr lang="it-IT" sz="2000" dirty="0">
                <a:latin typeface="Candara"/>
                <a:ea typeface="Candara"/>
                <a:cs typeface="Candara"/>
                <a:sym typeface="Candara"/>
              </a:rPr>
              <a:t>Sentenza:</a:t>
            </a:r>
          </a:p>
          <a:p>
            <a:pPr marL="0" lvl="0" indent="0" algn="ctr">
              <a:spcBef>
                <a:spcPts val="0"/>
              </a:spcBef>
              <a:buSzPts val="1820"/>
              <a:buNone/>
            </a:pPr>
            <a:r>
              <a:rPr lang="it-IT" sz="2000" dirty="0">
                <a:latin typeface="Candara"/>
                <a:ea typeface="Candara"/>
                <a:cs typeface="Candara"/>
                <a:sym typeface="Candara"/>
              </a:rPr>
              <a:t>= </a:t>
            </a:r>
            <a:r>
              <a:rPr lang="it-IT" sz="2000" dirty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l’Islam non giustifica affatto la violenza fisica e psicologica contro          alcun essere umano </a:t>
            </a:r>
            <a:r>
              <a:rPr lang="it-IT" sz="1900" dirty="0"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it-IT" sz="1900" dirty="0" err="1">
                <a:latin typeface="Candara"/>
                <a:ea typeface="Candara"/>
                <a:cs typeface="Candara"/>
                <a:sym typeface="Candara"/>
              </a:rPr>
              <a:t>vd</a:t>
            </a:r>
            <a:r>
              <a:rPr lang="it-IT" sz="1900" dirty="0">
                <a:latin typeface="Candara"/>
                <a:ea typeface="Candara"/>
                <a:cs typeface="Candara"/>
                <a:sym typeface="Candara"/>
              </a:rPr>
              <a:t>. esegesi coraniche di </a:t>
            </a:r>
            <a:r>
              <a:rPr lang="it-IT" sz="1900" dirty="0" err="1">
                <a:latin typeface="Candara"/>
                <a:ea typeface="Candara"/>
                <a:cs typeface="Candara"/>
                <a:sym typeface="Candara"/>
              </a:rPr>
              <a:t>Riffat</a:t>
            </a:r>
            <a:r>
              <a:rPr lang="it-IT" sz="19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it-IT" sz="1900" dirty="0" err="1">
                <a:latin typeface="Candara"/>
                <a:ea typeface="Candara"/>
                <a:cs typeface="Candara"/>
                <a:sym typeface="Candara"/>
              </a:rPr>
              <a:t>Hassan</a:t>
            </a:r>
            <a:r>
              <a:rPr lang="it-IT" sz="1900" dirty="0">
                <a:latin typeface="Candara"/>
                <a:ea typeface="Candara"/>
                <a:cs typeface="Candara"/>
                <a:sym typeface="Candara"/>
              </a:rPr>
              <a:t> e Amina </a:t>
            </a:r>
            <a:r>
              <a:rPr lang="it-IT" sz="1900" dirty="0" err="1">
                <a:latin typeface="Candara"/>
                <a:ea typeface="Candara"/>
                <a:cs typeface="Candara"/>
                <a:sym typeface="Candara"/>
              </a:rPr>
              <a:t>Wadud</a:t>
            </a:r>
            <a:r>
              <a:rPr lang="it-IT" sz="1900" dirty="0">
                <a:latin typeface="Candara"/>
                <a:ea typeface="Candara"/>
                <a:cs typeface="Candara"/>
                <a:sym typeface="Candara"/>
              </a:rPr>
              <a:t>)</a:t>
            </a:r>
          </a:p>
          <a:p>
            <a:pPr marL="0" lvl="0" indent="0" algn="ctr">
              <a:spcBef>
                <a:spcPts val="0"/>
              </a:spcBef>
              <a:buSzPts val="1820"/>
              <a:buNone/>
            </a:pPr>
            <a:endParaRPr lang="it-IT" sz="1900" dirty="0">
              <a:latin typeface="Candara"/>
              <a:ea typeface="Candara"/>
              <a:cs typeface="Candara"/>
              <a:sym typeface="Candara"/>
            </a:endParaRPr>
          </a:p>
          <a:p>
            <a:pPr marL="0" lvl="0" indent="0">
              <a:spcBef>
                <a:spcPts val="0"/>
              </a:spcBef>
              <a:buSzPts val="1820"/>
              <a:buNone/>
            </a:pPr>
            <a:r>
              <a:rPr lang="it-IT" sz="1900" dirty="0">
                <a:latin typeface="Candara"/>
                <a:ea typeface="Candara"/>
                <a:cs typeface="Candara"/>
                <a:sym typeface="Candara"/>
              </a:rPr>
              <a:t>           </a:t>
            </a:r>
            <a:r>
              <a:rPr lang="it-IT" sz="2000" b="1" dirty="0">
                <a:latin typeface="Candara"/>
                <a:ea typeface="Candara"/>
                <a:cs typeface="Candara"/>
                <a:sym typeface="Candara"/>
              </a:rPr>
              <a:t>Condanna dell’imam </a:t>
            </a:r>
            <a:r>
              <a:rPr lang="it-IT" sz="2000" b="1" dirty="0" err="1">
                <a:latin typeface="Candara"/>
                <a:ea typeface="Candara"/>
                <a:cs typeface="Candara"/>
                <a:sym typeface="Candara"/>
              </a:rPr>
              <a:t>Mustafa</a:t>
            </a:r>
            <a:r>
              <a:rPr lang="it-IT" sz="2000" b="1" dirty="0">
                <a:latin typeface="Candara"/>
                <a:ea typeface="Candara"/>
                <a:cs typeface="Candara"/>
                <a:sym typeface="Candara"/>
              </a:rPr>
              <a:t> per istigazione alla violenza di genere</a:t>
            </a:r>
          </a:p>
        </p:txBody>
      </p:sp>
      <p:pic>
        <p:nvPicPr>
          <p:cNvPr id="3" name="Elemento grafico 2" descr="Commento mi piace">
            <a:extLst>
              <a:ext uri="{FF2B5EF4-FFF2-40B4-BE49-F238E27FC236}">
                <a16:creationId xmlns:a16="http://schemas.microsoft.com/office/drawing/2014/main" id="{95BED377-BF02-9F40-9BDA-55C965B84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6164" y="3213100"/>
            <a:ext cx="431800" cy="431800"/>
          </a:xfrm>
          <a:prstGeom prst="rect">
            <a:avLst/>
          </a:prstGeom>
        </p:spPr>
      </p:pic>
      <p:pic>
        <p:nvPicPr>
          <p:cNvPr id="5" name="Elemento grafico 4" descr="Commento non mi piace">
            <a:extLst>
              <a:ext uri="{FF2B5EF4-FFF2-40B4-BE49-F238E27FC236}">
                <a16:creationId xmlns:a16="http://schemas.microsoft.com/office/drawing/2014/main" id="{161D9401-1091-DB48-936D-8DBBD586A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71328" y="2165817"/>
            <a:ext cx="431800" cy="431800"/>
          </a:xfrm>
          <a:prstGeom prst="rect">
            <a:avLst/>
          </a:prstGeom>
        </p:spPr>
      </p:pic>
      <p:pic>
        <p:nvPicPr>
          <p:cNvPr id="7" name="Elemento grafico 6" descr="Commento non mi piace">
            <a:extLst>
              <a:ext uri="{FF2B5EF4-FFF2-40B4-BE49-F238E27FC236}">
                <a16:creationId xmlns:a16="http://schemas.microsoft.com/office/drawing/2014/main" id="{D26C73F3-17A7-AF4B-ABE6-C105C0983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71328" y="2645533"/>
            <a:ext cx="431800" cy="431800"/>
          </a:xfrm>
          <a:prstGeom prst="rect">
            <a:avLst/>
          </a:prstGeom>
        </p:spPr>
      </p:pic>
      <p:sp>
        <p:nvSpPr>
          <p:cNvPr id="2" name="Freccia angolare in su 1">
            <a:extLst>
              <a:ext uri="{FF2B5EF4-FFF2-40B4-BE49-F238E27FC236}">
                <a16:creationId xmlns:a16="http://schemas.microsoft.com/office/drawing/2014/main" id="{FB1D37E0-DCF2-0C43-831C-98F175D8A1CB}"/>
              </a:ext>
            </a:extLst>
          </p:cNvPr>
          <p:cNvSpPr/>
          <p:nvPr/>
        </p:nvSpPr>
        <p:spPr>
          <a:xfrm rot="5400000">
            <a:off x="350098" y="5182168"/>
            <a:ext cx="431801" cy="38934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Google Shape;174;p8">
            <a:extLst>
              <a:ext uri="{FF2B5EF4-FFF2-40B4-BE49-F238E27FC236}">
                <a16:creationId xmlns:a16="http://schemas.microsoft.com/office/drawing/2014/main" id="{F095A5F9-B086-994B-A8E6-3D2B22CBB087}"/>
              </a:ext>
            </a:extLst>
          </p:cNvPr>
          <p:cNvSpPr/>
          <p:nvPr/>
        </p:nvSpPr>
        <p:spPr>
          <a:xfrm>
            <a:off x="4106688" y="183927"/>
            <a:ext cx="334380" cy="41793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080468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>
            <a:spLocks noGrp="1"/>
          </p:cNvSpPr>
          <p:nvPr>
            <p:ph type="body" idx="1"/>
          </p:nvPr>
        </p:nvSpPr>
        <p:spPr>
          <a:xfrm>
            <a:off x="287524" y="483256"/>
            <a:ext cx="8568952" cy="606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it-IT" b="1" dirty="0">
                <a:latin typeface="Candara"/>
                <a:ea typeface="Candara"/>
                <a:cs typeface="Candara"/>
                <a:sym typeface="Candara"/>
              </a:rPr>
              <a:t>Considerazioni finali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 lang="it-IT" b="1" dirty="0">
              <a:latin typeface="Candara"/>
              <a:ea typeface="Candara"/>
              <a:cs typeface="Candara"/>
              <a:sym typeface="Candara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SzPts val="1820"/>
              <a:buFont typeface="Wingdings" pitchFamily="2" charset="2"/>
              <a:buChar char="v"/>
            </a:pPr>
            <a:r>
              <a:rPr lang="it-IT" sz="21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Convergenza</a:t>
            </a:r>
            <a:r>
              <a:rPr lang="it-IT" sz="210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tra Diritto positivo spagnolo e interpretazione teologico-giuridica islamica progressista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it-IT" sz="210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Wingdings" pitchFamily="2" charset="2"/>
              </a:rPr>
              <a:t>	  </a:t>
            </a:r>
            <a:r>
              <a:rPr lang="it-IT" sz="210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Convergenza di valori culturali di due sponde del Mediterraneo che si sono «incontrate» nel dibattito sulla questione di genere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 lang="it-IT" sz="2100" dirty="0">
              <a:solidFill>
                <a:schemeClr val="tx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SzPts val="1820"/>
              <a:buFont typeface="Wingdings" pitchFamily="2" charset="2"/>
              <a:buChar char="ü"/>
            </a:pPr>
            <a:r>
              <a:rPr lang="it-IT" sz="210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Contribuisce a </a:t>
            </a:r>
            <a:r>
              <a:rPr lang="it-IT" sz="2100" b="1" dirty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decostruire visione stereotipata e allogena dell’Islam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SzPts val="1820"/>
              <a:buFont typeface="Wingdings" pitchFamily="2" charset="2"/>
              <a:buChar char="ü"/>
            </a:pPr>
            <a:r>
              <a:rPr lang="it-IT" sz="210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Favorisce </a:t>
            </a:r>
            <a:r>
              <a:rPr lang="it-IT" sz="2100" b="1" dirty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integrazione</a:t>
            </a:r>
            <a:r>
              <a:rPr lang="it-IT" sz="210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it-IT" sz="2100" dirty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rPr>
              <a:t>dei cittadini musulmani all’interno delle società della sponda nord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 lang="it-IT" sz="2100" dirty="0">
              <a:solidFill>
                <a:schemeClr val="tx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it-IT" sz="210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In Spagna, la mediazione e la spinta del Femminismo Islamico spagnolo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it-IT" sz="210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contribuiscono a favorire l’integrazione tra due comunità in una mediterranea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SzPts val="1820"/>
              <a:buFont typeface="Wingdings" pitchFamily="2" charset="2"/>
              <a:buChar char="v"/>
            </a:pPr>
            <a:endParaRPr lang="it-IT" sz="2100" b="1" dirty="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 b="1" dirty="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" name="Freccia angolare in su 1">
            <a:extLst>
              <a:ext uri="{FF2B5EF4-FFF2-40B4-BE49-F238E27FC236}">
                <a16:creationId xmlns:a16="http://schemas.microsoft.com/office/drawing/2014/main" id="{4F8967FC-3985-7243-AEF5-3EAD59E2E8A5}"/>
              </a:ext>
            </a:extLst>
          </p:cNvPr>
          <p:cNvSpPr/>
          <p:nvPr/>
        </p:nvSpPr>
        <p:spPr>
          <a:xfrm rot="5400000">
            <a:off x="1041400" y="1828800"/>
            <a:ext cx="203200" cy="3937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318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37F369-FE6F-40FA-86D4-68C2117BC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008228"/>
            <a:ext cx="6172200" cy="1420772"/>
          </a:xfrm>
        </p:spPr>
        <p:txBody>
          <a:bodyPr>
            <a:normAutofit/>
          </a:bodyPr>
          <a:lstStyle/>
          <a:p>
            <a:r>
              <a:rPr lang="it-IT" sz="405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Un femminismo universale?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BA925A-02CC-48AE-9BDB-D5D4FBA04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3655277"/>
            <a:ext cx="6172200" cy="1028700"/>
          </a:xfrm>
        </p:spPr>
        <p:txBody>
          <a:bodyPr>
            <a:normAutofit/>
          </a:bodyPr>
          <a:lstStyle/>
          <a:p>
            <a:r>
              <a:rPr lang="it-IT" sz="2100" dirty="0">
                <a:solidFill>
                  <a:schemeClr val="tx1"/>
                </a:solidFill>
                <a:latin typeface="Candara" panose="020E0502030303020204" pitchFamily="34" charset="0"/>
              </a:rPr>
              <a:t>Contestualizzare un fenomeno transnazionale</a:t>
            </a:r>
          </a:p>
        </p:txBody>
      </p:sp>
    </p:spTree>
    <p:extLst>
      <p:ext uri="{BB962C8B-B14F-4D97-AF65-F5344CB8AC3E}">
        <p14:creationId xmlns:p14="http://schemas.microsoft.com/office/powerpoint/2010/main" val="3875958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44B31F-721F-431F-AB1D-60A6B63556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3060" y="1710965"/>
            <a:ext cx="7467600" cy="3655314"/>
          </a:xfrm>
        </p:spPr>
        <p:txBody>
          <a:bodyPr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1800" b="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Il femminismo islamico è un fenomeno </a:t>
            </a:r>
            <a:r>
              <a:rPr lang="it-IT" sz="1800" b="1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globale</a:t>
            </a:r>
            <a:r>
              <a:rPr lang="it-IT" sz="1800" b="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, ma privo di un obiettivo comune</a:t>
            </a:r>
            <a:endParaRPr lang="it-IT" b="0" dirty="0">
              <a:solidFill>
                <a:schemeClr val="tx1"/>
              </a:solidFill>
            </a:endParaRPr>
          </a:p>
          <a:p>
            <a:pPr marL="214313" lvl="0" indent="-8096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it-IT" sz="1800" b="0" dirty="0">
              <a:solidFill>
                <a:schemeClr val="tx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>
              <a:spcBef>
                <a:spcPts val="750"/>
              </a:spcBef>
              <a:buSzPts val="2800"/>
            </a:pPr>
            <a:r>
              <a:rPr lang="it-IT" sz="1800" b="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Universalità ideologica e teologica </a:t>
            </a:r>
          </a:p>
          <a:p>
            <a:pPr>
              <a:spcBef>
                <a:spcPts val="750"/>
              </a:spcBef>
              <a:buSzPts val="2800"/>
            </a:pPr>
            <a:r>
              <a:rPr lang="it-IT" sz="1800" b="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Universalità del pubblico cui è rivolto il messaggio femminista </a:t>
            </a:r>
            <a:endParaRPr lang="it-IT" b="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it-IT" sz="1800" b="0" dirty="0">
              <a:solidFill>
                <a:schemeClr val="tx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2100" b="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Tuttavia</a:t>
            </a:r>
            <a:endParaRPr lang="it-IT" b="0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it-IT" sz="1800" b="0" dirty="0">
              <a:solidFill>
                <a:schemeClr val="tx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180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Diversità nelle pratiche e nelle istanze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8820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21a3c9931_0_0"/>
          <p:cNvSpPr txBox="1">
            <a:spLocks noGrp="1"/>
          </p:cNvSpPr>
          <p:nvPr>
            <p:ph sz="quarter" idx="1"/>
          </p:nvPr>
        </p:nvSpPr>
        <p:spPr>
          <a:xfrm>
            <a:off x="1721625" y="1393050"/>
            <a:ext cx="6068700" cy="93217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it-IT" sz="2475" b="1" dirty="0">
                <a:latin typeface="Candara"/>
                <a:ea typeface="Candara"/>
                <a:cs typeface="Candara"/>
                <a:sym typeface="Candara"/>
              </a:rPr>
              <a:t>Islamico</a:t>
            </a:r>
            <a:r>
              <a:rPr lang="it-IT" sz="2475" dirty="0">
                <a:latin typeface="Candara"/>
                <a:ea typeface="Candara"/>
                <a:cs typeface="Candara"/>
                <a:sym typeface="Candara"/>
              </a:rPr>
              <a:t>                                       </a:t>
            </a:r>
            <a:r>
              <a:rPr lang="it-IT" sz="2475" b="1" dirty="0">
                <a:latin typeface="Candara"/>
                <a:ea typeface="Candara"/>
                <a:cs typeface="Candara"/>
                <a:sym typeface="Candara"/>
              </a:rPr>
              <a:t>Islamista</a:t>
            </a:r>
            <a:r>
              <a:rPr lang="it-IT" sz="2475" dirty="0">
                <a:latin typeface="Candara"/>
                <a:ea typeface="Candara"/>
                <a:cs typeface="Candara"/>
                <a:sym typeface="Candara"/>
              </a:rPr>
              <a:t> </a:t>
            </a:r>
            <a:endParaRPr sz="2475" dirty="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1" name="Google Shape;91;ga21a3c9931_0_0"/>
          <p:cNvSpPr/>
          <p:nvPr/>
        </p:nvSpPr>
        <p:spPr>
          <a:xfrm>
            <a:off x="3225413" y="1318050"/>
            <a:ext cx="1907325" cy="814275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92;ga21a3c9931_0_0"/>
          <p:cNvSpPr/>
          <p:nvPr/>
        </p:nvSpPr>
        <p:spPr>
          <a:xfrm>
            <a:off x="2035969" y="2196713"/>
            <a:ext cx="246375" cy="1264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93;ga21a3c9931_0_0"/>
          <p:cNvSpPr/>
          <p:nvPr/>
        </p:nvSpPr>
        <p:spPr>
          <a:xfrm>
            <a:off x="5965031" y="2132325"/>
            <a:ext cx="246375" cy="1264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94;ga21a3c9931_0_0"/>
          <p:cNvSpPr txBox="1"/>
          <p:nvPr/>
        </p:nvSpPr>
        <p:spPr>
          <a:xfrm>
            <a:off x="385706" y="3718331"/>
            <a:ext cx="3546900" cy="186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Considera e accetta i valori islamici come parte integrante dell’identità nazionale e delle politiche che persegue, ma non invoca la Sharia.</a:t>
            </a:r>
            <a:endParaRPr sz="2025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5" name="Google Shape;95;ga21a3c9931_0_0"/>
          <p:cNvSpPr txBox="1"/>
          <p:nvPr/>
        </p:nvSpPr>
        <p:spPr>
          <a:xfrm>
            <a:off x="5047896" y="3718331"/>
            <a:ext cx="3772125" cy="131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latin typeface="Candara"/>
                <a:ea typeface="Candara"/>
                <a:cs typeface="Candara"/>
                <a:sym typeface="Candara"/>
              </a:rPr>
              <a:t>Ha una visione molto più tradizionalista e una concezione della legge imprescindibile dalla Sharia.</a:t>
            </a:r>
            <a:endParaRPr sz="1800" dirty="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latin typeface="Candara"/>
                <a:ea typeface="Candara"/>
                <a:cs typeface="Candara"/>
                <a:sym typeface="Candara"/>
              </a:rPr>
              <a:t>Adesione al salafismo.</a:t>
            </a:r>
            <a:endParaRPr sz="1800" dirty="0"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73673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1124" y="857250"/>
            <a:ext cx="914175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898636" y="1275142"/>
            <a:ext cx="7346728" cy="828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Candara"/>
              <a:buNone/>
            </a:pPr>
            <a:r>
              <a:rPr lang="it-IT" sz="3240" dirty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Due esempi: il matrimonio e l’</a:t>
            </a:r>
            <a:r>
              <a:rPr lang="it-IT" sz="3240" dirty="0" err="1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imamato</a:t>
            </a:r>
            <a:endParaRPr sz="3240" dirty="0">
              <a:solidFill>
                <a:schemeClr val="tx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l="19842" t="16011" r="18755" b="13459"/>
          <a:stretch/>
        </p:blipFill>
        <p:spPr>
          <a:xfrm>
            <a:off x="2849252" y="2356609"/>
            <a:ext cx="1315457" cy="1510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l="21765" t="13937" r="26032" b="20463"/>
          <a:stretch/>
        </p:blipFill>
        <p:spPr>
          <a:xfrm>
            <a:off x="564002" y="2313692"/>
            <a:ext cx="1138705" cy="143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Immagine che contiene disegnand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1395" y="2614841"/>
            <a:ext cx="854139" cy="828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 l="21765" t="13937" r="26032" b="20463"/>
          <a:stretch/>
        </p:blipFill>
        <p:spPr>
          <a:xfrm>
            <a:off x="564002" y="4109868"/>
            <a:ext cx="1138705" cy="143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 l="19842" t="16011" r="18755" b="13459"/>
          <a:stretch/>
        </p:blipFill>
        <p:spPr>
          <a:xfrm>
            <a:off x="2849251" y="4178680"/>
            <a:ext cx="1315457" cy="1510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mmagine che contiene disegnand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1668" y="4291634"/>
            <a:ext cx="854139" cy="82864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4979294" y="4044935"/>
            <a:ext cx="1894787" cy="1560806"/>
          </a:xfrm>
          <a:prstGeom prst="mathMultiply">
            <a:avLst>
              <a:gd name="adj1" fmla="val 15819"/>
            </a:avLst>
          </a:prstGeom>
          <a:solidFill>
            <a:srgbClr val="FF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57668" y="2566367"/>
            <a:ext cx="670758" cy="953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81200" y="4348354"/>
            <a:ext cx="670758" cy="95396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4227922" y="3087868"/>
            <a:ext cx="49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48227" y="2313692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087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" descr="Immagine che contiene mapp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r="191" b="4707"/>
          <a:stretch/>
        </p:blipFill>
        <p:spPr>
          <a:xfrm>
            <a:off x="355030" y="1460055"/>
            <a:ext cx="5521058" cy="393789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6109402" y="2009381"/>
            <a:ext cx="2679569" cy="283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Nei Paesi europei le femministe islamiche lottano per il riconoscimento del </a:t>
            </a:r>
            <a:r>
              <a:rPr lang="it-IT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matrimonio interreligioso</a:t>
            </a:r>
            <a:r>
              <a:rPr lang="it-IT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mentre nei Paesi musulmani questo bisogno non è particolarmente sentito</a:t>
            </a:r>
            <a:endParaRPr lang="it-IT" sz="135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50372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" descr="Immagine che contiene persona, persone, folla, grupp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239" y="1583312"/>
            <a:ext cx="5282067" cy="3691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2EF7DE-15B4-4B1F-95A0-137AA52EFF2A}"/>
              </a:ext>
            </a:extLst>
          </p:cNvPr>
          <p:cNvSpPr txBox="1"/>
          <p:nvPr/>
        </p:nvSpPr>
        <p:spPr>
          <a:xfrm>
            <a:off x="6203538" y="2045027"/>
            <a:ext cx="2421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latin typeface="Candara" panose="020E0502030303020204" pitchFamily="34" charset="0"/>
              </a:rPr>
              <a:t>Viceversa, la questione dell’</a:t>
            </a:r>
            <a:r>
              <a:rPr lang="it-IT" sz="1800" b="1" dirty="0" err="1">
                <a:latin typeface="Candara" panose="020E0502030303020204" pitchFamily="34" charset="0"/>
              </a:rPr>
              <a:t>imamato</a:t>
            </a:r>
            <a:r>
              <a:rPr lang="it-IT" sz="1800" b="1" dirty="0">
                <a:latin typeface="Candara" panose="020E0502030303020204" pitchFamily="34" charset="0"/>
              </a:rPr>
              <a:t> per le donne</a:t>
            </a:r>
            <a:r>
              <a:rPr lang="it-IT" sz="1800" b="1" i="1" dirty="0">
                <a:latin typeface="Candara" panose="020E0502030303020204" pitchFamily="34" charset="0"/>
              </a:rPr>
              <a:t> </a:t>
            </a:r>
            <a:r>
              <a:rPr lang="it-IT" sz="1800" dirty="0">
                <a:latin typeface="Candara" panose="020E0502030303020204" pitchFamily="34" charset="0"/>
              </a:rPr>
              <a:t>è fortemente dibattuta nei Paesi musulmani mentre in Europa o negli USA non è insolito assistere  alla preghiera del venerdì guidata da una donna.  </a:t>
            </a:r>
          </a:p>
        </p:txBody>
      </p:sp>
    </p:spTree>
    <p:extLst>
      <p:ext uri="{BB962C8B-B14F-4D97-AF65-F5344CB8AC3E}">
        <p14:creationId xmlns:p14="http://schemas.microsoft.com/office/powerpoint/2010/main" val="364316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9333AC-F094-4FF5-876F-1E65F98CE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b="1" dirty="0">
                <a:solidFill>
                  <a:schemeClr val="tx1"/>
                </a:solidFill>
                <a:latin typeface="Candara" panose="020E0502030303020204" pitchFamily="34" charset="0"/>
              </a:rPr>
              <a:t>Per concludere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8920FE-7F4D-4CFF-98A2-FE54EE8C54F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>
                <a:latin typeface="Candara" panose="020E0502030303020204" pitchFamily="34" charset="0"/>
              </a:rPr>
              <a:t>Le credenze e le pratiche religiose vanno interpretate in relazione al </a:t>
            </a:r>
            <a:r>
              <a:rPr lang="it-IT" b="1" dirty="0">
                <a:latin typeface="Candara" panose="020E0502030303020204" pitchFamily="34" charset="0"/>
              </a:rPr>
              <a:t>contesto socio-culturale </a:t>
            </a:r>
            <a:r>
              <a:rPr lang="it-IT" dirty="0">
                <a:latin typeface="Candara" panose="020E0502030303020204" pitchFamily="34" charset="0"/>
              </a:rPr>
              <a:t>in cui sono inserite</a:t>
            </a:r>
          </a:p>
          <a:p>
            <a:pPr algn="just"/>
            <a:endParaRPr lang="it-IT" dirty="0">
              <a:latin typeface="Candara" panose="020E0502030303020204" pitchFamily="34" charset="0"/>
            </a:endParaRPr>
          </a:p>
          <a:p>
            <a:pPr algn="just"/>
            <a:endParaRPr lang="it-IT" dirty="0">
              <a:latin typeface="Candara" panose="020E0502030303020204" pitchFamily="34" charset="0"/>
            </a:endParaRPr>
          </a:p>
          <a:p>
            <a:pPr algn="just"/>
            <a:r>
              <a:rPr lang="it-IT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bisogna valutare il grado di emancipazione di una donna musulmana sulla base della propria affiliazione all’Islam</a:t>
            </a:r>
            <a:endParaRPr lang="it-IT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85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C7756D-34C1-41E0-8DB9-67C1B430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8897"/>
            <a:ext cx="7467600" cy="857250"/>
          </a:xfrm>
        </p:spPr>
        <p:txBody>
          <a:bodyPr/>
          <a:lstStyle/>
          <a:p>
            <a:r>
              <a:rPr lang="it-IT" sz="3300" b="1" dirty="0">
                <a:solidFill>
                  <a:schemeClr val="tx1"/>
                </a:solidFill>
                <a:latin typeface="Candara" panose="020E0502030303020204" pitchFamily="34" charset="0"/>
              </a:rPr>
              <a:t>Bibliografia</a:t>
            </a:r>
            <a:r>
              <a:rPr lang="it-IT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E6EC48-CD4E-4DFA-918C-0710B793037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86147"/>
            <a:ext cx="7467600" cy="4034315"/>
          </a:xfrm>
        </p:spPr>
        <p:txBody>
          <a:bodyPr>
            <a:normAutofit lnSpcReduction="10000"/>
          </a:bodyPr>
          <a:lstStyle/>
          <a:p>
            <a:pPr marL="257175" lvl="0" indent="-257175" algn="just">
              <a:buFont typeface="Symbol" panose="05050102010706020507" pitchFamily="18" charset="2"/>
              <a:buChar char=""/>
            </a:pPr>
            <a:r>
              <a:rPr lang="fr-FR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S. Rey, H. Martin, E. </a:t>
            </a:r>
            <a:r>
              <a:rPr lang="fr-FR" sz="1350" dirty="0" err="1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Bäschlin</a:t>
            </a:r>
            <a:r>
              <a:rPr lang="fr-FR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, “</a:t>
            </a:r>
            <a:r>
              <a:rPr lang="fr-FR" sz="1350" dirty="0" err="1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Identitées</a:t>
            </a:r>
            <a:r>
              <a:rPr lang="fr-FR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 et </a:t>
            </a:r>
            <a:r>
              <a:rPr lang="fr-FR" sz="1350" dirty="0" err="1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conflict</a:t>
            </a:r>
            <a:r>
              <a:rPr lang="fr-FR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 en Méditerranée: un jeu de miroirs au détriment des femmes”, </a:t>
            </a:r>
            <a:r>
              <a:rPr lang="fr-FR" sz="1350" i="1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Nouvelles Questions Féministes</a:t>
            </a:r>
            <a:r>
              <a:rPr lang="fr-FR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, 27 (3), 2008.</a:t>
            </a:r>
            <a:endParaRPr lang="it-IT" sz="1350" dirty="0">
              <a:effectLst/>
              <a:latin typeface="Candara" panose="020E0502030303020204" pitchFamily="34" charset="0"/>
              <a:ea typeface="SimSun" panose="02010600030101010101" pitchFamily="2" charset="-122"/>
            </a:endParaRPr>
          </a:p>
          <a:p>
            <a:pPr marL="257175" lvl="0" indent="-257175" algn="just">
              <a:buFont typeface="Symbol" panose="05050102010706020507" pitchFamily="18" charset="2"/>
              <a:buChar char=""/>
            </a:pPr>
            <a:r>
              <a:rPr lang="it-IT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M. </a:t>
            </a:r>
            <a:r>
              <a:rPr lang="it-IT" sz="1350" dirty="0" err="1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Badran</a:t>
            </a:r>
            <a:r>
              <a:rPr lang="it-IT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, “Il femminismo islamico”, in F. Cassano &amp; D. Zolo (a cura di),</a:t>
            </a:r>
            <a:r>
              <a:rPr lang="it-IT" sz="1350" i="1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 L’alternativa mediterranea</a:t>
            </a:r>
            <a:r>
              <a:rPr lang="it-IT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, Milano, Feltrinelli, 2007.</a:t>
            </a:r>
          </a:p>
          <a:p>
            <a:pPr marL="257175" lvl="0" indent="-257175" algn="just">
              <a:buFont typeface="Symbol" panose="05050102010706020507" pitchFamily="18" charset="2"/>
              <a:buChar char=""/>
            </a:pPr>
            <a:r>
              <a:rPr lang="fr-FR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S. Latte Abdallah, “Les féminismes islamiques au tournant du XXI</a:t>
            </a:r>
            <a:r>
              <a:rPr lang="fr-FR" sz="1350" baseline="3000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e</a:t>
            </a:r>
            <a:r>
              <a:rPr lang="fr-FR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 siècle”, </a:t>
            </a:r>
            <a:r>
              <a:rPr lang="fr-FR" sz="1350" i="1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Revue des Mondes Musulmans et de la Méditerranée</a:t>
            </a:r>
            <a:r>
              <a:rPr lang="fr-FR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 128, 2010, pp. 1-17. </a:t>
            </a:r>
          </a:p>
          <a:p>
            <a:pPr marL="257175" lvl="0" indent="-257175" algn="just">
              <a:buFont typeface="Symbol" panose="05050102010706020507" pitchFamily="18" charset="2"/>
              <a:buChar char=""/>
            </a:pPr>
            <a:r>
              <a:rPr lang="it-IT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Fondazione Internazionale Oasis, </a:t>
            </a:r>
            <a:r>
              <a:rPr lang="it-IT" sz="1350" i="1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L’islam delle donne. Teologhe, femministe e leader politiche: la voce delle musulmane</a:t>
            </a:r>
            <a:r>
              <a:rPr lang="it-IT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, numero monografico, </a:t>
            </a:r>
            <a:r>
              <a:rPr lang="it-IT" sz="1350" i="1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Oasis</a:t>
            </a:r>
            <a:r>
              <a:rPr lang="it-IT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, n. 30, 2019.</a:t>
            </a:r>
          </a:p>
          <a:p>
            <a:pPr marL="257175" lvl="0" indent="-257175" algn="just">
              <a:buFont typeface="Symbol" panose="05050102010706020507" pitchFamily="18" charset="2"/>
              <a:buChar char=""/>
            </a:pPr>
            <a:r>
              <a:rPr lang="it-IT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S. </a:t>
            </a:r>
            <a:r>
              <a:rPr lang="it-IT" sz="1350" dirty="0" err="1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Errazzouki</a:t>
            </a:r>
            <a:r>
              <a:rPr lang="it-IT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, “</a:t>
            </a:r>
            <a:r>
              <a:rPr lang="it-IT" sz="1350" i="1" dirty="0" err="1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Working</a:t>
            </a:r>
            <a:r>
              <a:rPr lang="it-IT" sz="1350" i="1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-class women </a:t>
            </a:r>
            <a:r>
              <a:rPr lang="it-IT" sz="1350" i="1" dirty="0" err="1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revolt</a:t>
            </a:r>
            <a:r>
              <a:rPr lang="it-IT" sz="1350" i="1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: </a:t>
            </a:r>
            <a:r>
              <a:rPr lang="it-IT" sz="1350" i="1" dirty="0" err="1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gendered</a:t>
            </a:r>
            <a:r>
              <a:rPr lang="it-IT" sz="1350" i="1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 </a:t>
            </a:r>
            <a:r>
              <a:rPr lang="it-IT" sz="1350" i="1" dirty="0" err="1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political</a:t>
            </a:r>
            <a:r>
              <a:rPr lang="it-IT" sz="1350" i="1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 economy in Morocco</a:t>
            </a:r>
            <a:r>
              <a:rPr lang="it-IT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”, The Journal of North </a:t>
            </a:r>
            <a:r>
              <a:rPr lang="it-IT" sz="1350" dirty="0" err="1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African</a:t>
            </a:r>
            <a:r>
              <a:rPr lang="it-IT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 Studies, 2014 </a:t>
            </a:r>
          </a:p>
          <a:p>
            <a:pPr marL="257175" lvl="0" indent="-257175" algn="just">
              <a:buFont typeface="Symbol" panose="05050102010706020507" pitchFamily="18" charset="2"/>
              <a:buChar char=""/>
            </a:pPr>
            <a:r>
              <a:rPr lang="it-IT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F. M. Corrao e L. Violante, “</a:t>
            </a:r>
            <a:r>
              <a:rPr lang="it-IT" sz="1350" i="1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L’islam non è terrorismo</a:t>
            </a:r>
            <a:r>
              <a:rPr lang="it-IT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”, Il Mulino, 2018</a:t>
            </a:r>
          </a:p>
          <a:p>
            <a:pPr marL="257175" lvl="0" indent="-257175" algn="just">
              <a:buFont typeface="Symbol" panose="05050102010706020507" pitchFamily="18" charset="2"/>
              <a:buChar char=""/>
            </a:pPr>
            <a:r>
              <a:rPr lang="it-IT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M. Salem </a:t>
            </a:r>
            <a:r>
              <a:rPr lang="it-IT" sz="1350" dirty="0" err="1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Elsheikh</a:t>
            </a:r>
            <a:r>
              <a:rPr lang="it-IT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, “</a:t>
            </a:r>
            <a:r>
              <a:rPr lang="it-IT" sz="1350" i="1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La verità sommersa dei rapporti fra Oriente e Occidente</a:t>
            </a:r>
            <a:r>
              <a:rPr lang="it-IT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”, in M. El </a:t>
            </a:r>
            <a:r>
              <a:rPr lang="it-IT" sz="1350" dirty="0" err="1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Ayoubi</a:t>
            </a:r>
            <a:r>
              <a:rPr lang="it-IT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 &amp; C. Paravati, Dall’Islam in Europa all’Islam europeo, Roma, Carocci, 2018.</a:t>
            </a:r>
          </a:p>
          <a:p>
            <a:pPr marL="257175" lvl="0" indent="-257175" algn="just">
              <a:buFont typeface="Symbol" panose="05050102010706020507" pitchFamily="18" charset="2"/>
              <a:buChar char=""/>
            </a:pPr>
            <a:r>
              <a:rPr lang="it-IT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R. Pepicelli, “Donne e diritti nello spazio mediterraneo”, </a:t>
            </a:r>
            <a:r>
              <a:rPr lang="it-IT" sz="1350" i="1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L’alternativa mediterranea</a:t>
            </a:r>
            <a:r>
              <a:rPr lang="it-IT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, Milano, Feltrinelli, 2007.</a:t>
            </a:r>
          </a:p>
          <a:p>
            <a:pPr marL="257175" lvl="0" indent="-257175" algn="just">
              <a:buFont typeface="Symbol" panose="05050102010706020507" pitchFamily="18" charset="2"/>
              <a:buChar char=""/>
            </a:pPr>
            <a:r>
              <a:rPr lang="en-US" sz="1350" dirty="0" err="1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Kandyioti</a:t>
            </a:r>
            <a:r>
              <a:rPr lang="en-US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 D</a:t>
            </a:r>
            <a:r>
              <a:rPr lang="en-US" sz="1350" i="1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., Women Islam and the State, </a:t>
            </a:r>
            <a:r>
              <a:rPr lang="en-US" sz="1350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Macmillan, London, 1991</a:t>
            </a:r>
            <a:endParaRPr lang="it-IT" sz="1350" dirty="0">
              <a:effectLst/>
              <a:latin typeface="Candara" panose="020E0502030303020204" pitchFamily="34" charset="0"/>
              <a:ea typeface="SimSun" panose="02010600030101010101" pitchFamily="2" charset="-122"/>
            </a:endParaRPr>
          </a:p>
          <a:p>
            <a:pPr marL="257175" lvl="0" indent="-257175">
              <a:buFont typeface="Symbol" panose="05050102010706020507" pitchFamily="18" charset="2"/>
              <a:buChar char=""/>
            </a:pPr>
            <a:endParaRPr lang="it-IT" sz="1350" dirty="0">
              <a:effectLst/>
              <a:latin typeface="Candara" panose="020E0502030303020204" pitchFamily="34" charset="0"/>
              <a:ea typeface="SimSun" panose="02010600030101010101" pitchFamily="2" charset="-122"/>
            </a:endParaRPr>
          </a:p>
          <a:p>
            <a:endParaRPr lang="it-IT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1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CFCB-3EB2-45BA-AAD3-514B6E64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it-IT" dirty="0">
                <a:latin typeface="Candara"/>
              </a:rPr>
              <a:t>Il genere femminile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DFE8-25B2-4214-9E39-DD8FD72208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it-IT" dirty="0">
                <a:latin typeface="Candara"/>
              </a:rPr>
              <a:t>Usato come emblema negativo dell'"altro"</a:t>
            </a:r>
          </a:p>
          <a:p>
            <a:r>
              <a:rPr lang="it-IT" dirty="0">
                <a:latin typeface="Candara"/>
              </a:rPr>
              <a:t>Stereotipo di "donna oppressa" quando si accostano i termini "Islam" e "donne"</a:t>
            </a:r>
          </a:p>
          <a:p>
            <a:pPr marL="0" indent="0">
              <a:buNone/>
            </a:pPr>
            <a:endParaRPr lang="it-IT" dirty="0">
              <a:latin typeface="Candara"/>
            </a:endParaRPr>
          </a:p>
          <a:p>
            <a:pPr marL="0" indent="0">
              <a:buNone/>
            </a:pPr>
            <a:r>
              <a:rPr lang="it-IT" dirty="0">
                <a:latin typeface="Candara"/>
              </a:rPr>
              <a:t>Però c'è una distinzione da fare fra:</a:t>
            </a:r>
          </a:p>
          <a:p>
            <a:pPr marL="342900" indent="-342900"/>
            <a:r>
              <a:rPr lang="it-IT" dirty="0">
                <a:latin typeface="Candara"/>
              </a:rPr>
              <a:t>musulmani che seguono tradizioni patriarcali</a:t>
            </a:r>
          </a:p>
          <a:p>
            <a:pPr marL="342900" indent="-342900"/>
            <a:r>
              <a:rPr lang="it-IT" dirty="0">
                <a:latin typeface="Candara"/>
              </a:rPr>
              <a:t>musulmani favorevoli all'uguaglianza di genere che si battono per la sua applicazione </a:t>
            </a:r>
          </a:p>
          <a:p>
            <a:pPr marL="0" indent="0" algn="ctr">
              <a:buNone/>
            </a:pPr>
            <a:r>
              <a:rPr lang="it-IT" dirty="0">
                <a:latin typeface="Candara"/>
              </a:rPr>
              <a:t>FEMMINISMO ISLAMICO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EEB46A33-92D3-4C48-A58D-A83C103B78C0}"/>
              </a:ext>
            </a:extLst>
          </p:cNvPr>
          <p:cNvSpPr/>
          <p:nvPr/>
        </p:nvSpPr>
        <p:spPr>
          <a:xfrm flipV="1">
            <a:off x="1468420" y="5043267"/>
            <a:ext cx="896718" cy="151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46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328DD-A266-45E3-8043-713DBBED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it-IT" dirty="0">
                <a:latin typeface="Candara"/>
              </a:rPr>
              <a:t>Il femminismo islamico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60115-88DE-4CDD-9A86-9D2504B681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latin typeface="Candara"/>
              </a:rPr>
              <a:t>"Definisco il "femminismo islamico" come un discorso sull'uguaglianza di genere e sulla giustizia sociale che àncora nel Corano la sua visione e la sua missione e ricerca la pratica dei diritti e della giustizia per tutti gli esseri umani nella pienezza della loro esistenza, sia nella sfera pubblica sia in quella privata" (</a:t>
            </a:r>
            <a:r>
              <a:rPr lang="it-IT" dirty="0" err="1">
                <a:latin typeface="Candara"/>
              </a:rPr>
              <a:t>Badran</a:t>
            </a:r>
            <a:r>
              <a:rPr lang="it-IT" dirty="0">
                <a:latin typeface="Candara"/>
              </a:rPr>
              <a:t>, 2007: 337)</a:t>
            </a:r>
          </a:p>
          <a:p>
            <a:pPr marL="0" indent="0">
              <a:buNone/>
            </a:pPr>
            <a:endParaRPr lang="it-IT" dirty="0">
              <a:latin typeface="Candara"/>
            </a:endParaRPr>
          </a:p>
          <a:p>
            <a:pPr marL="0" indent="0">
              <a:buNone/>
            </a:pPr>
            <a:r>
              <a:rPr lang="it-IT" dirty="0">
                <a:latin typeface="Candara"/>
              </a:rPr>
              <a:t>Consiste: </a:t>
            </a:r>
          </a:p>
          <a:p>
            <a:pPr marL="342900" indent="-342900"/>
            <a:r>
              <a:rPr lang="it-IT" dirty="0">
                <a:latin typeface="Candara"/>
              </a:rPr>
              <a:t>Nella reinterpretazione in chiave femminista della tradizione musulmana (attraverso l'</a:t>
            </a:r>
            <a:r>
              <a:rPr lang="it-IT" i="1" dirty="0" err="1">
                <a:latin typeface="Candara"/>
              </a:rPr>
              <a:t>ijtihad</a:t>
            </a:r>
            <a:r>
              <a:rPr lang="it-IT" dirty="0">
                <a:latin typeface="Candara"/>
              </a:rPr>
              <a:t>)</a:t>
            </a:r>
          </a:p>
          <a:p>
            <a:pPr marL="342900" indent="-342900"/>
            <a:r>
              <a:rPr lang="it-IT" dirty="0">
                <a:latin typeface="Candara"/>
              </a:rPr>
              <a:t>Nell'uso dello strumento del </a:t>
            </a:r>
            <a:r>
              <a:rPr lang="it-IT" i="1" dirty="0" err="1">
                <a:latin typeface="Candara"/>
              </a:rPr>
              <a:t>tafsir</a:t>
            </a:r>
            <a:r>
              <a:rPr lang="it-IT" dirty="0">
                <a:latin typeface="Candara"/>
              </a:rPr>
              <a:t> (l'esegesi del Corano)</a:t>
            </a:r>
          </a:p>
          <a:p>
            <a:pPr marL="0" indent="0">
              <a:buNone/>
            </a:pPr>
            <a:endParaRPr lang="it-IT" dirty="0">
              <a:latin typeface="Candara"/>
            </a:endParaRPr>
          </a:p>
          <a:p>
            <a:pPr marL="0" indent="0">
              <a:buNone/>
            </a:pPr>
            <a:r>
              <a:rPr lang="it-IT" b="1" dirty="0">
                <a:latin typeface="Candara"/>
              </a:rPr>
              <a:t>Scopo: arrivare al messaggio religioso tutt'altro che misogino</a:t>
            </a:r>
          </a:p>
        </p:txBody>
      </p:sp>
    </p:spTree>
    <p:extLst>
      <p:ext uri="{BB962C8B-B14F-4D97-AF65-F5344CB8AC3E}">
        <p14:creationId xmlns:p14="http://schemas.microsoft.com/office/powerpoint/2010/main" val="339824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45E4-0C45-4A1D-A81E-596404B8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it-IT" dirty="0">
                <a:latin typeface="Candara"/>
              </a:rPr>
              <a:t>Sura iv, 34 Corano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8C310-D027-4E6F-A97D-4E97E49E855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it-IT" dirty="0">
                <a:latin typeface="Candara"/>
              </a:rPr>
              <a:t>"Gli uomini sono responsabili (</a:t>
            </a:r>
            <a:r>
              <a:rPr lang="it-IT" i="1" dirty="0" err="1">
                <a:latin typeface="Candara"/>
              </a:rPr>
              <a:t>qawwamun</a:t>
            </a:r>
            <a:r>
              <a:rPr lang="it-IT" dirty="0">
                <a:latin typeface="Candara"/>
              </a:rPr>
              <a:t>) per le donne perché Dio ha dato ai primi più che alle seconde (</a:t>
            </a:r>
            <a:r>
              <a:rPr lang="it-IT" i="1" dirty="0" err="1">
                <a:latin typeface="Candara"/>
              </a:rPr>
              <a:t>bima</a:t>
            </a:r>
            <a:r>
              <a:rPr lang="it-IT" i="1" dirty="0">
                <a:latin typeface="Candara"/>
              </a:rPr>
              <a:t> </a:t>
            </a:r>
            <a:r>
              <a:rPr lang="it-IT" i="1" dirty="0" err="1">
                <a:latin typeface="Candara"/>
              </a:rPr>
              <a:t>faddala</a:t>
            </a:r>
            <a:r>
              <a:rPr lang="it-IT" dirty="0">
                <a:latin typeface="Candara"/>
              </a:rPr>
              <a:t>), e perché essi le mantengono con i loro beni"</a:t>
            </a:r>
            <a:endParaRPr lang="it-IT" dirty="0">
              <a:latin typeface="Century Schoolbook"/>
            </a:endParaRPr>
          </a:p>
          <a:p>
            <a:pPr marL="0" indent="0" algn="ctr">
              <a:buNone/>
            </a:pPr>
            <a:r>
              <a:rPr lang="it-IT" sz="4000" b="1" dirty="0">
                <a:latin typeface="Candara"/>
              </a:rPr>
              <a:t>=</a:t>
            </a:r>
            <a:endParaRPr lang="it-IT" dirty="0">
              <a:latin typeface="Century Schoolbook"/>
            </a:endParaRPr>
          </a:p>
          <a:p>
            <a:pPr marL="0" indent="0">
              <a:buNone/>
            </a:pPr>
            <a:r>
              <a:rPr lang="it-IT" dirty="0">
                <a:latin typeface="Candara"/>
              </a:rPr>
              <a:t>Questo versetto non giustifica la superiorità maschile</a:t>
            </a:r>
          </a:p>
          <a:p>
            <a:pPr marL="0" indent="0">
              <a:buNone/>
            </a:pPr>
            <a:endParaRPr lang="it-IT" dirty="0">
              <a:latin typeface="Candara"/>
            </a:endParaRPr>
          </a:p>
          <a:p>
            <a:pPr marL="0" indent="0">
              <a:buNone/>
            </a:pPr>
            <a:r>
              <a:rPr lang="it-IT" dirty="0">
                <a:latin typeface="Candara"/>
              </a:rPr>
              <a:t>"Queste donne mettono in discussione non la sacralità del Corano, ma la temporalità delle sue interpretazioni" (Cooke, 2001, </a:t>
            </a:r>
            <a:r>
              <a:rPr lang="it-IT" dirty="0" err="1">
                <a:latin typeface="Candara"/>
              </a:rPr>
              <a:t>p.vii</a:t>
            </a:r>
            <a:r>
              <a:rPr lang="it-IT" dirty="0">
                <a:latin typeface="Candara"/>
              </a:rPr>
              <a:t>)</a:t>
            </a:r>
          </a:p>
          <a:p>
            <a:pPr marL="0" indent="0" algn="ctr">
              <a:buNone/>
            </a:pPr>
            <a:endParaRPr lang="it-IT" sz="4000" b="1" dirty="0">
              <a:latin typeface="Candara"/>
            </a:endParaRPr>
          </a:p>
          <a:p>
            <a:pPr marL="0" indent="0" algn="ctr">
              <a:buNone/>
            </a:pPr>
            <a:endParaRPr lang="it-IT" sz="4000" b="1" dirty="0"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354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1B73-9FA6-4460-8F8E-AE8291A7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it-IT">
                <a:latin typeface="Candara"/>
              </a:rPr>
              <a:t>Parentesi storica 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28836-1979-4097-B049-DC059ADC234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 lnSpcReduction="10000"/>
          </a:bodyPr>
          <a:lstStyle/>
          <a:p>
            <a:r>
              <a:rPr lang="it-IT" dirty="0">
                <a:latin typeface="Candara"/>
              </a:rPr>
              <a:t>Tra fine 800- inizio 900: voci di donne sulla scena pubblica --&gt; mettevano in discussione la segregazione </a:t>
            </a:r>
            <a:r>
              <a:rPr lang="it-IT">
                <a:latin typeface="Candara"/>
              </a:rPr>
              <a:t>alla sfera privata a cui erano condannate</a:t>
            </a:r>
          </a:p>
          <a:p>
            <a:r>
              <a:rPr lang="it-IT" dirty="0">
                <a:latin typeface="Candara"/>
              </a:rPr>
              <a:t>Anni 30-40: cultura femminista panaraba --&gt; per la prima volta le femministe si riunirono al Cairo nel 1938</a:t>
            </a:r>
          </a:p>
          <a:p>
            <a:r>
              <a:rPr lang="it-IT" dirty="0">
                <a:latin typeface="Candara"/>
              </a:rPr>
              <a:t>Anni 50-60: le donne furono mobilitate e associate ai progetti statali ma non ottennero successi come donne</a:t>
            </a:r>
          </a:p>
          <a:p>
            <a:r>
              <a:rPr lang="it-IT" dirty="0">
                <a:latin typeface="Candara"/>
              </a:rPr>
              <a:t>Anni 70-80: nuove ondate di femminismo laico --&gt; scontri con gli islamisti difensori del patriarcato</a:t>
            </a:r>
          </a:p>
          <a:p>
            <a:r>
              <a:rPr lang="it-IT" dirty="0">
                <a:latin typeface="Candara"/>
              </a:rPr>
              <a:t>Anni 90: una nuova generazione di donne sviluppa un discorso femminista che usa il linguaggio della religione</a:t>
            </a:r>
          </a:p>
          <a:p>
            <a:endParaRPr lang="it-IT" dirty="0"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2869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E2B9-7E2C-4611-86B3-A590B7B4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it-IT" dirty="0">
                <a:latin typeface="Candara"/>
              </a:rPr>
              <a:t>Mentre il femminismo laico..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C23D9-9DEA-401B-82C4-3329F6972C3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 fontScale="92500" lnSpcReduction="10000"/>
          </a:bodyPr>
          <a:lstStyle/>
          <a:p>
            <a:pPr marL="342900" indent="-342900"/>
            <a:r>
              <a:rPr lang="it-IT">
                <a:latin typeface="Candara"/>
              </a:rPr>
              <a:t>Compare per primo presso gli arabi del Mediterraneo a partire dal sud-est</a:t>
            </a:r>
          </a:p>
          <a:p>
            <a:pPr marL="342900" indent="-342900"/>
            <a:r>
              <a:rPr lang="it-IT">
                <a:latin typeface="Candara"/>
              </a:rPr>
              <a:t>Promuoveva teorie e pratiche finalizzate a formare uno stato-nazione comune, laico, basato sull'uguaglianza di tutti i cittadini, non organizzato intorno alla religione (per iniziativa di donne appartenenti a comunità religiose diverse)</a:t>
            </a:r>
          </a:p>
          <a:p>
            <a:pPr marL="342900" indent="-342900"/>
            <a:r>
              <a:rPr lang="it-IT">
                <a:latin typeface="Candara"/>
              </a:rPr>
              <a:t>Voleva che le istituzioni statali che stavano nascendo rispettassero l'uguaglianza di genere</a:t>
            </a:r>
          </a:p>
          <a:p>
            <a:pPr marL="342900" indent="-342900"/>
            <a:r>
              <a:rPr lang="it-IT">
                <a:latin typeface="Candara"/>
              </a:rPr>
              <a:t>Puntava a riformare le norme religiose dello statuto personale</a:t>
            </a:r>
          </a:p>
          <a:p>
            <a:pPr marL="342900" indent="-342900"/>
            <a:r>
              <a:rPr lang="it-IT">
                <a:latin typeface="Candara"/>
              </a:rPr>
              <a:t>Le tesi sono state forgiate durante intense campagne collettive e attraverso iniziative pionieristiche di militanza quotidiana</a:t>
            </a:r>
            <a:endParaRPr lang="it-IT" dirty="0"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3649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CD93-7826-4258-A60F-A63534B9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it-IT">
                <a:latin typeface="Candara"/>
              </a:rPr>
              <a:t>… il femminismo islamico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9C012-EDE5-4578-B8E3-0FEEA51F197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it-IT">
                <a:latin typeface="Candara"/>
              </a:rPr>
              <a:t>È emerso a livello globale come una nuova proposta femminista entro una cornice religiosa</a:t>
            </a:r>
          </a:p>
          <a:p>
            <a:r>
              <a:rPr lang="it-IT">
                <a:latin typeface="Candara"/>
              </a:rPr>
              <a:t>Non ha ancora assunto la forma di un vasto movimento sociale, organizzato e ben coordinato</a:t>
            </a:r>
          </a:p>
          <a:p>
            <a:endParaRPr lang="it-IT" dirty="0">
              <a:latin typeface="Candara"/>
            </a:endParaRPr>
          </a:p>
          <a:p>
            <a:pPr marL="0" indent="0">
              <a:buNone/>
            </a:pPr>
            <a:r>
              <a:rPr lang="it-IT">
                <a:latin typeface="Candara"/>
              </a:rPr>
              <a:t>Di conseguenza è più radicale perché:</a:t>
            </a:r>
          </a:p>
          <a:p>
            <a:pPr marL="342900" indent="-342900"/>
            <a:r>
              <a:rPr lang="it-IT">
                <a:latin typeface="Candara"/>
              </a:rPr>
              <a:t>Esprime l'idea dell'uguaglianza di uomini e donne nella sfera pubblica e in quella privata</a:t>
            </a:r>
          </a:p>
          <a:p>
            <a:pPr marL="342900" indent="-342900"/>
            <a:r>
              <a:rPr lang="it-IT">
                <a:latin typeface="Candara"/>
              </a:rPr>
              <a:t>Ha affrontato questioni interne alla sfera religiosa</a:t>
            </a:r>
            <a:endParaRPr lang="it-IT" dirty="0"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92153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oggia">
  <a:themeElements>
    <a:clrScheme name="Loggia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2640</Words>
  <Application>Microsoft Office PowerPoint</Application>
  <PresentationFormat>Presentazione su schermo (4:3)</PresentationFormat>
  <Paragraphs>255</Paragraphs>
  <Slides>39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39</vt:i4>
      </vt:variant>
    </vt:vector>
  </HeadingPairs>
  <TitlesOfParts>
    <vt:vector size="52" baseType="lpstr">
      <vt:lpstr>SimSun</vt:lpstr>
      <vt:lpstr>Arial</vt:lpstr>
      <vt:lpstr>Calibri</vt:lpstr>
      <vt:lpstr>Candara</vt:lpstr>
      <vt:lpstr>Century Schoolbook</vt:lpstr>
      <vt:lpstr>Courier New</vt:lpstr>
      <vt:lpstr>Noto Sans Symbols</vt:lpstr>
      <vt:lpstr>Symbol</vt:lpstr>
      <vt:lpstr>Times New Roman</vt:lpstr>
      <vt:lpstr>Wingdings</vt:lpstr>
      <vt:lpstr>Wingdings 2</vt:lpstr>
      <vt:lpstr>Oriel</vt:lpstr>
      <vt:lpstr>Loggia</vt:lpstr>
      <vt:lpstr>Movimenti e posizioni del femminismo islamico</vt:lpstr>
      <vt:lpstr>Indice </vt:lpstr>
      <vt:lpstr>Il femminismo islamico</vt:lpstr>
      <vt:lpstr>Il genere femminile</vt:lpstr>
      <vt:lpstr>Il femminismo islamico</vt:lpstr>
      <vt:lpstr>Sura iv, 34 Corano</vt:lpstr>
      <vt:lpstr>Parentesi storica </vt:lpstr>
      <vt:lpstr>Mentre il femminismo laico..</vt:lpstr>
      <vt:lpstr>… il femminismo islamico </vt:lpstr>
      <vt:lpstr>Chi sono le femministe islamiche/ i femministi islamici?</vt:lpstr>
      <vt:lpstr>Femminismo islamico e mediterraneo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strumentalizzazione del femminismo islamico</vt:lpstr>
      <vt:lpstr>Le donne nelle lotte di liberazione coloniale </vt:lpstr>
      <vt:lpstr>La costruzione dell’«Altro» </vt:lpstr>
      <vt:lpstr>I «Femminismi di Stato» </vt:lpstr>
      <vt:lpstr>Due Femminismi di Stato «di facciata» </vt:lpstr>
      <vt:lpstr>Il femminismo di stato e i movimenti islamisti</vt:lpstr>
      <vt:lpstr>Femminismo islamico e spagna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 femminismo universale?</vt:lpstr>
      <vt:lpstr>Presentazione standard di PowerPoint</vt:lpstr>
      <vt:lpstr>Presentazione standard di PowerPoint</vt:lpstr>
      <vt:lpstr>Due esempi: il matrimonio e l’imamato</vt:lpstr>
      <vt:lpstr>Presentazione standard di PowerPoint</vt:lpstr>
      <vt:lpstr>Presentazione standard di PowerPoint</vt:lpstr>
      <vt:lpstr>Per concludere </vt:lpstr>
      <vt:lpstr>Bibliografia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</dc:creator>
  <cp:lastModifiedBy>paola</cp:lastModifiedBy>
  <cp:revision>703</cp:revision>
  <dcterms:created xsi:type="dcterms:W3CDTF">2014-09-16T21:38:06Z</dcterms:created>
  <dcterms:modified xsi:type="dcterms:W3CDTF">2020-11-21T14:20:01Z</dcterms:modified>
</cp:coreProperties>
</file>