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Maven Pro" pitchFamily="2" charset="77"/>
      <p:regular r:id="rId22"/>
      <p:bold r:id="rId23"/>
    </p:embeddedFont>
    <p:embeddedFont>
      <p:font typeface="Merriweather" pitchFamily="2" charset="77"/>
      <p:regular r:id="rId24"/>
      <p:bold r:id="rId25"/>
      <p:italic r:id="rId26"/>
      <p:boldItalic r:id="rId27"/>
    </p:embeddedFont>
    <p:embeddedFont>
      <p:font typeface="Nunito" pitchFamily="2" charset="77"/>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0"/>
  </p:normalViewPr>
  <p:slideViewPr>
    <p:cSldViewPr snapToGrid="0">
      <p:cViewPr varScale="1">
        <p:scale>
          <a:sx n="148" d="100"/>
          <a:sy n="148" d="100"/>
        </p:scale>
        <p:origin x="60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b381dddca_0_2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ab381dddca_0_2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b381dddca_0_1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b381dddca_0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b381dddca_0_2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b381dddca_0_2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b381dddca_0_2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ab381dddca_0_2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b381dddca_0_2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ab381dddca_0_2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ab41a9f26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ab41a9f26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a1433294c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a1433294c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a1433294c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a1433294c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b381dddca_0_2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b381dddca_0_2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1433294c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a1433294c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b41a9f26f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b41a9f26f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1433294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143329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ab381dddca_0_1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ab381dddca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ab41a9f26f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ab41a9f26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ab41a9f26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ab41a9f26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b41a9f26f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ab41a9f26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b41a9f26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ab41a9f26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ab41a9f26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ab41a9f26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ab41a9f26f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ab41a9f26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1600"/>
              </a:spcBef>
              <a:spcAft>
                <a:spcPts val="0"/>
              </a:spcAft>
              <a:buClr>
                <a:schemeClr val="lt1"/>
              </a:buClr>
              <a:buSzPts val="1100"/>
              <a:buChar char="○"/>
              <a:defRPr>
                <a:solidFill>
                  <a:schemeClr val="lt1"/>
                </a:solidFill>
              </a:defRPr>
            </a:lvl2pPr>
            <a:lvl3pPr marL="1371600" lvl="2" indent="-298450" algn="ctr">
              <a:spcBef>
                <a:spcPts val="1600"/>
              </a:spcBef>
              <a:spcAft>
                <a:spcPts val="0"/>
              </a:spcAft>
              <a:buClr>
                <a:schemeClr val="lt1"/>
              </a:buClr>
              <a:buSzPts val="1100"/>
              <a:buChar char="■"/>
              <a:defRPr>
                <a:solidFill>
                  <a:schemeClr val="lt1"/>
                </a:solidFill>
              </a:defRPr>
            </a:lvl3pPr>
            <a:lvl4pPr marL="1828800" lvl="3" indent="-298450" algn="ctr">
              <a:spcBef>
                <a:spcPts val="1600"/>
              </a:spcBef>
              <a:spcAft>
                <a:spcPts val="0"/>
              </a:spcAft>
              <a:buClr>
                <a:schemeClr val="lt1"/>
              </a:buClr>
              <a:buSzPts val="1100"/>
              <a:buChar char="●"/>
              <a:defRPr>
                <a:solidFill>
                  <a:schemeClr val="lt1"/>
                </a:solidFill>
              </a:defRPr>
            </a:lvl4pPr>
            <a:lvl5pPr marL="2286000" lvl="4" indent="-298450" algn="ctr">
              <a:spcBef>
                <a:spcPts val="1600"/>
              </a:spcBef>
              <a:spcAft>
                <a:spcPts val="0"/>
              </a:spcAft>
              <a:buClr>
                <a:schemeClr val="lt1"/>
              </a:buClr>
              <a:buSzPts val="1100"/>
              <a:buChar char="○"/>
              <a:defRPr>
                <a:solidFill>
                  <a:schemeClr val="lt1"/>
                </a:solidFill>
              </a:defRPr>
            </a:lvl5pPr>
            <a:lvl6pPr marL="2743200" lvl="5" indent="-298450" algn="ctr">
              <a:spcBef>
                <a:spcPts val="1600"/>
              </a:spcBef>
              <a:spcAft>
                <a:spcPts val="0"/>
              </a:spcAft>
              <a:buClr>
                <a:schemeClr val="lt1"/>
              </a:buClr>
              <a:buSzPts val="1100"/>
              <a:buChar char="■"/>
              <a:defRPr>
                <a:solidFill>
                  <a:schemeClr val="lt1"/>
                </a:solidFill>
              </a:defRPr>
            </a:lvl6pPr>
            <a:lvl7pPr marL="3200400" lvl="6" indent="-298450" algn="ctr">
              <a:spcBef>
                <a:spcPts val="1600"/>
              </a:spcBef>
              <a:spcAft>
                <a:spcPts val="0"/>
              </a:spcAft>
              <a:buClr>
                <a:schemeClr val="lt1"/>
              </a:buClr>
              <a:buSzPts val="1100"/>
              <a:buChar char="●"/>
              <a:defRPr>
                <a:solidFill>
                  <a:schemeClr val="lt1"/>
                </a:solidFill>
              </a:defRPr>
            </a:lvl7pPr>
            <a:lvl8pPr marL="3657600" lvl="7" indent="-298450" algn="ctr">
              <a:spcBef>
                <a:spcPts val="1600"/>
              </a:spcBef>
              <a:spcAft>
                <a:spcPts val="0"/>
              </a:spcAft>
              <a:buClr>
                <a:schemeClr val="lt1"/>
              </a:buClr>
              <a:buSzPts val="1100"/>
              <a:buChar char="○"/>
              <a:defRPr>
                <a:solidFill>
                  <a:schemeClr val="lt1"/>
                </a:solidFill>
              </a:defRPr>
            </a:lvl8pPr>
            <a:lvl9pPr marL="4114800" lvl="8" indent="-298450" algn="ctr">
              <a:spcBef>
                <a:spcPts val="1600"/>
              </a:spcBef>
              <a:spcAft>
                <a:spcPts val="16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Zumbahua#/media/File:MONTA%C3%91AS_DE_ZUMBAHUA.JPG" TargetMode="External"/><Relationship Id="rId3" Type="http://schemas.openxmlformats.org/officeDocument/2006/relationships/hyperlink" Target="https://www.bigstockphoto.com/image-279527944/stock-photo-zumbahua%2C-ecuador-july-4%2C-2015%3A-indigenous-participants-of-the-traditional-saturday-market-in-a-re" TargetMode="External"/><Relationship Id="rId7" Type="http://schemas.openxmlformats.org/officeDocument/2006/relationships/hyperlink" Target="https://stock.adobe.com/it/images/debat-nature-vs-culture/53727628" TargetMode="External"/><Relationship Id="rId12" Type="http://schemas.openxmlformats.org/officeDocument/2006/relationships/hyperlink" Target="https://www.americananthro.org"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en.wikipedia.org/wiki/Supreme_Court_of_Mississippi" TargetMode="External"/><Relationship Id="rId11" Type="http://schemas.openxmlformats.org/officeDocument/2006/relationships/hyperlink" Target="https://anthropology.northwestern.edu/people/faculty/weismantel.html" TargetMode="External"/><Relationship Id="rId5" Type="http://schemas.openxmlformats.org/officeDocument/2006/relationships/hyperlink" Target="https://www.dreamstime.com/zumbahua-ecuador-july-view-traditional-saturday-market-remote-village-zumbahua-saturday-market-remote-village-image131706929" TargetMode="External"/><Relationship Id="rId10" Type="http://schemas.openxmlformats.org/officeDocument/2006/relationships/hyperlink" Target="https://www.123rf.com/photo_28165472_zumbahua-ecuador-april-19-ecuadorian-ethnic-people-with-indigenous-clothes-in-a-rural-saturday-marke.html" TargetMode="External"/><Relationship Id="rId4" Type="http://schemas.openxmlformats.org/officeDocument/2006/relationships/hyperlink" Target="https://www.facebook.com/latimes/" TargetMode="External"/><Relationship Id="rId9" Type="http://schemas.openxmlformats.org/officeDocument/2006/relationships/hyperlink" Target="https://en.wikipedia.org/wiki/Flag_of_the_United_Stat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title"/>
          </p:nvPr>
        </p:nvSpPr>
        <p:spPr>
          <a:xfrm>
            <a:off x="656875" y="-212600"/>
            <a:ext cx="7987800" cy="298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3700">
                <a:latin typeface="Merriweather"/>
                <a:ea typeface="Merriweather"/>
                <a:cs typeface="Merriweather"/>
                <a:sym typeface="Merriweather"/>
              </a:rPr>
              <a:t>Making Kin: Kinship Theory and Zumbagua Adoptions</a:t>
            </a:r>
            <a:endParaRPr sz="3700">
              <a:latin typeface="Merriweather"/>
              <a:ea typeface="Merriweather"/>
              <a:cs typeface="Merriweather"/>
              <a:sym typeface="Merriweather"/>
            </a:endParaRPr>
          </a:p>
        </p:txBody>
      </p:sp>
      <p:sp>
        <p:nvSpPr>
          <p:cNvPr id="278" name="Google Shape;278;p13"/>
          <p:cNvSpPr txBox="1">
            <a:spLocks noGrp="1"/>
          </p:cNvSpPr>
          <p:nvPr>
            <p:ph type="body" idx="1"/>
          </p:nvPr>
        </p:nvSpPr>
        <p:spPr>
          <a:xfrm>
            <a:off x="4572000" y="3815300"/>
            <a:ext cx="4006200" cy="6438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it" b="1">
                <a:solidFill>
                  <a:srgbClr val="000000"/>
                </a:solidFill>
                <a:latin typeface="Merriweather"/>
                <a:ea typeface="Merriweather"/>
                <a:cs typeface="Merriweather"/>
                <a:sym typeface="Merriweather"/>
              </a:rPr>
              <a:t>Presentation by: Irina Baciu, Sara Mercinelli and Minh Ha Nguyen</a:t>
            </a:r>
            <a:endParaRPr b="1">
              <a:solidFill>
                <a:srgbClr val="000000"/>
              </a:solidFill>
              <a:latin typeface="Merriweather"/>
              <a:ea typeface="Merriweather"/>
              <a:cs typeface="Merriweather"/>
              <a:sym typeface="Merriweather"/>
            </a:endParaRPr>
          </a:p>
        </p:txBody>
      </p:sp>
      <p:pic>
        <p:nvPicPr>
          <p:cNvPr id="279" name="Google Shape;279;p13"/>
          <p:cNvPicPr preferRelativeResize="0"/>
          <p:nvPr/>
        </p:nvPicPr>
        <p:blipFill>
          <a:blip r:embed="rId3">
            <a:alphaModFix/>
          </a:blip>
          <a:stretch>
            <a:fillRect/>
          </a:stretch>
        </p:blipFill>
        <p:spPr>
          <a:xfrm>
            <a:off x="838825" y="2012563"/>
            <a:ext cx="3733174" cy="2787425"/>
          </a:xfrm>
          <a:prstGeom prst="rect">
            <a:avLst/>
          </a:prstGeom>
          <a:noFill/>
          <a:ln w="9525" cap="flat" cmpd="sng">
            <a:solidFill>
              <a:srgbClr val="FFFFFF"/>
            </a:solidFill>
            <a:prstDash val="solid"/>
            <a:round/>
            <a:headEnd type="none" w="sm" len="sm"/>
            <a:tailEnd type="none" w="sm" len="sm"/>
          </a:ln>
        </p:spPr>
      </p:pic>
      <p:sp>
        <p:nvSpPr>
          <p:cNvPr id="280" name="Google Shape;280;p13"/>
          <p:cNvSpPr txBox="1"/>
          <p:nvPr/>
        </p:nvSpPr>
        <p:spPr>
          <a:xfrm>
            <a:off x="4006200" y="3344288"/>
            <a:ext cx="4572000" cy="47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it" sz="1300" b="1">
                <a:latin typeface="Merriweather"/>
                <a:ea typeface="Merriweather"/>
                <a:cs typeface="Merriweather"/>
                <a:sym typeface="Merriweather"/>
              </a:rPr>
              <a:t>Course of Latin American Anthropology</a:t>
            </a:r>
            <a:endParaRPr sz="1300" b="1">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2"/>
          <p:cNvSpPr txBox="1">
            <a:spLocks noGrp="1"/>
          </p:cNvSpPr>
          <p:nvPr>
            <p:ph type="title"/>
          </p:nvPr>
        </p:nvSpPr>
        <p:spPr>
          <a:xfrm>
            <a:off x="563725" y="194800"/>
            <a:ext cx="4166400" cy="12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3100">
                <a:solidFill>
                  <a:schemeClr val="accent1"/>
                </a:solidFill>
                <a:latin typeface="Merriweather"/>
                <a:ea typeface="Merriweather"/>
                <a:cs typeface="Merriweather"/>
                <a:sym typeface="Merriweather"/>
              </a:rPr>
              <a:t>Alfonso’s families</a:t>
            </a:r>
            <a:r>
              <a:rPr lang="it" sz="3100">
                <a:solidFill>
                  <a:schemeClr val="accent1"/>
                </a:solidFill>
              </a:rPr>
              <a:t> </a:t>
            </a:r>
            <a:endParaRPr sz="3100">
              <a:solidFill>
                <a:schemeClr val="accent1"/>
              </a:solidFill>
            </a:endParaRPr>
          </a:p>
        </p:txBody>
      </p:sp>
      <p:sp>
        <p:nvSpPr>
          <p:cNvPr id="345" name="Google Shape;345;p22"/>
          <p:cNvSpPr txBox="1">
            <a:spLocks noGrp="1"/>
          </p:cNvSpPr>
          <p:nvPr>
            <p:ph type="subTitle" idx="4294967295"/>
          </p:nvPr>
        </p:nvSpPr>
        <p:spPr>
          <a:xfrm>
            <a:off x="824000" y="1268400"/>
            <a:ext cx="3115800" cy="33918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Font typeface="Merriweather"/>
              <a:buChar char="-"/>
            </a:pPr>
            <a:r>
              <a:rPr lang="it" sz="1400">
                <a:solidFill>
                  <a:srgbClr val="FFFFFF"/>
                </a:solidFill>
                <a:latin typeface="Merriweather"/>
                <a:ea typeface="Merriweather"/>
                <a:cs typeface="Merriweather"/>
                <a:sym typeface="Merriweather"/>
              </a:rPr>
              <a:t>Alfonso is Heloisa’s sister and Nancy’s father.</a:t>
            </a:r>
            <a:endParaRPr sz="1400">
              <a:solidFill>
                <a:srgbClr val="FFFFFF"/>
              </a:solidFill>
              <a:latin typeface="Merriweather"/>
              <a:ea typeface="Merriweather"/>
              <a:cs typeface="Merriweather"/>
              <a:sym typeface="Merriweather"/>
            </a:endParaRPr>
          </a:p>
          <a:p>
            <a:pPr marL="457200" lvl="0" indent="-317500" algn="l" rtl="0">
              <a:lnSpc>
                <a:spcPct val="150000"/>
              </a:lnSpc>
              <a:spcBef>
                <a:spcPts val="0"/>
              </a:spcBef>
              <a:spcAft>
                <a:spcPts val="0"/>
              </a:spcAft>
              <a:buClr>
                <a:srgbClr val="FFFFFF"/>
              </a:buClr>
              <a:buSzPts val="1400"/>
              <a:buFont typeface="Merriweather"/>
              <a:buChar char="-"/>
            </a:pPr>
            <a:r>
              <a:rPr lang="it" sz="1400">
                <a:solidFill>
                  <a:srgbClr val="FFFFFF"/>
                </a:solidFill>
                <a:latin typeface="Merriweather"/>
                <a:ea typeface="Merriweather"/>
                <a:cs typeface="Merriweather"/>
                <a:sym typeface="Merriweather"/>
              </a:rPr>
              <a:t>Juanchu was Alfonso’s father</a:t>
            </a:r>
            <a:endParaRPr sz="1400">
              <a:solidFill>
                <a:srgbClr val="FFFFFF"/>
              </a:solidFill>
              <a:latin typeface="Merriweather"/>
              <a:ea typeface="Merriweather"/>
              <a:cs typeface="Merriweather"/>
              <a:sym typeface="Merriweather"/>
            </a:endParaRPr>
          </a:p>
          <a:p>
            <a:pPr marL="457200" lvl="0" indent="-317500" algn="l" rtl="0">
              <a:lnSpc>
                <a:spcPct val="150000"/>
              </a:lnSpc>
              <a:spcBef>
                <a:spcPts val="0"/>
              </a:spcBef>
              <a:spcAft>
                <a:spcPts val="0"/>
              </a:spcAft>
              <a:buClr>
                <a:srgbClr val="FFFFFF"/>
              </a:buClr>
              <a:buSzPts val="1400"/>
              <a:buFont typeface="Merriweather"/>
              <a:buChar char="-"/>
            </a:pPr>
            <a:r>
              <a:rPr lang="it" sz="1400">
                <a:solidFill>
                  <a:srgbClr val="FFFFFF"/>
                </a:solidFill>
                <a:latin typeface="Merriweather"/>
                <a:ea typeface="Merriweather"/>
                <a:cs typeface="Merriweather"/>
                <a:sym typeface="Merriweather"/>
              </a:rPr>
              <a:t>Juanchu’s sister was Alfonso’s mother when he was a child</a:t>
            </a:r>
            <a:endParaRPr sz="1400">
              <a:solidFill>
                <a:srgbClr val="FFFFFF"/>
              </a:solidFill>
              <a:latin typeface="Merriweather"/>
              <a:ea typeface="Merriweather"/>
              <a:cs typeface="Merriweather"/>
              <a:sym typeface="Merriweather"/>
            </a:endParaRPr>
          </a:p>
          <a:p>
            <a:pPr marL="0" lvl="0" indent="0" algn="ctr" rtl="0">
              <a:spcBef>
                <a:spcPts val="1600"/>
              </a:spcBef>
              <a:spcAft>
                <a:spcPts val="0"/>
              </a:spcAft>
              <a:buNone/>
            </a:pPr>
            <a:r>
              <a:rPr lang="it" sz="1400" b="1">
                <a:solidFill>
                  <a:srgbClr val="CCCCCC"/>
                </a:solidFill>
                <a:latin typeface="Merriweather"/>
                <a:ea typeface="Merriweather"/>
                <a:cs typeface="Merriweather"/>
                <a:sym typeface="Merriweather"/>
              </a:rPr>
              <a:t>EVERY ADULT SEEMS TO HAVE SEVERAL KINDS OF PARENTS AND CHILDREN </a:t>
            </a:r>
            <a:endParaRPr sz="1400" b="1">
              <a:solidFill>
                <a:srgbClr val="CCCCCC"/>
              </a:solidFill>
              <a:latin typeface="Merriweather"/>
              <a:ea typeface="Merriweather"/>
              <a:cs typeface="Merriweather"/>
              <a:sym typeface="Merriweather"/>
            </a:endParaRPr>
          </a:p>
          <a:p>
            <a:pPr marL="0" lvl="0" indent="0" algn="l" rtl="0">
              <a:spcBef>
                <a:spcPts val="1600"/>
              </a:spcBef>
              <a:spcAft>
                <a:spcPts val="1600"/>
              </a:spcAft>
              <a:buNone/>
            </a:pPr>
            <a:endParaRPr>
              <a:solidFill>
                <a:srgbClr val="FFFFFF"/>
              </a:solidFill>
              <a:latin typeface="Merriweather"/>
              <a:ea typeface="Merriweather"/>
              <a:cs typeface="Merriweather"/>
              <a:sym typeface="Merriweather"/>
            </a:endParaRPr>
          </a:p>
        </p:txBody>
      </p:sp>
      <p:sp>
        <p:nvSpPr>
          <p:cNvPr id="346" name="Google Shape;346;p22"/>
          <p:cNvSpPr txBox="1">
            <a:spLocks noGrp="1"/>
          </p:cNvSpPr>
          <p:nvPr>
            <p:ph type="body" idx="4294967295"/>
          </p:nvPr>
        </p:nvSpPr>
        <p:spPr>
          <a:xfrm>
            <a:off x="4572000" y="998500"/>
            <a:ext cx="3855300" cy="35361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1500" b="1">
                <a:solidFill>
                  <a:srgbClr val="FFFFFF"/>
                </a:solidFill>
                <a:latin typeface="Merriweather"/>
                <a:ea typeface="Merriweather"/>
                <a:cs typeface="Merriweather"/>
                <a:sym typeface="Merriweather"/>
              </a:rPr>
              <a:t>ADOPTION takes place mostly within the family, but not for biological reasons:</a:t>
            </a:r>
            <a:endParaRPr sz="1500" b="1">
              <a:solidFill>
                <a:srgbClr val="FFFFFF"/>
              </a:solidFill>
              <a:latin typeface="Merriweather"/>
              <a:ea typeface="Merriweather"/>
              <a:cs typeface="Merriweather"/>
              <a:sym typeface="Merriweather"/>
            </a:endParaRPr>
          </a:p>
          <a:p>
            <a:pPr marL="0" lvl="0" indent="0" algn="l" rtl="0">
              <a:spcBef>
                <a:spcPts val="1600"/>
              </a:spcBef>
              <a:spcAft>
                <a:spcPts val="0"/>
              </a:spcAft>
              <a:buNone/>
            </a:pPr>
            <a:r>
              <a:rPr lang="it" sz="1500">
                <a:solidFill>
                  <a:srgbClr val="A2C4C9"/>
                </a:solidFill>
                <a:latin typeface="Merriweather"/>
                <a:ea typeface="Merriweather"/>
                <a:cs typeface="Merriweather"/>
                <a:sym typeface="Merriweather"/>
              </a:rPr>
              <a:t>Positive effects</a:t>
            </a:r>
            <a:endParaRPr sz="1500">
              <a:solidFill>
                <a:srgbClr val="A2C4C9"/>
              </a:solidFill>
              <a:latin typeface="Merriweather"/>
              <a:ea typeface="Merriweather"/>
              <a:cs typeface="Merriweather"/>
              <a:sym typeface="Merriweather"/>
            </a:endParaRPr>
          </a:p>
          <a:p>
            <a:pPr marL="457200" lvl="0" indent="-323850" algn="l" rtl="0">
              <a:spcBef>
                <a:spcPts val="1600"/>
              </a:spcBef>
              <a:spcAft>
                <a:spcPts val="0"/>
              </a:spcAft>
              <a:buClr>
                <a:srgbClr val="A2C4C9"/>
              </a:buClr>
              <a:buSzPts val="1500"/>
              <a:buFont typeface="Merriweather"/>
              <a:buChar char="●"/>
            </a:pPr>
            <a:r>
              <a:rPr lang="it" sz="1500">
                <a:solidFill>
                  <a:srgbClr val="A2C4C9"/>
                </a:solidFill>
                <a:latin typeface="Merriweather"/>
                <a:ea typeface="Merriweather"/>
                <a:cs typeface="Merriweather"/>
                <a:sym typeface="Merriweather"/>
              </a:rPr>
              <a:t>Strengthen ties</a:t>
            </a:r>
            <a:endParaRPr sz="1500">
              <a:solidFill>
                <a:srgbClr val="A2C4C9"/>
              </a:solidFill>
              <a:latin typeface="Merriweather"/>
              <a:ea typeface="Merriweather"/>
              <a:cs typeface="Merriweather"/>
              <a:sym typeface="Merriweather"/>
            </a:endParaRPr>
          </a:p>
          <a:p>
            <a:pPr marL="457200" lvl="0" indent="-323850" algn="l" rtl="0">
              <a:spcBef>
                <a:spcPts val="0"/>
              </a:spcBef>
              <a:spcAft>
                <a:spcPts val="0"/>
              </a:spcAft>
              <a:buClr>
                <a:srgbClr val="A2C4C9"/>
              </a:buClr>
              <a:buSzPts val="1500"/>
              <a:buFont typeface="Merriweather"/>
              <a:buChar char="●"/>
            </a:pPr>
            <a:r>
              <a:rPr lang="it" sz="1500">
                <a:solidFill>
                  <a:srgbClr val="A2C4C9"/>
                </a:solidFill>
                <a:latin typeface="Merriweather"/>
                <a:ea typeface="Merriweather"/>
                <a:cs typeface="Merriweather"/>
                <a:sym typeface="Merriweather"/>
              </a:rPr>
              <a:t>Shapes social identity</a:t>
            </a:r>
            <a:endParaRPr sz="1500">
              <a:solidFill>
                <a:srgbClr val="A2C4C9"/>
              </a:solidFill>
              <a:latin typeface="Merriweather"/>
              <a:ea typeface="Merriweather"/>
              <a:cs typeface="Merriweather"/>
              <a:sym typeface="Merriweather"/>
            </a:endParaRPr>
          </a:p>
          <a:p>
            <a:pPr marL="457200" lvl="0" indent="-323850" algn="l" rtl="0">
              <a:spcBef>
                <a:spcPts val="0"/>
              </a:spcBef>
              <a:spcAft>
                <a:spcPts val="0"/>
              </a:spcAft>
              <a:buClr>
                <a:srgbClr val="A2C4C9"/>
              </a:buClr>
              <a:buSzPts val="1500"/>
              <a:buFont typeface="Merriweather"/>
              <a:buChar char="●"/>
            </a:pPr>
            <a:r>
              <a:rPr lang="it" sz="1500">
                <a:solidFill>
                  <a:srgbClr val="A2C4C9"/>
                </a:solidFill>
                <a:latin typeface="Merriweather"/>
                <a:ea typeface="Merriweather"/>
                <a:cs typeface="Merriweather"/>
                <a:sym typeface="Merriweather"/>
              </a:rPr>
              <a:t>Provides each child all the web of kin needed to survive, especially the vicissitudes of the periphery economic life </a:t>
            </a:r>
            <a:endParaRPr sz="1500">
              <a:solidFill>
                <a:srgbClr val="A2C4C9"/>
              </a:solidFill>
              <a:latin typeface="Merriweather"/>
              <a:ea typeface="Merriweather"/>
              <a:cs typeface="Merriweather"/>
              <a:sym typeface="Merriweather"/>
            </a:endParaRPr>
          </a:p>
          <a:p>
            <a:pPr marL="457200" lvl="0" indent="0" algn="l" rtl="0">
              <a:spcBef>
                <a:spcPts val="1600"/>
              </a:spcBef>
              <a:spcAft>
                <a:spcPts val="1600"/>
              </a:spcAft>
              <a:buNone/>
            </a:pPr>
            <a:endParaRPr>
              <a:solidFill>
                <a:srgbClr val="A2C4C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3"/>
          <p:cNvSpPr txBox="1">
            <a:spLocks noGrp="1"/>
          </p:cNvSpPr>
          <p:nvPr>
            <p:ph type="title"/>
          </p:nvPr>
        </p:nvSpPr>
        <p:spPr>
          <a:xfrm>
            <a:off x="1353275" y="573450"/>
            <a:ext cx="7030500" cy="12561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it" sz="2400">
                <a:solidFill>
                  <a:srgbClr val="E69138"/>
                </a:solidFill>
                <a:latin typeface="Merriweather"/>
                <a:ea typeface="Merriweather"/>
                <a:cs typeface="Merriweather"/>
                <a:sym typeface="Merriweather"/>
              </a:rPr>
              <a:t>IZAS FAMILY OF COCHA UMA</a:t>
            </a:r>
            <a:endParaRPr sz="2400">
              <a:solidFill>
                <a:srgbClr val="E69138"/>
              </a:solidFill>
              <a:latin typeface="Merriweather"/>
              <a:ea typeface="Merriweather"/>
              <a:cs typeface="Merriweather"/>
              <a:sym typeface="Merriweather"/>
            </a:endParaRPr>
          </a:p>
          <a:p>
            <a:pPr marL="0" lvl="0" indent="0" algn="ctr" rtl="0">
              <a:lnSpc>
                <a:spcPct val="115000"/>
              </a:lnSpc>
              <a:spcBef>
                <a:spcPts val="1200"/>
              </a:spcBef>
              <a:spcAft>
                <a:spcPts val="0"/>
              </a:spcAft>
              <a:buNone/>
            </a:pPr>
            <a:r>
              <a:rPr lang="it" sz="2400">
                <a:solidFill>
                  <a:srgbClr val="E69138"/>
                </a:solidFill>
                <a:latin typeface="Merriweather"/>
                <a:ea typeface="Merriweather"/>
                <a:cs typeface="Merriweather"/>
                <a:sym typeface="Merriweather"/>
              </a:rPr>
              <a:t>The meeting of the author with Segundo Iza </a:t>
            </a:r>
            <a:endParaRPr sz="2400">
              <a:solidFill>
                <a:srgbClr val="E69138"/>
              </a:solidFill>
              <a:latin typeface="Merriweather"/>
              <a:ea typeface="Merriweather"/>
              <a:cs typeface="Merriweather"/>
              <a:sym typeface="Merriweather"/>
            </a:endParaRPr>
          </a:p>
          <a:p>
            <a:pPr marL="0" lvl="0" indent="0" algn="ctr" rtl="0">
              <a:lnSpc>
                <a:spcPct val="115000"/>
              </a:lnSpc>
              <a:spcBef>
                <a:spcPts val="1200"/>
              </a:spcBef>
              <a:spcAft>
                <a:spcPts val="0"/>
              </a:spcAft>
              <a:buNone/>
            </a:pPr>
            <a:endParaRPr sz="2400">
              <a:solidFill>
                <a:srgbClr val="E69138"/>
              </a:solidFill>
              <a:latin typeface="Merriweather"/>
              <a:ea typeface="Merriweather"/>
              <a:cs typeface="Merriweather"/>
              <a:sym typeface="Merriweather"/>
            </a:endParaRPr>
          </a:p>
          <a:p>
            <a:pPr marL="0" lvl="0" indent="0" algn="ctr" rtl="0">
              <a:lnSpc>
                <a:spcPct val="115000"/>
              </a:lnSpc>
              <a:spcBef>
                <a:spcPts val="1200"/>
              </a:spcBef>
              <a:spcAft>
                <a:spcPts val="1200"/>
              </a:spcAft>
              <a:buNone/>
            </a:pPr>
            <a:endParaRPr sz="2400">
              <a:solidFill>
                <a:srgbClr val="E69138"/>
              </a:solidFill>
              <a:latin typeface="Merriweather"/>
              <a:ea typeface="Merriweather"/>
              <a:cs typeface="Merriweather"/>
              <a:sym typeface="Merriweather"/>
            </a:endParaRPr>
          </a:p>
        </p:txBody>
      </p:sp>
      <p:sp>
        <p:nvSpPr>
          <p:cNvPr id="352" name="Google Shape;352;p23"/>
          <p:cNvSpPr txBox="1"/>
          <p:nvPr/>
        </p:nvSpPr>
        <p:spPr>
          <a:xfrm>
            <a:off x="4953525" y="1829550"/>
            <a:ext cx="3832800" cy="304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it" sz="1500">
                <a:latin typeface="Merriweather"/>
                <a:ea typeface="Merriweather"/>
                <a:cs typeface="Merriweather"/>
                <a:sym typeface="Merriweather"/>
              </a:rPr>
              <a:t>In a society where </a:t>
            </a:r>
            <a:r>
              <a:rPr lang="it" sz="1500" b="1">
                <a:solidFill>
                  <a:srgbClr val="FF9900"/>
                </a:solidFill>
                <a:latin typeface="Merriweather"/>
                <a:ea typeface="Merriweather"/>
                <a:cs typeface="Merriweather"/>
                <a:sym typeface="Merriweather"/>
              </a:rPr>
              <a:t>orphan </a:t>
            </a:r>
            <a:r>
              <a:rPr lang="it" sz="1500">
                <a:latin typeface="Merriweather"/>
                <a:ea typeface="Merriweather"/>
                <a:cs typeface="Merriweather"/>
                <a:sym typeface="Merriweather"/>
              </a:rPr>
              <a:t>is synonymous with </a:t>
            </a:r>
            <a:r>
              <a:rPr lang="it" sz="1500" b="1">
                <a:solidFill>
                  <a:srgbClr val="FF9900"/>
                </a:solidFill>
                <a:latin typeface="Merriweather"/>
                <a:ea typeface="Merriweather"/>
                <a:cs typeface="Merriweather"/>
                <a:sym typeface="Merriweather"/>
              </a:rPr>
              <a:t>poor</a:t>
            </a:r>
            <a:endParaRPr sz="1500" b="1">
              <a:solidFill>
                <a:srgbClr val="FF9900"/>
              </a:solidFill>
              <a:latin typeface="Merriweather"/>
              <a:ea typeface="Merriweather"/>
              <a:cs typeface="Merriweather"/>
              <a:sym typeface="Merriweather"/>
            </a:endParaRPr>
          </a:p>
          <a:p>
            <a:pPr marL="0" lvl="0" indent="0" algn="l" rtl="0">
              <a:lnSpc>
                <a:spcPct val="115000"/>
              </a:lnSpc>
              <a:spcBef>
                <a:spcPts val="1200"/>
              </a:spcBef>
              <a:spcAft>
                <a:spcPts val="0"/>
              </a:spcAft>
              <a:buNone/>
            </a:pPr>
            <a:r>
              <a:rPr lang="it" sz="1500" b="1">
                <a:solidFill>
                  <a:srgbClr val="FF9900"/>
                </a:solidFill>
                <a:latin typeface="Merriweather"/>
                <a:ea typeface="Merriweather"/>
                <a:cs typeface="Merriweather"/>
                <a:sym typeface="Merriweather"/>
              </a:rPr>
              <a:t>Wealth </a:t>
            </a:r>
            <a:r>
              <a:rPr lang="it" sz="1500">
                <a:latin typeface="Merriweather"/>
                <a:ea typeface="Merriweather"/>
                <a:cs typeface="Merriweather"/>
                <a:sym typeface="Merriweather"/>
              </a:rPr>
              <a:t>and </a:t>
            </a:r>
            <a:r>
              <a:rPr lang="it" sz="1500" b="1">
                <a:solidFill>
                  <a:srgbClr val="FF9900"/>
                </a:solidFill>
                <a:latin typeface="Merriweather"/>
                <a:ea typeface="Merriweather"/>
                <a:cs typeface="Merriweather"/>
                <a:sym typeface="Merriweather"/>
              </a:rPr>
              <a:t>success </a:t>
            </a:r>
            <a:r>
              <a:rPr lang="it" sz="1500">
                <a:latin typeface="Merriweather"/>
                <a:ea typeface="Merriweather"/>
                <a:cs typeface="Merriweather"/>
                <a:sym typeface="Merriweather"/>
              </a:rPr>
              <a:t>is the ability to fill the house with children</a:t>
            </a:r>
            <a:endParaRPr sz="1500">
              <a:latin typeface="Merriweather"/>
              <a:ea typeface="Merriweather"/>
              <a:cs typeface="Merriweather"/>
              <a:sym typeface="Merriweather"/>
            </a:endParaRPr>
          </a:p>
          <a:p>
            <a:pPr marL="0" lvl="0" indent="0" algn="l" rtl="0">
              <a:lnSpc>
                <a:spcPct val="115000"/>
              </a:lnSpc>
              <a:spcBef>
                <a:spcPts val="1200"/>
              </a:spcBef>
              <a:spcAft>
                <a:spcPts val="0"/>
              </a:spcAft>
              <a:buNone/>
            </a:pPr>
            <a:r>
              <a:rPr lang="it" sz="1500" b="1">
                <a:latin typeface="Merriweather"/>
                <a:ea typeface="Merriweather"/>
                <a:cs typeface="Merriweather"/>
                <a:sym typeface="Merriweather"/>
              </a:rPr>
              <a:t>Yumbo (Shaman) Iza</a:t>
            </a:r>
            <a:r>
              <a:rPr lang="it" sz="1500">
                <a:latin typeface="Merriweather"/>
                <a:ea typeface="Merriweather"/>
                <a:cs typeface="Merriweather"/>
                <a:sym typeface="Merriweather"/>
              </a:rPr>
              <a:t> certainly accumulated human capital</a:t>
            </a:r>
            <a:endParaRPr sz="1500">
              <a:latin typeface="Merriweather"/>
              <a:ea typeface="Merriweather"/>
              <a:cs typeface="Merriweather"/>
              <a:sym typeface="Merriweather"/>
            </a:endParaRPr>
          </a:p>
          <a:p>
            <a:pPr marL="0" lvl="0" indent="0" algn="l" rtl="0">
              <a:lnSpc>
                <a:spcPct val="115000"/>
              </a:lnSpc>
              <a:spcBef>
                <a:spcPts val="1200"/>
              </a:spcBef>
              <a:spcAft>
                <a:spcPts val="0"/>
              </a:spcAft>
              <a:buNone/>
            </a:pPr>
            <a:r>
              <a:rPr lang="it" sz="1500">
                <a:latin typeface="Merriweather"/>
                <a:ea typeface="Merriweather"/>
                <a:cs typeface="Merriweather"/>
                <a:sym typeface="Merriweather"/>
              </a:rPr>
              <a:t>Izas do not limit to fictive kinship→ </a:t>
            </a:r>
            <a:r>
              <a:rPr lang="it" sz="1500" b="1">
                <a:solidFill>
                  <a:srgbClr val="FF9900"/>
                </a:solidFill>
                <a:latin typeface="Merriweather"/>
                <a:ea typeface="Merriweather"/>
                <a:cs typeface="Merriweather"/>
                <a:sym typeface="Merriweather"/>
              </a:rPr>
              <a:t>Adoption</a:t>
            </a:r>
            <a:endParaRPr sz="1500" b="1">
              <a:solidFill>
                <a:srgbClr val="FF9900"/>
              </a:solidFill>
              <a:latin typeface="Merriweather"/>
              <a:ea typeface="Merriweather"/>
              <a:cs typeface="Merriweather"/>
              <a:sym typeface="Merriweather"/>
            </a:endParaRPr>
          </a:p>
          <a:p>
            <a:pPr marL="0" lvl="0" indent="0" algn="l" rtl="0">
              <a:lnSpc>
                <a:spcPct val="115000"/>
              </a:lnSpc>
              <a:spcBef>
                <a:spcPts val="1200"/>
              </a:spcBef>
              <a:spcAft>
                <a:spcPts val="0"/>
              </a:spcAft>
              <a:buNone/>
            </a:pPr>
            <a:endParaRPr sz="1500">
              <a:latin typeface="Merriweather"/>
              <a:ea typeface="Merriweather"/>
              <a:cs typeface="Merriweather"/>
              <a:sym typeface="Merriweather"/>
            </a:endParaRPr>
          </a:p>
          <a:p>
            <a:pPr marL="0" lvl="0" indent="0" algn="l" rtl="0">
              <a:lnSpc>
                <a:spcPct val="115000"/>
              </a:lnSpc>
              <a:spcBef>
                <a:spcPts val="1200"/>
              </a:spcBef>
              <a:spcAft>
                <a:spcPts val="1200"/>
              </a:spcAft>
              <a:buNone/>
            </a:pPr>
            <a:endParaRPr sz="1200">
              <a:latin typeface="Maven Pro"/>
              <a:ea typeface="Maven Pro"/>
              <a:cs typeface="Maven Pro"/>
              <a:sym typeface="Maven Pro"/>
            </a:endParaRPr>
          </a:p>
        </p:txBody>
      </p:sp>
      <p:sp>
        <p:nvSpPr>
          <p:cNvPr id="353" name="Google Shape;353;p23"/>
          <p:cNvSpPr/>
          <p:nvPr/>
        </p:nvSpPr>
        <p:spPr>
          <a:xfrm>
            <a:off x="428250" y="1829550"/>
            <a:ext cx="4016700" cy="3313800"/>
          </a:xfrm>
          <a:prstGeom prst="teardrop">
            <a:avLst>
              <a:gd name="adj" fmla="val 100703"/>
            </a:avLst>
          </a:prstGeom>
          <a:solidFill>
            <a:srgbClr val="FFFFFF"/>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r" rtl="0">
              <a:lnSpc>
                <a:spcPct val="115000"/>
              </a:lnSpc>
              <a:spcBef>
                <a:spcPts val="0"/>
              </a:spcBef>
              <a:spcAft>
                <a:spcPts val="1600"/>
              </a:spcAft>
              <a:buNone/>
            </a:pPr>
            <a:r>
              <a:rPr lang="it" sz="1300">
                <a:solidFill>
                  <a:schemeClr val="dk2"/>
                </a:solidFill>
                <a:latin typeface="Merriweather"/>
                <a:ea typeface="Merriweather"/>
                <a:cs typeface="Merriweather"/>
                <a:sym typeface="Merriweather"/>
              </a:rPr>
              <a:t>   </a:t>
            </a:r>
            <a:r>
              <a:rPr lang="it">
                <a:latin typeface="Merriweather"/>
                <a:ea typeface="Merriweather"/>
                <a:cs typeface="Merriweather"/>
                <a:sym typeface="Merriweather"/>
              </a:rPr>
              <a:t>Sylvia </a:t>
            </a:r>
            <a:r>
              <a:rPr lang="it" b="1">
                <a:latin typeface="Merriweather"/>
                <a:ea typeface="Merriweather"/>
                <a:cs typeface="Merriweather"/>
                <a:sym typeface="Merriweather"/>
              </a:rPr>
              <a:t>Yanagisako </a:t>
            </a:r>
            <a:r>
              <a:rPr lang="it">
                <a:latin typeface="Merriweather"/>
                <a:ea typeface="Merriweather"/>
                <a:cs typeface="Merriweather"/>
                <a:sym typeface="Merriweather"/>
              </a:rPr>
              <a:t>has observed that  analysts' </a:t>
            </a:r>
            <a:r>
              <a:rPr lang="it" b="1">
                <a:solidFill>
                  <a:schemeClr val="accent1"/>
                </a:solidFill>
                <a:latin typeface="Merriweather"/>
                <a:ea typeface="Merriweather"/>
                <a:cs typeface="Merriweather"/>
                <a:sym typeface="Merriweather"/>
              </a:rPr>
              <a:t>failures to distinguish between biological and social reproduction</a:t>
            </a:r>
            <a:r>
              <a:rPr lang="it">
                <a:latin typeface="Merriweather"/>
                <a:ea typeface="Merriweather"/>
                <a:cs typeface="Merriweather"/>
                <a:sym typeface="Merriweather"/>
              </a:rPr>
              <a:t> has blinded them to the many </a:t>
            </a:r>
            <a:r>
              <a:rPr lang="it" b="1">
                <a:latin typeface="Merriweather"/>
                <a:ea typeface="Merriweather"/>
                <a:cs typeface="Merriweather"/>
                <a:sym typeface="Merriweather"/>
              </a:rPr>
              <a:t>tactics by which people exercise control over household</a:t>
            </a:r>
            <a:r>
              <a:rPr lang="it">
                <a:latin typeface="Merriweather"/>
                <a:ea typeface="Merriweather"/>
                <a:cs typeface="Merriweather"/>
                <a:sym typeface="Merriweather"/>
              </a:rPr>
              <a:t>  size and composition, one of which is the </a:t>
            </a:r>
            <a:r>
              <a:rPr lang="it" b="1">
                <a:latin typeface="Merriweather"/>
                <a:ea typeface="Merriweather"/>
                <a:cs typeface="Merriweather"/>
                <a:sym typeface="Merriweather"/>
              </a:rPr>
              <a:t>ADOPTION </a:t>
            </a:r>
            <a:endParaRPr b="1">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4"/>
          <p:cNvSpPr txBox="1">
            <a:spLocks noGrp="1"/>
          </p:cNvSpPr>
          <p:nvPr>
            <p:ph type="title"/>
          </p:nvPr>
        </p:nvSpPr>
        <p:spPr>
          <a:xfrm>
            <a:off x="310325" y="318125"/>
            <a:ext cx="6366900" cy="1863300"/>
          </a:xfrm>
          <a:prstGeom prst="rect">
            <a:avLst/>
          </a:prstGeom>
        </p:spPr>
        <p:txBody>
          <a:bodyPr spcFirstLastPara="1" wrap="square" lIns="91425" tIns="91425" rIns="91425" bIns="91425" anchor="ctr" anchorCtr="0">
            <a:noAutofit/>
          </a:bodyPr>
          <a:lstStyle/>
          <a:p>
            <a:pPr marL="0" lvl="0" indent="0" algn="ctr" rtl="0">
              <a:lnSpc>
                <a:spcPct val="115000"/>
              </a:lnSpc>
              <a:spcBef>
                <a:spcPts val="1200"/>
              </a:spcBef>
              <a:spcAft>
                <a:spcPts val="0"/>
              </a:spcAft>
              <a:buNone/>
            </a:pPr>
            <a:endParaRPr sz="1700" b="0">
              <a:solidFill>
                <a:srgbClr val="FFFFFF"/>
              </a:solidFill>
              <a:latin typeface="Arial"/>
              <a:ea typeface="Arial"/>
              <a:cs typeface="Arial"/>
              <a:sym typeface="Arial"/>
            </a:endParaRPr>
          </a:p>
          <a:p>
            <a:pPr marL="0" lvl="0" indent="0" algn="ctr" rtl="0">
              <a:lnSpc>
                <a:spcPct val="115000"/>
              </a:lnSpc>
              <a:spcBef>
                <a:spcPts val="1200"/>
              </a:spcBef>
              <a:spcAft>
                <a:spcPts val="0"/>
              </a:spcAft>
              <a:buNone/>
            </a:pPr>
            <a:endParaRPr sz="1600" b="0">
              <a:solidFill>
                <a:srgbClr val="FFFFFF"/>
              </a:solidFill>
              <a:latin typeface="Merriweather"/>
              <a:ea typeface="Merriweather"/>
              <a:cs typeface="Merriweather"/>
              <a:sym typeface="Merriweather"/>
            </a:endParaRPr>
          </a:p>
          <a:p>
            <a:pPr marL="0" lvl="0" indent="0" algn="ctr" rtl="0">
              <a:lnSpc>
                <a:spcPct val="115000"/>
              </a:lnSpc>
              <a:spcBef>
                <a:spcPts val="1200"/>
              </a:spcBef>
              <a:spcAft>
                <a:spcPts val="0"/>
              </a:spcAft>
              <a:buNone/>
            </a:pPr>
            <a:endParaRPr sz="1600" b="0">
              <a:solidFill>
                <a:srgbClr val="FFFFFF"/>
              </a:solidFill>
              <a:latin typeface="Merriweather"/>
              <a:ea typeface="Merriweather"/>
              <a:cs typeface="Merriweather"/>
              <a:sym typeface="Merriweather"/>
            </a:endParaRPr>
          </a:p>
          <a:p>
            <a:pPr marL="0" lvl="0" indent="0" algn="ctr" rtl="0">
              <a:lnSpc>
                <a:spcPct val="115000"/>
              </a:lnSpc>
              <a:spcBef>
                <a:spcPts val="1200"/>
              </a:spcBef>
              <a:spcAft>
                <a:spcPts val="0"/>
              </a:spcAft>
              <a:buNone/>
            </a:pPr>
            <a:endParaRPr sz="1600" b="0">
              <a:solidFill>
                <a:srgbClr val="FFFFFF"/>
              </a:solidFill>
              <a:latin typeface="Merriweather"/>
              <a:ea typeface="Merriweather"/>
              <a:cs typeface="Merriweather"/>
              <a:sym typeface="Merriweather"/>
            </a:endParaRPr>
          </a:p>
          <a:p>
            <a:pPr marL="0" lvl="0" indent="0" algn="ctr" rtl="0">
              <a:lnSpc>
                <a:spcPct val="115000"/>
              </a:lnSpc>
              <a:spcBef>
                <a:spcPts val="1200"/>
              </a:spcBef>
              <a:spcAft>
                <a:spcPts val="0"/>
              </a:spcAft>
              <a:buNone/>
            </a:pPr>
            <a:endParaRPr sz="1600" b="0">
              <a:solidFill>
                <a:srgbClr val="FFFFFF"/>
              </a:solidFill>
              <a:latin typeface="Merriweather"/>
              <a:ea typeface="Merriweather"/>
              <a:cs typeface="Merriweather"/>
              <a:sym typeface="Merriweather"/>
            </a:endParaRPr>
          </a:p>
          <a:p>
            <a:pPr marL="457200" lvl="0" indent="-342900" algn="l" rtl="0">
              <a:lnSpc>
                <a:spcPct val="115000"/>
              </a:lnSpc>
              <a:spcBef>
                <a:spcPts val="1200"/>
              </a:spcBef>
              <a:spcAft>
                <a:spcPts val="0"/>
              </a:spcAft>
              <a:buClr>
                <a:srgbClr val="FFFFFF"/>
              </a:buClr>
              <a:buSzPts val="1800"/>
              <a:buFont typeface="Merriweather"/>
              <a:buChar char="●"/>
            </a:pPr>
            <a:r>
              <a:rPr lang="it" sz="1800" b="0">
                <a:solidFill>
                  <a:srgbClr val="FFFFFF"/>
                </a:solidFill>
                <a:latin typeface="Merriweather"/>
                <a:ea typeface="Merriweather"/>
                <a:cs typeface="Merriweather"/>
                <a:sym typeface="Merriweather"/>
              </a:rPr>
              <a:t>Meeting with the youngest children</a:t>
            </a:r>
            <a:endParaRPr sz="1800" b="0">
              <a:solidFill>
                <a:srgbClr val="FFFFFF"/>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FFFFFF"/>
              </a:buClr>
              <a:buSzPts val="1800"/>
              <a:buFont typeface="Merriweather"/>
              <a:buChar char="●"/>
            </a:pPr>
            <a:r>
              <a:rPr lang="it" sz="1800" b="0">
                <a:solidFill>
                  <a:srgbClr val="FFFFFF"/>
                </a:solidFill>
                <a:latin typeface="Merriweather"/>
                <a:ea typeface="Merriweather"/>
                <a:cs typeface="Merriweather"/>
                <a:sym typeface="Merriweather"/>
              </a:rPr>
              <a:t>The nurse comment about the illegitimate kinship of Segundo Iza, who answered:</a:t>
            </a:r>
            <a:endParaRPr sz="1800" b="0">
              <a:solidFill>
                <a:srgbClr val="FFFFFF"/>
              </a:solidFill>
              <a:latin typeface="Merriweather"/>
              <a:ea typeface="Merriweather"/>
              <a:cs typeface="Merriweather"/>
              <a:sym typeface="Merriweather"/>
            </a:endParaRPr>
          </a:p>
          <a:p>
            <a:pPr marL="0" lvl="0" indent="0" algn="ctr" rtl="0">
              <a:lnSpc>
                <a:spcPct val="115000"/>
              </a:lnSpc>
              <a:spcBef>
                <a:spcPts val="1200"/>
              </a:spcBef>
              <a:spcAft>
                <a:spcPts val="0"/>
              </a:spcAft>
              <a:buNone/>
            </a:pPr>
            <a:r>
              <a:rPr lang="it" sz="1800">
                <a:solidFill>
                  <a:srgbClr val="CCCCCC"/>
                </a:solidFill>
                <a:latin typeface="Merriweather"/>
                <a:ea typeface="Merriweather"/>
                <a:cs typeface="Merriweather"/>
                <a:sym typeface="Merriweather"/>
              </a:rPr>
              <a:t>“I am going to be his father”.. “Aren’t I feeding him right now?” </a:t>
            </a:r>
            <a:endParaRPr sz="1800">
              <a:solidFill>
                <a:srgbClr val="CCCCCC"/>
              </a:solidFill>
              <a:latin typeface="Merriweather"/>
              <a:ea typeface="Merriweather"/>
              <a:cs typeface="Merriweather"/>
              <a:sym typeface="Merriweather"/>
            </a:endParaRPr>
          </a:p>
          <a:p>
            <a:pPr marL="0" lvl="0" indent="0" algn="l" rtl="0">
              <a:lnSpc>
                <a:spcPct val="115000"/>
              </a:lnSpc>
              <a:spcBef>
                <a:spcPts val="1200"/>
              </a:spcBef>
              <a:spcAft>
                <a:spcPts val="0"/>
              </a:spcAft>
              <a:buNone/>
            </a:pPr>
            <a:endParaRPr sz="1800" b="0">
              <a:solidFill>
                <a:srgbClr val="FFFFFF"/>
              </a:solidFill>
              <a:latin typeface="Arial"/>
              <a:ea typeface="Arial"/>
              <a:cs typeface="Arial"/>
              <a:sym typeface="Arial"/>
            </a:endParaRPr>
          </a:p>
          <a:p>
            <a:pPr marL="0" lvl="0" indent="0" algn="ctr" rtl="0">
              <a:lnSpc>
                <a:spcPct val="115000"/>
              </a:lnSpc>
              <a:spcBef>
                <a:spcPts val="1200"/>
              </a:spcBef>
              <a:spcAft>
                <a:spcPts val="0"/>
              </a:spcAft>
              <a:buNone/>
            </a:pPr>
            <a:endParaRPr sz="1700" b="0">
              <a:solidFill>
                <a:srgbClr val="FFFFFF"/>
              </a:solidFill>
              <a:latin typeface="Arial"/>
              <a:ea typeface="Arial"/>
              <a:cs typeface="Arial"/>
              <a:sym typeface="Arial"/>
            </a:endParaRPr>
          </a:p>
          <a:p>
            <a:pPr marL="0" lvl="0" indent="0" algn="ctr" rtl="0">
              <a:lnSpc>
                <a:spcPct val="115000"/>
              </a:lnSpc>
              <a:spcBef>
                <a:spcPts val="1200"/>
              </a:spcBef>
              <a:spcAft>
                <a:spcPts val="0"/>
              </a:spcAft>
              <a:buNone/>
            </a:pPr>
            <a:endParaRPr sz="1700" b="0">
              <a:solidFill>
                <a:srgbClr val="FFFFFF"/>
              </a:solidFill>
              <a:latin typeface="Arial"/>
              <a:ea typeface="Arial"/>
              <a:cs typeface="Arial"/>
              <a:sym typeface="Arial"/>
            </a:endParaRPr>
          </a:p>
          <a:p>
            <a:pPr marL="0" lvl="0" indent="0" algn="ctr" rtl="0">
              <a:lnSpc>
                <a:spcPct val="115000"/>
              </a:lnSpc>
              <a:spcBef>
                <a:spcPts val="1200"/>
              </a:spcBef>
              <a:spcAft>
                <a:spcPts val="0"/>
              </a:spcAft>
              <a:buNone/>
            </a:pPr>
            <a:endParaRPr sz="1700" b="0">
              <a:solidFill>
                <a:srgbClr val="FFFFFF"/>
              </a:solidFill>
              <a:latin typeface="Arial"/>
              <a:ea typeface="Arial"/>
              <a:cs typeface="Arial"/>
              <a:sym typeface="Arial"/>
            </a:endParaRPr>
          </a:p>
          <a:p>
            <a:pPr marL="0" lvl="0" indent="0" algn="ctr" rtl="0">
              <a:lnSpc>
                <a:spcPct val="115000"/>
              </a:lnSpc>
              <a:spcBef>
                <a:spcPts val="1200"/>
              </a:spcBef>
              <a:spcAft>
                <a:spcPts val="1200"/>
              </a:spcAft>
              <a:buNone/>
            </a:pPr>
            <a:endParaRPr sz="1700" b="0">
              <a:solidFill>
                <a:srgbClr val="FFFFFF"/>
              </a:solidFill>
              <a:latin typeface="Arial"/>
              <a:ea typeface="Arial"/>
              <a:cs typeface="Arial"/>
              <a:sym typeface="Arial"/>
            </a:endParaRPr>
          </a:p>
        </p:txBody>
      </p:sp>
      <p:sp>
        <p:nvSpPr>
          <p:cNvPr id="359" name="Google Shape;359;p24"/>
          <p:cNvSpPr txBox="1"/>
          <p:nvPr/>
        </p:nvSpPr>
        <p:spPr>
          <a:xfrm>
            <a:off x="3626875" y="1921150"/>
            <a:ext cx="5329500" cy="276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1200"/>
              </a:spcBef>
              <a:spcAft>
                <a:spcPts val="0"/>
              </a:spcAft>
              <a:buNone/>
            </a:pPr>
            <a:r>
              <a:rPr lang="it" sz="1800">
                <a:solidFill>
                  <a:schemeClr val="lt1"/>
                </a:solidFill>
                <a:latin typeface="Merriweather"/>
                <a:ea typeface="Merriweather"/>
                <a:cs typeface="Merriweather"/>
                <a:sym typeface="Merriweather"/>
              </a:rPr>
              <a:t>In ZUMBAGUA and in general from an INDIGENOUS perspective: </a:t>
            </a:r>
            <a:endParaRPr sz="1800">
              <a:solidFill>
                <a:schemeClr val="lt1"/>
              </a:solidFill>
              <a:latin typeface="Merriweather"/>
              <a:ea typeface="Merriweather"/>
              <a:cs typeface="Merriweather"/>
              <a:sym typeface="Merriweather"/>
            </a:endParaRPr>
          </a:p>
          <a:p>
            <a:pPr marL="0" lvl="0" indent="0" algn="l" rtl="0">
              <a:lnSpc>
                <a:spcPct val="115000"/>
              </a:lnSpc>
              <a:spcBef>
                <a:spcPts val="1200"/>
              </a:spcBef>
              <a:spcAft>
                <a:spcPts val="0"/>
              </a:spcAft>
              <a:buNone/>
            </a:pPr>
            <a:r>
              <a:rPr lang="it" sz="1800">
                <a:solidFill>
                  <a:schemeClr val="lt1"/>
                </a:solidFill>
                <a:latin typeface="Merriweather"/>
                <a:ea typeface="Merriweather"/>
                <a:cs typeface="Merriweather"/>
                <a:sym typeface="Merriweather"/>
              </a:rPr>
              <a:t>No difference between BIOLOGICAL and NON-BIOLOGICAL parents</a:t>
            </a:r>
            <a:endParaRPr sz="1800">
              <a:solidFill>
                <a:schemeClr val="lt1"/>
              </a:solidFill>
              <a:latin typeface="Merriweather"/>
              <a:ea typeface="Merriweather"/>
              <a:cs typeface="Merriweather"/>
              <a:sym typeface="Merriweather"/>
            </a:endParaRPr>
          </a:p>
          <a:p>
            <a:pPr marL="0" lvl="0" indent="0" algn="ctr" rtl="0">
              <a:lnSpc>
                <a:spcPct val="115000"/>
              </a:lnSpc>
              <a:spcBef>
                <a:spcPts val="1200"/>
              </a:spcBef>
              <a:spcAft>
                <a:spcPts val="0"/>
              </a:spcAft>
              <a:buNone/>
            </a:pPr>
            <a:r>
              <a:rPr lang="it" sz="1800" b="1">
                <a:solidFill>
                  <a:srgbClr val="CCCCCC"/>
                </a:solidFill>
                <a:latin typeface="Merriweather"/>
                <a:ea typeface="Merriweather"/>
                <a:cs typeface="Merriweather"/>
                <a:sym typeface="Merriweather"/>
              </a:rPr>
              <a:t>Alfonso’s experience→   strongest relation with Tayta Juanchu than with  Saraujsha  family </a:t>
            </a:r>
            <a:endParaRPr sz="1800" b="1">
              <a:solidFill>
                <a:srgbClr val="CCCCCC"/>
              </a:solidFill>
              <a:latin typeface="Merriweather"/>
              <a:ea typeface="Merriweather"/>
              <a:cs typeface="Merriweather"/>
              <a:sym typeface="Merriweather"/>
            </a:endParaRPr>
          </a:p>
          <a:p>
            <a:pPr marL="0" lvl="0" indent="0" algn="l" rtl="0">
              <a:lnSpc>
                <a:spcPct val="115000"/>
              </a:lnSpc>
              <a:spcBef>
                <a:spcPts val="1200"/>
              </a:spcBef>
              <a:spcAft>
                <a:spcPts val="1200"/>
              </a:spcAft>
              <a:buNone/>
            </a:pPr>
            <a:endParaRPr sz="1700">
              <a:solidFill>
                <a:schemeClr val="lt1"/>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5"/>
          <p:cNvSpPr txBox="1">
            <a:spLocks noGrp="1"/>
          </p:cNvSpPr>
          <p:nvPr>
            <p:ph type="title"/>
          </p:nvPr>
        </p:nvSpPr>
        <p:spPr>
          <a:xfrm>
            <a:off x="737450" y="556400"/>
            <a:ext cx="3747900" cy="3907200"/>
          </a:xfrm>
          <a:prstGeom prst="rect">
            <a:avLst/>
          </a:prstGeom>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200">
              <a:solidFill>
                <a:srgbClr val="CCCCCC"/>
              </a:solidFill>
              <a:latin typeface="Merriweather"/>
              <a:ea typeface="Merriweather"/>
              <a:cs typeface="Merriweather"/>
              <a:sym typeface="Merriweather"/>
            </a:endParaRPr>
          </a:p>
          <a:p>
            <a:pPr marL="0" lvl="0" indent="0" algn="ctr" rtl="0">
              <a:spcBef>
                <a:spcPts val="0"/>
              </a:spcBef>
              <a:spcAft>
                <a:spcPts val="0"/>
              </a:spcAft>
              <a:buNone/>
            </a:pPr>
            <a:endParaRPr sz="2200">
              <a:solidFill>
                <a:srgbClr val="CCCCCC"/>
              </a:solidFill>
              <a:latin typeface="Merriweather"/>
              <a:ea typeface="Merriweather"/>
              <a:cs typeface="Merriweather"/>
              <a:sym typeface="Merriweather"/>
            </a:endParaRPr>
          </a:p>
          <a:p>
            <a:pPr marL="0" lvl="0" indent="0" algn="ctr" rtl="0">
              <a:spcBef>
                <a:spcPts val="0"/>
              </a:spcBef>
              <a:spcAft>
                <a:spcPts val="0"/>
              </a:spcAft>
              <a:buNone/>
            </a:pPr>
            <a:r>
              <a:rPr lang="it" sz="2200">
                <a:solidFill>
                  <a:srgbClr val="CCCCCC"/>
                </a:solidFill>
                <a:latin typeface="Merriweather"/>
                <a:ea typeface="Merriweather"/>
                <a:cs typeface="Merriweather"/>
                <a:sym typeface="Merriweather"/>
              </a:rPr>
              <a:t>Critic to the </a:t>
            </a:r>
            <a:endParaRPr sz="2200">
              <a:solidFill>
                <a:srgbClr val="CCCCCC"/>
              </a:solidFill>
              <a:latin typeface="Merriweather"/>
              <a:ea typeface="Merriweather"/>
              <a:cs typeface="Merriweather"/>
              <a:sym typeface="Merriweather"/>
            </a:endParaRPr>
          </a:p>
          <a:p>
            <a:pPr marL="0" lvl="0" indent="0" algn="ctr" rtl="0">
              <a:spcBef>
                <a:spcPts val="0"/>
              </a:spcBef>
              <a:spcAft>
                <a:spcPts val="0"/>
              </a:spcAft>
              <a:buNone/>
            </a:pPr>
            <a:r>
              <a:rPr lang="it" sz="2200">
                <a:solidFill>
                  <a:srgbClr val="CCCCCC"/>
                </a:solidFill>
                <a:latin typeface="Merriweather"/>
                <a:ea typeface="Merriweather"/>
                <a:cs typeface="Merriweather"/>
                <a:sym typeface="Merriweather"/>
              </a:rPr>
              <a:t> primacy of biological bases of kinship</a:t>
            </a:r>
            <a:endParaRPr sz="2200">
              <a:solidFill>
                <a:srgbClr val="CCCCCC"/>
              </a:solidFill>
              <a:latin typeface="Merriweather"/>
              <a:ea typeface="Merriweather"/>
              <a:cs typeface="Merriweather"/>
              <a:sym typeface="Merriweather"/>
            </a:endParaRPr>
          </a:p>
          <a:p>
            <a:pPr marL="0" lvl="0" indent="0" algn="ctr" rtl="0">
              <a:spcBef>
                <a:spcPts val="0"/>
              </a:spcBef>
              <a:spcAft>
                <a:spcPts val="0"/>
              </a:spcAft>
              <a:buNone/>
            </a:pPr>
            <a:endParaRPr sz="2200">
              <a:solidFill>
                <a:srgbClr val="CCCCCC"/>
              </a:solidFill>
              <a:latin typeface="Merriweather"/>
              <a:ea typeface="Merriweather"/>
              <a:cs typeface="Merriweather"/>
              <a:sym typeface="Merriweather"/>
            </a:endParaRPr>
          </a:p>
          <a:p>
            <a:pPr marL="0" lvl="0" indent="0" algn="ctr" rtl="0">
              <a:spcBef>
                <a:spcPts val="0"/>
              </a:spcBef>
              <a:spcAft>
                <a:spcPts val="0"/>
              </a:spcAft>
              <a:buNone/>
            </a:pPr>
            <a:endParaRPr sz="2200">
              <a:solidFill>
                <a:srgbClr val="CCCCCC"/>
              </a:solidFill>
              <a:latin typeface="Merriweather"/>
              <a:ea typeface="Merriweather"/>
              <a:cs typeface="Merriweather"/>
              <a:sym typeface="Merriweather"/>
            </a:endParaRPr>
          </a:p>
          <a:p>
            <a:pPr marL="457200" lvl="0" indent="-336550" algn="l" rtl="0">
              <a:spcBef>
                <a:spcPts val="0"/>
              </a:spcBef>
              <a:spcAft>
                <a:spcPts val="0"/>
              </a:spcAft>
              <a:buClr>
                <a:srgbClr val="FFFFFF"/>
              </a:buClr>
              <a:buSzPts val="1700"/>
              <a:buFont typeface="Merriweather"/>
              <a:buAutoNum type="arabicPeriod"/>
            </a:pPr>
            <a:r>
              <a:rPr lang="it" sz="1700">
                <a:solidFill>
                  <a:srgbClr val="FFFFFF"/>
                </a:solidFill>
                <a:latin typeface="Merriweather"/>
                <a:ea typeface="Merriweather"/>
                <a:cs typeface="Merriweather"/>
                <a:sym typeface="Merriweather"/>
              </a:rPr>
              <a:t>Theory of “compensatory kinship”→ when biology fails;</a:t>
            </a:r>
            <a:endParaRPr sz="1700">
              <a:solidFill>
                <a:srgbClr val="FFFFFF"/>
              </a:solidFill>
              <a:latin typeface="Merriweather"/>
              <a:ea typeface="Merriweather"/>
              <a:cs typeface="Merriweather"/>
              <a:sym typeface="Merriweather"/>
            </a:endParaRPr>
          </a:p>
          <a:p>
            <a:pPr marL="457200" lvl="0" indent="-336550" algn="l" rtl="0">
              <a:spcBef>
                <a:spcPts val="0"/>
              </a:spcBef>
              <a:spcAft>
                <a:spcPts val="0"/>
              </a:spcAft>
              <a:buClr>
                <a:srgbClr val="FFFFFF"/>
              </a:buClr>
              <a:buSzPts val="1700"/>
              <a:buFont typeface="Merriweather"/>
              <a:buAutoNum type="arabicPeriod"/>
            </a:pPr>
            <a:r>
              <a:rPr lang="it" sz="1700">
                <a:solidFill>
                  <a:srgbClr val="FFFFFF"/>
                </a:solidFill>
                <a:latin typeface="Merriweather"/>
                <a:ea typeface="Merriweather"/>
                <a:cs typeface="Merriweather"/>
                <a:sym typeface="Merriweather"/>
              </a:rPr>
              <a:t>Theory of REAL and FICTIVE relationships; the former are based on biology, the latter only on social life.</a:t>
            </a:r>
            <a:endParaRPr sz="1700">
              <a:solidFill>
                <a:srgbClr val="FFFFFF"/>
              </a:solidFill>
              <a:latin typeface="Merriweather"/>
              <a:ea typeface="Merriweather"/>
              <a:cs typeface="Merriweather"/>
              <a:sym typeface="Merriweather"/>
            </a:endParaRPr>
          </a:p>
          <a:p>
            <a:pPr marL="0" lvl="0" indent="0" algn="l" rtl="0">
              <a:spcBef>
                <a:spcPts val="0"/>
              </a:spcBef>
              <a:spcAft>
                <a:spcPts val="0"/>
              </a:spcAft>
              <a:buNone/>
            </a:pPr>
            <a:endParaRPr/>
          </a:p>
        </p:txBody>
      </p:sp>
      <p:sp>
        <p:nvSpPr>
          <p:cNvPr id="365" name="Google Shape;365;p25"/>
          <p:cNvSpPr txBox="1">
            <a:spLocks noGrp="1"/>
          </p:cNvSpPr>
          <p:nvPr>
            <p:ph type="title"/>
          </p:nvPr>
        </p:nvSpPr>
        <p:spPr>
          <a:xfrm>
            <a:off x="4741625" y="556400"/>
            <a:ext cx="3747900" cy="3907200"/>
          </a:xfrm>
          <a:prstGeom prst="rect">
            <a:avLst/>
          </a:prstGeom>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700" b="0">
              <a:latin typeface="Merriweather"/>
              <a:ea typeface="Merriweather"/>
              <a:cs typeface="Merriweather"/>
              <a:sym typeface="Merriweather"/>
            </a:endParaRPr>
          </a:p>
          <a:p>
            <a:pPr marL="0" lvl="0" indent="0" algn="l" rtl="0">
              <a:lnSpc>
                <a:spcPct val="115000"/>
              </a:lnSpc>
              <a:spcBef>
                <a:spcPts val="1600"/>
              </a:spcBef>
              <a:spcAft>
                <a:spcPts val="0"/>
              </a:spcAft>
              <a:buNone/>
            </a:pPr>
            <a:r>
              <a:rPr lang="it" sz="1700" b="0">
                <a:latin typeface="Merriweather"/>
                <a:ea typeface="Merriweather"/>
                <a:cs typeface="Merriweather"/>
                <a:sym typeface="Merriweather"/>
              </a:rPr>
              <a:t>Zimbagua people believe they are based on hispanic culture imposed on them.</a:t>
            </a:r>
            <a:endParaRPr sz="1700" b="0">
              <a:latin typeface="Merriweather"/>
              <a:ea typeface="Merriweather"/>
              <a:cs typeface="Merriweather"/>
              <a:sym typeface="Merriweather"/>
            </a:endParaRPr>
          </a:p>
          <a:p>
            <a:pPr marL="0" lvl="0" indent="0" algn="l" rtl="0">
              <a:lnSpc>
                <a:spcPct val="115000"/>
              </a:lnSpc>
              <a:spcBef>
                <a:spcPts val="1600"/>
              </a:spcBef>
              <a:spcAft>
                <a:spcPts val="0"/>
              </a:spcAft>
              <a:buNone/>
            </a:pPr>
            <a:endParaRPr sz="1700" b="0">
              <a:latin typeface="Merriweather"/>
              <a:ea typeface="Merriweather"/>
              <a:cs typeface="Merriweather"/>
              <a:sym typeface="Merriweather"/>
            </a:endParaRPr>
          </a:p>
          <a:p>
            <a:pPr marL="0" lvl="0" indent="0" algn="ctr" rtl="0">
              <a:lnSpc>
                <a:spcPct val="115000"/>
              </a:lnSpc>
              <a:spcBef>
                <a:spcPts val="1600"/>
              </a:spcBef>
              <a:spcAft>
                <a:spcPts val="1600"/>
              </a:spcAft>
              <a:buNone/>
            </a:pPr>
            <a:r>
              <a:rPr lang="it" sz="2200" b="0">
                <a:solidFill>
                  <a:srgbClr val="CCCCCC"/>
                </a:solidFill>
                <a:latin typeface="Merriweather"/>
                <a:ea typeface="Merriweather"/>
                <a:cs typeface="Merriweather"/>
                <a:sym typeface="Merriweather"/>
              </a:rPr>
              <a:t>“Biological kinship is a fundamental incompatibility with modernity”</a:t>
            </a:r>
            <a:endParaRPr sz="2200" b="0">
              <a:solidFill>
                <a:srgbClr val="CCCCCC"/>
              </a:solidFill>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9"/>
        <p:cNvGrpSpPr/>
        <p:nvPr/>
      </p:nvGrpSpPr>
      <p:grpSpPr>
        <a:xfrm>
          <a:off x="0" y="0"/>
          <a:ext cx="0" cy="0"/>
          <a:chOff x="0" y="0"/>
          <a:chExt cx="0" cy="0"/>
        </a:xfrm>
      </p:grpSpPr>
      <p:sp>
        <p:nvSpPr>
          <p:cNvPr id="370" name="Google Shape;370;p26"/>
          <p:cNvSpPr txBox="1">
            <a:spLocks noGrp="1"/>
          </p:cNvSpPr>
          <p:nvPr>
            <p:ph type="title"/>
          </p:nvPr>
        </p:nvSpPr>
        <p:spPr>
          <a:xfrm>
            <a:off x="1155900" y="204475"/>
            <a:ext cx="3537000" cy="229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accent1"/>
              </a:solidFill>
              <a:latin typeface="Merriweather"/>
              <a:ea typeface="Merriweather"/>
              <a:cs typeface="Merriweather"/>
              <a:sym typeface="Merriweather"/>
            </a:endParaRPr>
          </a:p>
          <a:p>
            <a:pPr marL="0" lvl="0" indent="0" algn="l" rtl="0">
              <a:spcBef>
                <a:spcPts val="0"/>
              </a:spcBef>
              <a:spcAft>
                <a:spcPts val="0"/>
              </a:spcAft>
              <a:buNone/>
            </a:pPr>
            <a:r>
              <a:rPr lang="it" sz="2300">
                <a:solidFill>
                  <a:schemeClr val="accent1"/>
                </a:solidFill>
                <a:latin typeface="Merriweather"/>
                <a:ea typeface="Merriweather"/>
                <a:cs typeface="Merriweather"/>
                <a:sym typeface="Merriweather"/>
              </a:rPr>
              <a:t>Feminist writers critics and the shaping of a new a school of thought </a:t>
            </a:r>
            <a:endParaRPr sz="2300">
              <a:solidFill>
                <a:schemeClr val="accent1"/>
              </a:solidFill>
              <a:latin typeface="Merriweather"/>
              <a:ea typeface="Merriweather"/>
              <a:cs typeface="Merriweather"/>
              <a:sym typeface="Merriweather"/>
            </a:endParaRPr>
          </a:p>
        </p:txBody>
      </p:sp>
      <p:sp>
        <p:nvSpPr>
          <p:cNvPr id="371" name="Google Shape;371;p26"/>
          <p:cNvSpPr txBox="1">
            <a:spLocks noGrp="1"/>
          </p:cNvSpPr>
          <p:nvPr>
            <p:ph type="body" idx="1"/>
          </p:nvPr>
        </p:nvSpPr>
        <p:spPr>
          <a:xfrm>
            <a:off x="354900" y="2218525"/>
            <a:ext cx="4338000" cy="2751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000000"/>
                </a:solidFill>
                <a:latin typeface="Merriweather"/>
                <a:ea typeface="Merriweather"/>
                <a:cs typeface="Merriweather"/>
                <a:sym typeface="Merriweather"/>
              </a:rPr>
              <a:t>“Natural” kin ties and the elementary family should not be so important to anthropologists.</a:t>
            </a:r>
            <a:endParaRPr sz="1400">
              <a:solidFill>
                <a:srgbClr val="000000"/>
              </a:solidFill>
              <a:latin typeface="Merriweather"/>
              <a:ea typeface="Merriweather"/>
              <a:cs typeface="Merriweather"/>
              <a:sym typeface="Merriweather"/>
            </a:endParaRPr>
          </a:p>
          <a:p>
            <a:pPr marL="0" lvl="0" indent="0" algn="ctr" rtl="0">
              <a:spcBef>
                <a:spcPts val="1600"/>
              </a:spcBef>
              <a:spcAft>
                <a:spcPts val="0"/>
              </a:spcAft>
              <a:buNone/>
            </a:pPr>
            <a:r>
              <a:rPr lang="it" sz="1400" b="1">
                <a:solidFill>
                  <a:schemeClr val="dk1"/>
                </a:solidFill>
                <a:latin typeface="Merriweather"/>
                <a:ea typeface="Merriweather"/>
                <a:cs typeface="Merriweather"/>
                <a:sym typeface="Merriweather"/>
              </a:rPr>
              <a:t>THE SOCIAL STRUCTURE IMPORTANCE MUST EMERGE</a:t>
            </a:r>
            <a:endParaRPr sz="1400" b="1">
              <a:solidFill>
                <a:schemeClr val="dk1"/>
              </a:solidFill>
              <a:latin typeface="Merriweather"/>
              <a:ea typeface="Merriweather"/>
              <a:cs typeface="Merriweather"/>
              <a:sym typeface="Merriweather"/>
            </a:endParaRPr>
          </a:p>
          <a:p>
            <a:pPr marL="0" lvl="0" indent="0" algn="ctr" rtl="0">
              <a:spcBef>
                <a:spcPts val="1600"/>
              </a:spcBef>
              <a:spcAft>
                <a:spcPts val="0"/>
              </a:spcAft>
              <a:buNone/>
            </a:pPr>
            <a:r>
              <a:rPr lang="it" sz="1400">
                <a:solidFill>
                  <a:schemeClr val="accent1"/>
                </a:solidFill>
                <a:latin typeface="Merriweather"/>
                <a:ea typeface="Merriweather"/>
                <a:cs typeface="Merriweather"/>
                <a:sym typeface="Merriweather"/>
              </a:rPr>
              <a:t>Human should build their systems of signification freely</a:t>
            </a:r>
            <a:r>
              <a:rPr lang="it" sz="1400" b="1">
                <a:solidFill>
                  <a:schemeClr val="accent1"/>
                </a:solidFill>
                <a:latin typeface="Merriweather"/>
                <a:ea typeface="Merriweather"/>
                <a:cs typeface="Merriweather"/>
                <a:sym typeface="Merriweather"/>
              </a:rPr>
              <a:t>→ Women and man able to use their social resources to RESHAPE THE OPPORTUNITIES PROVIDED BY BIOLOGY </a:t>
            </a:r>
            <a:endParaRPr sz="1400" b="1">
              <a:solidFill>
                <a:schemeClr val="accent1"/>
              </a:solidFill>
              <a:latin typeface="Merriweather"/>
              <a:ea typeface="Merriweather"/>
              <a:cs typeface="Merriweather"/>
              <a:sym typeface="Merriweather"/>
            </a:endParaRPr>
          </a:p>
          <a:p>
            <a:pPr marL="0" lvl="0" indent="0" algn="ctr" rtl="0">
              <a:spcBef>
                <a:spcPts val="1600"/>
              </a:spcBef>
              <a:spcAft>
                <a:spcPts val="0"/>
              </a:spcAft>
              <a:buNone/>
            </a:pPr>
            <a:endParaRPr b="1">
              <a:solidFill>
                <a:srgbClr val="000000"/>
              </a:solidFill>
              <a:latin typeface="Merriweather"/>
              <a:ea typeface="Merriweather"/>
              <a:cs typeface="Merriweather"/>
              <a:sym typeface="Merriweather"/>
            </a:endParaRPr>
          </a:p>
          <a:p>
            <a:pPr marL="0" lvl="0" indent="0" algn="l" rtl="0">
              <a:spcBef>
                <a:spcPts val="1600"/>
              </a:spcBef>
              <a:spcAft>
                <a:spcPts val="0"/>
              </a:spcAft>
              <a:buNone/>
            </a:pPr>
            <a:endParaRPr b="1">
              <a:solidFill>
                <a:srgbClr val="000000"/>
              </a:solidFill>
              <a:latin typeface="Merriweather"/>
              <a:ea typeface="Merriweather"/>
              <a:cs typeface="Merriweather"/>
              <a:sym typeface="Merriweather"/>
            </a:endParaRPr>
          </a:p>
          <a:p>
            <a:pPr marL="0" lvl="0" indent="0" algn="l" rtl="0">
              <a:spcBef>
                <a:spcPts val="1600"/>
              </a:spcBef>
              <a:spcAft>
                <a:spcPts val="1600"/>
              </a:spcAft>
              <a:buNone/>
            </a:pPr>
            <a:endParaRPr>
              <a:latin typeface="Merriweather"/>
              <a:ea typeface="Merriweather"/>
              <a:cs typeface="Merriweather"/>
              <a:sym typeface="Merriweather"/>
            </a:endParaRPr>
          </a:p>
        </p:txBody>
      </p:sp>
      <p:sp>
        <p:nvSpPr>
          <p:cNvPr id="372" name="Google Shape;372;p26"/>
          <p:cNvSpPr txBox="1">
            <a:spLocks noGrp="1"/>
          </p:cNvSpPr>
          <p:nvPr>
            <p:ph type="body" idx="2"/>
          </p:nvPr>
        </p:nvSpPr>
        <p:spPr>
          <a:xfrm>
            <a:off x="4853925" y="818000"/>
            <a:ext cx="4144200" cy="4151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rgbClr val="000000"/>
                </a:solidFill>
                <a:latin typeface="Merriweather"/>
                <a:ea typeface="Merriweather"/>
                <a:cs typeface="Merriweather"/>
                <a:sym typeface="Merriweather"/>
              </a:rPr>
              <a:t>Feminist writers discussed about the gender dimension of kinship critisicing the Euroamerican vision where → the distintion between PATER and GENITOR exists, but does not exists a specular discourse about WOMEN. </a:t>
            </a:r>
            <a:endParaRPr sz="1400">
              <a:solidFill>
                <a:srgbClr val="000000"/>
              </a:solidFill>
              <a:latin typeface="Merriweather"/>
              <a:ea typeface="Merriweather"/>
              <a:cs typeface="Merriweather"/>
              <a:sym typeface="Merriweather"/>
            </a:endParaRPr>
          </a:p>
          <a:p>
            <a:pPr marL="0" lvl="0" indent="0" algn="ctr" rtl="0">
              <a:spcBef>
                <a:spcPts val="1600"/>
              </a:spcBef>
              <a:spcAft>
                <a:spcPts val="0"/>
              </a:spcAft>
              <a:buNone/>
            </a:pPr>
            <a:r>
              <a:rPr lang="it" sz="1500" b="1">
                <a:latin typeface="Merriweather"/>
                <a:ea typeface="Merriweather"/>
                <a:cs typeface="Merriweather"/>
                <a:sym typeface="Merriweather"/>
              </a:rPr>
              <a:t>Males exert a will over biology, women don’t; Females are helpless to avoid their biological and psychological fate</a:t>
            </a:r>
            <a:endParaRPr sz="1500" b="1">
              <a:latin typeface="Merriweather"/>
              <a:ea typeface="Merriweather"/>
              <a:cs typeface="Merriweather"/>
              <a:sym typeface="Merriweather"/>
            </a:endParaRPr>
          </a:p>
          <a:p>
            <a:pPr marL="0" lvl="0" indent="0" algn="ctr" rtl="0">
              <a:spcBef>
                <a:spcPts val="1600"/>
              </a:spcBef>
              <a:spcAft>
                <a:spcPts val="1600"/>
              </a:spcAft>
              <a:buNone/>
            </a:pPr>
            <a:r>
              <a:rPr lang="it" sz="1500" b="1">
                <a:solidFill>
                  <a:schemeClr val="dk1"/>
                </a:solidFill>
                <a:latin typeface="Merriweather"/>
                <a:ea typeface="Merriweather"/>
                <a:cs typeface="Merriweather"/>
                <a:sym typeface="Merriweather"/>
              </a:rPr>
              <a:t>In the Indigenous experience do not exist gender discriminations MOTHER-FATHER                    </a:t>
            </a:r>
            <a:r>
              <a:rPr lang="it" b="1">
                <a:solidFill>
                  <a:schemeClr val="dk1"/>
                </a:solidFill>
                <a:latin typeface="Merriweather"/>
                <a:ea typeface="Merriweather"/>
                <a:cs typeface="Merriweather"/>
                <a:sym typeface="Merriweather"/>
              </a:rPr>
              <a:t>(LIMITATIONS ARE RELATED WITH WEALTH)</a:t>
            </a:r>
            <a:endParaRPr b="1">
              <a:solidFill>
                <a:schemeClr val="dk1"/>
              </a:solidFill>
              <a:latin typeface="Merriweather"/>
              <a:ea typeface="Merriweather"/>
              <a:cs typeface="Merriweather"/>
              <a:sym typeface="Merriweather"/>
            </a:endParaRPr>
          </a:p>
        </p:txBody>
      </p:sp>
      <p:sp>
        <p:nvSpPr>
          <p:cNvPr id="373" name="Google Shape;373;p26"/>
          <p:cNvSpPr txBox="1"/>
          <p:nvPr/>
        </p:nvSpPr>
        <p:spPr>
          <a:xfrm>
            <a:off x="2846075" y="111600"/>
            <a:ext cx="4486500" cy="9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b="1">
                <a:solidFill>
                  <a:srgbClr val="FFFFFF"/>
                </a:solidFill>
                <a:highlight>
                  <a:schemeClr val="accent3"/>
                </a:highlight>
                <a:latin typeface="Merriweather"/>
                <a:ea typeface="Merriweather"/>
                <a:cs typeface="Merriweather"/>
                <a:sym typeface="Merriweather"/>
              </a:rPr>
              <a:t>Gender discussions </a:t>
            </a:r>
            <a:endParaRPr sz="2800" b="1">
              <a:solidFill>
                <a:srgbClr val="FFFFFF"/>
              </a:solidFill>
              <a:highlight>
                <a:schemeClr val="accent3"/>
              </a:highlight>
              <a:latin typeface="Merriweather"/>
              <a:ea typeface="Merriweather"/>
              <a:cs typeface="Merriweather"/>
              <a:sym typeface="Merriweather"/>
            </a:endParaRPr>
          </a:p>
          <a:p>
            <a:pPr marL="0" lvl="0" indent="0" algn="l" rtl="0">
              <a:spcBef>
                <a:spcPts val="0"/>
              </a:spcBef>
              <a:spcAft>
                <a:spcPts val="0"/>
              </a:spcAft>
              <a:buNone/>
            </a:pPr>
            <a:endParaRPr>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7"/>
          <p:cNvSpPr txBox="1">
            <a:spLocks noGrp="1"/>
          </p:cNvSpPr>
          <p:nvPr>
            <p:ph type="title"/>
          </p:nvPr>
        </p:nvSpPr>
        <p:spPr>
          <a:xfrm>
            <a:off x="714350" y="-208900"/>
            <a:ext cx="7659300" cy="187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2600">
                <a:latin typeface="Merriweather"/>
                <a:ea typeface="Merriweather"/>
                <a:cs typeface="Merriweather"/>
                <a:sym typeface="Merriweather"/>
              </a:rPr>
              <a:t>Young Iza feeds the boy-Kinship in Zumbagua</a:t>
            </a:r>
            <a:endParaRPr sz="2600">
              <a:latin typeface="Merriweather"/>
              <a:ea typeface="Merriweather"/>
              <a:cs typeface="Merriweather"/>
              <a:sym typeface="Merriweather"/>
            </a:endParaRPr>
          </a:p>
        </p:txBody>
      </p:sp>
      <p:sp>
        <p:nvSpPr>
          <p:cNvPr id="379" name="Google Shape;379;p27"/>
          <p:cNvSpPr txBox="1">
            <a:spLocks noGrp="1"/>
          </p:cNvSpPr>
          <p:nvPr>
            <p:ph type="body" idx="4294967295"/>
          </p:nvPr>
        </p:nvSpPr>
        <p:spPr>
          <a:xfrm>
            <a:off x="714350" y="1152650"/>
            <a:ext cx="7833000" cy="33837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it" sz="1800" b="1">
                <a:solidFill>
                  <a:srgbClr val="000000"/>
                </a:solidFill>
                <a:latin typeface="Merriweather"/>
                <a:ea typeface="Merriweather"/>
                <a:cs typeface="Merriweather"/>
                <a:sym typeface="Merriweather"/>
              </a:rPr>
              <a:t>Scheffler</a:t>
            </a:r>
            <a:r>
              <a:rPr lang="it" sz="1800">
                <a:solidFill>
                  <a:srgbClr val="000000"/>
                </a:solidFill>
                <a:latin typeface="Merriweather"/>
                <a:ea typeface="Merriweather"/>
                <a:cs typeface="Merriweather"/>
                <a:sym typeface="Merriweather"/>
              </a:rPr>
              <a:t>: biology</a:t>
            </a:r>
            <a:endParaRPr sz="1800">
              <a:solidFill>
                <a:srgbClr val="000000"/>
              </a:solidFill>
              <a:latin typeface="Merriweather"/>
              <a:ea typeface="Merriweather"/>
              <a:cs typeface="Merriweather"/>
              <a:sym typeface="Merriweather"/>
            </a:endParaRPr>
          </a:p>
          <a:p>
            <a:pPr marL="0" lvl="0" indent="0" algn="just" rtl="0">
              <a:spcBef>
                <a:spcPts val="1600"/>
              </a:spcBef>
              <a:spcAft>
                <a:spcPts val="0"/>
              </a:spcAft>
              <a:buNone/>
            </a:pPr>
            <a:r>
              <a:rPr lang="it" sz="1800" b="1">
                <a:solidFill>
                  <a:srgbClr val="000000"/>
                </a:solidFill>
                <a:latin typeface="Merriweather"/>
                <a:ea typeface="Merriweather"/>
                <a:cs typeface="Merriweather"/>
                <a:sym typeface="Merriweather"/>
              </a:rPr>
              <a:t>David M. Schneider</a:t>
            </a:r>
            <a:r>
              <a:rPr lang="it" sz="1800">
                <a:solidFill>
                  <a:srgbClr val="000000"/>
                </a:solidFill>
                <a:latin typeface="Merriweather"/>
                <a:ea typeface="Merriweather"/>
                <a:cs typeface="Merriweather"/>
                <a:sym typeface="Merriweather"/>
              </a:rPr>
              <a:t>: culture and society </a:t>
            </a:r>
            <a:endParaRPr sz="1800">
              <a:solidFill>
                <a:srgbClr val="000000"/>
              </a:solidFill>
              <a:latin typeface="Merriweather"/>
              <a:ea typeface="Merriweather"/>
              <a:cs typeface="Merriweather"/>
              <a:sym typeface="Merriweather"/>
            </a:endParaRPr>
          </a:p>
          <a:p>
            <a:pPr marL="0" lvl="0" indent="0" algn="just" rtl="0">
              <a:spcBef>
                <a:spcPts val="1600"/>
              </a:spcBef>
              <a:spcAft>
                <a:spcPts val="0"/>
              </a:spcAft>
              <a:buNone/>
            </a:pPr>
            <a:r>
              <a:rPr lang="it" sz="1800">
                <a:solidFill>
                  <a:srgbClr val="000000"/>
                </a:solidFill>
                <a:latin typeface="Merriweather"/>
                <a:ea typeface="Merriweather"/>
                <a:cs typeface="Merriweather"/>
                <a:sym typeface="Merriweather"/>
              </a:rPr>
              <a:t>The parish of Zumbagua: the </a:t>
            </a:r>
            <a:r>
              <a:rPr lang="it" sz="1800" b="1">
                <a:solidFill>
                  <a:srgbClr val="000000"/>
                </a:solidFill>
                <a:latin typeface="Merriweather"/>
                <a:ea typeface="Merriweather"/>
                <a:cs typeface="Merriweather"/>
                <a:sym typeface="Merriweather"/>
              </a:rPr>
              <a:t>paternity </a:t>
            </a:r>
            <a:r>
              <a:rPr lang="it" sz="1800">
                <a:solidFill>
                  <a:srgbClr val="000000"/>
                </a:solidFill>
                <a:latin typeface="Merriweather"/>
                <a:ea typeface="Merriweather"/>
                <a:cs typeface="Merriweather"/>
                <a:sym typeface="Merriweather"/>
              </a:rPr>
              <a:t>is determined by people who directly related to, and then the </a:t>
            </a:r>
            <a:r>
              <a:rPr lang="it" sz="1800" b="1">
                <a:solidFill>
                  <a:srgbClr val="000000"/>
                </a:solidFill>
                <a:latin typeface="Merriweather"/>
                <a:ea typeface="Merriweather"/>
                <a:cs typeface="Merriweather"/>
                <a:sym typeface="Merriweather"/>
              </a:rPr>
              <a:t>confirmation </a:t>
            </a:r>
            <a:r>
              <a:rPr lang="it" sz="1800">
                <a:solidFill>
                  <a:srgbClr val="000000"/>
                </a:solidFill>
                <a:latin typeface="Merriweather"/>
                <a:ea typeface="Merriweather"/>
                <a:cs typeface="Merriweather"/>
                <a:sym typeface="Merriweather"/>
              </a:rPr>
              <a:t>or public argument to the </a:t>
            </a:r>
            <a:r>
              <a:rPr lang="it" sz="1800" b="1">
                <a:solidFill>
                  <a:srgbClr val="000000"/>
                </a:solidFill>
                <a:latin typeface="Merriweather"/>
                <a:ea typeface="Merriweather"/>
                <a:cs typeface="Merriweather"/>
                <a:sym typeface="Merriweather"/>
              </a:rPr>
              <a:t>community</a:t>
            </a:r>
            <a:r>
              <a:rPr lang="it" sz="1800">
                <a:solidFill>
                  <a:srgbClr val="000000"/>
                </a:solidFill>
                <a:latin typeface="Merriweather"/>
                <a:ea typeface="Merriweather"/>
                <a:cs typeface="Merriweather"/>
                <a:sym typeface="Merriweather"/>
              </a:rPr>
              <a:t>.  No need to grant jural rights.</a:t>
            </a:r>
            <a:endParaRPr sz="1800">
              <a:solidFill>
                <a:srgbClr val="000000"/>
              </a:solidFill>
              <a:latin typeface="Merriweather"/>
              <a:ea typeface="Merriweather"/>
              <a:cs typeface="Merriweather"/>
              <a:sym typeface="Merriweather"/>
            </a:endParaRPr>
          </a:p>
          <a:p>
            <a:pPr marL="0" lvl="0" indent="0" algn="ctr" rtl="0">
              <a:spcBef>
                <a:spcPts val="1600"/>
              </a:spcBef>
              <a:spcAft>
                <a:spcPts val="0"/>
              </a:spcAft>
              <a:buNone/>
            </a:pPr>
            <a:r>
              <a:rPr lang="it" sz="1800" b="1">
                <a:solidFill>
                  <a:srgbClr val="000000"/>
                </a:solidFill>
                <a:latin typeface="Merriweather"/>
                <a:ea typeface="Merriweather"/>
                <a:cs typeface="Merriweather"/>
                <a:sym typeface="Merriweather"/>
              </a:rPr>
              <a:t>According to Andean, biological link and process of physical and social reproduction to a child are not so important. </a:t>
            </a:r>
            <a:endParaRPr sz="1800" b="1">
              <a:solidFill>
                <a:srgbClr val="000000"/>
              </a:solidFill>
              <a:latin typeface="Merriweather"/>
              <a:ea typeface="Merriweather"/>
              <a:cs typeface="Merriweather"/>
              <a:sym typeface="Merriweather"/>
            </a:endParaRPr>
          </a:p>
          <a:p>
            <a:pPr marL="0" lvl="0" indent="0" algn="r" rtl="0">
              <a:spcBef>
                <a:spcPts val="1600"/>
              </a:spcBef>
              <a:spcAft>
                <a:spcPts val="1600"/>
              </a:spcAft>
              <a:buNone/>
            </a:pPr>
            <a:endParaRPr sz="1800">
              <a:solidFill>
                <a:srgbClr val="000000"/>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8"/>
          <p:cNvSpPr txBox="1">
            <a:spLocks noGrp="1"/>
          </p:cNvSpPr>
          <p:nvPr>
            <p:ph type="title"/>
          </p:nvPr>
        </p:nvSpPr>
        <p:spPr>
          <a:xfrm>
            <a:off x="1303800" y="797450"/>
            <a:ext cx="7030500" cy="654300"/>
          </a:xfrm>
          <a:prstGeom prst="rect">
            <a:avLst/>
          </a:prstGeom>
          <a:solidFill>
            <a:srgbClr val="F6B26B"/>
          </a:solid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it">
                <a:solidFill>
                  <a:schemeClr val="accent1"/>
                </a:solidFill>
                <a:latin typeface="Merriweather"/>
                <a:ea typeface="Merriweather"/>
                <a:cs typeface="Merriweather"/>
                <a:sym typeface="Merriweather"/>
              </a:rPr>
              <a:t>Conclusion</a:t>
            </a:r>
            <a:r>
              <a:rPr lang="it">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p:txBody>
      </p:sp>
      <p:sp>
        <p:nvSpPr>
          <p:cNvPr id="385" name="Google Shape;385;p28"/>
          <p:cNvSpPr txBox="1">
            <a:spLocks noGrp="1"/>
          </p:cNvSpPr>
          <p:nvPr>
            <p:ph type="body" idx="1"/>
          </p:nvPr>
        </p:nvSpPr>
        <p:spPr>
          <a:xfrm>
            <a:off x="1303800" y="1451750"/>
            <a:ext cx="7030500" cy="3377100"/>
          </a:xfrm>
          <a:prstGeom prst="rect">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1800" b="1">
                <a:solidFill>
                  <a:schemeClr val="accent1"/>
                </a:solidFill>
                <a:latin typeface="Merriweather"/>
                <a:ea typeface="Merriweather"/>
                <a:cs typeface="Merriweather"/>
                <a:sym typeface="Merriweather"/>
              </a:rPr>
              <a:t>Investment of time</a:t>
            </a:r>
            <a:r>
              <a:rPr lang="it" sz="1800">
                <a:solidFill>
                  <a:schemeClr val="accent1"/>
                </a:solidFill>
                <a:latin typeface="Merriweather"/>
                <a:ea typeface="Merriweather"/>
                <a:cs typeface="Merriweather"/>
                <a:sym typeface="Merriweather"/>
              </a:rPr>
              <a:t> is one of the differences between kinship theory of Zumbagua and of West.</a:t>
            </a:r>
            <a:endParaRPr sz="1800">
              <a:solidFill>
                <a:schemeClr val="accent1"/>
              </a:solidFill>
              <a:latin typeface="Merriweather"/>
              <a:ea typeface="Merriweather"/>
              <a:cs typeface="Merriweather"/>
              <a:sym typeface="Merriweather"/>
            </a:endParaRPr>
          </a:p>
          <a:p>
            <a:pPr marL="0" lvl="0" indent="0" algn="l" rtl="0">
              <a:spcBef>
                <a:spcPts val="1600"/>
              </a:spcBef>
              <a:spcAft>
                <a:spcPts val="0"/>
              </a:spcAft>
              <a:buNone/>
            </a:pPr>
            <a:r>
              <a:rPr lang="it" sz="1800">
                <a:solidFill>
                  <a:schemeClr val="accent1"/>
                </a:solidFill>
                <a:latin typeface="Merriweather"/>
                <a:ea typeface="Merriweather"/>
                <a:cs typeface="Merriweather"/>
                <a:sym typeface="Merriweather"/>
              </a:rPr>
              <a:t>The</a:t>
            </a:r>
            <a:r>
              <a:rPr lang="it" sz="1800" b="1">
                <a:solidFill>
                  <a:schemeClr val="accent1"/>
                </a:solidFill>
                <a:latin typeface="Merriweather"/>
                <a:ea typeface="Merriweather"/>
                <a:cs typeface="Merriweather"/>
                <a:sym typeface="Merriweather"/>
              </a:rPr>
              <a:t> Euro-American</a:t>
            </a:r>
            <a:r>
              <a:rPr lang="it" sz="1800">
                <a:solidFill>
                  <a:schemeClr val="accent1"/>
                </a:solidFill>
                <a:latin typeface="Merriweather"/>
                <a:ea typeface="Merriweather"/>
                <a:cs typeface="Merriweather"/>
                <a:sym typeface="Merriweather"/>
              </a:rPr>
              <a:t> model denies the impact of history on the </a:t>
            </a:r>
            <a:r>
              <a:rPr lang="it" sz="1800" b="1">
                <a:solidFill>
                  <a:schemeClr val="accent1"/>
                </a:solidFill>
                <a:latin typeface="Merriweather"/>
                <a:ea typeface="Merriweather"/>
                <a:cs typeface="Merriweather"/>
                <a:sym typeface="Merriweather"/>
              </a:rPr>
              <a:t>physical relatedness</a:t>
            </a:r>
            <a:r>
              <a:rPr lang="it" sz="1800">
                <a:solidFill>
                  <a:schemeClr val="accent1"/>
                </a:solidFill>
                <a:latin typeface="Merriweather"/>
                <a:ea typeface="Merriweather"/>
                <a:cs typeface="Merriweather"/>
                <a:sym typeface="Merriweather"/>
              </a:rPr>
              <a:t>. </a:t>
            </a:r>
            <a:endParaRPr sz="1800">
              <a:solidFill>
                <a:schemeClr val="accent1"/>
              </a:solidFill>
              <a:latin typeface="Merriweather"/>
              <a:ea typeface="Merriweather"/>
              <a:cs typeface="Merriweather"/>
              <a:sym typeface="Merriweather"/>
            </a:endParaRPr>
          </a:p>
          <a:p>
            <a:pPr marL="0" lvl="0" indent="0" algn="l" rtl="0">
              <a:spcBef>
                <a:spcPts val="1600"/>
              </a:spcBef>
              <a:spcAft>
                <a:spcPts val="0"/>
              </a:spcAft>
              <a:buNone/>
            </a:pPr>
            <a:r>
              <a:rPr lang="it" sz="1800">
                <a:solidFill>
                  <a:schemeClr val="accent1"/>
                </a:solidFill>
                <a:latin typeface="Merriweather"/>
                <a:ea typeface="Merriweather"/>
                <a:cs typeface="Merriweather"/>
                <a:sym typeface="Merriweather"/>
              </a:rPr>
              <a:t>Zumbagua adoption can be </a:t>
            </a:r>
            <a:r>
              <a:rPr lang="it" sz="1800" b="1">
                <a:solidFill>
                  <a:schemeClr val="accent1"/>
                </a:solidFill>
                <a:latin typeface="Merriweather"/>
                <a:ea typeface="Merriweather"/>
                <a:cs typeface="Merriweather"/>
                <a:sym typeface="Merriweather"/>
              </a:rPr>
              <a:t>contributes </a:t>
            </a:r>
            <a:r>
              <a:rPr lang="it" sz="1800">
                <a:solidFill>
                  <a:schemeClr val="accent1"/>
                </a:solidFill>
                <a:latin typeface="Merriweather"/>
                <a:ea typeface="Merriweather"/>
                <a:cs typeface="Merriweather"/>
                <a:sym typeface="Merriweather"/>
              </a:rPr>
              <a:t>to the public good rather than be viewed of ability to fulfill themselves.</a:t>
            </a:r>
            <a:endParaRPr sz="1800">
              <a:solidFill>
                <a:schemeClr val="accent1"/>
              </a:solidFill>
              <a:latin typeface="Merriweather"/>
              <a:ea typeface="Merriweather"/>
              <a:cs typeface="Merriweather"/>
              <a:sym typeface="Merriweather"/>
            </a:endParaRPr>
          </a:p>
          <a:p>
            <a:pPr marL="0" lvl="0" indent="0" algn="l" rtl="0">
              <a:spcBef>
                <a:spcPts val="1600"/>
              </a:spcBef>
              <a:spcAft>
                <a:spcPts val="1600"/>
              </a:spcAft>
              <a:buNone/>
            </a:pPr>
            <a:r>
              <a:rPr lang="it" sz="1800" b="1">
                <a:solidFill>
                  <a:schemeClr val="accent1"/>
                </a:solidFill>
                <a:latin typeface="Merriweather"/>
                <a:ea typeface="Merriweather"/>
                <a:cs typeface="Merriweather"/>
                <a:sym typeface="Merriweather"/>
              </a:rPr>
              <a:t>Social theories</a:t>
            </a:r>
            <a:r>
              <a:rPr lang="it" sz="1800">
                <a:solidFill>
                  <a:schemeClr val="accent1"/>
                </a:solidFill>
                <a:latin typeface="Merriweather"/>
                <a:ea typeface="Merriweather"/>
                <a:cs typeface="Merriweather"/>
                <a:sym typeface="Merriweather"/>
              </a:rPr>
              <a:t> are included in reproductive strategies  can provide </a:t>
            </a:r>
            <a:r>
              <a:rPr lang="it" sz="1800" b="1">
                <a:solidFill>
                  <a:schemeClr val="accent1"/>
                </a:solidFill>
                <a:latin typeface="Merriweather"/>
                <a:ea typeface="Merriweather"/>
                <a:cs typeface="Merriweather"/>
                <a:sym typeface="Merriweather"/>
              </a:rPr>
              <a:t>new  perspective approach to kinship</a:t>
            </a:r>
            <a:r>
              <a:rPr lang="it" sz="1800">
                <a:solidFill>
                  <a:schemeClr val="accent1"/>
                </a:solidFill>
                <a:latin typeface="Merriweather"/>
                <a:ea typeface="Merriweather"/>
                <a:cs typeface="Merriweather"/>
                <a:sym typeface="Merriweather"/>
              </a:rPr>
              <a:t>. </a:t>
            </a:r>
            <a:endParaRPr sz="1800">
              <a:solidFill>
                <a:schemeClr val="accent1"/>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ctrTitle"/>
          </p:nvPr>
        </p:nvSpPr>
        <p:spPr>
          <a:xfrm>
            <a:off x="1480350" y="0"/>
            <a:ext cx="4079700" cy="13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a:solidFill>
                  <a:schemeClr val="lt2"/>
                </a:solidFill>
                <a:latin typeface="Merriweather"/>
                <a:ea typeface="Merriweather"/>
                <a:cs typeface="Merriweather"/>
                <a:sym typeface="Merriweather"/>
              </a:rPr>
              <a:t>QUESTIONS</a:t>
            </a:r>
            <a:endParaRPr>
              <a:solidFill>
                <a:schemeClr val="lt2"/>
              </a:solidFill>
              <a:latin typeface="Merriweather"/>
              <a:ea typeface="Merriweather"/>
              <a:cs typeface="Merriweather"/>
              <a:sym typeface="Merriweather"/>
            </a:endParaRPr>
          </a:p>
        </p:txBody>
      </p:sp>
      <p:sp>
        <p:nvSpPr>
          <p:cNvPr id="391" name="Google Shape;391;p29"/>
          <p:cNvSpPr txBox="1">
            <a:spLocks noGrp="1"/>
          </p:cNvSpPr>
          <p:nvPr>
            <p:ph type="subTitle" idx="1"/>
          </p:nvPr>
        </p:nvSpPr>
        <p:spPr>
          <a:xfrm>
            <a:off x="1021800" y="1135775"/>
            <a:ext cx="4996800" cy="3735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Merriweather"/>
              <a:buChar char="➔"/>
            </a:pPr>
            <a:r>
              <a:rPr lang="it" sz="1400">
                <a:latin typeface="Merriweather"/>
                <a:ea typeface="Merriweather"/>
                <a:cs typeface="Merriweather"/>
                <a:sym typeface="Merriweather"/>
              </a:rPr>
              <a:t>How does faith/religion influence the Euro-American perspective on adoption/ kinship meaning?</a:t>
            </a:r>
            <a:endParaRPr sz="1400">
              <a:latin typeface="Merriweather"/>
              <a:ea typeface="Merriweather"/>
              <a:cs typeface="Merriweather"/>
              <a:sym typeface="Merriweather"/>
            </a:endParaRPr>
          </a:p>
          <a:p>
            <a:pPr marL="457200" lvl="0" indent="0" algn="l" rtl="0">
              <a:spcBef>
                <a:spcPts val="0"/>
              </a:spcBef>
              <a:spcAft>
                <a:spcPts val="0"/>
              </a:spcAft>
              <a:buNone/>
            </a:pPr>
            <a:endParaRPr sz="1400">
              <a:latin typeface="Merriweather"/>
              <a:ea typeface="Merriweather"/>
              <a:cs typeface="Merriweather"/>
              <a:sym typeface="Merriweather"/>
            </a:endParaRPr>
          </a:p>
          <a:p>
            <a:pPr marL="457200" lvl="0" indent="0" algn="l" rtl="0">
              <a:spcBef>
                <a:spcPts val="0"/>
              </a:spcBef>
              <a:spcAft>
                <a:spcPts val="0"/>
              </a:spcAft>
              <a:buNone/>
            </a:pPr>
            <a:endParaRPr sz="140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it" sz="1400">
                <a:latin typeface="Merriweather"/>
                <a:ea typeface="Merriweather"/>
                <a:cs typeface="Merriweather"/>
                <a:sym typeface="Merriweather"/>
              </a:rPr>
              <a:t>Do you agree with the assumption that biological kinship is incompatible with modernity?</a:t>
            </a:r>
            <a:endParaRPr sz="140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it" sz="1400">
                <a:latin typeface="Merriweather"/>
                <a:ea typeface="Merriweather"/>
                <a:cs typeface="Merriweather"/>
                <a:sym typeface="Merriweather"/>
              </a:rPr>
              <a:t>What do you think about the way Zumbagua community perceives parenthood? </a:t>
            </a:r>
            <a:endParaRPr sz="1400">
              <a:latin typeface="Merriweather"/>
              <a:ea typeface="Merriweather"/>
              <a:cs typeface="Merriweather"/>
              <a:sym typeface="Merriweather"/>
            </a:endParaRPr>
          </a:p>
          <a:p>
            <a:pPr marL="457200" lvl="0" indent="0" algn="l" rtl="0">
              <a:spcBef>
                <a:spcPts val="0"/>
              </a:spcBef>
              <a:spcAft>
                <a:spcPts val="0"/>
              </a:spcAft>
              <a:buNone/>
            </a:pPr>
            <a:endParaRPr sz="1400">
              <a:latin typeface="Merriweather"/>
              <a:ea typeface="Merriweather"/>
              <a:cs typeface="Merriweather"/>
              <a:sym typeface="Merriweather"/>
            </a:endParaRPr>
          </a:p>
          <a:p>
            <a:pPr marL="457200" lvl="0" indent="0" algn="l" rtl="0">
              <a:spcBef>
                <a:spcPts val="0"/>
              </a:spcBef>
              <a:spcAft>
                <a:spcPts val="0"/>
              </a:spcAft>
              <a:buNone/>
            </a:pPr>
            <a:endParaRPr sz="140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it" sz="1400">
                <a:latin typeface="Merriweather"/>
                <a:ea typeface="Merriweather"/>
                <a:cs typeface="Merriweather"/>
                <a:sym typeface="Merriweather"/>
              </a:rPr>
              <a:t>How do you think gender and race influence kinship and adoption? Do you have examples from your personal experience or from other realities?</a:t>
            </a:r>
            <a:endParaRPr sz="1400">
              <a:latin typeface="Merriweather"/>
              <a:ea typeface="Merriweather"/>
              <a:cs typeface="Merriweather"/>
              <a:sym typeface="Merriweather"/>
            </a:endParaRPr>
          </a:p>
        </p:txBody>
      </p:sp>
      <p:pic>
        <p:nvPicPr>
          <p:cNvPr id="392" name="Google Shape;392;p29"/>
          <p:cNvPicPr preferRelativeResize="0"/>
          <p:nvPr/>
        </p:nvPicPr>
        <p:blipFill>
          <a:blip r:embed="rId3">
            <a:alphaModFix/>
          </a:blip>
          <a:stretch>
            <a:fillRect/>
          </a:stretch>
        </p:blipFill>
        <p:spPr>
          <a:xfrm>
            <a:off x="7132875" y="3437250"/>
            <a:ext cx="2011125" cy="1706250"/>
          </a:xfrm>
          <a:prstGeom prst="rect">
            <a:avLst/>
          </a:prstGeom>
          <a:noFill/>
          <a:ln w="28575" cap="flat" cmpd="sng">
            <a:solidFill>
              <a:schemeClr val="lt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700">
                <a:solidFill>
                  <a:schemeClr val="accent1"/>
                </a:solidFill>
                <a:latin typeface="Merriweather"/>
                <a:ea typeface="Merriweather"/>
                <a:cs typeface="Merriweather"/>
                <a:sym typeface="Merriweather"/>
              </a:rPr>
              <a:t>Bibliography and sitography </a:t>
            </a:r>
            <a:endParaRPr sz="2700">
              <a:solidFill>
                <a:schemeClr val="accent1"/>
              </a:solidFill>
              <a:latin typeface="Merriweather"/>
              <a:ea typeface="Merriweather"/>
              <a:cs typeface="Merriweather"/>
              <a:sym typeface="Merriweather"/>
            </a:endParaRPr>
          </a:p>
        </p:txBody>
      </p:sp>
      <p:sp>
        <p:nvSpPr>
          <p:cNvPr id="398" name="Google Shape;398;p30"/>
          <p:cNvSpPr txBox="1">
            <a:spLocks noGrp="1"/>
          </p:cNvSpPr>
          <p:nvPr>
            <p:ph type="body" idx="1"/>
          </p:nvPr>
        </p:nvSpPr>
        <p:spPr>
          <a:xfrm>
            <a:off x="1303800" y="1216975"/>
            <a:ext cx="7030500" cy="36663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000000"/>
              </a:buClr>
              <a:buSzPts val="1200"/>
              <a:buFont typeface="Merriweather"/>
              <a:buChar char="-"/>
            </a:pPr>
            <a:r>
              <a:rPr lang="it" sz="1200">
                <a:solidFill>
                  <a:srgbClr val="000000"/>
                </a:solidFill>
                <a:latin typeface="Merriweather"/>
                <a:ea typeface="Merriweather"/>
                <a:cs typeface="Merriweather"/>
                <a:sym typeface="Merriweather"/>
              </a:rPr>
              <a:t>Making Kin: Kinship Theory and Zumbagua Adoptions, Mary Weismantel, American Anthropological Association, 2012.</a:t>
            </a:r>
            <a:endParaRPr/>
          </a:p>
          <a:p>
            <a:pPr marL="457200" lvl="0" indent="-311150" algn="l" rtl="0">
              <a:lnSpc>
                <a:spcPct val="100000"/>
              </a:lnSpc>
              <a:spcBef>
                <a:spcPts val="0"/>
              </a:spcBef>
              <a:spcAft>
                <a:spcPts val="0"/>
              </a:spcAft>
              <a:buClr>
                <a:srgbClr val="000000"/>
              </a:buClr>
              <a:buSzPts val="1300"/>
              <a:buFont typeface="Merriweather"/>
              <a:buChar char="-"/>
            </a:pPr>
            <a:r>
              <a:rPr lang="it" u="sng">
                <a:solidFill>
                  <a:schemeClr val="hlink"/>
                </a:solidFill>
                <a:latin typeface="Merriweather"/>
                <a:ea typeface="Merriweather"/>
                <a:cs typeface="Merriweather"/>
                <a:sym typeface="Merriweather"/>
                <a:hlinkClick r:id="rId3"/>
              </a:rPr>
              <a:t>https://www.bigstockphoto.com/image-279527944/stock-photo-zumbahua%2C-ecuador-july-4%2C-2015%3A-indigenous-participants-of-the-traditional-saturday-market-in-a-re</a:t>
            </a:r>
            <a:endParaRPr>
              <a:solidFill>
                <a:srgbClr val="000000"/>
              </a:solidFill>
              <a:latin typeface="Merriweather"/>
              <a:ea typeface="Merriweather"/>
              <a:cs typeface="Merriweather"/>
              <a:sym typeface="Merriweather"/>
            </a:endParaRPr>
          </a:p>
          <a:p>
            <a:pPr marL="457200" lvl="0" indent="-311150" algn="l" rtl="0">
              <a:lnSpc>
                <a:spcPct val="100000"/>
              </a:lnSpc>
              <a:spcBef>
                <a:spcPts val="0"/>
              </a:spcBef>
              <a:spcAft>
                <a:spcPts val="0"/>
              </a:spcAft>
              <a:buClr>
                <a:srgbClr val="000000"/>
              </a:buClr>
              <a:buSzPts val="1300"/>
              <a:buFont typeface="Merriweather"/>
              <a:buChar char="-"/>
            </a:pPr>
            <a:r>
              <a:rPr lang="it" u="sng">
                <a:solidFill>
                  <a:schemeClr val="hlink"/>
                </a:solidFill>
                <a:latin typeface="Merriweather"/>
                <a:ea typeface="Merriweather"/>
                <a:cs typeface="Merriweather"/>
                <a:sym typeface="Merriweather"/>
                <a:hlinkClick r:id="rId4"/>
              </a:rPr>
              <a:t>https://www.facebook.com/latimes/</a:t>
            </a:r>
            <a:endParaRPr>
              <a:solidFill>
                <a:srgbClr val="000000"/>
              </a:solidFill>
              <a:latin typeface="Merriweather"/>
              <a:ea typeface="Merriweather"/>
              <a:cs typeface="Merriweather"/>
              <a:sym typeface="Merriweather"/>
            </a:endParaRPr>
          </a:p>
          <a:p>
            <a:pPr marL="457200" lvl="0" indent="-311150" algn="l" rtl="0">
              <a:lnSpc>
                <a:spcPct val="100000"/>
              </a:lnSpc>
              <a:spcBef>
                <a:spcPts val="0"/>
              </a:spcBef>
              <a:spcAft>
                <a:spcPts val="0"/>
              </a:spcAft>
              <a:buClr>
                <a:srgbClr val="000000"/>
              </a:buClr>
              <a:buSzPts val="1300"/>
              <a:buFont typeface="Merriweather"/>
              <a:buChar char="-"/>
            </a:pPr>
            <a:r>
              <a:rPr lang="it" u="sng">
                <a:solidFill>
                  <a:schemeClr val="hlink"/>
                </a:solidFill>
                <a:latin typeface="Merriweather"/>
                <a:ea typeface="Merriweather"/>
                <a:cs typeface="Merriweather"/>
                <a:sym typeface="Merriweather"/>
                <a:hlinkClick r:id="rId5"/>
              </a:rPr>
              <a:t>https://www.dreamstime.com/zumbahua-ecuador-july-view-traditional-saturday-market-remote-village-zumbahua-saturday-market-remote-village-image131706929</a:t>
            </a:r>
            <a:endParaRPr>
              <a:solidFill>
                <a:srgbClr val="000000"/>
              </a:solidFill>
              <a:latin typeface="Merriweather"/>
              <a:ea typeface="Merriweather"/>
              <a:cs typeface="Merriweather"/>
              <a:sym typeface="Merriweather"/>
            </a:endParaRPr>
          </a:p>
          <a:p>
            <a:pPr marL="457200" lvl="0" indent="-311150" algn="l" rtl="0">
              <a:lnSpc>
                <a:spcPct val="100000"/>
              </a:lnSpc>
              <a:spcBef>
                <a:spcPts val="0"/>
              </a:spcBef>
              <a:spcAft>
                <a:spcPts val="0"/>
              </a:spcAft>
              <a:buClr>
                <a:srgbClr val="000000"/>
              </a:buClr>
              <a:buSzPts val="1300"/>
              <a:buFont typeface="Merriweather"/>
              <a:buChar char="-"/>
            </a:pPr>
            <a:r>
              <a:rPr lang="it" u="sng">
                <a:solidFill>
                  <a:schemeClr val="hlink"/>
                </a:solidFill>
                <a:latin typeface="Merriweather"/>
                <a:ea typeface="Merriweather"/>
                <a:cs typeface="Merriweather"/>
                <a:sym typeface="Merriweather"/>
                <a:hlinkClick r:id="rId6"/>
              </a:rPr>
              <a:t>https://en.wikipedia.org/wiki/Supreme_Court_of_Mississippi</a:t>
            </a:r>
            <a:endParaRPr sz="1500">
              <a:solidFill>
                <a:srgbClr val="000000"/>
              </a:solidFill>
              <a:latin typeface="Merriweather"/>
              <a:ea typeface="Merriweather"/>
              <a:cs typeface="Merriweather"/>
              <a:sym typeface="Merriweather"/>
            </a:endParaRPr>
          </a:p>
          <a:p>
            <a:pPr marL="457200" lvl="0" indent="-323850" algn="l" rtl="0">
              <a:lnSpc>
                <a:spcPct val="100000"/>
              </a:lnSpc>
              <a:spcBef>
                <a:spcPts val="0"/>
              </a:spcBef>
              <a:spcAft>
                <a:spcPts val="0"/>
              </a:spcAft>
              <a:buClr>
                <a:srgbClr val="000000"/>
              </a:buClr>
              <a:buSzPts val="1500"/>
              <a:buFont typeface="Merriweather"/>
              <a:buChar char="-"/>
            </a:pPr>
            <a:r>
              <a:rPr lang="it" sz="1200" u="sng">
                <a:solidFill>
                  <a:schemeClr val="hlink"/>
                </a:solidFill>
                <a:latin typeface="Merriweather"/>
                <a:ea typeface="Merriweather"/>
                <a:cs typeface="Merriweather"/>
                <a:sym typeface="Merriweather"/>
                <a:hlinkClick r:id="rId7"/>
              </a:rPr>
              <a:t>https://stock.adobe.com/it/images/debat-nature-vs-culture/53727628</a:t>
            </a:r>
            <a:endParaRPr sz="1200">
              <a:solidFill>
                <a:srgbClr val="000000"/>
              </a:solidFill>
              <a:latin typeface="Merriweather"/>
              <a:ea typeface="Merriweather"/>
              <a:cs typeface="Merriweather"/>
              <a:sym typeface="Merriweather"/>
            </a:endParaRPr>
          </a:p>
          <a:p>
            <a:pPr marL="457200" lvl="0" indent="-304800" algn="l" rtl="0">
              <a:lnSpc>
                <a:spcPct val="100000"/>
              </a:lnSpc>
              <a:spcBef>
                <a:spcPts val="0"/>
              </a:spcBef>
              <a:spcAft>
                <a:spcPts val="0"/>
              </a:spcAft>
              <a:buClr>
                <a:srgbClr val="000000"/>
              </a:buClr>
              <a:buSzPts val="1200"/>
              <a:buFont typeface="Merriweather"/>
              <a:buChar char="-"/>
            </a:pPr>
            <a:r>
              <a:rPr lang="it" sz="1200" u="sng">
                <a:solidFill>
                  <a:schemeClr val="hlink"/>
                </a:solidFill>
                <a:latin typeface="Merriweather"/>
                <a:ea typeface="Merriweather"/>
                <a:cs typeface="Merriweather"/>
                <a:sym typeface="Merriweather"/>
                <a:hlinkClick r:id="rId8"/>
              </a:rPr>
              <a:t>https://en.wikipedia.org/wiki/Zumbahua#/media/File:MONTAÑAS_DE_ZUMBAHUA.JPG</a:t>
            </a:r>
            <a:endParaRPr sz="1200">
              <a:solidFill>
                <a:srgbClr val="000000"/>
              </a:solidFill>
              <a:latin typeface="Merriweather"/>
              <a:ea typeface="Merriweather"/>
              <a:cs typeface="Merriweather"/>
              <a:sym typeface="Merriweather"/>
            </a:endParaRPr>
          </a:p>
          <a:p>
            <a:pPr marL="457200" lvl="0" indent="-304800" algn="l" rtl="0">
              <a:lnSpc>
                <a:spcPct val="100000"/>
              </a:lnSpc>
              <a:spcBef>
                <a:spcPts val="0"/>
              </a:spcBef>
              <a:spcAft>
                <a:spcPts val="0"/>
              </a:spcAft>
              <a:buClr>
                <a:srgbClr val="000000"/>
              </a:buClr>
              <a:buSzPts val="1200"/>
              <a:buFont typeface="Merriweather"/>
              <a:buChar char="-"/>
            </a:pPr>
            <a:r>
              <a:rPr lang="it" sz="1200" u="sng">
                <a:solidFill>
                  <a:schemeClr val="hlink"/>
                </a:solidFill>
                <a:latin typeface="Merriweather"/>
                <a:ea typeface="Merriweather"/>
                <a:cs typeface="Merriweather"/>
                <a:sym typeface="Merriweather"/>
                <a:hlinkClick r:id="rId9"/>
              </a:rPr>
              <a:t>https://en.wikipedia.org/wiki/Flag_of_the_United_States</a:t>
            </a:r>
            <a:endParaRPr sz="1200">
              <a:solidFill>
                <a:srgbClr val="000000"/>
              </a:solidFill>
              <a:latin typeface="Merriweather"/>
              <a:ea typeface="Merriweather"/>
              <a:cs typeface="Merriweather"/>
              <a:sym typeface="Merriweather"/>
            </a:endParaRPr>
          </a:p>
          <a:p>
            <a:pPr marL="457200" lvl="0" indent="-304800" algn="l" rtl="0">
              <a:lnSpc>
                <a:spcPct val="100000"/>
              </a:lnSpc>
              <a:spcBef>
                <a:spcPts val="0"/>
              </a:spcBef>
              <a:spcAft>
                <a:spcPts val="0"/>
              </a:spcAft>
              <a:buClr>
                <a:srgbClr val="000000"/>
              </a:buClr>
              <a:buSzPts val="1200"/>
              <a:buFont typeface="Merriweather"/>
              <a:buChar char="-"/>
            </a:pPr>
            <a:r>
              <a:rPr lang="it" sz="1200" u="sng">
                <a:solidFill>
                  <a:schemeClr val="hlink"/>
                </a:solidFill>
                <a:latin typeface="Merriweather"/>
                <a:ea typeface="Merriweather"/>
                <a:cs typeface="Merriweather"/>
                <a:sym typeface="Merriweather"/>
                <a:hlinkClick r:id="rId10"/>
              </a:rPr>
              <a:t>https://www.123rf.com/photo_28165472_zumbahua-ecuador-april-19-ecuadorian-ethnic-people-with-indigenous-clothes-in-a-rural-saturday-marke.html</a:t>
            </a:r>
            <a:endParaRPr sz="1200">
              <a:solidFill>
                <a:srgbClr val="000000"/>
              </a:solidFill>
              <a:latin typeface="Merriweather"/>
              <a:ea typeface="Merriweather"/>
              <a:cs typeface="Merriweather"/>
              <a:sym typeface="Merriweather"/>
            </a:endParaRPr>
          </a:p>
          <a:p>
            <a:pPr marL="457200" lvl="0" indent="-304800" algn="l" rtl="0">
              <a:lnSpc>
                <a:spcPct val="100000"/>
              </a:lnSpc>
              <a:spcBef>
                <a:spcPts val="0"/>
              </a:spcBef>
              <a:spcAft>
                <a:spcPts val="0"/>
              </a:spcAft>
              <a:buClr>
                <a:srgbClr val="000000"/>
              </a:buClr>
              <a:buSzPts val="1200"/>
              <a:buFont typeface="Merriweather"/>
              <a:buChar char="-"/>
            </a:pPr>
            <a:r>
              <a:rPr lang="it" sz="1200" u="sng">
                <a:solidFill>
                  <a:schemeClr val="hlink"/>
                </a:solidFill>
                <a:latin typeface="Merriweather"/>
                <a:ea typeface="Merriweather"/>
                <a:cs typeface="Merriweather"/>
                <a:sym typeface="Merriweather"/>
                <a:hlinkClick r:id="rId11"/>
              </a:rPr>
              <a:t>https://anthropology.northwestern.edu/people/faculty/weismantel.html</a:t>
            </a:r>
            <a:endParaRPr sz="1200">
              <a:solidFill>
                <a:srgbClr val="000000"/>
              </a:solidFill>
              <a:latin typeface="Merriweather"/>
              <a:ea typeface="Merriweather"/>
              <a:cs typeface="Merriweather"/>
              <a:sym typeface="Merriweather"/>
            </a:endParaRPr>
          </a:p>
          <a:p>
            <a:pPr marL="457200" lvl="0" indent="-304800" algn="l" rtl="0">
              <a:lnSpc>
                <a:spcPct val="100000"/>
              </a:lnSpc>
              <a:spcBef>
                <a:spcPts val="0"/>
              </a:spcBef>
              <a:spcAft>
                <a:spcPts val="0"/>
              </a:spcAft>
              <a:buClr>
                <a:srgbClr val="000000"/>
              </a:buClr>
              <a:buSzPts val="1200"/>
              <a:buFont typeface="Merriweather"/>
              <a:buChar char="-"/>
            </a:pPr>
            <a:r>
              <a:rPr lang="it" sz="1200" u="sng">
                <a:solidFill>
                  <a:schemeClr val="hlink"/>
                </a:solidFill>
                <a:latin typeface="Merriweather"/>
                <a:ea typeface="Merriweather"/>
                <a:cs typeface="Merriweather"/>
                <a:sym typeface="Merriweather"/>
                <a:hlinkClick r:id="rId12"/>
              </a:rPr>
              <a:t>https://www.americananthro.org</a:t>
            </a:r>
            <a:endParaRPr sz="1200">
              <a:solidFill>
                <a:srgbClr val="000000"/>
              </a:solidFill>
              <a:latin typeface="Merriweather"/>
              <a:ea typeface="Merriweather"/>
              <a:cs typeface="Merriweather"/>
              <a:sym typeface="Merriweather"/>
            </a:endParaRPr>
          </a:p>
          <a:p>
            <a:pPr marL="457200" lvl="0" indent="-304800" algn="l" rtl="0">
              <a:lnSpc>
                <a:spcPct val="100000"/>
              </a:lnSpc>
              <a:spcBef>
                <a:spcPts val="0"/>
              </a:spcBef>
              <a:spcAft>
                <a:spcPts val="0"/>
              </a:spcAft>
              <a:buClr>
                <a:srgbClr val="000000"/>
              </a:buClr>
              <a:buSzPts val="1200"/>
              <a:buFont typeface="Merriweather"/>
              <a:buChar char="-"/>
            </a:pPr>
            <a:r>
              <a:rPr lang="it" sz="1200">
                <a:solidFill>
                  <a:srgbClr val="000000"/>
                </a:solidFill>
                <a:latin typeface="Merriweather"/>
                <a:ea typeface="Merriweather"/>
                <a:cs typeface="Merriweather"/>
                <a:sym typeface="Merriweather"/>
              </a:rPr>
              <a:t>https://www.pinterest.com/pin/650840583634623208/</a:t>
            </a:r>
            <a:endParaRPr sz="1200">
              <a:solidFill>
                <a:srgbClr val="000000"/>
              </a:solidFill>
              <a:latin typeface="Merriweather"/>
              <a:ea typeface="Merriweather"/>
              <a:cs typeface="Merriweather"/>
              <a:sym typeface="Merriweather"/>
            </a:endParaRPr>
          </a:p>
          <a:p>
            <a:pPr marL="0" lvl="0" indent="0" algn="l" rtl="0">
              <a:lnSpc>
                <a:spcPct val="100000"/>
              </a:lnSpc>
              <a:spcBef>
                <a:spcPts val="0"/>
              </a:spcBef>
              <a:spcAft>
                <a:spcPts val="0"/>
              </a:spcAft>
              <a:buNone/>
            </a:pPr>
            <a:endParaRPr sz="1200">
              <a:solidFill>
                <a:srgbClr val="000000"/>
              </a:solidFill>
              <a:latin typeface="Merriweather"/>
              <a:ea typeface="Merriweather"/>
              <a:cs typeface="Merriweather"/>
              <a:sym typeface="Merriweather"/>
            </a:endParaRPr>
          </a:p>
          <a:p>
            <a:pPr marL="0" lvl="0" indent="0" algn="l" rtl="0">
              <a:lnSpc>
                <a:spcPct val="100000"/>
              </a:lnSpc>
              <a:spcBef>
                <a:spcPts val="0"/>
              </a:spcBef>
              <a:spcAft>
                <a:spcPts val="0"/>
              </a:spcAft>
              <a:buNone/>
            </a:pPr>
            <a:endParaRPr sz="1200">
              <a:solidFill>
                <a:srgbClr val="000000"/>
              </a:solidFill>
              <a:latin typeface="Merriweather"/>
              <a:ea typeface="Merriweather"/>
              <a:cs typeface="Merriweather"/>
              <a:sym typeface="Merriweather"/>
            </a:endParaRPr>
          </a:p>
          <a:p>
            <a:pPr marL="457200" lvl="0" indent="0" algn="l" rtl="0">
              <a:lnSpc>
                <a:spcPct val="100000"/>
              </a:lnSpc>
              <a:spcBef>
                <a:spcPts val="0"/>
              </a:spcBef>
              <a:spcAft>
                <a:spcPts val="0"/>
              </a:spcAft>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31"/>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05" name="Google Shape;405;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4"/>
          <p:cNvSpPr txBox="1">
            <a:spLocks noGrp="1"/>
          </p:cNvSpPr>
          <p:nvPr>
            <p:ph type="title"/>
          </p:nvPr>
        </p:nvSpPr>
        <p:spPr>
          <a:xfrm>
            <a:off x="1213700" y="52322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latin typeface="Merriweather"/>
                <a:ea typeface="Merriweather"/>
                <a:cs typeface="Merriweather"/>
                <a:sym typeface="Merriweather"/>
              </a:rPr>
              <a:t>Information about the Journal</a:t>
            </a:r>
            <a:endParaRPr>
              <a:latin typeface="Merriweather"/>
              <a:ea typeface="Merriweather"/>
              <a:cs typeface="Merriweather"/>
              <a:sym typeface="Merriweather"/>
            </a:endParaRPr>
          </a:p>
        </p:txBody>
      </p:sp>
      <p:sp>
        <p:nvSpPr>
          <p:cNvPr id="286" name="Google Shape;286;p14"/>
          <p:cNvSpPr txBox="1">
            <a:spLocks noGrp="1"/>
          </p:cNvSpPr>
          <p:nvPr>
            <p:ph type="body" idx="1"/>
          </p:nvPr>
        </p:nvSpPr>
        <p:spPr>
          <a:xfrm>
            <a:off x="1309250" y="1990050"/>
            <a:ext cx="7347900" cy="2541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400">
                <a:latin typeface="Merriweather"/>
                <a:ea typeface="Merriweather"/>
                <a:cs typeface="Merriweather"/>
                <a:sym typeface="Merriweather"/>
              </a:rPr>
              <a:t>American Anthropological Association was founded in 1902 being the world’s largest scholarly and professional organization of anthropology. The aim of the organization is to provide an in-depth understanding on human and applying it to nowadays’ challenges.</a:t>
            </a:r>
            <a:endParaRPr sz="1400">
              <a:latin typeface="Merriweather"/>
              <a:ea typeface="Merriweather"/>
              <a:cs typeface="Merriweather"/>
              <a:sym typeface="Merriweather"/>
            </a:endParaRPr>
          </a:p>
          <a:p>
            <a:pPr marL="0" lvl="0" indent="0" algn="just" rtl="0">
              <a:spcBef>
                <a:spcPts val="1600"/>
              </a:spcBef>
              <a:spcAft>
                <a:spcPts val="1600"/>
              </a:spcAft>
              <a:buNone/>
            </a:pPr>
            <a:r>
              <a:rPr lang="it" sz="1400">
                <a:latin typeface="Merriweather"/>
                <a:ea typeface="Merriweather"/>
                <a:cs typeface="Merriweather"/>
                <a:sym typeface="Merriweather"/>
              </a:rPr>
              <a:t>The Association reunites 75% members of higher education or students in anthropology while 25% are professionals working in public, private and non-governmental sectors. This reflects the fact that AAA covers a large part of today’s societal areas.</a:t>
            </a:r>
            <a:endParaRPr sz="1400">
              <a:latin typeface="Merriweather"/>
              <a:ea typeface="Merriweather"/>
              <a:cs typeface="Merriweather"/>
              <a:sym typeface="Merriweather"/>
            </a:endParaRPr>
          </a:p>
        </p:txBody>
      </p:sp>
      <p:pic>
        <p:nvPicPr>
          <p:cNvPr id="287" name="Google Shape;287;p14"/>
          <p:cNvPicPr preferRelativeResize="0"/>
          <p:nvPr/>
        </p:nvPicPr>
        <p:blipFill rotWithShape="1">
          <a:blip r:embed="rId3">
            <a:alphaModFix/>
          </a:blip>
          <a:srcRect t="9080" b="-9079"/>
          <a:stretch/>
        </p:blipFill>
        <p:spPr>
          <a:xfrm>
            <a:off x="3932775" y="1170900"/>
            <a:ext cx="4724400" cy="819150"/>
          </a:xfrm>
          <a:prstGeom prst="rect">
            <a:avLst/>
          </a:prstGeom>
          <a:noFill/>
          <a:ln w="9525" cap="flat" cmpd="sng">
            <a:solidFill>
              <a:srgbClr val="CCCCCC"/>
            </a:solidFill>
            <a:prstDash val="solid"/>
            <a:round/>
            <a:headEnd type="none" w="sm" len="sm"/>
            <a:tailEnd type="none" w="sm" len="sm"/>
          </a:ln>
        </p:spPr>
      </p:pic>
      <p:sp>
        <p:nvSpPr>
          <p:cNvPr id="288" name="Google Shape;288;p14"/>
          <p:cNvSpPr txBox="1"/>
          <p:nvPr/>
        </p:nvSpPr>
        <p:spPr>
          <a:xfrm>
            <a:off x="2207175" y="4650825"/>
            <a:ext cx="81756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t>https://www.americananthro.org/ConnectWithAAA/Content.aspx?ItemNumber=1665&amp;navItemNumber=586</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5"/>
          <p:cNvSpPr txBox="1">
            <a:spLocks noGrp="1"/>
          </p:cNvSpPr>
          <p:nvPr>
            <p:ph type="title"/>
          </p:nvPr>
        </p:nvSpPr>
        <p:spPr>
          <a:xfrm>
            <a:off x="1204650" y="5737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latin typeface="Merriweather"/>
                <a:ea typeface="Merriweather"/>
                <a:cs typeface="Merriweather"/>
                <a:sym typeface="Merriweather"/>
              </a:rPr>
              <a:t>Information about the author</a:t>
            </a:r>
            <a:endParaRPr>
              <a:solidFill>
                <a:schemeClr val="dk1"/>
              </a:solidFill>
              <a:latin typeface="Merriweather"/>
              <a:ea typeface="Merriweather"/>
              <a:cs typeface="Merriweather"/>
              <a:sym typeface="Merriweather"/>
            </a:endParaRPr>
          </a:p>
        </p:txBody>
      </p:sp>
      <p:sp>
        <p:nvSpPr>
          <p:cNvPr id="294" name="Google Shape;294;p15"/>
          <p:cNvSpPr txBox="1"/>
          <p:nvPr/>
        </p:nvSpPr>
        <p:spPr>
          <a:xfrm>
            <a:off x="4132075" y="1718075"/>
            <a:ext cx="288600" cy="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295" name="Google Shape;295;p15"/>
          <p:cNvSpPr txBox="1"/>
          <p:nvPr/>
        </p:nvSpPr>
        <p:spPr>
          <a:xfrm>
            <a:off x="517325" y="2306850"/>
            <a:ext cx="120300" cy="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296" name="Google Shape;296;p15"/>
          <p:cNvSpPr txBox="1"/>
          <p:nvPr/>
        </p:nvSpPr>
        <p:spPr>
          <a:xfrm>
            <a:off x="418500" y="2416975"/>
            <a:ext cx="101700" cy="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297" name="Google Shape;297;p15"/>
          <p:cNvSpPr txBox="1">
            <a:spLocks noGrp="1"/>
          </p:cNvSpPr>
          <p:nvPr>
            <p:ph type="body" idx="1"/>
          </p:nvPr>
        </p:nvSpPr>
        <p:spPr>
          <a:xfrm>
            <a:off x="1284475" y="1412900"/>
            <a:ext cx="4771800" cy="3366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1600" b="1">
                <a:latin typeface="Merriweather"/>
                <a:ea typeface="Merriweather"/>
                <a:cs typeface="Merriweather"/>
                <a:sym typeface="Merriweather"/>
              </a:rPr>
              <a:t>Mary Weismantel </a:t>
            </a:r>
            <a:r>
              <a:rPr lang="it" sz="1600">
                <a:latin typeface="Merriweather"/>
                <a:ea typeface="Merriweather"/>
                <a:cs typeface="Merriweather"/>
                <a:sym typeface="Merriweather"/>
              </a:rPr>
              <a:t>is an American cultural  Anthropologist and a professor at Northwestern University. Her  research interests consist of </a:t>
            </a:r>
            <a:r>
              <a:rPr lang="it" sz="1600" b="1">
                <a:latin typeface="Merriweather"/>
                <a:ea typeface="Merriweather"/>
                <a:cs typeface="Merriweather"/>
                <a:sym typeface="Merriweather"/>
              </a:rPr>
              <a:t>gender </a:t>
            </a:r>
            <a:r>
              <a:rPr lang="it" sz="1600">
                <a:latin typeface="Merriweather"/>
                <a:ea typeface="Merriweather"/>
                <a:cs typeface="Merriweather"/>
                <a:sym typeface="Merriweather"/>
              </a:rPr>
              <a:t>and </a:t>
            </a:r>
            <a:r>
              <a:rPr lang="it" sz="1600" b="1">
                <a:latin typeface="Merriweather"/>
                <a:ea typeface="Merriweather"/>
                <a:cs typeface="Merriweather"/>
                <a:sym typeface="Merriweather"/>
              </a:rPr>
              <a:t>sexuality </a:t>
            </a:r>
            <a:r>
              <a:rPr lang="it" sz="1600">
                <a:latin typeface="Merriweather"/>
                <a:ea typeface="Merriweather"/>
                <a:cs typeface="Merriweather"/>
                <a:sym typeface="Merriweather"/>
              </a:rPr>
              <a:t>studies, Latin American and Caribbean Studies, r</a:t>
            </a:r>
            <a:r>
              <a:rPr lang="it" sz="1600" b="1">
                <a:latin typeface="Merriweather"/>
                <a:ea typeface="Merriweather"/>
                <a:cs typeface="Merriweather"/>
                <a:sym typeface="Merriweather"/>
              </a:rPr>
              <a:t>ace &amp; racism</a:t>
            </a:r>
            <a:r>
              <a:rPr lang="it" sz="1600">
                <a:latin typeface="Merriweather"/>
                <a:ea typeface="Merriweather"/>
                <a:cs typeface="Merriweather"/>
                <a:sym typeface="Merriweather"/>
              </a:rPr>
              <a:t>, </a:t>
            </a:r>
            <a:r>
              <a:rPr lang="it" sz="1600" b="1">
                <a:latin typeface="Merriweather"/>
                <a:ea typeface="Merriweather"/>
                <a:cs typeface="Merriweather"/>
                <a:sym typeface="Merriweather"/>
              </a:rPr>
              <a:t>food studies</a:t>
            </a:r>
            <a:r>
              <a:rPr lang="it" sz="1600">
                <a:latin typeface="Merriweather"/>
                <a:ea typeface="Merriweather"/>
                <a:cs typeface="Merriweather"/>
                <a:sym typeface="Merriweather"/>
              </a:rPr>
              <a:t> and </a:t>
            </a:r>
            <a:r>
              <a:rPr lang="it" sz="1600" b="1">
                <a:latin typeface="Merriweather"/>
                <a:ea typeface="Merriweather"/>
                <a:cs typeface="Merriweather"/>
                <a:sym typeface="Merriweather"/>
              </a:rPr>
              <a:t>kinship</a:t>
            </a:r>
            <a:r>
              <a:rPr lang="it" sz="1600">
                <a:latin typeface="Merriweather"/>
                <a:ea typeface="Merriweather"/>
                <a:cs typeface="Merriweather"/>
                <a:sym typeface="Merriweather"/>
              </a:rPr>
              <a:t>. She mainly focuses on </a:t>
            </a:r>
            <a:r>
              <a:rPr lang="it" sz="1600" b="1">
                <a:latin typeface="Merriweather"/>
                <a:ea typeface="Merriweather"/>
                <a:cs typeface="Merriweather"/>
                <a:sym typeface="Merriweather"/>
              </a:rPr>
              <a:t>Andean region</a:t>
            </a:r>
            <a:r>
              <a:rPr lang="it" sz="1600">
                <a:latin typeface="Merriweather"/>
                <a:ea typeface="Merriweather"/>
                <a:cs typeface="Merriweather"/>
                <a:sym typeface="Merriweather"/>
              </a:rPr>
              <a:t> ( Peru, Ecuador, Bolivia).</a:t>
            </a:r>
            <a:endParaRPr sz="1600">
              <a:latin typeface="Merriweather"/>
              <a:ea typeface="Merriweather"/>
              <a:cs typeface="Merriweather"/>
              <a:sym typeface="Merriweather"/>
            </a:endParaRPr>
          </a:p>
          <a:p>
            <a:pPr marL="0" lvl="0" indent="0" algn="just" rtl="0">
              <a:spcBef>
                <a:spcPts val="1600"/>
              </a:spcBef>
              <a:spcAft>
                <a:spcPts val="1600"/>
              </a:spcAft>
              <a:buNone/>
            </a:pPr>
            <a:endParaRPr/>
          </a:p>
        </p:txBody>
      </p:sp>
      <p:pic>
        <p:nvPicPr>
          <p:cNvPr id="298" name="Google Shape;298;p15"/>
          <p:cNvPicPr preferRelativeResize="0"/>
          <p:nvPr/>
        </p:nvPicPr>
        <p:blipFill>
          <a:blip r:embed="rId3">
            <a:alphaModFix/>
          </a:blip>
          <a:stretch>
            <a:fillRect/>
          </a:stretch>
        </p:blipFill>
        <p:spPr>
          <a:xfrm>
            <a:off x="6531973" y="1412900"/>
            <a:ext cx="2295652" cy="2541600"/>
          </a:xfrm>
          <a:prstGeom prst="rect">
            <a:avLst/>
          </a:prstGeom>
          <a:noFill/>
          <a:ln w="19050" cap="flat" cmpd="sng">
            <a:solidFill>
              <a:schemeClr val="dk1"/>
            </a:solidFill>
            <a:prstDash val="solid"/>
            <a:round/>
            <a:headEnd type="none" w="sm" len="sm"/>
            <a:tailEnd type="none" w="sm" len="sm"/>
          </a:ln>
        </p:spPr>
      </p:pic>
      <p:sp>
        <p:nvSpPr>
          <p:cNvPr id="299" name="Google Shape;299;p15"/>
          <p:cNvSpPr txBox="1"/>
          <p:nvPr/>
        </p:nvSpPr>
        <p:spPr>
          <a:xfrm>
            <a:off x="7239550" y="4080675"/>
            <a:ext cx="1724400" cy="5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700"/>
              <a:t>https://gendersexuality.northwestern.edu/people/faculty/affiliated-faculty/weismantel-mary.html</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6"/>
          <p:cNvSpPr txBox="1">
            <a:spLocks noGrp="1"/>
          </p:cNvSpPr>
          <p:nvPr>
            <p:ph type="title"/>
          </p:nvPr>
        </p:nvSpPr>
        <p:spPr>
          <a:xfrm>
            <a:off x="1292550" y="58862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accent3"/>
                </a:solidFill>
                <a:latin typeface="Merriweather"/>
                <a:ea typeface="Merriweather"/>
                <a:cs typeface="Merriweather"/>
                <a:sym typeface="Merriweather"/>
              </a:rPr>
              <a:t>What is Zumbagua community?</a:t>
            </a:r>
            <a:endParaRPr>
              <a:solidFill>
                <a:schemeClr val="accent3"/>
              </a:solidFill>
              <a:latin typeface="Merriweather"/>
              <a:ea typeface="Merriweather"/>
              <a:cs typeface="Merriweather"/>
              <a:sym typeface="Merriweather"/>
            </a:endParaRPr>
          </a:p>
        </p:txBody>
      </p:sp>
      <p:sp>
        <p:nvSpPr>
          <p:cNvPr id="305" name="Google Shape;305;p16"/>
          <p:cNvSpPr txBox="1">
            <a:spLocks noGrp="1"/>
          </p:cNvSpPr>
          <p:nvPr>
            <p:ph type="body" idx="1"/>
          </p:nvPr>
        </p:nvSpPr>
        <p:spPr>
          <a:xfrm>
            <a:off x="885375" y="1524700"/>
            <a:ext cx="4132800" cy="8055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Font typeface="Merriweather"/>
              <a:buChar char="➢"/>
            </a:pPr>
            <a:r>
              <a:rPr lang="it" sz="1500" b="1">
                <a:latin typeface="Merriweather"/>
                <a:ea typeface="Merriweather"/>
                <a:cs typeface="Merriweather"/>
                <a:sym typeface="Merriweather"/>
              </a:rPr>
              <a:t>Indigenous community situated  in Highland Ecuador ( Weismantel, 1995)</a:t>
            </a:r>
            <a:endParaRPr sz="1500" b="1">
              <a:latin typeface="Merriweather"/>
              <a:ea typeface="Merriweather"/>
              <a:cs typeface="Merriweather"/>
              <a:sym typeface="Merriweathe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306" name="Google Shape;306;p16"/>
          <p:cNvPicPr preferRelativeResize="0"/>
          <p:nvPr/>
        </p:nvPicPr>
        <p:blipFill>
          <a:blip r:embed="rId3">
            <a:alphaModFix/>
          </a:blip>
          <a:stretch>
            <a:fillRect/>
          </a:stretch>
        </p:blipFill>
        <p:spPr>
          <a:xfrm>
            <a:off x="5262075" y="1273125"/>
            <a:ext cx="3570025" cy="2597250"/>
          </a:xfrm>
          <a:prstGeom prst="rect">
            <a:avLst/>
          </a:prstGeom>
          <a:noFill/>
          <a:ln w="19050" cap="flat" cmpd="sng">
            <a:solidFill>
              <a:srgbClr val="000000"/>
            </a:solidFill>
            <a:prstDash val="solid"/>
            <a:round/>
            <a:headEnd type="none" w="sm" len="sm"/>
            <a:tailEnd type="none" w="sm" len="sm"/>
          </a:ln>
        </p:spPr>
      </p:pic>
      <p:pic>
        <p:nvPicPr>
          <p:cNvPr id="307" name="Google Shape;307;p16"/>
          <p:cNvPicPr preferRelativeResize="0"/>
          <p:nvPr/>
        </p:nvPicPr>
        <p:blipFill>
          <a:blip r:embed="rId4">
            <a:alphaModFix/>
          </a:blip>
          <a:stretch>
            <a:fillRect/>
          </a:stretch>
        </p:blipFill>
        <p:spPr>
          <a:xfrm>
            <a:off x="2067525" y="2330200"/>
            <a:ext cx="3016801" cy="2262601"/>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7"/>
          <p:cNvSpPr txBox="1">
            <a:spLocks noGrp="1"/>
          </p:cNvSpPr>
          <p:nvPr>
            <p:ph type="title"/>
          </p:nvPr>
        </p:nvSpPr>
        <p:spPr>
          <a:xfrm>
            <a:off x="41625" y="427500"/>
            <a:ext cx="5857800" cy="446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1600" b="0">
                <a:solidFill>
                  <a:srgbClr val="000000"/>
                </a:solidFill>
                <a:latin typeface="Merriweather"/>
                <a:ea typeface="Merriweather"/>
                <a:cs typeface="Merriweather"/>
                <a:sym typeface="Merriweather"/>
              </a:rPr>
              <a:t>The article explores </a:t>
            </a:r>
            <a:r>
              <a:rPr lang="it" sz="1600">
                <a:solidFill>
                  <a:srgbClr val="000000"/>
                </a:solidFill>
                <a:latin typeface="Merriweather"/>
                <a:ea typeface="Merriweather"/>
                <a:cs typeface="Merriweather"/>
                <a:sym typeface="Merriweather"/>
              </a:rPr>
              <a:t>a comparative perspectiv</a:t>
            </a:r>
            <a:r>
              <a:rPr lang="it" sz="1600" b="0">
                <a:solidFill>
                  <a:srgbClr val="000000"/>
                </a:solidFill>
                <a:latin typeface="Merriweather"/>
                <a:ea typeface="Merriweather"/>
                <a:cs typeface="Merriweather"/>
                <a:sym typeface="Merriweather"/>
              </a:rPr>
              <a:t>e of adoption in </a:t>
            </a:r>
            <a:r>
              <a:rPr lang="it" sz="1600">
                <a:solidFill>
                  <a:srgbClr val="000000"/>
                </a:solidFill>
                <a:latin typeface="Merriweather"/>
                <a:ea typeface="Merriweather"/>
                <a:cs typeface="Merriweather"/>
                <a:sym typeface="Merriweather"/>
              </a:rPr>
              <a:t>Zumbagua indigenous community </a:t>
            </a:r>
            <a:r>
              <a:rPr lang="it" sz="1600" b="0">
                <a:solidFill>
                  <a:srgbClr val="000000"/>
                </a:solidFill>
                <a:latin typeface="Merriweather"/>
                <a:ea typeface="Merriweather"/>
                <a:cs typeface="Merriweather"/>
                <a:sym typeface="Merriweather"/>
              </a:rPr>
              <a:t>located in </a:t>
            </a:r>
            <a:r>
              <a:rPr lang="it" sz="1600">
                <a:solidFill>
                  <a:srgbClr val="000000"/>
                </a:solidFill>
                <a:latin typeface="Merriweather"/>
                <a:ea typeface="Merriweather"/>
                <a:cs typeface="Merriweather"/>
                <a:sym typeface="Merriweather"/>
              </a:rPr>
              <a:t>Ecuador</a:t>
            </a:r>
            <a:r>
              <a:rPr lang="it" sz="1600" b="0">
                <a:solidFill>
                  <a:srgbClr val="000000"/>
                </a:solidFill>
                <a:latin typeface="Merriweather"/>
                <a:ea typeface="Merriweather"/>
                <a:cs typeface="Merriweather"/>
                <a:sym typeface="Merriweather"/>
              </a:rPr>
              <a:t> and S</a:t>
            </a:r>
            <a:r>
              <a:rPr lang="it" sz="1600">
                <a:solidFill>
                  <a:srgbClr val="000000"/>
                </a:solidFill>
                <a:latin typeface="Merriweather"/>
                <a:ea typeface="Merriweather"/>
                <a:cs typeface="Merriweather"/>
                <a:sym typeface="Merriweather"/>
              </a:rPr>
              <a:t>outh California, United States of America, </a:t>
            </a:r>
            <a:r>
              <a:rPr lang="it" sz="1600" b="0">
                <a:solidFill>
                  <a:srgbClr val="000000"/>
                </a:solidFill>
                <a:latin typeface="Merriweather"/>
                <a:ea typeface="Merriweather"/>
                <a:cs typeface="Merriweather"/>
                <a:sym typeface="Merriweather"/>
              </a:rPr>
              <a:t>in the configuration of </a:t>
            </a:r>
            <a:r>
              <a:rPr lang="it" sz="1600">
                <a:solidFill>
                  <a:srgbClr val="000000"/>
                </a:solidFill>
                <a:latin typeface="Merriweather"/>
                <a:ea typeface="Merriweather"/>
                <a:cs typeface="Merriweather"/>
                <a:sym typeface="Merriweather"/>
              </a:rPr>
              <a:t>kinship </a:t>
            </a:r>
            <a:r>
              <a:rPr lang="it" sz="1600" b="0">
                <a:solidFill>
                  <a:srgbClr val="000000"/>
                </a:solidFill>
                <a:latin typeface="Merriweather"/>
                <a:ea typeface="Merriweather"/>
                <a:cs typeface="Merriweather"/>
                <a:sym typeface="Merriweather"/>
              </a:rPr>
              <a:t>relations in society.</a:t>
            </a:r>
            <a:endParaRPr sz="1600" b="0">
              <a:solidFill>
                <a:srgbClr val="000000"/>
              </a:solidFill>
              <a:latin typeface="Merriweather"/>
              <a:ea typeface="Merriweather"/>
              <a:cs typeface="Merriweather"/>
              <a:sym typeface="Merriweather"/>
            </a:endParaRPr>
          </a:p>
          <a:p>
            <a:pPr marL="0" lvl="0" indent="0" algn="ctr" rtl="0">
              <a:spcBef>
                <a:spcPts val="0"/>
              </a:spcBef>
              <a:spcAft>
                <a:spcPts val="0"/>
              </a:spcAft>
              <a:buNone/>
            </a:pPr>
            <a:endParaRPr sz="160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a:solidFill>
                  <a:srgbClr val="000000"/>
                </a:solidFill>
                <a:latin typeface="Merriweather"/>
                <a:ea typeface="Merriweather"/>
                <a:cs typeface="Merriweather"/>
                <a:sym typeface="Merriweather"/>
              </a:rPr>
              <a:t>What does it analyzed?</a:t>
            </a:r>
            <a:endParaRPr sz="160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a:solidFill>
                  <a:srgbClr val="000000"/>
                </a:solidFill>
                <a:latin typeface="Merriweather"/>
                <a:ea typeface="Merriweather"/>
                <a:cs typeface="Merriweather"/>
                <a:sym typeface="Merriweather"/>
              </a:rPr>
              <a:t>-The theory of kinship</a:t>
            </a:r>
            <a:r>
              <a:rPr lang="it" sz="1600" b="0">
                <a:solidFill>
                  <a:srgbClr val="000000"/>
                </a:solidFill>
                <a:latin typeface="Merriweather"/>
                <a:ea typeface="Merriweather"/>
                <a:cs typeface="Merriweather"/>
                <a:sym typeface="Merriweather"/>
              </a:rPr>
              <a:t> </a:t>
            </a:r>
            <a:endParaRPr sz="1600" b="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b="0">
                <a:solidFill>
                  <a:srgbClr val="000000"/>
                </a:solidFill>
                <a:latin typeface="Merriweather"/>
                <a:ea typeface="Merriweather"/>
                <a:cs typeface="Merriweather"/>
                <a:sym typeface="Merriweather"/>
              </a:rPr>
              <a:t>-The  concept of </a:t>
            </a:r>
            <a:r>
              <a:rPr lang="it" sz="1600">
                <a:solidFill>
                  <a:srgbClr val="000000"/>
                </a:solidFill>
                <a:latin typeface="Merriweather"/>
                <a:ea typeface="Merriweather"/>
                <a:cs typeface="Merriweather"/>
                <a:sym typeface="Merriweather"/>
              </a:rPr>
              <a:t>adoption</a:t>
            </a:r>
            <a:r>
              <a:rPr lang="it" sz="1600" b="0">
                <a:solidFill>
                  <a:srgbClr val="000000"/>
                </a:solidFill>
                <a:latin typeface="Merriweather"/>
                <a:ea typeface="Merriweather"/>
                <a:cs typeface="Merriweather"/>
                <a:sym typeface="Merriweather"/>
              </a:rPr>
              <a:t> </a:t>
            </a:r>
            <a:endParaRPr sz="1600" b="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b="0">
                <a:solidFill>
                  <a:srgbClr val="000000"/>
                </a:solidFill>
                <a:latin typeface="Merriweather"/>
                <a:ea typeface="Merriweather"/>
                <a:cs typeface="Merriweather"/>
                <a:sym typeface="Merriweather"/>
              </a:rPr>
              <a:t>-</a:t>
            </a:r>
            <a:r>
              <a:rPr lang="it" sz="1600">
                <a:solidFill>
                  <a:srgbClr val="000000"/>
                </a:solidFill>
                <a:latin typeface="Merriweather"/>
                <a:ea typeface="Merriweather"/>
                <a:cs typeface="Merriweather"/>
                <a:sym typeface="Merriweather"/>
              </a:rPr>
              <a:t>Political</a:t>
            </a:r>
            <a:r>
              <a:rPr lang="it" sz="1600" b="0">
                <a:solidFill>
                  <a:srgbClr val="000000"/>
                </a:solidFill>
                <a:latin typeface="Merriweather"/>
                <a:ea typeface="Merriweather"/>
                <a:cs typeface="Merriweather"/>
                <a:sym typeface="Merriweather"/>
              </a:rPr>
              <a:t> and </a:t>
            </a:r>
            <a:r>
              <a:rPr lang="it" sz="1600">
                <a:solidFill>
                  <a:srgbClr val="000000"/>
                </a:solidFill>
                <a:latin typeface="Merriweather"/>
                <a:ea typeface="Merriweather"/>
                <a:cs typeface="Merriweather"/>
                <a:sym typeface="Merriweather"/>
              </a:rPr>
              <a:t>cultural </a:t>
            </a:r>
            <a:r>
              <a:rPr lang="it" sz="1600" b="0">
                <a:solidFill>
                  <a:srgbClr val="000000"/>
                </a:solidFill>
                <a:latin typeface="Merriweather"/>
                <a:ea typeface="Merriweather"/>
                <a:cs typeface="Merriweather"/>
                <a:sym typeface="Merriweather"/>
              </a:rPr>
              <a:t>meaning in each community. </a:t>
            </a:r>
            <a:endParaRPr sz="1600" b="0">
              <a:solidFill>
                <a:srgbClr val="000000"/>
              </a:solidFill>
              <a:latin typeface="Merriweather"/>
              <a:ea typeface="Merriweather"/>
              <a:cs typeface="Merriweather"/>
              <a:sym typeface="Merriweather"/>
            </a:endParaRPr>
          </a:p>
          <a:p>
            <a:pPr marL="0" lvl="0" indent="0" algn="ctr" rtl="0">
              <a:spcBef>
                <a:spcPts val="0"/>
              </a:spcBef>
              <a:spcAft>
                <a:spcPts val="0"/>
              </a:spcAft>
              <a:buNone/>
            </a:pPr>
            <a:endParaRPr sz="160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a:solidFill>
                  <a:srgbClr val="000000"/>
                </a:solidFill>
                <a:latin typeface="Merriweather"/>
                <a:ea typeface="Merriweather"/>
                <a:cs typeface="Merriweather"/>
                <a:sym typeface="Merriweather"/>
              </a:rPr>
              <a:t>Concepts &amp; theories:</a:t>
            </a:r>
            <a:endParaRPr sz="160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b="0">
                <a:solidFill>
                  <a:srgbClr val="000000"/>
                </a:solidFill>
                <a:latin typeface="Merriweather"/>
                <a:ea typeface="Merriweather"/>
                <a:cs typeface="Merriweather"/>
                <a:sym typeface="Merriweather"/>
              </a:rPr>
              <a:t>-American and European theories related to </a:t>
            </a:r>
            <a:r>
              <a:rPr lang="it" sz="1600">
                <a:solidFill>
                  <a:srgbClr val="000000"/>
                </a:solidFill>
                <a:latin typeface="Merriweather"/>
                <a:ea typeface="Merriweather"/>
                <a:cs typeface="Merriweather"/>
                <a:sym typeface="Merriweather"/>
              </a:rPr>
              <a:t>kinship</a:t>
            </a:r>
            <a:endParaRPr sz="160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b="0">
                <a:solidFill>
                  <a:srgbClr val="000000"/>
                </a:solidFill>
                <a:latin typeface="Merriweather"/>
                <a:ea typeface="Merriweather"/>
                <a:cs typeface="Merriweather"/>
                <a:sym typeface="Merriweather"/>
              </a:rPr>
              <a:t>-The functionalist approach</a:t>
            </a:r>
            <a:endParaRPr sz="1600" b="0">
              <a:solidFill>
                <a:srgbClr val="000000"/>
              </a:solidFill>
              <a:latin typeface="Merriweather"/>
              <a:ea typeface="Merriweather"/>
              <a:cs typeface="Merriweather"/>
              <a:sym typeface="Merriweather"/>
            </a:endParaRPr>
          </a:p>
          <a:p>
            <a:pPr marL="0" lvl="0" indent="0" algn="ctr" rtl="0">
              <a:spcBef>
                <a:spcPts val="0"/>
              </a:spcBef>
              <a:spcAft>
                <a:spcPts val="0"/>
              </a:spcAft>
              <a:buNone/>
            </a:pPr>
            <a:r>
              <a:rPr lang="it" sz="1600" b="0">
                <a:solidFill>
                  <a:srgbClr val="000000"/>
                </a:solidFill>
                <a:latin typeface="Merriweather"/>
                <a:ea typeface="Merriweather"/>
                <a:cs typeface="Merriweather"/>
                <a:sym typeface="Merriweather"/>
              </a:rPr>
              <a:t>-Two very important theoretical approaches: the </a:t>
            </a:r>
            <a:r>
              <a:rPr lang="it" sz="1600">
                <a:solidFill>
                  <a:srgbClr val="000000"/>
                </a:solidFill>
                <a:latin typeface="Merriweather"/>
                <a:ea typeface="Merriweather"/>
                <a:cs typeface="Merriweather"/>
                <a:sym typeface="Merriweather"/>
              </a:rPr>
              <a:t>compensatory adoption </a:t>
            </a:r>
            <a:r>
              <a:rPr lang="it" sz="1600" b="0">
                <a:solidFill>
                  <a:srgbClr val="000000"/>
                </a:solidFill>
                <a:latin typeface="Merriweather"/>
                <a:ea typeface="Merriweather"/>
                <a:cs typeface="Merriweather"/>
                <a:sym typeface="Merriweather"/>
              </a:rPr>
              <a:t>( Cardoso, 1984;196) which takes place only when biology fails and Kessing ( 1975:12) when adoption happens in “</a:t>
            </a:r>
            <a:r>
              <a:rPr lang="it" sz="1600">
                <a:solidFill>
                  <a:srgbClr val="000000"/>
                </a:solidFill>
                <a:latin typeface="Merriweather"/>
                <a:ea typeface="Merriweather"/>
                <a:cs typeface="Merriweather"/>
                <a:sym typeface="Merriweather"/>
              </a:rPr>
              <a:t>less than ideal circumstances’’.</a:t>
            </a:r>
            <a:endParaRPr sz="1600">
              <a:solidFill>
                <a:srgbClr val="000000"/>
              </a:solidFill>
              <a:latin typeface="Merriweather"/>
              <a:ea typeface="Merriweather"/>
              <a:cs typeface="Merriweather"/>
              <a:sym typeface="Merriweather"/>
            </a:endParaRPr>
          </a:p>
        </p:txBody>
      </p:sp>
      <p:pic>
        <p:nvPicPr>
          <p:cNvPr id="313" name="Google Shape;313;p17"/>
          <p:cNvPicPr preferRelativeResize="0"/>
          <p:nvPr/>
        </p:nvPicPr>
        <p:blipFill>
          <a:blip r:embed="rId3">
            <a:alphaModFix/>
          </a:blip>
          <a:stretch>
            <a:fillRect/>
          </a:stretch>
        </p:blipFill>
        <p:spPr>
          <a:xfrm>
            <a:off x="5899425" y="0"/>
            <a:ext cx="3244576" cy="2161395"/>
          </a:xfrm>
          <a:prstGeom prst="rect">
            <a:avLst/>
          </a:prstGeom>
          <a:noFill/>
          <a:ln w="9525" cap="flat" cmpd="sng">
            <a:solidFill>
              <a:schemeClr val="dk1"/>
            </a:solidFill>
            <a:prstDash val="solid"/>
            <a:round/>
            <a:headEnd type="none" w="sm" len="sm"/>
            <a:tailEnd type="none" w="sm" len="sm"/>
          </a:ln>
        </p:spPr>
      </p:pic>
      <p:pic>
        <p:nvPicPr>
          <p:cNvPr id="314" name="Google Shape;314;p17"/>
          <p:cNvPicPr preferRelativeResize="0"/>
          <p:nvPr/>
        </p:nvPicPr>
        <p:blipFill>
          <a:blip r:embed="rId4">
            <a:alphaModFix/>
          </a:blip>
          <a:stretch>
            <a:fillRect/>
          </a:stretch>
        </p:blipFill>
        <p:spPr>
          <a:xfrm>
            <a:off x="5921037" y="3495725"/>
            <a:ext cx="3201351" cy="1647776"/>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8"/>
          <p:cNvSpPr txBox="1">
            <a:spLocks noGrp="1"/>
          </p:cNvSpPr>
          <p:nvPr>
            <p:ph type="title"/>
          </p:nvPr>
        </p:nvSpPr>
        <p:spPr>
          <a:xfrm>
            <a:off x="885725" y="533100"/>
            <a:ext cx="5561100" cy="4536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it" sz="1700" b="0">
                <a:solidFill>
                  <a:srgbClr val="222222"/>
                </a:solidFill>
                <a:latin typeface="Merriweather"/>
                <a:ea typeface="Merriweather"/>
                <a:cs typeface="Merriweather"/>
                <a:sym typeface="Merriweather"/>
              </a:rPr>
              <a:t>The author conducts her research using fieldwork as she examines the case of adoption of </a:t>
            </a:r>
            <a:r>
              <a:rPr lang="it" sz="1700">
                <a:solidFill>
                  <a:srgbClr val="222222"/>
                </a:solidFill>
                <a:latin typeface="Merriweather"/>
                <a:ea typeface="Merriweather"/>
                <a:cs typeface="Merriweather"/>
                <a:sym typeface="Merriweather"/>
              </a:rPr>
              <a:t>Nancy Rocio</a:t>
            </a:r>
            <a:r>
              <a:rPr lang="it" sz="1700" b="0">
                <a:solidFill>
                  <a:srgbClr val="222222"/>
                </a:solidFill>
                <a:latin typeface="Merriweather"/>
                <a:ea typeface="Merriweather"/>
                <a:cs typeface="Merriweather"/>
                <a:sym typeface="Merriweather"/>
              </a:rPr>
              <a:t> ( her own goddaughter) and her aunt, </a:t>
            </a:r>
            <a:r>
              <a:rPr lang="it" sz="1700">
                <a:solidFill>
                  <a:srgbClr val="222222"/>
                </a:solidFill>
                <a:latin typeface="Merriweather"/>
                <a:ea typeface="Merriweather"/>
                <a:cs typeface="Merriweather"/>
                <a:sym typeface="Merriweather"/>
              </a:rPr>
              <a:t>Heloisa </a:t>
            </a:r>
            <a:r>
              <a:rPr lang="it" sz="1700" b="0">
                <a:solidFill>
                  <a:srgbClr val="222222"/>
                </a:solidFill>
                <a:latin typeface="Merriweather"/>
                <a:ea typeface="Merriweather"/>
                <a:cs typeface="Merriweather"/>
                <a:sym typeface="Merriweather"/>
              </a:rPr>
              <a:t>which becomes her mother. As we can notice, the author uses her own experience as a starting point for the article.</a:t>
            </a:r>
            <a:endParaRPr sz="1700" b="0">
              <a:solidFill>
                <a:srgbClr val="222222"/>
              </a:solidFill>
              <a:latin typeface="Merriweather"/>
              <a:ea typeface="Merriweather"/>
              <a:cs typeface="Merriweather"/>
              <a:sym typeface="Merriweather"/>
            </a:endParaRPr>
          </a:p>
          <a:p>
            <a:pPr marL="0" lvl="0" indent="0" algn="r" rtl="0">
              <a:spcBef>
                <a:spcPts val="0"/>
              </a:spcBef>
              <a:spcAft>
                <a:spcPts val="0"/>
              </a:spcAft>
              <a:buNone/>
            </a:pPr>
            <a:endParaRPr sz="1700" b="0">
              <a:solidFill>
                <a:srgbClr val="222222"/>
              </a:solidFill>
              <a:latin typeface="Merriweather"/>
              <a:ea typeface="Merriweather"/>
              <a:cs typeface="Merriweather"/>
              <a:sym typeface="Merriweather"/>
            </a:endParaRPr>
          </a:p>
          <a:p>
            <a:pPr marL="0" lvl="0" indent="0" algn="r" rtl="0">
              <a:spcBef>
                <a:spcPts val="0"/>
              </a:spcBef>
              <a:spcAft>
                <a:spcPts val="0"/>
              </a:spcAft>
              <a:buNone/>
            </a:pPr>
            <a:r>
              <a:rPr lang="it" sz="1700" b="0">
                <a:solidFill>
                  <a:srgbClr val="222222"/>
                </a:solidFill>
                <a:latin typeface="Merriweather"/>
                <a:ea typeface="Merriweather"/>
                <a:cs typeface="Merriweather"/>
                <a:sym typeface="Merriweather"/>
              </a:rPr>
              <a:t>Regarding the US case, Weismantel uses </a:t>
            </a:r>
            <a:r>
              <a:rPr lang="it" sz="1700">
                <a:solidFill>
                  <a:srgbClr val="222222"/>
                </a:solidFill>
                <a:latin typeface="Merriweather"/>
                <a:ea typeface="Merriweather"/>
                <a:cs typeface="Merriweather"/>
                <a:sym typeface="Merriweather"/>
              </a:rPr>
              <a:t>Mississippi court’s decisions</a:t>
            </a:r>
            <a:r>
              <a:rPr lang="it" sz="1700" b="0">
                <a:solidFill>
                  <a:srgbClr val="222222"/>
                </a:solidFill>
                <a:latin typeface="Merriweather"/>
                <a:ea typeface="Merriweather"/>
                <a:cs typeface="Merriweather"/>
                <a:sym typeface="Merriweather"/>
              </a:rPr>
              <a:t> and </a:t>
            </a:r>
            <a:r>
              <a:rPr lang="it" sz="1700">
                <a:solidFill>
                  <a:srgbClr val="222222"/>
                </a:solidFill>
                <a:latin typeface="Merriweather"/>
                <a:ea typeface="Merriweather"/>
                <a:cs typeface="Merriweather"/>
                <a:sym typeface="Merriweather"/>
              </a:rPr>
              <a:t>media news</a:t>
            </a:r>
            <a:r>
              <a:rPr lang="it" sz="1700" b="0">
                <a:solidFill>
                  <a:srgbClr val="222222"/>
                </a:solidFill>
                <a:latin typeface="Merriweather"/>
                <a:ea typeface="Merriweather"/>
                <a:cs typeface="Merriweather"/>
                <a:sym typeface="Merriweather"/>
              </a:rPr>
              <a:t> to portray the family relations in the US, the controversial concept </a:t>
            </a:r>
            <a:r>
              <a:rPr lang="it" sz="1700">
                <a:solidFill>
                  <a:srgbClr val="222222"/>
                </a:solidFill>
                <a:latin typeface="Merriweather"/>
                <a:ea typeface="Merriweather"/>
                <a:cs typeface="Merriweather"/>
                <a:sym typeface="Merriweather"/>
              </a:rPr>
              <a:t>of natural and unnatural parents</a:t>
            </a:r>
            <a:r>
              <a:rPr lang="it" sz="1700" b="0">
                <a:solidFill>
                  <a:srgbClr val="222222"/>
                </a:solidFill>
                <a:latin typeface="Merriweather"/>
                <a:ea typeface="Merriweather"/>
                <a:cs typeface="Merriweather"/>
                <a:sym typeface="Merriweather"/>
              </a:rPr>
              <a:t>. </a:t>
            </a:r>
            <a:endParaRPr sz="1700" b="0">
              <a:solidFill>
                <a:srgbClr val="222222"/>
              </a:solidFill>
              <a:latin typeface="Merriweather"/>
              <a:ea typeface="Merriweather"/>
              <a:cs typeface="Merriweather"/>
              <a:sym typeface="Merriweather"/>
            </a:endParaRPr>
          </a:p>
          <a:p>
            <a:pPr marL="0" lvl="0" indent="0" algn="r" rtl="0">
              <a:spcBef>
                <a:spcPts val="0"/>
              </a:spcBef>
              <a:spcAft>
                <a:spcPts val="0"/>
              </a:spcAft>
              <a:buNone/>
            </a:pPr>
            <a:endParaRPr sz="1700" b="0">
              <a:solidFill>
                <a:srgbClr val="222222"/>
              </a:solidFill>
              <a:latin typeface="Merriweather"/>
              <a:ea typeface="Merriweather"/>
              <a:cs typeface="Merriweather"/>
              <a:sym typeface="Merriweather"/>
            </a:endParaRPr>
          </a:p>
          <a:p>
            <a:pPr marL="0" lvl="0" indent="0" algn="r" rtl="0">
              <a:spcBef>
                <a:spcPts val="0"/>
              </a:spcBef>
              <a:spcAft>
                <a:spcPts val="0"/>
              </a:spcAft>
              <a:buNone/>
            </a:pPr>
            <a:endParaRPr sz="1600">
              <a:latin typeface="Merriweather"/>
              <a:ea typeface="Merriweather"/>
              <a:cs typeface="Merriweather"/>
              <a:sym typeface="Merriweather"/>
            </a:endParaRPr>
          </a:p>
        </p:txBody>
      </p:sp>
      <p:pic>
        <p:nvPicPr>
          <p:cNvPr id="320" name="Google Shape;320;p18"/>
          <p:cNvPicPr preferRelativeResize="0"/>
          <p:nvPr/>
        </p:nvPicPr>
        <p:blipFill>
          <a:blip r:embed="rId3">
            <a:alphaModFix/>
          </a:blip>
          <a:stretch>
            <a:fillRect/>
          </a:stretch>
        </p:blipFill>
        <p:spPr>
          <a:xfrm>
            <a:off x="6681800" y="0"/>
            <a:ext cx="2462200" cy="24622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9"/>
          <p:cNvSpPr txBox="1">
            <a:spLocks noGrp="1"/>
          </p:cNvSpPr>
          <p:nvPr>
            <p:ph type="ctrTitle"/>
          </p:nvPr>
        </p:nvSpPr>
        <p:spPr>
          <a:xfrm>
            <a:off x="824000" y="61970"/>
            <a:ext cx="4255500" cy="51435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it" sz="1500" b="0">
                <a:latin typeface="Merriweather"/>
                <a:ea typeface="Merriweather"/>
                <a:cs typeface="Merriweather"/>
                <a:sym typeface="Merriweather"/>
              </a:rPr>
              <a:t>A point of pivotal importance consists of</a:t>
            </a:r>
            <a:r>
              <a:rPr lang="it" sz="1500">
                <a:latin typeface="Merriweather"/>
                <a:ea typeface="Merriweather"/>
                <a:cs typeface="Merriweather"/>
                <a:sym typeface="Merriweather"/>
              </a:rPr>
              <a:t> the biological definition of family of the functionalist kinship theory</a:t>
            </a:r>
            <a:r>
              <a:rPr lang="it" sz="1500" b="0">
                <a:latin typeface="Merriweather"/>
                <a:ea typeface="Merriweather"/>
                <a:cs typeface="Merriweather"/>
                <a:sym typeface="Merriweather"/>
              </a:rPr>
              <a:t>. As the author observes, the theory has been </a:t>
            </a:r>
            <a:r>
              <a:rPr lang="it" sz="1500">
                <a:latin typeface="Merriweather"/>
                <a:ea typeface="Merriweather"/>
                <a:cs typeface="Merriweather"/>
                <a:sym typeface="Merriweather"/>
              </a:rPr>
              <a:t>criticized by feminist and symbolic anthropologists</a:t>
            </a:r>
            <a:r>
              <a:rPr lang="it" sz="1500" b="0">
                <a:latin typeface="Merriweather"/>
                <a:ea typeface="Merriweather"/>
                <a:cs typeface="Merriweather"/>
                <a:sym typeface="Merriweather"/>
              </a:rPr>
              <a:t> because of the </a:t>
            </a:r>
            <a:r>
              <a:rPr lang="it" sz="1500">
                <a:latin typeface="Merriweather"/>
                <a:ea typeface="Merriweather"/>
                <a:cs typeface="Merriweather"/>
                <a:sym typeface="Merriweather"/>
              </a:rPr>
              <a:t>opposition between nature and culture</a:t>
            </a:r>
            <a:r>
              <a:rPr lang="it" sz="1500" b="0">
                <a:latin typeface="Merriweather"/>
                <a:ea typeface="Merriweather"/>
                <a:cs typeface="Merriweather"/>
                <a:sym typeface="Merriweather"/>
              </a:rPr>
              <a:t>. Regarding Zumbagua, becoming parents means feeding and taking care of children for a long period of time which opposes the Western-bourgeoise ideology. </a:t>
            </a:r>
            <a:endParaRPr sz="1500" b="0">
              <a:latin typeface="Merriweather"/>
              <a:ea typeface="Merriweather"/>
              <a:cs typeface="Merriweather"/>
              <a:sym typeface="Merriweather"/>
            </a:endParaRPr>
          </a:p>
          <a:p>
            <a:pPr marL="0" lvl="0" indent="0" algn="l" rtl="0">
              <a:lnSpc>
                <a:spcPct val="115000"/>
              </a:lnSpc>
              <a:spcBef>
                <a:spcPts val="0"/>
              </a:spcBef>
              <a:spcAft>
                <a:spcPts val="0"/>
              </a:spcAft>
              <a:buNone/>
            </a:pPr>
            <a:r>
              <a:rPr lang="it" sz="1500" b="0">
                <a:latin typeface="Merriweather"/>
                <a:ea typeface="Merriweather"/>
                <a:cs typeface="Merriweather"/>
                <a:sym typeface="Merriweather"/>
              </a:rPr>
              <a:t> </a:t>
            </a:r>
            <a:endParaRPr sz="1500" b="0">
              <a:latin typeface="Merriweather"/>
              <a:ea typeface="Merriweather"/>
              <a:cs typeface="Merriweather"/>
              <a:sym typeface="Merriweather"/>
            </a:endParaRPr>
          </a:p>
          <a:p>
            <a:pPr marL="0" lvl="0" indent="0" algn="ctr" rtl="0">
              <a:lnSpc>
                <a:spcPct val="115000"/>
              </a:lnSpc>
              <a:spcBef>
                <a:spcPts val="0"/>
              </a:spcBef>
              <a:spcAft>
                <a:spcPts val="0"/>
              </a:spcAft>
              <a:buNone/>
            </a:pPr>
            <a:r>
              <a:rPr lang="it" sz="1500">
                <a:solidFill>
                  <a:srgbClr val="CCCCCC"/>
                </a:solidFill>
                <a:latin typeface="Merriweather"/>
                <a:ea typeface="Merriweather"/>
                <a:cs typeface="Merriweather"/>
                <a:sym typeface="Merriweather"/>
              </a:rPr>
              <a:t>We notice that there is a contrast between the meaning of family in the indigenous perspective and the Western one.</a:t>
            </a:r>
            <a:endParaRPr sz="1500">
              <a:solidFill>
                <a:srgbClr val="CCCCCC"/>
              </a:solidFill>
              <a:latin typeface="Merriweather"/>
              <a:ea typeface="Merriweather"/>
              <a:cs typeface="Merriweather"/>
              <a:sym typeface="Merriweather"/>
            </a:endParaRPr>
          </a:p>
          <a:p>
            <a:pPr marL="0" lvl="0" indent="0" algn="ctr" rtl="0">
              <a:spcBef>
                <a:spcPts val="0"/>
              </a:spcBef>
              <a:spcAft>
                <a:spcPts val="0"/>
              </a:spcAft>
              <a:buNone/>
            </a:pPr>
            <a:endParaRPr sz="1600">
              <a:solidFill>
                <a:srgbClr val="CCCCCC"/>
              </a:solidFill>
              <a:latin typeface="Merriweather"/>
              <a:ea typeface="Merriweather"/>
              <a:cs typeface="Merriweather"/>
              <a:sym typeface="Merriweather"/>
            </a:endParaRPr>
          </a:p>
        </p:txBody>
      </p:sp>
      <p:pic>
        <p:nvPicPr>
          <p:cNvPr id="326" name="Google Shape;326;p19"/>
          <p:cNvPicPr preferRelativeResize="0"/>
          <p:nvPr/>
        </p:nvPicPr>
        <p:blipFill>
          <a:blip r:embed="rId3">
            <a:alphaModFix/>
          </a:blip>
          <a:stretch>
            <a:fillRect/>
          </a:stretch>
        </p:blipFill>
        <p:spPr>
          <a:xfrm>
            <a:off x="5079500" y="0"/>
            <a:ext cx="4064500" cy="3198150"/>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a:spLocks noGrp="1"/>
          </p:cNvSpPr>
          <p:nvPr>
            <p:ph type="ctrTitle"/>
          </p:nvPr>
        </p:nvSpPr>
        <p:spPr>
          <a:xfrm>
            <a:off x="553725" y="557700"/>
            <a:ext cx="4255500" cy="402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1500" b="0">
                <a:solidFill>
                  <a:srgbClr val="FFFFFF"/>
                </a:solidFill>
                <a:latin typeface="Merriweather"/>
                <a:ea typeface="Merriweather"/>
                <a:cs typeface="Merriweather"/>
                <a:sym typeface="Merriweather"/>
              </a:rPr>
              <a:t>The author continues to examine the interaction between family members in the case of Nancy Rocio.</a:t>
            </a:r>
            <a:endParaRPr sz="1500" b="0">
              <a:solidFill>
                <a:srgbClr val="FFFFFF"/>
              </a:solidFill>
              <a:latin typeface="Merriweather"/>
              <a:ea typeface="Merriweather"/>
              <a:cs typeface="Merriweather"/>
              <a:sym typeface="Merriweather"/>
            </a:endParaRPr>
          </a:p>
          <a:p>
            <a:pPr marL="0" lvl="0" indent="0" algn="l" rtl="0">
              <a:spcBef>
                <a:spcPts val="0"/>
              </a:spcBef>
              <a:spcAft>
                <a:spcPts val="0"/>
              </a:spcAft>
              <a:buNone/>
            </a:pPr>
            <a:endParaRPr sz="1500" b="0">
              <a:solidFill>
                <a:srgbClr val="FFFFFF"/>
              </a:solidFill>
              <a:latin typeface="Arial"/>
              <a:ea typeface="Arial"/>
              <a:cs typeface="Arial"/>
              <a:sym typeface="Arial"/>
            </a:endParaRPr>
          </a:p>
          <a:p>
            <a:pPr marL="0" lvl="0" indent="0" algn="l" rtl="0">
              <a:spcBef>
                <a:spcPts val="0"/>
              </a:spcBef>
              <a:spcAft>
                <a:spcPts val="0"/>
              </a:spcAft>
              <a:buNone/>
            </a:pPr>
            <a:r>
              <a:rPr lang="it" sz="1600" b="0">
                <a:solidFill>
                  <a:srgbClr val="FFFFFF"/>
                </a:solidFill>
                <a:latin typeface="Merriweather"/>
                <a:ea typeface="Merriweather"/>
                <a:cs typeface="Merriweather"/>
                <a:sym typeface="Merriweather"/>
              </a:rPr>
              <a:t>In the case of </a:t>
            </a:r>
            <a:r>
              <a:rPr lang="it" sz="1600" b="0">
                <a:solidFill>
                  <a:schemeClr val="accent5"/>
                </a:solidFill>
                <a:latin typeface="Merriweather"/>
                <a:ea typeface="Merriweather"/>
                <a:cs typeface="Merriweather"/>
                <a:sym typeface="Merriweather"/>
              </a:rPr>
              <a:t>United States</a:t>
            </a:r>
            <a:r>
              <a:rPr lang="it" sz="1600" b="0">
                <a:solidFill>
                  <a:srgbClr val="FFFFFF"/>
                </a:solidFill>
                <a:latin typeface="Merriweather"/>
                <a:ea typeface="Merriweather"/>
                <a:cs typeface="Merriweather"/>
                <a:sym typeface="Merriweather"/>
              </a:rPr>
              <a:t>, there is more controversy when it comes to children and family relations. The </a:t>
            </a:r>
            <a:r>
              <a:rPr lang="it" sz="1600" b="0">
                <a:solidFill>
                  <a:schemeClr val="accent5"/>
                </a:solidFill>
                <a:latin typeface="Merriweather"/>
                <a:ea typeface="Merriweather"/>
                <a:cs typeface="Merriweather"/>
                <a:sym typeface="Merriweather"/>
              </a:rPr>
              <a:t>legal </a:t>
            </a:r>
            <a:r>
              <a:rPr lang="it" sz="1600" b="0">
                <a:solidFill>
                  <a:srgbClr val="FFFFFF"/>
                </a:solidFill>
                <a:latin typeface="Merriweather"/>
                <a:ea typeface="Merriweather"/>
                <a:cs typeface="Merriweather"/>
                <a:sym typeface="Merriweather"/>
              </a:rPr>
              <a:t>aspect is of paramount importance in defining family relations. </a:t>
            </a:r>
            <a:endParaRPr sz="1600" b="0">
              <a:solidFill>
                <a:srgbClr val="FFFFFF"/>
              </a:solidFill>
              <a:latin typeface="Merriweather"/>
              <a:ea typeface="Merriweather"/>
              <a:cs typeface="Merriweather"/>
              <a:sym typeface="Merriweather"/>
            </a:endParaRPr>
          </a:p>
          <a:p>
            <a:pPr marL="0" lvl="0" indent="0" algn="l" rtl="0">
              <a:spcBef>
                <a:spcPts val="0"/>
              </a:spcBef>
              <a:spcAft>
                <a:spcPts val="0"/>
              </a:spcAft>
              <a:buNone/>
            </a:pPr>
            <a:endParaRPr sz="1600" b="0">
              <a:solidFill>
                <a:srgbClr val="FFFFFF"/>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it" sz="1600" b="0">
                <a:solidFill>
                  <a:srgbClr val="FFFFFF"/>
                </a:solidFill>
                <a:latin typeface="Merriweather"/>
                <a:ea typeface="Merriweather"/>
                <a:cs typeface="Merriweather"/>
                <a:sym typeface="Merriweather"/>
              </a:rPr>
              <a:t>Moreover, we observe how </a:t>
            </a:r>
            <a:r>
              <a:rPr lang="it" sz="1600" b="0">
                <a:solidFill>
                  <a:schemeClr val="accent5"/>
                </a:solidFill>
                <a:latin typeface="Merriweather"/>
                <a:ea typeface="Merriweather"/>
                <a:cs typeface="Merriweather"/>
                <a:sym typeface="Merriweather"/>
              </a:rPr>
              <a:t>media </a:t>
            </a:r>
            <a:r>
              <a:rPr lang="it" sz="1600" b="0">
                <a:solidFill>
                  <a:srgbClr val="FFFFFF"/>
                </a:solidFill>
                <a:latin typeface="Merriweather"/>
                <a:ea typeface="Merriweather"/>
                <a:cs typeface="Merriweather"/>
                <a:sym typeface="Merriweather"/>
              </a:rPr>
              <a:t>and </a:t>
            </a:r>
            <a:r>
              <a:rPr lang="it" sz="1600" b="0">
                <a:solidFill>
                  <a:schemeClr val="accent5"/>
                </a:solidFill>
                <a:latin typeface="Merriweather"/>
                <a:ea typeface="Merriweather"/>
                <a:cs typeface="Merriweather"/>
                <a:sym typeface="Merriweather"/>
              </a:rPr>
              <a:t>courtrooms </a:t>
            </a:r>
            <a:r>
              <a:rPr lang="it" sz="1600" b="0">
                <a:solidFill>
                  <a:srgbClr val="FFFFFF"/>
                </a:solidFill>
                <a:latin typeface="Merriweather"/>
                <a:ea typeface="Merriweather"/>
                <a:cs typeface="Merriweather"/>
                <a:sym typeface="Merriweather"/>
              </a:rPr>
              <a:t>create misunderstandings regarding the sense of family relations and the idea of </a:t>
            </a:r>
            <a:r>
              <a:rPr lang="it" sz="1600" b="0">
                <a:solidFill>
                  <a:schemeClr val="accent5"/>
                </a:solidFill>
                <a:latin typeface="Merriweather"/>
                <a:ea typeface="Merriweather"/>
                <a:cs typeface="Merriweather"/>
                <a:sym typeface="Merriweather"/>
              </a:rPr>
              <a:t>crisis of consanguinity in the Euro-American space.</a:t>
            </a:r>
            <a:endParaRPr sz="1600" b="0">
              <a:solidFill>
                <a:schemeClr val="accent5"/>
              </a:solidFill>
              <a:latin typeface="Merriweather"/>
              <a:ea typeface="Merriweather"/>
              <a:cs typeface="Merriweather"/>
              <a:sym typeface="Merriweather"/>
            </a:endParaRPr>
          </a:p>
          <a:p>
            <a:pPr marL="0" lvl="0" indent="0" algn="l" rtl="0">
              <a:spcBef>
                <a:spcPts val="0"/>
              </a:spcBef>
              <a:spcAft>
                <a:spcPts val="0"/>
              </a:spcAft>
              <a:buNone/>
            </a:pPr>
            <a:endParaRPr sz="1200" b="0">
              <a:solidFill>
                <a:srgbClr val="FFFFFF"/>
              </a:solidFill>
              <a:latin typeface="Arial"/>
              <a:ea typeface="Arial"/>
              <a:cs typeface="Arial"/>
              <a:sym typeface="Arial"/>
            </a:endParaRPr>
          </a:p>
          <a:p>
            <a:pPr marL="0" lvl="0" indent="0" algn="l" rtl="0">
              <a:spcBef>
                <a:spcPts val="0"/>
              </a:spcBef>
              <a:spcAft>
                <a:spcPts val="0"/>
              </a:spcAft>
              <a:buNone/>
            </a:pPr>
            <a:endParaRPr sz="1200" b="0">
              <a:solidFill>
                <a:srgbClr val="000000"/>
              </a:solidFill>
              <a:latin typeface="Arial"/>
              <a:ea typeface="Arial"/>
              <a:cs typeface="Arial"/>
              <a:sym typeface="Arial"/>
            </a:endParaRPr>
          </a:p>
        </p:txBody>
      </p:sp>
      <p:pic>
        <p:nvPicPr>
          <p:cNvPr id="332" name="Google Shape;332;p20"/>
          <p:cNvPicPr preferRelativeResize="0"/>
          <p:nvPr/>
        </p:nvPicPr>
        <p:blipFill>
          <a:blip r:embed="rId3">
            <a:alphaModFix/>
          </a:blip>
          <a:stretch>
            <a:fillRect/>
          </a:stretch>
        </p:blipFill>
        <p:spPr>
          <a:xfrm>
            <a:off x="5190325" y="0"/>
            <a:ext cx="3953675" cy="3953675"/>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1"/>
          <p:cNvSpPr txBox="1">
            <a:spLocks noGrp="1"/>
          </p:cNvSpPr>
          <p:nvPr>
            <p:ph type="ctrTitle"/>
          </p:nvPr>
        </p:nvSpPr>
        <p:spPr>
          <a:xfrm>
            <a:off x="689575" y="485075"/>
            <a:ext cx="3446700" cy="270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1600" b="0">
                <a:solidFill>
                  <a:srgbClr val="FFFFFF"/>
                </a:solidFill>
                <a:latin typeface="Merriweather"/>
                <a:ea typeface="Merriweather"/>
                <a:cs typeface="Merriweather"/>
                <a:sym typeface="Merriweather"/>
              </a:rPr>
              <a:t>She describes the social panorama of Zumbagua community noticing that it vaguely resembles the views of Mississippi judge about family. That means that also the Zumbagua community and the South California embrace a conservative perspective of society.</a:t>
            </a:r>
            <a:endParaRPr sz="2000">
              <a:solidFill>
                <a:srgbClr val="FFFFFF"/>
              </a:solidFill>
              <a:latin typeface="Merriweather"/>
              <a:ea typeface="Merriweather"/>
              <a:cs typeface="Merriweather"/>
              <a:sym typeface="Merriweather"/>
            </a:endParaRPr>
          </a:p>
        </p:txBody>
      </p:sp>
      <p:sp>
        <p:nvSpPr>
          <p:cNvPr id="338" name="Google Shape;338;p21"/>
          <p:cNvSpPr txBox="1">
            <a:spLocks noGrp="1"/>
          </p:cNvSpPr>
          <p:nvPr>
            <p:ph type="subTitle" idx="1"/>
          </p:nvPr>
        </p:nvSpPr>
        <p:spPr>
          <a:xfrm>
            <a:off x="689575" y="3296800"/>
            <a:ext cx="6729900" cy="14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700" b="1">
                <a:solidFill>
                  <a:schemeClr val="accent1"/>
                </a:solidFill>
                <a:latin typeface="Merriweather"/>
                <a:ea typeface="Merriweather"/>
                <a:cs typeface="Merriweather"/>
                <a:sym typeface="Merriweather"/>
              </a:rPr>
              <a:t>I</a:t>
            </a:r>
            <a:r>
              <a:rPr lang="it" b="1">
                <a:solidFill>
                  <a:schemeClr val="accent1"/>
                </a:solidFill>
                <a:latin typeface="Merriweather"/>
                <a:ea typeface="Merriweather"/>
                <a:cs typeface="Merriweather"/>
                <a:sym typeface="Merriweather"/>
              </a:rPr>
              <a:t>t is important to take into consideration the assumptions about human nature of Euro American kinship in the 19th and 20th century in order to shape an in-depth understanding of kinship relations today.</a:t>
            </a:r>
            <a:endParaRPr sz="2000" b="1">
              <a:solidFill>
                <a:schemeClr val="accent1"/>
              </a:solidFill>
              <a:latin typeface="Merriweather"/>
              <a:ea typeface="Merriweather"/>
              <a:cs typeface="Merriweather"/>
              <a:sym typeface="Merriweather"/>
            </a:endParaRPr>
          </a:p>
        </p:txBody>
      </p:sp>
      <p:pic>
        <p:nvPicPr>
          <p:cNvPr id="339" name="Google Shape;339;p21"/>
          <p:cNvPicPr preferRelativeResize="0"/>
          <p:nvPr/>
        </p:nvPicPr>
        <p:blipFill>
          <a:blip r:embed="rId3">
            <a:alphaModFix/>
          </a:blip>
          <a:stretch>
            <a:fillRect/>
          </a:stretch>
        </p:blipFill>
        <p:spPr>
          <a:xfrm>
            <a:off x="4729268" y="0"/>
            <a:ext cx="4414732" cy="3186876"/>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1462</Words>
  <Application>Microsoft Macintosh PowerPoint</Application>
  <PresentationFormat>On-screen Show (16:9)</PresentationFormat>
  <Paragraphs>129</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Merriweather</vt:lpstr>
      <vt:lpstr>Arial</vt:lpstr>
      <vt:lpstr>Maven Pro</vt:lpstr>
      <vt:lpstr>Nunito</vt:lpstr>
      <vt:lpstr>Momentum</vt:lpstr>
      <vt:lpstr>Making Kin: Kinship Theory and Zumbagua Adoptions</vt:lpstr>
      <vt:lpstr>Information about the Journal</vt:lpstr>
      <vt:lpstr>Information about the author</vt:lpstr>
      <vt:lpstr>What is Zumbagua community?</vt:lpstr>
      <vt:lpstr>The article explores a comparative perspective of adoption in Zumbagua indigenous community located in Ecuador and South California, United States of America, in the configuration of kinship relations in society.  What does it analyzed? -The theory of kinship  -The  concept of adoption  -Political and cultural meaning in each community.   Concepts &amp; theories: -American and European theories related to kinship -The functionalist approach -Two very important theoretical approaches: the compensatory adoption ( Cardoso, 1984;196) which takes place only when biology fails and Kessing ( 1975:12) when adoption happens in “less than ideal circumstances’’.</vt:lpstr>
      <vt:lpstr>The author conducts her research using fieldwork as she examines the case of adoption of Nancy Rocio ( her own goddaughter) and her aunt, Heloisa which becomes her mother. As we can notice, the author uses her own experience as a starting point for the article.  Regarding the US case, Weismantel uses Mississippi court’s decisions and media news to portray the family relations in the US, the controversial concept of natural and unnatural parents.   </vt:lpstr>
      <vt:lpstr>A point of pivotal importance consists of the biological definition of family of the functionalist kinship theory. As the author observes, the theory has been criticized by feminist and symbolic anthropologists because of the opposition between nature and culture. Regarding Zumbagua, becoming parents means feeding and taking care of children for a long period of time which opposes the Western-bourgeoise ideology.    We notice that there is a contrast between the meaning of family in the indigenous perspective and the Western one. </vt:lpstr>
      <vt:lpstr>The author continues to examine the interaction between family members in the case of Nancy Rocio.  In the case of United States, there is more controversy when it comes to children and family relations. The legal aspect is of paramount importance in defining family relations.   Moreover, we observe how media and courtrooms create misunderstandings regarding the sense of family relations and the idea of crisis of consanguinity in the Euro-American space.  </vt:lpstr>
      <vt:lpstr>She describes the social panorama of Zumbagua community noticing that it vaguely resembles the views of Mississippi judge about family. That means that also the Zumbagua community and the South California embrace a conservative perspective of society.</vt:lpstr>
      <vt:lpstr>Alfonso’s families </vt:lpstr>
      <vt:lpstr>IZAS FAMILY OF COCHA UMA The meeting of the author with Segundo Iza   </vt:lpstr>
      <vt:lpstr>     Meeting with the youngest children The nurse comment about the illegitimate kinship of Segundo Iza, who answered: “I am going to be his father”.. “Aren’t I feeding him right now?”      </vt:lpstr>
      <vt:lpstr>  Critic to the   primacy of biological bases of kinship   Theory of “compensatory kinship”→ when biology fails; Theory of REAL and FICTIVE relationships; the former are based on biology, the latter only on social life. </vt:lpstr>
      <vt:lpstr> Feminist writers critics and the shaping of a new a school of thought </vt:lpstr>
      <vt:lpstr>Young Iza feeds the boy-Kinship in Zumbagua</vt:lpstr>
      <vt:lpstr>Conclusion </vt:lpstr>
      <vt:lpstr>QUESTIONS</vt:lpstr>
      <vt:lpstr>Bibliography and sitography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Kin: Kinship Theory and Zumbagua Adoptions</dc:title>
  <cp:lastModifiedBy>irina maria</cp:lastModifiedBy>
  <cp:revision>1</cp:revision>
  <dcterms:modified xsi:type="dcterms:W3CDTF">2020-11-16T09:48:22Z</dcterms:modified>
</cp:coreProperties>
</file>