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4" r:id="rId3"/>
    <p:sldId id="265" r:id="rId4"/>
    <p:sldId id="266" r:id="rId5"/>
    <p:sldId id="267" r:id="rId6"/>
    <p:sldId id="268" r:id="rId7"/>
    <p:sldId id="269" r:id="rId8"/>
    <p:sldId id="270" r:id="rId9"/>
    <p:sldId id="271" r:id="rId10"/>
    <p:sldId id="279" r:id="rId11"/>
    <p:sldId id="273" r:id="rId12"/>
    <p:sldId id="274" r:id="rId13"/>
    <p:sldId id="275" r:id="rId14"/>
    <p:sldId id="276" r:id="rId15"/>
    <p:sldId id="277" r:id="rId16"/>
    <p:sldId id="278" r:id="rId17"/>
    <p:sldId id="280" r:id="rId18"/>
    <p:sldId id="281" r:id="rId19"/>
    <p:sldId id="282" r:id="rId20"/>
    <p:sldId id="283" r:id="rId21"/>
    <p:sldId id="284"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5473" autoAdjust="0"/>
  </p:normalViewPr>
  <p:slideViewPr>
    <p:cSldViewPr snapToGrid="0">
      <p:cViewPr varScale="1">
        <p:scale>
          <a:sx n="109" d="100"/>
          <a:sy n="109" d="100"/>
        </p:scale>
        <p:origin x="55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pPr/>
              <a:t>21/10/2020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pPr/>
              <a:t>‹N›</a:t>
            </a:fld>
            <a:endParaRPr lang="it-IT"/>
          </a:p>
        </p:txBody>
      </p:sp>
    </p:spTree>
    <p:extLst>
      <p:ext uri="{BB962C8B-B14F-4D97-AF65-F5344CB8AC3E}">
        <p14:creationId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pPr/>
              <a:t>21/10/2020</a:t>
            </a:fld>
            <a:endParaRPr lang="it-IT"/>
          </a:p>
        </p:txBody>
      </p:sp>
      <p:pic>
        <p:nvPicPr>
          <p:cNvPr id="10" name="Immagine 9">
            <a:extLst>
              <a:ext uri="{FF2B5EF4-FFF2-40B4-BE49-F238E27FC236}">
                <a16:creationId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pPr/>
              <a:t>21/10/2020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pPr/>
              <a:t>21/10/2020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pPr/>
              <a:t>21/10/2020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pPr/>
              <a:t>21/10/2020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pPr/>
              <a:t>21/10/2020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a:t>Antropologia del Mediterraneo</a:t>
            </a:r>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pPr/>
              <a:t>21/10/2020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Antropologia del Mediterraneo</a:t>
            </a:r>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pPr/>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4.bp.blogspot.com/_NWqr8YSf1Vg/S226-meesnI/AAAAAAAAANY/dlRMrz6VYlk/s1600-h/bannerbanfield.jpg"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montegranorevolution.weebly.com/edward-c-banfield.html" TargetMode="External"/><Relationship Id="rId2" Type="http://schemas.openxmlformats.org/officeDocument/2006/relationships/hyperlink" Target="https://www.basilicata24.it/2017/09/chiaromonte-investe-banfield-capovolge-la-teoria-del-familismo-amorale-4858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a:latin typeface="Tahoma" panose="020B0604030504040204" pitchFamily="34" charset="0"/>
                <a:ea typeface="Tahoma" panose="020B0604030504040204" pitchFamily="34" charset="0"/>
                <a:cs typeface="Tahoma" panose="020B0604030504040204" pitchFamily="34" charset="0"/>
              </a:rPr>
              <a:t>A.A. 2020/21</a:t>
            </a:r>
          </a:p>
          <a:p>
            <a:r>
              <a:rPr lang="it-IT" sz="1600" b="1" i="1" dirty="0">
                <a:latin typeface="Tahoma" panose="020B0604030504040204" pitchFamily="34" charset="0"/>
                <a:ea typeface="Tahoma" panose="020B0604030504040204" pitchFamily="34" charset="0"/>
                <a:cs typeface="Tahoma" panose="020B0604030504040204" pitchFamily="34" charset="0"/>
              </a:rPr>
              <a:t>Corsi di laurea 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954107"/>
          </a:xfrm>
          <a:prstGeom prst="rect">
            <a:avLst/>
          </a:prstGeom>
          <a:noFill/>
        </p:spPr>
        <p:txBody>
          <a:bodyPr wrap="square" rtlCol="0">
            <a:spAutoFit/>
          </a:bodyPr>
          <a:lstStyle/>
          <a:p>
            <a:pPr>
              <a:buNone/>
            </a:pPr>
            <a:r>
              <a:rPr lang="it-IT" sz="2800" b="1" dirty="0"/>
              <a:t>Le basi morali di una società arretrata:</a:t>
            </a:r>
          </a:p>
          <a:p>
            <a:pPr>
              <a:buNone/>
            </a:pPr>
            <a:r>
              <a:rPr lang="it-IT" sz="2800" b="1" i="1" dirty="0"/>
              <a:t>un libro da subito controverso</a:t>
            </a: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290415"/>
            <a:ext cx="9343176" cy="4408899"/>
          </a:xfrm>
          <a:prstGeom prst="rect">
            <a:avLst/>
          </a:prstGeom>
          <a:noFill/>
        </p:spPr>
        <p:txBody>
          <a:bodyPr wrap="square" rtlCol="0">
            <a:spAutoFit/>
          </a:bodyPr>
          <a:lstStyle/>
          <a:p>
            <a:pPr>
              <a:spcAft>
                <a:spcPts val="600"/>
              </a:spcAft>
              <a:buFont typeface="Wingdings" pitchFamily="2" charset="2"/>
              <a:buChar char="§"/>
            </a:pPr>
            <a:r>
              <a:rPr lang="it-IT" dirty="0"/>
              <a:t> </a:t>
            </a:r>
            <a:r>
              <a:rPr lang="it-IT" sz="2000" dirty="0"/>
              <a:t>L’edizione originale del 1958 e poi la traduzione italiana del testo (1961) suscitano un acceso dibattito tra sociologi e storici italiani (oltre che tra gli antropologi anglofoni: ad es. </a:t>
            </a:r>
            <a:r>
              <a:rPr lang="it-IT" sz="2000" dirty="0" err="1"/>
              <a:t>Sydel</a:t>
            </a:r>
            <a:r>
              <a:rPr lang="it-IT" sz="2000" dirty="0"/>
              <a:t> </a:t>
            </a:r>
            <a:r>
              <a:rPr lang="it-IT" sz="2000" dirty="0" err="1"/>
              <a:t>Silverman</a:t>
            </a:r>
            <a:r>
              <a:rPr lang="it-IT" sz="2000" dirty="0"/>
              <a:t> e John Davis) e le </a:t>
            </a:r>
            <a:r>
              <a:rPr lang="it-IT" sz="2000" u="sng" dirty="0"/>
              <a:t>critiche</a:t>
            </a:r>
            <a:r>
              <a:rPr lang="it-IT" sz="2000" dirty="0"/>
              <a:t> si concentrano sui seguenti aspetti:</a:t>
            </a:r>
          </a:p>
          <a:p>
            <a:pPr marL="432000" lvl="0" indent="-180000">
              <a:spcAft>
                <a:spcPts val="300"/>
              </a:spcAft>
              <a:buFont typeface="Arial" pitchFamily="34" charset="0"/>
              <a:buChar char="•"/>
            </a:pPr>
            <a:r>
              <a:rPr lang="it-IT" sz="1900" dirty="0"/>
              <a:t>La metodologia, in particolare il modo in cui sono formulate le domande (dal punto di vista dell’antropologia il suo metodo risulta piuttosto bizzarro, quantomeno ibrido: da un lato vive con la famiglia a </a:t>
            </a:r>
            <a:r>
              <a:rPr lang="it-IT" sz="1900" dirty="0" err="1"/>
              <a:t>Montegrano</a:t>
            </a:r>
            <a:r>
              <a:rPr lang="it-IT" sz="1900" dirty="0"/>
              <a:t> per nove mesi, dall’altro le testimonianze sono perlopiù raccolte attraverso i test di appercezione tematica (TAT). Tuttavia, la maggior parte dei critici considera il testo come un buon lavoro etnografico ma ne contesta l'interpretazione teorica.</a:t>
            </a:r>
          </a:p>
          <a:p>
            <a:pPr marL="432000" lvl="0" indent="-180000">
              <a:spcAft>
                <a:spcPts val="300"/>
              </a:spcAft>
              <a:buFont typeface="Arial" pitchFamily="34" charset="0"/>
              <a:buChar char="•"/>
            </a:pPr>
            <a:r>
              <a:rPr lang="it-IT" sz="1900" dirty="0"/>
              <a:t>Il problema della generalizzazione: da </a:t>
            </a:r>
            <a:r>
              <a:rPr lang="it-IT" sz="1900" dirty="0" err="1"/>
              <a:t>Montegrano</a:t>
            </a:r>
            <a:r>
              <a:rPr lang="it-IT" sz="1900" dirty="0"/>
              <a:t> all’intero Sud.</a:t>
            </a:r>
          </a:p>
          <a:p>
            <a:pPr marL="432000" lvl="0" indent="-180000">
              <a:spcAft>
                <a:spcPts val="300"/>
              </a:spcAft>
              <a:buFont typeface="Arial" pitchFamily="34" charset="0"/>
              <a:buChar char="•"/>
            </a:pPr>
            <a:r>
              <a:rPr lang="it-IT" sz="1900" dirty="0"/>
              <a:t>La disattenzione o l’incapacità di </a:t>
            </a:r>
            <a:r>
              <a:rPr lang="it-IT" sz="1900" dirty="0" err="1"/>
              <a:t>Banfield</a:t>
            </a:r>
            <a:r>
              <a:rPr lang="it-IT" sz="1900" dirty="0"/>
              <a:t> di riconoscere altre forme di relazione e di solidarietà (di parentela, di vicinato, di comparaggio, di amicizia).</a:t>
            </a:r>
          </a:p>
          <a:p>
            <a:pPr marL="432000" indent="-180000"/>
            <a:endParaRPr lang="it-IT" sz="1900" b="1" dirty="0"/>
          </a:p>
          <a:p>
            <a:endParaRPr lang="it-IT" dirty="0"/>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buNone/>
            </a:pPr>
            <a:r>
              <a:rPr lang="it-IT" sz="2800" b="1" dirty="0"/>
              <a:t>Il “peggior studio” nel campo dell’antropologia mediterranea?</a:t>
            </a: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068224"/>
            <a:ext cx="9343176" cy="4424288"/>
          </a:xfrm>
          <a:prstGeom prst="rect">
            <a:avLst/>
          </a:prstGeom>
          <a:noFill/>
        </p:spPr>
        <p:txBody>
          <a:bodyPr wrap="square" rtlCol="0">
            <a:spAutoFit/>
          </a:bodyPr>
          <a:lstStyle/>
          <a:p>
            <a:pPr>
              <a:spcAft>
                <a:spcPts val="300"/>
              </a:spcAft>
              <a:buFont typeface="Wingdings" pitchFamily="2" charset="2"/>
              <a:buChar char="§"/>
            </a:pPr>
            <a:r>
              <a:rPr lang="it-IT" dirty="0"/>
              <a:t> Come è stato brevemente notato nella lezione 6 sulle relazioni fra antropologi “anglo-sassoni” e antropologi “nativi”, negli anni ’50 Ernesto de Martino aveva condotto studi a Pisticci, la cittadina in provincia di Matera dove John Davis effettuerà la sua ricerca sul campo tra il marzo 1963 e gli inizi del 1966. – Ma invano si cercherebbe un riferimento a de Martino nella monografia etnografica di Davis su Pisticci (1973):  de Martino viene evidentemente escluso in quanto “professore </a:t>
            </a:r>
            <a:r>
              <a:rPr lang="it-IT" dirty="0" err="1"/>
              <a:t>tyloriano</a:t>
            </a:r>
            <a:r>
              <a:rPr lang="it-IT" dirty="0"/>
              <a:t>”. Non va però meglio a </a:t>
            </a:r>
            <a:r>
              <a:rPr lang="it-IT" dirty="0" err="1"/>
              <a:t>Banfield</a:t>
            </a:r>
            <a:r>
              <a:rPr lang="it-IT" dirty="0"/>
              <a:t>. </a:t>
            </a:r>
          </a:p>
          <a:p>
            <a:pPr>
              <a:spcAft>
                <a:spcPts val="300"/>
              </a:spcAft>
              <a:buFont typeface="Wingdings" pitchFamily="2" charset="2"/>
              <a:buChar char="§"/>
            </a:pPr>
            <a:r>
              <a:rPr lang="it-IT" dirty="0"/>
              <a:t> A p. 73 del suo libro </a:t>
            </a:r>
            <a:r>
              <a:rPr lang="it-IT" i="1" dirty="0"/>
              <a:t>People </a:t>
            </a:r>
            <a:r>
              <a:rPr lang="it-IT" i="1" dirty="0" err="1"/>
              <a:t>of</a:t>
            </a:r>
            <a:r>
              <a:rPr lang="it-IT" i="1" dirty="0"/>
              <a:t> the </a:t>
            </a:r>
            <a:r>
              <a:rPr lang="it-IT" i="1" dirty="0" err="1"/>
              <a:t>Mediterranean</a:t>
            </a:r>
            <a:r>
              <a:rPr lang="it-IT" dirty="0"/>
              <a:t> (1977) Davis sta criticando selvaggiamente un volume di </a:t>
            </a:r>
            <a:r>
              <a:rPr lang="it-IT" dirty="0" err="1"/>
              <a:t>A.L.</a:t>
            </a:r>
            <a:r>
              <a:rPr lang="it-IT" dirty="0"/>
              <a:t> </a:t>
            </a:r>
            <a:r>
              <a:rPr lang="it-IT" dirty="0" err="1"/>
              <a:t>Maraspini</a:t>
            </a:r>
            <a:r>
              <a:rPr lang="it-IT" dirty="0"/>
              <a:t> (un antropologo italiano, o di origini italiane, poco conosciuto ma comunque addottorato a Oxford), su </a:t>
            </a:r>
            <a:r>
              <a:rPr lang="it-IT" dirty="0" err="1"/>
              <a:t>Calimera</a:t>
            </a:r>
            <a:r>
              <a:rPr lang="it-IT" dirty="0"/>
              <a:t> in Puglia, e scrive: «</a:t>
            </a:r>
            <a:r>
              <a:rPr lang="it-IT" dirty="0" err="1"/>
              <a:t>unfortunately</a:t>
            </a:r>
            <a:r>
              <a:rPr lang="it-IT" dirty="0"/>
              <a:t> </a:t>
            </a:r>
            <a:r>
              <a:rPr lang="it-IT" dirty="0" err="1"/>
              <a:t>it</a:t>
            </a:r>
            <a:r>
              <a:rPr lang="it-IT" dirty="0"/>
              <a:t> </a:t>
            </a:r>
            <a:r>
              <a:rPr lang="it-IT" dirty="0" err="1"/>
              <a:t>is</a:t>
            </a:r>
            <a:r>
              <a:rPr lang="it-IT" dirty="0"/>
              <a:t> the second </a:t>
            </a:r>
            <a:r>
              <a:rPr lang="it-IT" dirty="0" err="1"/>
              <a:t>worst</a:t>
            </a:r>
            <a:r>
              <a:rPr lang="it-IT" dirty="0"/>
              <a:t> book on </a:t>
            </a:r>
            <a:r>
              <a:rPr lang="it-IT" dirty="0" err="1"/>
              <a:t>Mediterranean</a:t>
            </a:r>
            <a:r>
              <a:rPr lang="it-IT" dirty="0"/>
              <a:t> </a:t>
            </a:r>
            <a:r>
              <a:rPr lang="it-IT" dirty="0" err="1"/>
              <a:t>anthropology</a:t>
            </a:r>
            <a:r>
              <a:rPr lang="it-IT" dirty="0"/>
              <a:t>».</a:t>
            </a:r>
          </a:p>
          <a:p>
            <a:pPr>
              <a:spcAft>
                <a:spcPts val="900"/>
              </a:spcAft>
              <a:buFont typeface="Wingdings" pitchFamily="2" charset="2"/>
              <a:buChar char="§"/>
            </a:pPr>
            <a:r>
              <a:rPr lang="it-IT" dirty="0"/>
              <a:t> Qual è il peggiore? Non citando mai nel suo testo il libro di </a:t>
            </a:r>
            <a:r>
              <a:rPr lang="it-IT" dirty="0" err="1"/>
              <a:t>Banfield</a:t>
            </a:r>
            <a:r>
              <a:rPr lang="it-IT" dirty="0"/>
              <a:t> (chiaramente </a:t>
            </a:r>
            <a:r>
              <a:rPr lang="it-IT" dirty="0" err="1"/>
              <a:t>innominabile…</a:t>
            </a:r>
            <a:r>
              <a:rPr lang="it-IT" dirty="0"/>
              <a:t>) Davis lascia pochi dubbi.</a:t>
            </a:r>
          </a:p>
          <a:p>
            <a:pPr marL="648000" indent="-180000">
              <a:spcAft>
                <a:spcPts val="300"/>
              </a:spcAft>
              <a:buFont typeface="Arial" pitchFamily="34" charset="0"/>
              <a:buChar char="•"/>
            </a:pPr>
            <a:r>
              <a:rPr lang="it-IT" sz="1600" dirty="0"/>
              <a:t>John Davis (1973), </a:t>
            </a:r>
            <a:r>
              <a:rPr lang="it-IT" sz="1600" i="1" dirty="0" err="1"/>
              <a:t>Land</a:t>
            </a:r>
            <a:r>
              <a:rPr lang="it-IT" sz="1600" i="1" dirty="0"/>
              <a:t> and Family in Pisticci</a:t>
            </a:r>
            <a:r>
              <a:rPr lang="it-IT" sz="1600" dirty="0"/>
              <a:t>, London, The </a:t>
            </a:r>
            <a:r>
              <a:rPr lang="it-IT" sz="1600" dirty="0" err="1"/>
              <a:t>Athlone</a:t>
            </a:r>
            <a:r>
              <a:rPr lang="it-IT" sz="1600" dirty="0"/>
              <a:t> Press.</a:t>
            </a:r>
          </a:p>
          <a:p>
            <a:pPr marL="648000" indent="-180000">
              <a:spcAft>
                <a:spcPts val="300"/>
              </a:spcAft>
              <a:buFont typeface="Arial" pitchFamily="34" charset="0"/>
              <a:buChar char="•"/>
            </a:pPr>
            <a:r>
              <a:rPr lang="it-IT" sz="1600" dirty="0" err="1"/>
              <a:t>A.L.</a:t>
            </a:r>
            <a:r>
              <a:rPr lang="it-IT" sz="1600" dirty="0"/>
              <a:t> </a:t>
            </a:r>
            <a:r>
              <a:rPr lang="it-IT" sz="1600" dirty="0" err="1"/>
              <a:t>Maraspini</a:t>
            </a:r>
            <a:r>
              <a:rPr lang="it-IT" sz="1600" dirty="0"/>
              <a:t> (1968), </a:t>
            </a:r>
            <a:r>
              <a:rPr lang="it-IT" sz="1600" i="1" dirty="0"/>
              <a:t>The </a:t>
            </a:r>
            <a:r>
              <a:rPr lang="it-IT" sz="1600" i="1" dirty="0" err="1"/>
              <a:t>Study</a:t>
            </a:r>
            <a:r>
              <a:rPr lang="it-IT" sz="1600" i="1" dirty="0"/>
              <a:t> </a:t>
            </a:r>
            <a:r>
              <a:rPr lang="it-IT" sz="1600" i="1" dirty="0" err="1"/>
              <a:t>of</a:t>
            </a:r>
            <a:r>
              <a:rPr lang="it-IT" sz="1600" i="1" dirty="0"/>
              <a:t> </a:t>
            </a:r>
            <a:r>
              <a:rPr lang="it-IT" sz="1600" i="1" dirty="0" err="1"/>
              <a:t>an</a:t>
            </a:r>
            <a:r>
              <a:rPr lang="it-IT" sz="1600" i="1" dirty="0"/>
              <a:t> Italian </a:t>
            </a:r>
            <a:r>
              <a:rPr lang="it-IT" sz="1600" i="1" dirty="0" err="1"/>
              <a:t>Village</a:t>
            </a:r>
            <a:r>
              <a:rPr lang="it-IT" sz="1600" dirty="0"/>
              <a:t>, </a:t>
            </a:r>
            <a:r>
              <a:rPr lang="it-IT" sz="1600" dirty="0" err="1"/>
              <a:t>Paris</a:t>
            </a:r>
            <a:r>
              <a:rPr lang="it-IT" sz="1600" dirty="0"/>
              <a:t>, </a:t>
            </a:r>
            <a:r>
              <a:rPr lang="it-IT" sz="1600" dirty="0" err="1"/>
              <a:t>Mouton</a:t>
            </a:r>
            <a:r>
              <a:rPr lang="it-IT" sz="1600" dirty="0"/>
              <a:t>.</a:t>
            </a:r>
          </a:p>
          <a:p>
            <a:pPr marL="648000" indent="-180000">
              <a:spcAft>
                <a:spcPts val="300"/>
              </a:spcAft>
              <a:buFont typeface="Arial" pitchFamily="34" charset="0"/>
              <a:buChar char="•"/>
            </a:pPr>
            <a:r>
              <a:rPr lang="it-IT" sz="1600" dirty="0"/>
              <a:t>John Davis (1977), </a:t>
            </a:r>
            <a:r>
              <a:rPr lang="it-IT" sz="1600" i="1" dirty="0"/>
              <a:t>People </a:t>
            </a:r>
            <a:r>
              <a:rPr lang="it-IT" sz="1600" i="1" dirty="0" err="1"/>
              <a:t>of</a:t>
            </a:r>
            <a:r>
              <a:rPr lang="it-IT" sz="1600" i="1" dirty="0"/>
              <a:t> the </a:t>
            </a:r>
            <a:r>
              <a:rPr lang="it-IT" sz="1600" i="1" dirty="0" err="1"/>
              <a:t>Mediterranean</a:t>
            </a:r>
            <a:r>
              <a:rPr lang="it-IT" sz="1600" dirty="0"/>
              <a:t>, London, </a:t>
            </a:r>
            <a:r>
              <a:rPr lang="it-IT" sz="1600" dirty="0" err="1"/>
              <a:t>Routledge</a:t>
            </a:r>
            <a:r>
              <a:rPr lang="it-IT" sz="1600" dirty="0"/>
              <a:t> &amp; </a:t>
            </a:r>
            <a:r>
              <a:rPr lang="it-IT" sz="1600" dirty="0" err="1"/>
              <a:t>Kegan</a:t>
            </a:r>
            <a:r>
              <a:rPr lang="it-IT" sz="1600" dirty="0"/>
              <a:t> Paul.</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384995"/>
          </a:xfrm>
          <a:prstGeom prst="rect">
            <a:avLst/>
          </a:prstGeom>
          <a:noFill/>
        </p:spPr>
        <p:txBody>
          <a:bodyPr wrap="square" rtlCol="0">
            <a:spAutoFit/>
          </a:bodyPr>
          <a:lstStyle/>
          <a:p>
            <a:pPr lvl="0"/>
            <a:r>
              <a:rPr lang="it-IT" sz="2800" b="1" i="1" dirty="0"/>
              <a:t>Le vicissitudini della traduzione italiana </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40" y="1102408"/>
            <a:ext cx="8990176" cy="4201150"/>
          </a:xfrm>
          <a:prstGeom prst="rect">
            <a:avLst/>
          </a:prstGeom>
        </p:spPr>
        <p:txBody>
          <a:bodyPr wrap="square">
            <a:spAutoFit/>
          </a:bodyPr>
          <a:lstStyle/>
          <a:p>
            <a:pPr lvl="0">
              <a:spcAft>
                <a:spcPts val="600"/>
              </a:spcAft>
              <a:buNone/>
            </a:pPr>
            <a:r>
              <a:rPr lang="it-IT" sz="1600" dirty="0"/>
              <a:t> </a:t>
            </a:r>
            <a:r>
              <a:rPr lang="it-IT" b="1" dirty="0"/>
              <a:t>Esistono tre edizioni italiane (tutte pubblicate dal Mulino):</a:t>
            </a:r>
          </a:p>
          <a:p>
            <a:pPr lvl="0">
              <a:buFont typeface="Wingdings" pitchFamily="2" charset="2"/>
              <a:buChar char="§"/>
            </a:pPr>
            <a:r>
              <a:rPr lang="it-IT" dirty="0"/>
              <a:t> L’allora giovane casa editrice Il Mulino, che stava introducendo in Italia la politologia e la sociologia, intuisce subito che si tratta di un testo importante ma anche scottante fin da titolo. Decide di tradurlo ma con un titolo anodino.</a:t>
            </a:r>
          </a:p>
          <a:p>
            <a:pPr marL="720000" lvl="0">
              <a:spcAft>
                <a:spcPts val="600"/>
              </a:spcAft>
            </a:pPr>
            <a:r>
              <a:rPr lang="it-IT" dirty="0"/>
              <a:t>1961: </a:t>
            </a:r>
            <a:r>
              <a:rPr lang="it-IT" i="1" dirty="0"/>
              <a:t>Una comunità del Mezzogiorno</a:t>
            </a:r>
            <a:r>
              <a:rPr lang="it-IT" dirty="0"/>
              <a:t>, </a:t>
            </a:r>
            <a:r>
              <a:rPr lang="it-IT" b="1" dirty="0"/>
              <a:t>pp. 157</a:t>
            </a:r>
            <a:r>
              <a:rPr lang="it-IT" dirty="0"/>
              <a:t>.</a:t>
            </a:r>
          </a:p>
          <a:p>
            <a:pPr lvl="0">
              <a:buFont typeface="Wingdings" pitchFamily="2" charset="2"/>
              <a:buChar char="§"/>
            </a:pPr>
            <a:r>
              <a:rPr lang="it-IT" dirty="0"/>
              <a:t> Quindici anni più tardi il libro ricompare con il titolo “restaurato”, ma le dimensioni del volume sono più che raddoppiate: è preceduto da una lunga e molto critica introduzione del sociologo Domenico De Masi e ha in appendice una serie di saggi critici sul volume, tra cui scritti di John Davis, </a:t>
            </a:r>
            <a:r>
              <a:rPr lang="it-IT" dirty="0" err="1"/>
              <a:t>Sydel</a:t>
            </a:r>
            <a:r>
              <a:rPr lang="it-IT" dirty="0"/>
              <a:t> </a:t>
            </a:r>
            <a:r>
              <a:rPr lang="it-IT" dirty="0" err="1"/>
              <a:t>Silverman</a:t>
            </a:r>
            <a:r>
              <a:rPr lang="it-IT" dirty="0"/>
              <a:t>, Alessandro </a:t>
            </a:r>
            <a:r>
              <a:rPr lang="it-IT" dirty="0" err="1"/>
              <a:t>Pizzorno</a:t>
            </a:r>
            <a:r>
              <a:rPr lang="it-IT" dirty="0"/>
              <a:t>, e altri. </a:t>
            </a:r>
          </a:p>
          <a:p>
            <a:pPr marL="720000" lvl="0">
              <a:spcAft>
                <a:spcPts val="600"/>
              </a:spcAft>
            </a:pPr>
            <a:r>
              <a:rPr lang="it-IT" dirty="0"/>
              <a:t>1976: </a:t>
            </a:r>
            <a:r>
              <a:rPr lang="it-IT" i="1" dirty="0"/>
              <a:t>Le basi morali di una società arretrata</a:t>
            </a:r>
            <a:r>
              <a:rPr lang="it-IT" dirty="0"/>
              <a:t>, </a:t>
            </a:r>
            <a:r>
              <a:rPr lang="it-IT" b="1" dirty="0"/>
              <a:t>pp. 356</a:t>
            </a:r>
            <a:r>
              <a:rPr lang="it-IT" dirty="0"/>
              <a:t>.</a:t>
            </a:r>
            <a:endParaRPr lang="it-IT" i="1" dirty="0"/>
          </a:p>
          <a:p>
            <a:pPr lvl="0">
              <a:buFont typeface="Wingdings" pitchFamily="2" charset="2"/>
              <a:buChar char="§"/>
            </a:pPr>
            <a:r>
              <a:rPr lang="it-IT" dirty="0"/>
              <a:t> Trent’anni più tardi viene ripubblicato solo con un’introduzione di Arnaldo Bagnasco, che lo  ritiene libro senza dubbio discutibile ma con il quale con cui ancor oggi «merita confrontarsi». </a:t>
            </a:r>
          </a:p>
          <a:p>
            <a:pPr marL="720000" lvl="0"/>
            <a:r>
              <a:rPr lang="it-IT" dirty="0"/>
              <a:t>2006: </a:t>
            </a:r>
            <a:r>
              <a:rPr lang="it-IT" i="1" dirty="0"/>
              <a:t>Le basi morali di una società arretrata</a:t>
            </a:r>
            <a:r>
              <a:rPr lang="it-IT" dirty="0"/>
              <a:t>, </a:t>
            </a:r>
            <a:r>
              <a:rPr lang="it-IT" b="1" dirty="0"/>
              <a:t>pp. 194 </a:t>
            </a:r>
            <a:r>
              <a:rPr lang="it-IT" dirty="0"/>
              <a:t>(compresa introduzione di Bagnasco) </a:t>
            </a:r>
          </a:p>
        </p:txBody>
      </p:sp>
    </p:spTree>
    <p:extLst>
      <p:ext uri="{BB962C8B-B14F-4D97-AF65-F5344CB8AC3E}">
        <p14:creationId xmlns:p14="http://schemas.microsoft.com/office/powerpoint/2010/main" val="3555252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9"/>
            <a:ext cx="12192000" cy="954107"/>
          </a:xfrm>
          <a:prstGeom prst="rect">
            <a:avLst/>
          </a:prstGeom>
          <a:noFill/>
        </p:spPr>
        <p:txBody>
          <a:bodyPr wrap="square" rtlCol="0">
            <a:spAutoFit/>
          </a:bodyPr>
          <a:lstStyle/>
          <a:p>
            <a:r>
              <a:rPr lang="it-IT" sz="2800" b="1" i="1" dirty="0"/>
              <a:t>Il ritorno di </a:t>
            </a:r>
            <a:r>
              <a:rPr lang="it-IT" sz="2800" b="1" i="1" dirty="0" err="1"/>
              <a:t>Banfield</a:t>
            </a:r>
            <a:endParaRPr lang="it-IT" sz="2800" dirty="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51357" y="1034042"/>
            <a:ext cx="9343176" cy="4478149"/>
          </a:xfrm>
          <a:prstGeom prst="rect">
            <a:avLst/>
          </a:prstGeom>
          <a:noFill/>
        </p:spPr>
        <p:txBody>
          <a:bodyPr wrap="square" rtlCol="0">
            <a:spAutoFit/>
          </a:bodyPr>
          <a:lstStyle/>
          <a:p>
            <a:pPr lvl="0">
              <a:spcAft>
                <a:spcPts val="900"/>
              </a:spcAft>
              <a:buFont typeface="Wingdings" pitchFamily="2" charset="2"/>
              <a:buChar char="§"/>
            </a:pPr>
            <a:r>
              <a:rPr lang="it-IT" dirty="0"/>
              <a:t> Va sottolineato che </a:t>
            </a:r>
            <a:r>
              <a:rPr lang="it-IT" dirty="0" err="1"/>
              <a:t>Banfield</a:t>
            </a:r>
            <a:r>
              <a:rPr lang="it-IT" dirty="0"/>
              <a:t> aveva condotto la sua ricerca negli anni immediatamente seguenti il cosiddetto “Piano Marshall”, il piano politico economico statunitense per aiutare la ripresa dell’Europa del dopoguerra (</a:t>
            </a:r>
            <a:r>
              <a:rPr lang="it-IT" i="1" dirty="0" err="1"/>
              <a:t>European</a:t>
            </a:r>
            <a:r>
              <a:rPr lang="it-IT" i="1" dirty="0"/>
              <a:t> </a:t>
            </a:r>
            <a:r>
              <a:rPr lang="it-IT" i="1" dirty="0" err="1"/>
              <a:t>Recovery</a:t>
            </a:r>
            <a:r>
              <a:rPr lang="it-IT" i="1" dirty="0"/>
              <a:t> </a:t>
            </a:r>
            <a:r>
              <a:rPr lang="it-IT" i="1" dirty="0" err="1"/>
              <a:t>Program</a:t>
            </a:r>
            <a:r>
              <a:rPr lang="it-IT" dirty="0"/>
              <a:t>), così chiamato dal nome del suo ideatore, il Segretario di Stato George Marshall.</a:t>
            </a:r>
          </a:p>
          <a:p>
            <a:pPr>
              <a:buFont typeface="Wingdings" pitchFamily="2" charset="2"/>
              <a:buChar char="§"/>
            </a:pPr>
            <a:r>
              <a:rPr lang="it-IT" dirty="0"/>
              <a:t> Le tesi di </a:t>
            </a:r>
            <a:r>
              <a:rPr lang="it-IT" dirty="0" err="1"/>
              <a:t>Banfield</a:t>
            </a:r>
            <a:r>
              <a:rPr lang="it-IT" dirty="0"/>
              <a:t> conoscono una nuova fortuna dopo il crollo del Muro di Berlino, quando si prospetta l’opportunità di un “nuovo Piano Marshall” rivolto all’Europa orientale:</a:t>
            </a:r>
          </a:p>
          <a:p>
            <a:pPr marL="540000" indent="-180000">
              <a:spcAft>
                <a:spcPts val="900"/>
              </a:spcAft>
              <a:buFont typeface="Arial" pitchFamily="34" charset="0"/>
              <a:buChar char="•"/>
            </a:pPr>
            <a:r>
              <a:rPr lang="it-IT" sz="1700" dirty="0"/>
              <a:t> E. </a:t>
            </a:r>
            <a:r>
              <a:rPr lang="it-IT" sz="1700" dirty="0" err="1"/>
              <a:t>Tarkowska</a:t>
            </a:r>
            <a:r>
              <a:rPr lang="it-IT" sz="1700" dirty="0"/>
              <a:t> e J. </a:t>
            </a:r>
            <a:r>
              <a:rPr lang="it-IT" sz="1700" dirty="0" err="1"/>
              <a:t>Tarkowski</a:t>
            </a:r>
            <a:r>
              <a:rPr lang="it-IT" sz="1700" dirty="0"/>
              <a:t>, </a:t>
            </a:r>
            <a:r>
              <a:rPr lang="en-GB" sz="1700" i="1" dirty="0"/>
              <a:t>Social Disintegration in Poland: Civil Society or Amoral Familism?</a:t>
            </a:r>
            <a:r>
              <a:rPr lang="it-IT" sz="1700" dirty="0"/>
              <a:t>, «</a:t>
            </a:r>
            <a:r>
              <a:rPr lang="it-IT" sz="1700" dirty="0" err="1"/>
              <a:t>Telos</a:t>
            </a:r>
            <a:r>
              <a:rPr lang="it-IT" sz="1700" dirty="0"/>
              <a:t>», 89, 1991, pp. 103-109.</a:t>
            </a:r>
          </a:p>
          <a:p>
            <a:pPr>
              <a:buFont typeface="Wingdings" pitchFamily="2" charset="2"/>
              <a:buChar char="§"/>
            </a:pPr>
            <a:r>
              <a:rPr lang="it-IT" dirty="0"/>
              <a:t> A rilanciare il dibattito in Italia è però la riproposta del libro in una nuova edizione italiana nel 2006:</a:t>
            </a:r>
          </a:p>
          <a:p>
            <a:pPr marL="540000" lvl="0" indent="-180000">
              <a:buFont typeface="Arial" pitchFamily="34" charset="0"/>
              <a:buChar char="•"/>
            </a:pPr>
            <a:r>
              <a:rPr lang="it-IT" sz="1700" dirty="0"/>
              <a:t>Arnaldo Bagnasco, “Ritorno a </a:t>
            </a:r>
            <a:r>
              <a:rPr lang="it-IT" sz="1700" dirty="0" err="1"/>
              <a:t>Montegrano</a:t>
            </a:r>
            <a:r>
              <a:rPr lang="it-IT" sz="1700" dirty="0"/>
              <a:t>”, Introduzione a </a:t>
            </a:r>
            <a:r>
              <a:rPr lang="it-IT" sz="1700" dirty="0" err="1"/>
              <a:t>Banfield</a:t>
            </a:r>
            <a:r>
              <a:rPr lang="it-IT" sz="1700" dirty="0"/>
              <a:t>, </a:t>
            </a:r>
            <a:r>
              <a:rPr lang="it-IT" sz="1700" i="1" dirty="0"/>
              <a:t>Le basi morali di una società arretrata</a:t>
            </a:r>
            <a:r>
              <a:rPr lang="it-IT" sz="1700" dirty="0"/>
              <a:t>, Bologna, Il Mulino, 2006, pp. 7-34.</a:t>
            </a:r>
          </a:p>
          <a:p>
            <a:pPr marL="540000" lvl="0" indent="-180000">
              <a:buFont typeface="Arial" pitchFamily="34" charset="0"/>
              <a:buChar char="•"/>
            </a:pPr>
            <a:r>
              <a:rPr lang="it-IT" sz="1700" dirty="0"/>
              <a:t>Antonino Blando, “Il</a:t>
            </a:r>
            <a:r>
              <a:rPr lang="it-IT" sz="1700" i="1" dirty="0"/>
              <a:t> </a:t>
            </a:r>
            <a:r>
              <a:rPr lang="it-IT" sz="1700" dirty="0"/>
              <a:t>ritorno di </a:t>
            </a:r>
            <a:r>
              <a:rPr lang="it-IT" sz="1700" dirty="0" err="1"/>
              <a:t>Banfield</a:t>
            </a:r>
            <a:r>
              <a:rPr lang="it-IT" sz="1700" dirty="0"/>
              <a:t>”, in </a:t>
            </a:r>
            <a:r>
              <a:rPr lang="it-IT" sz="1700" i="1" dirty="0"/>
              <a:t>Meridiana</a:t>
            </a:r>
            <a:r>
              <a:rPr lang="it-IT" sz="1700" dirty="0"/>
              <a:t>, 59-60, 2007, pp. 307-323</a:t>
            </a:r>
          </a:p>
          <a:p>
            <a:pPr marL="540000" lvl="0" indent="-180000">
              <a:buFont typeface="Arial" pitchFamily="34" charset="0"/>
              <a:buChar char="•"/>
            </a:pPr>
            <a:r>
              <a:rPr lang="it-IT" sz="1700" i="1" dirty="0"/>
              <a:t>Forum </a:t>
            </a:r>
            <a:r>
              <a:rPr lang="it-IT" sz="1700" dirty="0"/>
              <a:t>nella rivista </a:t>
            </a:r>
            <a:r>
              <a:rPr lang="it-IT" sz="1700" i="1" dirty="0"/>
              <a:t>Contemporanea</a:t>
            </a:r>
            <a:r>
              <a:rPr lang="it-IT" sz="1700" dirty="0"/>
              <a:t>, 10 (4), 2007, con interventi di Marco Santoro, David </a:t>
            </a:r>
            <a:r>
              <a:rPr lang="it-IT" sz="1700" dirty="0" err="1"/>
              <a:t>Kertzer</a:t>
            </a:r>
            <a:r>
              <a:rPr lang="it-IT" sz="1700" dirty="0"/>
              <a:t>, Dario </a:t>
            </a:r>
            <a:r>
              <a:rPr lang="it-IT" sz="1700" dirty="0" err="1"/>
              <a:t>Gaggio</a:t>
            </a:r>
            <a:r>
              <a:rPr lang="it-IT" sz="1700" dirty="0"/>
              <a:t> e Pier Paolo Viazzo.</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Culturalismo o riconoscimento dell’importanza della cultura?</a:t>
            </a:r>
            <a:endParaRPr lang="it-IT" sz="2800" dirty="0"/>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110953"/>
            <a:ext cx="9343176" cy="5632311"/>
          </a:xfrm>
          <a:prstGeom prst="rect">
            <a:avLst/>
          </a:prstGeom>
          <a:noFill/>
        </p:spPr>
        <p:txBody>
          <a:bodyPr wrap="square" rtlCol="0">
            <a:spAutoFit/>
          </a:bodyPr>
          <a:lstStyle/>
          <a:p>
            <a:pPr>
              <a:buFont typeface="Wingdings" pitchFamily="2" charset="2"/>
              <a:buChar char="§"/>
            </a:pPr>
            <a:r>
              <a:rPr lang="it-IT" dirty="0"/>
              <a:t> La principale accusa mossa alla tesi di </a:t>
            </a:r>
            <a:r>
              <a:rPr lang="it-IT" dirty="0" err="1"/>
              <a:t>Banfield</a:t>
            </a:r>
            <a:r>
              <a:rPr lang="it-IT" dirty="0"/>
              <a:t> e al concetto di “familismo amorale” come causa dell’arretratezza è quella di </a:t>
            </a:r>
            <a:r>
              <a:rPr lang="it-IT" b="1" dirty="0"/>
              <a:t>culturalismo</a:t>
            </a:r>
            <a:r>
              <a:rPr lang="it-IT" dirty="0"/>
              <a:t>.</a:t>
            </a:r>
          </a:p>
          <a:p>
            <a:pPr>
              <a:buFont typeface="Wingdings" pitchFamily="2" charset="2"/>
              <a:buChar char="§"/>
            </a:pPr>
            <a:r>
              <a:rPr lang="it-IT" dirty="0"/>
              <a:t> Nel suo contributo al forum ospitato dalla rivista </a:t>
            </a:r>
            <a:r>
              <a:rPr lang="it-IT" i="1" dirty="0"/>
              <a:t>Contemporanea </a:t>
            </a:r>
            <a:r>
              <a:rPr lang="it-IT" dirty="0"/>
              <a:t>(2007), l'antropologo americano David </a:t>
            </a:r>
            <a:r>
              <a:rPr lang="it-IT" dirty="0" err="1"/>
              <a:t>Kertzer</a:t>
            </a:r>
            <a:r>
              <a:rPr lang="it-IT" dirty="0"/>
              <a:t> (studioso eminente e con lunga esperienza di ricerca in Italia) riconosce che </a:t>
            </a:r>
            <a:r>
              <a:rPr lang="it-IT" dirty="0" err="1"/>
              <a:t>Banfield</a:t>
            </a:r>
            <a:r>
              <a:rPr lang="it-IT" dirty="0"/>
              <a:t> ha probabilmente sbagliato, che l'ethos del “familismo amorale” da solo non spiega l'arretratezza, che la ricerca delle cause deve considerare una molteplicità di forze differenti – e tuttavia, i valori e la visione del mondo che peso hanno?</a:t>
            </a:r>
          </a:p>
          <a:p>
            <a:pPr>
              <a:buFont typeface="Wingdings" pitchFamily="2" charset="2"/>
              <a:buChar char="§"/>
            </a:pPr>
            <a:r>
              <a:rPr lang="it-IT" dirty="0"/>
              <a:t> Scrive </a:t>
            </a:r>
            <a:r>
              <a:rPr lang="it-IT" dirty="0" err="1"/>
              <a:t>Kertzer</a:t>
            </a:r>
            <a:r>
              <a:rPr lang="it-IT" dirty="0"/>
              <a:t>:</a:t>
            </a:r>
          </a:p>
          <a:p>
            <a:pPr marL="432000">
              <a:spcAft>
                <a:spcPts val="600"/>
              </a:spcAft>
              <a:buNone/>
            </a:pPr>
            <a:r>
              <a:rPr lang="it-IT" dirty="0"/>
              <a:t>“Ci sono due ragioni per cui il libro di </a:t>
            </a:r>
            <a:r>
              <a:rPr lang="it-IT" dirty="0" err="1"/>
              <a:t>Banfield</a:t>
            </a:r>
            <a:r>
              <a:rPr lang="it-IT" dirty="0"/>
              <a:t> continua ad affascinare ancora oggi. La prima è che l’opera descrive un mondo di povertà, fame e, soprattutto, isolamento che non è più possibile trovare in Italia. La seconda riguarda la questione centrale del libro: come si deve interpretare </a:t>
            </a:r>
            <a:r>
              <a:rPr lang="it-IT" u="sng" dirty="0"/>
              <a:t>il ruolo della cultura nello spiegare l’organizzazione sociale e il comportamento politico</a:t>
            </a:r>
            <a:r>
              <a:rPr lang="it-IT" dirty="0"/>
              <a:t>?”</a:t>
            </a:r>
          </a:p>
          <a:p>
            <a:pPr marL="540000" indent="-180000">
              <a:buFont typeface="Arial" pitchFamily="34" charset="0"/>
              <a:buChar char="•"/>
            </a:pPr>
            <a:r>
              <a:rPr lang="it-IT" sz="1700" dirty="0"/>
              <a:t>David I. </a:t>
            </a:r>
            <a:r>
              <a:rPr lang="it-IT" sz="1700" dirty="0" err="1"/>
              <a:t>Kertzer</a:t>
            </a:r>
            <a:r>
              <a:rPr lang="it-IT" sz="1700" dirty="0"/>
              <a:t>, “</a:t>
            </a:r>
            <a:r>
              <a:rPr lang="it-IT" sz="1700" dirty="0" err="1"/>
              <a:t>Banfield</a:t>
            </a:r>
            <a:r>
              <a:rPr lang="it-IT" sz="1700" dirty="0"/>
              <a:t>, i suoi critici e la cultura”, </a:t>
            </a:r>
            <a:r>
              <a:rPr lang="it-IT" sz="1700" i="1" dirty="0"/>
              <a:t>Contemporanea</a:t>
            </a:r>
            <a:r>
              <a:rPr lang="it-IT" sz="1700" dirty="0"/>
              <a:t>, 10 (4), 2007, pp. 701-09. </a:t>
            </a:r>
          </a:p>
          <a:p>
            <a:br>
              <a:rPr lang="en-US" dirty="0"/>
            </a:br>
            <a:endParaRPr lang="it-IT" sz="1400" dirty="0"/>
          </a:p>
          <a:p>
            <a:pPr lvl="0"/>
            <a:endParaRPr lang="it-IT" sz="1400" dirty="0"/>
          </a:p>
          <a:p>
            <a:pPr lvl="0"/>
            <a:endParaRPr lang="it-IT" sz="1400" dirty="0"/>
          </a:p>
          <a:p>
            <a:pPr lvl="0"/>
            <a:endParaRPr lang="it-IT" sz="1400" dirty="0"/>
          </a:p>
          <a:p>
            <a:pPr lvl="0"/>
            <a:endParaRPr lang="it-IT" sz="1400" dirty="0"/>
          </a:p>
          <a:p>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96986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i="1" dirty="0"/>
              <a:t>La voce di un antropologo “anglo-sassone”</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016951"/>
            <a:ext cx="8305532" cy="4614084"/>
          </a:xfrm>
          <a:prstGeom prst="rect">
            <a:avLst/>
          </a:prstGeom>
          <a:noFill/>
        </p:spPr>
        <p:txBody>
          <a:bodyPr wrap="square" rtlCol="0">
            <a:spAutoFit/>
          </a:bodyPr>
          <a:lstStyle/>
          <a:p>
            <a:pPr>
              <a:spcAft>
                <a:spcPts val="300"/>
              </a:spcAft>
              <a:buFont typeface="Wingdings" pitchFamily="2" charset="2"/>
              <a:buChar char="§"/>
            </a:pPr>
            <a:r>
              <a:rPr lang="it-IT" sz="1700" dirty="0"/>
              <a:t> Nello stesso articolo, </a:t>
            </a:r>
            <a:r>
              <a:rPr lang="it-IT" sz="1700" dirty="0" err="1"/>
              <a:t>Kertzer</a:t>
            </a:r>
            <a:r>
              <a:rPr lang="it-IT" sz="1700" dirty="0"/>
              <a:t> (studioso peraltro </a:t>
            </a:r>
            <a:r>
              <a:rPr lang="it-IT" sz="1700" i="1" dirty="0" err="1"/>
              <a:t>liberal</a:t>
            </a:r>
            <a:r>
              <a:rPr lang="it-IT" sz="1700" dirty="0"/>
              <a:t> e certo non allineato a destra) coglie l’occasione per esprimere la frustrazione degli antropologi “anglo-sassoni” accusati negli anni ’70 di etnocentrismo o addirittura di imperialismo.</a:t>
            </a:r>
          </a:p>
          <a:p>
            <a:pPr>
              <a:spcAft>
                <a:spcPts val="600"/>
              </a:spcAft>
              <a:buFont typeface="Wingdings" pitchFamily="2" charset="2"/>
              <a:buChar char="§"/>
            </a:pPr>
            <a:r>
              <a:rPr lang="it-IT" sz="1700" dirty="0"/>
              <a:t> </a:t>
            </a:r>
            <a:r>
              <a:rPr lang="it-IT" sz="1700" dirty="0" err="1"/>
              <a:t>Kertzer</a:t>
            </a:r>
            <a:r>
              <a:rPr lang="it-IT" sz="1700" dirty="0"/>
              <a:t>, che aveva poco prima condotto una ricerca di antropologia urbana sui rapporti tra cattolici e comunisti a Bologna, usa toni molto duri nei confronti di Domenico De Masi:</a:t>
            </a:r>
          </a:p>
          <a:p>
            <a:pPr marL="432000">
              <a:spcAft>
                <a:spcPts val="200"/>
              </a:spcAft>
            </a:pPr>
            <a:r>
              <a:rPr lang="it-IT" sz="1650" dirty="0"/>
              <a:t>L’introduzione di Domenico De Masi all’edizione del 1976 del libro di </a:t>
            </a:r>
            <a:r>
              <a:rPr lang="it-IT" sz="1650" dirty="0" err="1"/>
              <a:t>Banfield</a:t>
            </a:r>
            <a:r>
              <a:rPr lang="it-IT" sz="1650" dirty="0"/>
              <a:t> appare oggi, almeno a chi scrive, come un prodotto obsoleto di quell’era. […] Non solo si accusa ripetutamente </a:t>
            </a:r>
            <a:r>
              <a:rPr lang="it-IT" sz="1650" dirty="0" err="1"/>
              <a:t>Banfield</a:t>
            </a:r>
            <a:r>
              <a:rPr lang="it-IT" sz="1650" dirty="0"/>
              <a:t> di «etnocentrismo», un peccato da cui De Masi si reputa immune, ma lo si presenta come un rappresentante dell’imperialismo americano. […]</a:t>
            </a:r>
          </a:p>
          <a:p>
            <a:pPr marL="432000">
              <a:spcAft>
                <a:spcPts val="200"/>
              </a:spcAft>
            </a:pPr>
            <a:r>
              <a:rPr lang="it-IT" sz="1650" dirty="0"/>
              <a:t>De Masi ci dice che il libro di </a:t>
            </a:r>
            <a:r>
              <a:rPr lang="it-IT" sz="1650" dirty="0" err="1"/>
              <a:t>Banfield</a:t>
            </a:r>
            <a:r>
              <a:rPr lang="it-IT" sz="1650" dirty="0"/>
              <a:t> pone «domande inquietanti», e precisamente «perché, durante la guerra fredda, gli Stati Uniti investirono somme ingenti per raccogliere dati sociologici nel nostro paese?». L’idea che «gli Stati Uniti» investirono «somme ingenti» in studi come quelli di Moss, </a:t>
            </a:r>
            <a:r>
              <a:rPr lang="it-IT" sz="1650" dirty="0" err="1"/>
              <a:t>Pitkin</a:t>
            </a:r>
            <a:r>
              <a:rPr lang="it-IT" sz="1650" dirty="0"/>
              <a:t>, e </a:t>
            </a:r>
            <a:r>
              <a:rPr lang="it-IT" sz="1650" dirty="0" err="1"/>
              <a:t>Banfield</a:t>
            </a:r>
            <a:r>
              <a:rPr lang="it-IT" sz="1650" dirty="0"/>
              <a:t> è semplicemente ridicola. Anche prescindendo dalla teoria </a:t>
            </a:r>
            <a:r>
              <a:rPr lang="it-IT" sz="1650" dirty="0" err="1"/>
              <a:t>cospirazionista</a:t>
            </a:r>
            <a:r>
              <a:rPr lang="it-IT" sz="1650" dirty="0"/>
              <a:t>, che vede gli Stati Uniti come finanziatori di tali progetti, il </a:t>
            </a:r>
            <a:r>
              <a:rPr lang="it-IT" sz="1650" i="1" dirty="0"/>
              <a:t>budget </a:t>
            </a:r>
            <a:r>
              <a:rPr lang="it-IT" sz="1650" dirty="0"/>
              <a:t>complessivo di tutti e tre gli studi fu senza dubbio inferiore allo stipendio corrisposto al De Masi nell’anno in qui scrisse i suoi attacchi.</a:t>
            </a:r>
          </a:p>
          <a:p>
            <a:pPr marL="432000"/>
            <a:r>
              <a:rPr lang="it-IT" sz="1650" dirty="0"/>
              <a:t>(</a:t>
            </a:r>
            <a:r>
              <a:rPr lang="it-IT" sz="1650" dirty="0" err="1"/>
              <a:t>Kertzer</a:t>
            </a:r>
            <a:r>
              <a:rPr lang="it-IT" sz="1650" dirty="0"/>
              <a:t> 2007, p. 704)</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pic>
        <p:nvPicPr>
          <p:cNvPr id="7" name="Immagine 6" descr="David Kertzer | Who Controls America?"/>
          <p:cNvPicPr/>
          <p:nvPr/>
        </p:nvPicPr>
        <p:blipFill>
          <a:blip r:embed="rId2" cstate="print"/>
          <a:srcRect/>
          <a:stretch>
            <a:fillRect/>
          </a:stretch>
        </p:blipFill>
        <p:spPr bwMode="auto">
          <a:xfrm>
            <a:off x="8711955" y="1307359"/>
            <a:ext cx="1656000" cy="2482850"/>
          </a:xfrm>
          <a:prstGeom prst="rect">
            <a:avLst/>
          </a:prstGeom>
          <a:noFill/>
          <a:ln w="9525">
            <a:noFill/>
            <a:miter lim="800000"/>
            <a:headEnd/>
            <a:tailEnd/>
          </a:ln>
        </p:spPr>
      </p:pic>
      <p:pic>
        <p:nvPicPr>
          <p:cNvPr id="8" name="Immagine 7" descr="Telelavoro. Intervista al sociologo Domenico De Masi - Donna in Affari.it"/>
          <p:cNvPicPr/>
          <p:nvPr/>
        </p:nvPicPr>
        <p:blipFill>
          <a:blip r:embed="rId3" cstate="print"/>
          <a:srcRect/>
          <a:stretch>
            <a:fillRect/>
          </a:stretch>
        </p:blipFill>
        <p:spPr bwMode="auto">
          <a:xfrm>
            <a:off x="10455735" y="1306783"/>
            <a:ext cx="1586757" cy="2484000"/>
          </a:xfrm>
          <a:prstGeom prst="rect">
            <a:avLst/>
          </a:prstGeom>
          <a:noFill/>
          <a:ln w="9525">
            <a:noFill/>
            <a:miter lim="800000"/>
            <a:headEnd/>
            <a:tailEnd/>
          </a:ln>
        </p:spPr>
      </p:pic>
      <p:sp>
        <p:nvSpPr>
          <p:cNvPr id="9" name="Rettangolo 8"/>
          <p:cNvSpPr/>
          <p:nvPr/>
        </p:nvSpPr>
        <p:spPr>
          <a:xfrm>
            <a:off x="8665435" y="4213076"/>
            <a:ext cx="3298677" cy="646331"/>
          </a:xfrm>
          <a:prstGeom prst="rect">
            <a:avLst/>
          </a:prstGeom>
        </p:spPr>
        <p:txBody>
          <a:bodyPr wrap="square">
            <a:spAutoFit/>
          </a:bodyPr>
          <a:lstStyle/>
          <a:p>
            <a:pPr algn="ctr">
              <a:spcAft>
                <a:spcPts val="300"/>
              </a:spcAft>
            </a:pPr>
            <a:r>
              <a:rPr lang="it-IT" dirty="0"/>
              <a:t>David </a:t>
            </a:r>
            <a:r>
              <a:rPr lang="it-IT" dirty="0" err="1"/>
              <a:t>Kertzer</a:t>
            </a:r>
            <a:r>
              <a:rPr lang="it-IT" dirty="0"/>
              <a:t> (a sinistra) e Domenico De Masi</a:t>
            </a:r>
          </a:p>
        </p:txBody>
      </p:sp>
    </p:spTree>
    <p:extLst>
      <p:ext uri="{BB962C8B-B14F-4D97-AF65-F5344CB8AC3E}">
        <p14:creationId xmlns:p14="http://schemas.microsoft.com/office/powerpoint/2010/main" val="143737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r>
              <a:rPr lang="it-IT" sz="2800" b="1" i="1" dirty="0"/>
              <a:t>Posizioni attuali nel dibattito: oppositori e critici</a:t>
            </a:r>
            <a:endParaRPr lang="it-IT" sz="2800" b="1" dirty="0"/>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051134"/>
            <a:ext cx="9343176" cy="4324261"/>
          </a:xfrm>
          <a:prstGeom prst="rect">
            <a:avLst/>
          </a:prstGeom>
          <a:noFill/>
        </p:spPr>
        <p:txBody>
          <a:bodyPr wrap="square" rtlCol="0">
            <a:spAutoFit/>
          </a:bodyPr>
          <a:lstStyle/>
          <a:p>
            <a:pPr>
              <a:spcAft>
                <a:spcPts val="300"/>
              </a:spcAft>
              <a:buFont typeface="Arial" pitchFamily="34" charset="0"/>
              <a:buChar char="•"/>
            </a:pPr>
            <a:r>
              <a:rPr lang="it-IT" dirty="0"/>
              <a:t> Jane Schneider, </a:t>
            </a:r>
            <a:r>
              <a:rPr lang="en-IE" dirty="0"/>
              <a:t>“Anthropology </a:t>
            </a:r>
            <a:r>
              <a:rPr lang="en-ZW" dirty="0"/>
              <a:t>and the Cold War Mediterranean”, </a:t>
            </a:r>
            <a:r>
              <a:rPr lang="en-ZW" i="1" dirty="0"/>
              <a:t>Urban Anthropology and Studies of Cultural Systems and World Economic Development</a:t>
            </a:r>
            <a:r>
              <a:rPr lang="en-ZW" dirty="0"/>
              <a:t>, 41 (2012), pp. 107-129</a:t>
            </a:r>
            <a:r>
              <a:rPr lang="it-IT" dirty="0"/>
              <a:t>, in particolare </a:t>
            </a:r>
            <a:r>
              <a:rPr lang="en-ZW" dirty="0"/>
              <a:t>pp. 120-127.</a:t>
            </a:r>
          </a:p>
          <a:p>
            <a:pPr marL="720000">
              <a:buFont typeface="Wingdings" pitchFamily="2" charset="2"/>
              <a:buChar char="Ø"/>
            </a:pPr>
            <a:r>
              <a:rPr lang="it-CH" dirty="0"/>
              <a:t> Sottolinea la componente ideologica che hanno guidato la ricerca di </a:t>
            </a:r>
            <a:r>
              <a:rPr lang="it-CH" dirty="0" err="1"/>
              <a:t>Banfield</a:t>
            </a:r>
            <a:r>
              <a:rPr lang="it-CH" dirty="0"/>
              <a:t>, collocandola nel clima di “guerra fredda” del secondo dopoguerra</a:t>
            </a:r>
            <a:r>
              <a:rPr lang="en-ZW" dirty="0"/>
              <a:t>.</a:t>
            </a:r>
          </a:p>
          <a:p>
            <a:pPr>
              <a:buNone/>
            </a:pPr>
            <a:endParaRPr lang="en-ZW" dirty="0"/>
          </a:p>
          <a:p>
            <a:pPr lvl="0">
              <a:spcAft>
                <a:spcPts val="300"/>
              </a:spcAft>
              <a:buFont typeface="Arial" pitchFamily="34" charset="0"/>
              <a:buChar char="•"/>
            </a:pPr>
            <a:r>
              <a:rPr lang="it-IT" dirty="0"/>
              <a:t> Carlo Capello e Neville </a:t>
            </a:r>
            <a:r>
              <a:rPr lang="it-IT" dirty="0" err="1"/>
              <a:t>Colclough</a:t>
            </a:r>
            <a:r>
              <a:rPr lang="it-IT" dirty="0"/>
              <a:t>, “A </a:t>
            </a:r>
            <a:r>
              <a:rPr lang="it-IT" dirty="0" err="1"/>
              <a:t>Moral</a:t>
            </a:r>
            <a:r>
              <a:rPr lang="it-IT" dirty="0"/>
              <a:t> Familism? </a:t>
            </a:r>
            <a:r>
              <a:rPr lang="en-GB" dirty="0"/>
              <a:t>Family Clusters, Neighbourhood and Social Welfare in a South Italian Community”, in Patrick Heady e Peter Schweitzer (a </a:t>
            </a:r>
            <a:r>
              <a:rPr lang="en-GB" dirty="0" err="1"/>
              <a:t>cura</a:t>
            </a:r>
            <a:r>
              <a:rPr lang="en-GB" dirty="0"/>
              <a:t> </a:t>
            </a:r>
            <a:r>
              <a:rPr lang="en-GB" dirty="0" err="1"/>
              <a:t>di</a:t>
            </a:r>
            <a:r>
              <a:rPr lang="en-GB" dirty="0"/>
              <a:t>), </a:t>
            </a:r>
            <a:r>
              <a:rPr lang="en-GB" i="1" dirty="0"/>
              <a:t>Family, Kinship and State in Contemporary Europe</a:t>
            </a:r>
            <a:r>
              <a:rPr lang="en-GB" dirty="0"/>
              <a:t>, vol. 2 (</a:t>
            </a:r>
            <a:r>
              <a:rPr lang="en-GB" i="1" dirty="0"/>
              <a:t>The View from Below: Nineteenth Localities</a:t>
            </a:r>
            <a:r>
              <a:rPr lang="en-GB" dirty="0"/>
              <a:t>), Frankfurt/New York, Campus </a:t>
            </a:r>
            <a:r>
              <a:rPr lang="en-GB" dirty="0" err="1"/>
              <a:t>Verlag</a:t>
            </a:r>
            <a:r>
              <a:rPr lang="en-GB" dirty="0"/>
              <a:t>, 2010, pp. 304-324.</a:t>
            </a:r>
          </a:p>
          <a:p>
            <a:pPr marL="720000" lvl="0">
              <a:buFont typeface="Wingdings" pitchFamily="2" charset="2"/>
              <a:buChar char="Ø"/>
            </a:pPr>
            <a:r>
              <a:rPr lang="it-IT" dirty="0"/>
              <a:t> Gli autori prendono le distanze da </a:t>
            </a:r>
            <a:r>
              <a:rPr lang="it-IT" dirty="0" err="1"/>
              <a:t>Banfield</a:t>
            </a:r>
            <a:r>
              <a:rPr lang="it-IT" dirty="0"/>
              <a:t>, ma si interrogano sul ruolo del familismo (non necessariamente “amorale”) all’interno di un regime di welfare come quello meridionale</a:t>
            </a:r>
            <a:r>
              <a:rPr lang="en-GB" dirty="0"/>
              <a:t>.</a:t>
            </a:r>
          </a:p>
          <a:p>
            <a:pPr marL="720000" lvl="0">
              <a:buFont typeface="Wingdings" pitchFamily="2" charset="2"/>
              <a:buChar char="Ø"/>
            </a:pPr>
            <a:r>
              <a:rPr lang="it-IT" dirty="0"/>
              <a:t> Una domanda che </a:t>
            </a:r>
            <a:r>
              <a:rPr lang="it-IT" dirty="0" err="1"/>
              <a:t>Banfield</a:t>
            </a:r>
            <a:r>
              <a:rPr lang="it-IT" dirty="0"/>
              <a:t> e il suo libro pongono è infatti: chi si prende cura degli anziani </a:t>
            </a:r>
            <a:r>
              <a:rPr lang="en-GB" dirty="0"/>
              <a:t>a </a:t>
            </a:r>
            <a:r>
              <a:rPr lang="en-GB" dirty="0" err="1"/>
              <a:t>Montegrano</a:t>
            </a:r>
            <a:r>
              <a:rPr lang="en-GB" dirty="0"/>
              <a:t>?</a:t>
            </a:r>
            <a:endParaRPr lang="it-IT" dirty="0"/>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384995"/>
          </a:xfrm>
          <a:prstGeom prst="rect">
            <a:avLst/>
          </a:prstGeom>
          <a:noFill/>
        </p:spPr>
        <p:txBody>
          <a:bodyPr wrap="square" rtlCol="0">
            <a:spAutoFit/>
          </a:bodyPr>
          <a:lstStyle/>
          <a:p>
            <a:pPr lvl="0"/>
            <a:r>
              <a:rPr lang="it-IT" sz="2800" b="1" i="1" dirty="0"/>
              <a:t>Posizioni attuali nel dibattito: sostenitori </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40" y="991312"/>
            <a:ext cx="8990176" cy="4543079"/>
          </a:xfrm>
          <a:prstGeom prst="rect">
            <a:avLst/>
          </a:prstGeom>
        </p:spPr>
        <p:txBody>
          <a:bodyPr wrap="square">
            <a:spAutoFit/>
          </a:bodyPr>
          <a:lstStyle/>
          <a:p>
            <a:pPr>
              <a:spcAft>
                <a:spcPts val="600"/>
              </a:spcAft>
              <a:buFont typeface="Wingdings" pitchFamily="2" charset="2"/>
              <a:buChar char="§"/>
            </a:pPr>
            <a:r>
              <a:rPr lang="it-IT" sz="1600" dirty="0"/>
              <a:t> </a:t>
            </a:r>
            <a:r>
              <a:rPr lang="it-IT" dirty="0"/>
              <a:t>Sono soprattutto politologi come Robert </a:t>
            </a:r>
            <a:r>
              <a:rPr lang="it-IT" dirty="0" err="1"/>
              <a:t>Putnam</a:t>
            </a:r>
            <a:r>
              <a:rPr lang="it-IT" dirty="0"/>
              <a:t> e Emanuele </a:t>
            </a:r>
            <a:r>
              <a:rPr lang="it-IT" dirty="0" err="1"/>
              <a:t>Ferragina</a:t>
            </a:r>
            <a:r>
              <a:rPr lang="it-IT" dirty="0"/>
              <a:t>, e per ragioni diverse sociologi e demografi italiani come Marzio Barbagli e Gianpiero Dalla </a:t>
            </a:r>
            <a:r>
              <a:rPr lang="it-IT" dirty="0" err="1"/>
              <a:t>Zuanna</a:t>
            </a:r>
            <a:r>
              <a:rPr lang="it-IT" dirty="0"/>
              <a:t>, ma anche economisti e sociologi economici (Alberto </a:t>
            </a:r>
            <a:r>
              <a:rPr lang="it-IT" dirty="0" err="1"/>
              <a:t>Alesina</a:t>
            </a:r>
            <a:r>
              <a:rPr lang="it-IT" dirty="0"/>
              <a:t>, Paola Giuliano, Martin </a:t>
            </a:r>
            <a:r>
              <a:rPr lang="it-IT" dirty="0" err="1"/>
              <a:t>Ljunge</a:t>
            </a:r>
            <a:r>
              <a:rPr lang="it-IT" dirty="0"/>
              <a:t>) che cercano di mettere alla prova empiricamente le teorie di </a:t>
            </a:r>
            <a:r>
              <a:rPr lang="it-IT" dirty="0" err="1"/>
              <a:t>Banfield</a:t>
            </a:r>
            <a:r>
              <a:rPr lang="it-IT" dirty="0"/>
              <a:t> per comprendere tendenze e preferenze economiche attuali. </a:t>
            </a:r>
          </a:p>
          <a:p>
            <a:pPr marL="540000" lvl="0" indent="-180000">
              <a:buFont typeface="Arial" pitchFamily="34" charset="0"/>
              <a:buChar char="•"/>
            </a:pPr>
            <a:r>
              <a:rPr lang="it-IT" sz="1600" dirty="0"/>
              <a:t>Robert D. </a:t>
            </a:r>
            <a:r>
              <a:rPr lang="it-IT" sz="1600" dirty="0" err="1"/>
              <a:t>Putnam</a:t>
            </a:r>
            <a:r>
              <a:rPr lang="it-IT" sz="1600" dirty="0"/>
              <a:t>, </a:t>
            </a:r>
            <a:r>
              <a:rPr lang="it-IT" sz="1600" i="1" dirty="0" err="1"/>
              <a:t>Making</a:t>
            </a:r>
            <a:r>
              <a:rPr lang="it-IT" sz="1600" i="1" dirty="0"/>
              <a:t> </a:t>
            </a:r>
            <a:r>
              <a:rPr lang="it-IT" sz="1600" i="1" dirty="0" err="1"/>
              <a:t>Demogracy</a:t>
            </a:r>
            <a:r>
              <a:rPr lang="it-IT" sz="1600" i="1" dirty="0"/>
              <a:t> Work: </a:t>
            </a:r>
            <a:r>
              <a:rPr lang="it-IT" sz="1600" i="1" dirty="0" err="1"/>
              <a:t>Civic</a:t>
            </a:r>
            <a:r>
              <a:rPr lang="it-IT" sz="1600" i="1" dirty="0"/>
              <a:t> </a:t>
            </a:r>
            <a:r>
              <a:rPr lang="it-IT" sz="1600" i="1" dirty="0" err="1"/>
              <a:t>Traditions</a:t>
            </a:r>
            <a:r>
              <a:rPr lang="it-IT" sz="1600" i="1" dirty="0"/>
              <a:t> in </a:t>
            </a:r>
            <a:r>
              <a:rPr lang="it-IT" sz="1600" i="1" dirty="0" err="1"/>
              <a:t>Modern</a:t>
            </a:r>
            <a:r>
              <a:rPr lang="it-IT" sz="1600" i="1" dirty="0"/>
              <a:t> Italy</a:t>
            </a:r>
            <a:r>
              <a:rPr lang="it-IT" sz="1600" dirty="0"/>
              <a:t>, Princeton </a:t>
            </a:r>
            <a:r>
              <a:rPr lang="it-IT" sz="1600" dirty="0" err="1"/>
              <a:t>Princeton</a:t>
            </a:r>
            <a:r>
              <a:rPr lang="it-IT" sz="1600" dirty="0"/>
              <a:t> University Press, 1993.</a:t>
            </a:r>
          </a:p>
          <a:p>
            <a:pPr marL="540000" lvl="0" indent="-180000">
              <a:buFont typeface="Arial" pitchFamily="34" charset="0"/>
              <a:buChar char="•"/>
            </a:pPr>
            <a:r>
              <a:rPr lang="it-IT" sz="1600" dirty="0"/>
              <a:t>Emanuele </a:t>
            </a:r>
            <a:r>
              <a:rPr lang="it-IT" sz="1600" dirty="0" err="1"/>
              <a:t>Ferragina</a:t>
            </a:r>
            <a:r>
              <a:rPr lang="it-IT" sz="1600" dirty="0"/>
              <a:t>, “Il fantasma di </a:t>
            </a:r>
            <a:r>
              <a:rPr lang="it-IT" sz="1600" dirty="0" err="1"/>
              <a:t>Banfield</a:t>
            </a:r>
            <a:r>
              <a:rPr lang="it-IT" sz="1600" dirty="0"/>
              <a:t>: una verifica empirica della teoria del familismo amorale”, </a:t>
            </a:r>
            <a:r>
              <a:rPr lang="it-IT" sz="1600" i="1" dirty="0"/>
              <a:t>Stato e Mercato</a:t>
            </a:r>
            <a:r>
              <a:rPr lang="it-IT" sz="1600" dirty="0"/>
              <a:t>, 92 (2011), pp. 283-312.</a:t>
            </a:r>
          </a:p>
          <a:p>
            <a:pPr marL="540000" lvl="0" indent="-180000">
              <a:buFont typeface="Arial" pitchFamily="34" charset="0"/>
              <a:buChar char="•"/>
            </a:pPr>
            <a:r>
              <a:rPr lang="en-GB" sz="1600" dirty="0" err="1"/>
              <a:t>Gianpiero</a:t>
            </a:r>
            <a:r>
              <a:rPr lang="en-GB" sz="1600" dirty="0"/>
              <a:t> </a:t>
            </a:r>
            <a:r>
              <a:rPr lang="en-GB" sz="1600" dirty="0" err="1"/>
              <a:t>Dalla</a:t>
            </a:r>
            <a:r>
              <a:rPr lang="en-GB" sz="1600" dirty="0"/>
              <a:t> </a:t>
            </a:r>
            <a:r>
              <a:rPr lang="en-GB" sz="1600" dirty="0" err="1"/>
              <a:t>Zuanna</a:t>
            </a:r>
            <a:r>
              <a:rPr lang="en-GB" sz="1600" dirty="0"/>
              <a:t>, “The banquet of Aeolus: a </a:t>
            </a:r>
            <a:r>
              <a:rPr lang="en-GB" sz="1600" dirty="0" err="1"/>
              <a:t>familistic</a:t>
            </a:r>
            <a:r>
              <a:rPr lang="en-GB" sz="1600" dirty="0"/>
              <a:t> interpretation of Italy’s lowest low fertility”, </a:t>
            </a:r>
            <a:r>
              <a:rPr lang="en-GB" sz="1600" i="1" dirty="0"/>
              <a:t>Demographic Research</a:t>
            </a:r>
            <a:r>
              <a:rPr lang="en-GB" sz="1600" dirty="0"/>
              <a:t>, 4 (2001), pp. 133-161.</a:t>
            </a:r>
            <a:endParaRPr lang="it-IT" sz="1600" dirty="0"/>
          </a:p>
          <a:p>
            <a:pPr marL="540000" lvl="0" indent="-180000">
              <a:buFont typeface="Arial" pitchFamily="34" charset="0"/>
              <a:buChar char="•"/>
            </a:pPr>
            <a:r>
              <a:rPr lang="it-IT" sz="1600" dirty="0"/>
              <a:t>Marzio Barbagli, Maria </a:t>
            </a:r>
            <a:r>
              <a:rPr lang="it-IT" sz="1600" dirty="0" err="1"/>
              <a:t>Castiglioni</a:t>
            </a:r>
            <a:r>
              <a:rPr lang="it-IT" sz="1600" dirty="0"/>
              <a:t> e Gianpiero Della </a:t>
            </a:r>
            <a:r>
              <a:rPr lang="it-IT" sz="1600" dirty="0" err="1"/>
              <a:t>Zuanna</a:t>
            </a:r>
            <a:r>
              <a:rPr lang="it-IT" sz="1600" dirty="0"/>
              <a:t>, </a:t>
            </a:r>
            <a:r>
              <a:rPr lang="it-IT" sz="1600" i="1" dirty="0"/>
              <a:t>Fare famiglia in Italia. Un secolo di cambiamenti</a:t>
            </a:r>
            <a:r>
              <a:rPr lang="it-IT" sz="1600" dirty="0"/>
              <a:t>, Bologna, Il Mulino, 2003.</a:t>
            </a:r>
          </a:p>
          <a:p>
            <a:pPr marL="540000" lvl="0" indent="-180000">
              <a:buFont typeface="Arial" pitchFamily="34" charset="0"/>
              <a:buChar char="•"/>
            </a:pPr>
            <a:r>
              <a:rPr lang="en-US" sz="1600" dirty="0"/>
              <a:t>Alberto </a:t>
            </a:r>
            <a:r>
              <a:rPr lang="en-US" sz="1600" dirty="0" err="1"/>
              <a:t>Alesina</a:t>
            </a:r>
            <a:r>
              <a:rPr lang="en-US" sz="1600" dirty="0"/>
              <a:t> e Paola </a:t>
            </a:r>
            <a:r>
              <a:rPr lang="en-US" sz="1600" dirty="0" err="1"/>
              <a:t>Giuliano</a:t>
            </a:r>
            <a:r>
              <a:rPr lang="en-US" sz="1600" dirty="0"/>
              <a:t>, “The Power of the Family”, </a:t>
            </a:r>
            <a:r>
              <a:rPr lang="en-US" sz="1600" i="1" dirty="0"/>
              <a:t>Journal of Economic Growth,</a:t>
            </a:r>
            <a:r>
              <a:rPr lang="en-US" sz="1600" dirty="0"/>
              <a:t> 15 (2010), pp. 93-125.</a:t>
            </a:r>
            <a:endParaRPr lang="it-IT" sz="1600" dirty="0"/>
          </a:p>
          <a:p>
            <a:pPr marL="540000" lvl="0" indent="-180000">
              <a:buFont typeface="Arial" pitchFamily="34" charset="0"/>
              <a:buChar char="•"/>
            </a:pPr>
            <a:r>
              <a:rPr lang="en-US" sz="1600" dirty="0"/>
              <a:t>Martin </a:t>
            </a:r>
            <a:r>
              <a:rPr lang="en-US" sz="1600" dirty="0" err="1"/>
              <a:t>Ljunge</a:t>
            </a:r>
            <a:r>
              <a:rPr lang="en-US" sz="1600" dirty="0"/>
              <a:t>, “Was </a:t>
            </a:r>
            <a:r>
              <a:rPr lang="en-US" sz="1600" dirty="0" err="1"/>
              <a:t>Banfield</a:t>
            </a:r>
            <a:r>
              <a:rPr lang="en-US" sz="1600" dirty="0"/>
              <a:t> Right? Family Ties and Civic Values”, Working Paper, University of Copenhagen, 2012 &lt;http://users.unimi.it/brucchiluchino/X/familytiessep11.pdf&gt;</a:t>
            </a:r>
            <a:endParaRPr lang="it-IT" sz="1600" dirty="0"/>
          </a:p>
        </p:txBody>
      </p:sp>
    </p:spTree>
    <p:extLst>
      <p:ext uri="{BB962C8B-B14F-4D97-AF65-F5344CB8AC3E}">
        <p14:creationId xmlns:p14="http://schemas.microsoft.com/office/powerpoint/2010/main" val="355525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9"/>
            <a:ext cx="12192000" cy="523220"/>
          </a:xfrm>
          <a:prstGeom prst="rect">
            <a:avLst/>
          </a:prstGeom>
          <a:noFill/>
        </p:spPr>
        <p:txBody>
          <a:bodyPr wrap="square" rtlCol="0">
            <a:spAutoFit/>
          </a:bodyPr>
          <a:lstStyle/>
          <a:p>
            <a:r>
              <a:rPr lang="it-IT" sz="2800" b="1" i="1" dirty="0"/>
              <a:t>Posizioni attuali nel dibattito: intermedi</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51357" y="1034042"/>
            <a:ext cx="9343176" cy="4324261"/>
          </a:xfrm>
          <a:prstGeom prst="rect">
            <a:avLst/>
          </a:prstGeom>
          <a:noFill/>
        </p:spPr>
        <p:txBody>
          <a:bodyPr wrap="square" rtlCol="0">
            <a:spAutoFit/>
          </a:bodyPr>
          <a:lstStyle/>
          <a:p>
            <a:pPr lvl="0">
              <a:buFont typeface="Arial" pitchFamily="34" charset="0"/>
              <a:buChar char="•"/>
            </a:pPr>
            <a:r>
              <a:rPr lang="it-IT" dirty="0"/>
              <a:t> Pier Paolo Viazzo, “Revocare l’ostracismo? L’antropologia di fronte a un classico ripudiato”, </a:t>
            </a:r>
            <a:r>
              <a:rPr lang="it-IT" i="1" dirty="0"/>
              <a:t>Contemporanea. Rivista di storia dell’800 e del ’900</a:t>
            </a:r>
            <a:r>
              <a:rPr lang="it-IT" dirty="0"/>
              <a:t>, 10 (4), 2007, pp. 714-719.</a:t>
            </a:r>
          </a:p>
          <a:p>
            <a:pPr lvl="0">
              <a:buFont typeface="Arial" pitchFamily="34" charset="0"/>
              <a:buChar char="•"/>
            </a:pPr>
            <a:r>
              <a:rPr lang="fr-MC" dirty="0"/>
              <a:t> Ferdinando </a:t>
            </a:r>
            <a:r>
              <a:rPr lang="fr-MC" dirty="0" err="1"/>
              <a:t>Mirizzi</a:t>
            </a:r>
            <a:r>
              <a:rPr lang="fr-MC" dirty="0"/>
              <a:t>, </a:t>
            </a:r>
            <a:r>
              <a:rPr lang="fr-CM" dirty="0"/>
              <a:t>“L’image de la famille italienne dans la littérature socio-anthropologique anglo-américaine et européenne (1950-1970)”, </a:t>
            </a:r>
            <a:r>
              <a:rPr lang="fr-CM" i="1" dirty="0"/>
              <a:t>Ethnologie française</a:t>
            </a:r>
            <a:r>
              <a:rPr lang="fr-MC" dirty="0"/>
              <a:t>, 162 (2016), pp. 229-240.</a:t>
            </a:r>
          </a:p>
          <a:p>
            <a:pPr lvl="0"/>
            <a:endParaRPr lang="it-IT" dirty="0"/>
          </a:p>
          <a:p>
            <a:pPr marL="360000" lvl="0">
              <a:buFont typeface="Wingdings" pitchFamily="2" charset="2"/>
              <a:buChar char="§"/>
            </a:pPr>
            <a:r>
              <a:rPr lang="it-IT" u="sng" dirty="0"/>
              <a:t> Viazzo</a:t>
            </a:r>
            <a:r>
              <a:rPr lang="it-IT" dirty="0"/>
              <a:t>: suggerisce (anche per comprendere le diverse ragioni di sostenitori e oppositori) di porre due distinte domande:</a:t>
            </a:r>
          </a:p>
          <a:p>
            <a:pPr marL="720000" lvl="0">
              <a:buFont typeface="Wingdings" pitchFamily="2" charset="2"/>
              <a:buChar char="ü"/>
            </a:pPr>
            <a:r>
              <a:rPr lang="it-IT" dirty="0"/>
              <a:t> </a:t>
            </a:r>
            <a:r>
              <a:rPr lang="it-IT" dirty="0" err="1"/>
              <a:t>Banfield</a:t>
            </a:r>
            <a:r>
              <a:rPr lang="it-IT" dirty="0"/>
              <a:t> </a:t>
            </a:r>
            <a:r>
              <a:rPr lang="it-IT" u="sng" dirty="0"/>
              <a:t>aveva</a:t>
            </a:r>
            <a:r>
              <a:rPr lang="it-IT" dirty="0"/>
              <a:t> ragione? (le sue descrizioni sono corrette? la famiglia nucleare era davvero prevalente a </a:t>
            </a:r>
            <a:r>
              <a:rPr lang="it-IT" dirty="0" err="1"/>
              <a:t>Montegrano</a:t>
            </a:r>
            <a:r>
              <a:rPr lang="it-IT" dirty="0"/>
              <a:t> e più in generale e nel Mezzogiorno italiano?)</a:t>
            </a:r>
          </a:p>
          <a:p>
            <a:pPr marL="720000" lvl="0">
              <a:spcAft>
                <a:spcPts val="600"/>
              </a:spcAft>
              <a:buFont typeface="Wingdings" pitchFamily="2" charset="2"/>
              <a:buChar char="ü"/>
            </a:pPr>
            <a:r>
              <a:rPr lang="it-IT" dirty="0"/>
              <a:t> </a:t>
            </a:r>
            <a:r>
              <a:rPr lang="it-IT" dirty="0" err="1"/>
              <a:t>Banfield</a:t>
            </a:r>
            <a:r>
              <a:rPr lang="it-IT" dirty="0"/>
              <a:t> </a:t>
            </a:r>
            <a:r>
              <a:rPr lang="it-IT" u="sng" dirty="0"/>
              <a:t>ha</a:t>
            </a:r>
            <a:r>
              <a:rPr lang="it-IT" dirty="0"/>
              <a:t> ragione? (nel sostenere che è la cultura – o l’ethos “amorale” della famiglie – a spiegare/causare l’arretratezza economica?)  </a:t>
            </a:r>
          </a:p>
          <a:p>
            <a:pPr marL="360000" lvl="0">
              <a:buFont typeface="Wingdings" pitchFamily="2" charset="2"/>
              <a:buChar char="§"/>
            </a:pPr>
            <a:r>
              <a:rPr lang="it-IT" u="sng" dirty="0"/>
              <a:t> </a:t>
            </a:r>
            <a:r>
              <a:rPr lang="it-IT" u="sng" dirty="0" err="1"/>
              <a:t>Mirizzi</a:t>
            </a:r>
            <a:r>
              <a:rPr lang="it-IT" dirty="0"/>
              <a:t> (attuale presidente della SIAC, Società Italiana di Antropologia Culturale): non lesina critiche a </a:t>
            </a:r>
            <a:r>
              <a:rPr lang="it-IT" dirty="0" err="1"/>
              <a:t>Banfield</a:t>
            </a:r>
            <a:r>
              <a:rPr lang="it-IT" dirty="0"/>
              <a:t> nel suo recente articolo (2016) sull’immagine – molto spesso stereotipata – della famiglia italiana nella letteratura socio-antropologica anglo-americana e europea.</a:t>
            </a:r>
          </a:p>
          <a:p>
            <a:pPr>
              <a:buNone/>
            </a:pPr>
            <a:r>
              <a:rPr lang="it-IT" dirty="0"/>
              <a:t>	Ma …</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384561"/>
            <a:ext cx="9343176" cy="4801314"/>
          </a:xfrm>
          <a:prstGeom prst="rect">
            <a:avLst/>
          </a:prstGeom>
          <a:noFill/>
        </p:spPr>
        <p:txBody>
          <a:bodyPr wrap="square" rtlCol="0">
            <a:spAutoFit/>
          </a:bodyPr>
          <a:lstStyle/>
          <a:p>
            <a:pPr>
              <a:buFont typeface="Wingdings" pitchFamily="2" charset="2"/>
              <a:buChar char="§"/>
            </a:pPr>
            <a:r>
              <a:rPr lang="it-IT" u="sng" dirty="0"/>
              <a:t> da: </a:t>
            </a:r>
            <a:r>
              <a:rPr lang="it-IT" u="sng" dirty="0" err="1"/>
              <a:t>basilicata.net</a:t>
            </a:r>
            <a:br>
              <a:rPr lang="it-IT" dirty="0"/>
            </a:br>
            <a:r>
              <a:rPr lang="it-IT" b="1" dirty="0" err="1"/>
              <a:t>Chiaromonte</a:t>
            </a:r>
            <a:r>
              <a:rPr lang="it-IT" b="1" dirty="0"/>
              <a:t>, </a:t>
            </a:r>
            <a:r>
              <a:rPr lang="it-IT" b="1" dirty="0" err="1"/>
              <a:t>Mirizzi</a:t>
            </a:r>
            <a:r>
              <a:rPr lang="it-IT" b="1" dirty="0"/>
              <a:t> è il presidente dell’Osservatorio </a:t>
            </a:r>
            <a:r>
              <a:rPr lang="it-IT" b="1" dirty="0" err="1"/>
              <a:t>Banfield</a:t>
            </a:r>
            <a:r>
              <a:rPr lang="it-IT" b="1" dirty="0"/>
              <a:t> </a:t>
            </a:r>
            <a:br>
              <a:rPr lang="it-IT" b="1" dirty="0"/>
            </a:br>
            <a:br>
              <a:rPr lang="it-IT" dirty="0"/>
            </a:br>
            <a:r>
              <a:rPr lang="it-IT" dirty="0"/>
              <a:t>13/03/2013 13:23</a:t>
            </a:r>
            <a:br>
              <a:rPr lang="it-IT" b="1" dirty="0"/>
            </a:br>
            <a:r>
              <a:rPr lang="it-IT" dirty="0"/>
              <a:t>Si è  tenuta  nei giorni scorsi presso le sede municipale di </a:t>
            </a:r>
            <a:r>
              <a:rPr lang="it-IT" dirty="0" err="1"/>
              <a:t>Chiaromonte</a:t>
            </a:r>
            <a:r>
              <a:rPr lang="it-IT" dirty="0"/>
              <a:t> la prima seduta dell’Osservatorio scientifico regionale ‘Edward C. </a:t>
            </a:r>
            <a:r>
              <a:rPr lang="it-IT" dirty="0" err="1"/>
              <a:t>Banfield</a:t>
            </a:r>
            <a:r>
              <a:rPr lang="it-IT" dirty="0"/>
              <a:t>’ per la salvaguardia del patrimonio </a:t>
            </a:r>
            <a:r>
              <a:rPr lang="it-IT" dirty="0" err="1"/>
              <a:t>etnoantropologico</a:t>
            </a:r>
            <a:r>
              <a:rPr lang="it-IT" dirty="0"/>
              <a:t> della Basilicata”, istituito con Legge regionale 29 gennaio 2010 n. 8.</a:t>
            </a:r>
            <a:br>
              <a:rPr lang="it-IT" dirty="0"/>
            </a:br>
            <a:r>
              <a:rPr lang="it-IT" dirty="0"/>
              <a:t>“Durante tale seduta – rende noto il sindaco Antonio </a:t>
            </a:r>
            <a:r>
              <a:rPr lang="it-IT" dirty="0" err="1"/>
              <a:t>Vozzi</a:t>
            </a:r>
            <a:r>
              <a:rPr lang="it-IT" dirty="0"/>
              <a:t> - è stato nominato, all’unanimità, presidente dell’Osservatorio il Prof. Ferdinando </a:t>
            </a:r>
            <a:r>
              <a:rPr lang="it-IT" dirty="0" err="1"/>
              <a:t>Mirizzi</a:t>
            </a:r>
            <a:r>
              <a:rPr lang="it-IT" dirty="0"/>
              <a:t>, docente di discipline demoetnoantropologiche presso la Facoltà di Lettere e Filosofia dell’Università di Basilicata.</a:t>
            </a:r>
            <a:br>
              <a:rPr lang="it-IT" dirty="0"/>
            </a:br>
            <a:r>
              <a:rPr lang="it-IT" dirty="0"/>
              <a:t>Per garantire all’osservatorio una concreta ed immediata operatività, è stata individuata anche una segreteria tecnico-amministrativa.</a:t>
            </a:r>
            <a:br>
              <a:rPr lang="it-IT" dirty="0"/>
            </a:br>
            <a:r>
              <a:rPr lang="it-IT" dirty="0"/>
              <a:t>I  componenti dell’Osservatorio hanno rimarcato la necessità di muoversi in stretto raccordo con le istituzioni regionali, e pertanto nei prossimi giorni sarà chiesto un incontro alla Regione Basilicata, affinché la stessa condivida azioni e progetti da mettere in campo, per riportare al centro dell’attenzione, anche del dibattito politico, il tema sempre vivo del Mezzogiorno e della sua crescita sociale e culturale”. </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69698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27710" y="282337"/>
            <a:ext cx="9739335" cy="1384995"/>
          </a:xfrm>
          <a:prstGeom prst="rect">
            <a:avLst/>
          </a:prstGeom>
          <a:noFill/>
        </p:spPr>
        <p:txBody>
          <a:bodyPr wrap="square" rtlCol="0">
            <a:spAutoFit/>
          </a:bodyPr>
          <a:lstStyle/>
          <a:p>
            <a:r>
              <a:rPr lang="it-IT" sz="2800" b="1" dirty="0">
                <a:latin typeface="Tahoma" panose="020B0604030504040204" pitchFamily="34" charset="0"/>
                <a:ea typeface="Tahoma" panose="020B0604030504040204" pitchFamily="34" charset="0"/>
                <a:cs typeface="Tahoma" panose="020B0604030504040204" pitchFamily="34" charset="0"/>
              </a:rPr>
              <a:t>Lezione 11: </a:t>
            </a:r>
          </a:p>
          <a:p>
            <a:r>
              <a:rPr lang="it-IT" sz="2800" b="1" dirty="0">
                <a:latin typeface="Tahoma" panose="020B0604030504040204" pitchFamily="34" charset="0"/>
                <a:ea typeface="Tahoma" panose="020B0604030504040204" pitchFamily="34" charset="0"/>
                <a:cs typeface="Tahoma" panose="020B0604030504040204" pitchFamily="34" charset="0"/>
              </a:rPr>
              <a:t>Famiglia e familismo in Italia: </a:t>
            </a:r>
          </a:p>
          <a:p>
            <a:r>
              <a:rPr lang="it-IT" sz="2800" b="1" dirty="0">
                <a:latin typeface="Tahoma" panose="020B0604030504040204" pitchFamily="34" charset="0"/>
                <a:ea typeface="Tahoma" panose="020B0604030504040204" pitchFamily="34" charset="0"/>
                <a:cs typeface="Tahoma" panose="020B0604030504040204" pitchFamily="34" charset="0"/>
              </a:rPr>
              <a:t>Edward </a:t>
            </a:r>
            <a:r>
              <a:rPr lang="it-IT" sz="2800" b="1" dirty="0" err="1">
                <a:latin typeface="Tahoma" panose="020B0604030504040204" pitchFamily="34" charset="0"/>
                <a:ea typeface="Tahoma" panose="020B0604030504040204" pitchFamily="34" charset="0"/>
                <a:cs typeface="Tahoma" panose="020B0604030504040204" pitchFamily="34" charset="0"/>
              </a:rPr>
              <a:t>Banfield</a:t>
            </a:r>
            <a:r>
              <a:rPr lang="it-IT" sz="2800" b="1" dirty="0">
                <a:latin typeface="Tahoma" panose="020B0604030504040204" pitchFamily="34" charset="0"/>
                <a:ea typeface="Tahoma" panose="020B0604030504040204" pitchFamily="34" charset="0"/>
                <a:cs typeface="Tahoma" panose="020B0604030504040204" pitchFamily="34" charset="0"/>
              </a:rPr>
              <a:t> e il “familismo amorale”</a:t>
            </a: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r>
              <a:rPr lang="it-IT"/>
              <a:t>Antropologia del Mediterraneo</a:t>
            </a:r>
          </a:p>
        </p:txBody>
      </p:sp>
      <p:sp>
        <p:nvSpPr>
          <p:cNvPr id="7" name="CasellaDiTesto 6"/>
          <p:cNvSpPr txBox="1"/>
          <p:nvPr/>
        </p:nvSpPr>
        <p:spPr>
          <a:xfrm>
            <a:off x="143210" y="2068082"/>
            <a:ext cx="11796665" cy="3247043"/>
          </a:xfrm>
          <a:prstGeom prst="rect">
            <a:avLst/>
          </a:prstGeom>
          <a:noFill/>
        </p:spPr>
        <p:txBody>
          <a:bodyPr wrap="square" rtlCol="0">
            <a:spAutoFit/>
          </a:bodyPr>
          <a:lstStyle/>
          <a:p>
            <a:pPr>
              <a:spcAft>
                <a:spcPts val="900"/>
              </a:spcAft>
            </a:pPr>
            <a:r>
              <a:rPr lang="it-IT" sz="2000" b="1" i="1" dirty="0"/>
              <a:t>Sommario</a:t>
            </a:r>
            <a:endParaRPr lang="it-IT" sz="2000" dirty="0"/>
          </a:p>
          <a:p>
            <a:pPr>
              <a:spcAft>
                <a:spcPts val="300"/>
              </a:spcAft>
              <a:buFont typeface="Wingdings" pitchFamily="2" charset="2"/>
              <a:buChar char="ü"/>
            </a:pPr>
            <a:r>
              <a:rPr lang="it-IT" sz="2000" i="1" dirty="0"/>
              <a:t>  </a:t>
            </a:r>
            <a:r>
              <a:rPr lang="it-IT" sz="2000" dirty="0"/>
              <a:t>Le ragioni e le circostanze della ricerca di </a:t>
            </a:r>
            <a:r>
              <a:rPr lang="it-IT" sz="2000" dirty="0" err="1"/>
              <a:t>Banfield</a:t>
            </a:r>
            <a:r>
              <a:rPr lang="it-IT" sz="2000" dirty="0"/>
              <a:t> a </a:t>
            </a:r>
            <a:r>
              <a:rPr lang="it-IT" sz="2000" dirty="0" err="1"/>
              <a:t>Montegrano</a:t>
            </a:r>
            <a:r>
              <a:rPr lang="it-IT" sz="2000" dirty="0"/>
              <a:t> (1954)</a:t>
            </a:r>
          </a:p>
          <a:p>
            <a:pPr>
              <a:spcAft>
                <a:spcPts val="300"/>
              </a:spcAft>
              <a:buFont typeface="Wingdings" pitchFamily="2" charset="2"/>
              <a:buChar char="ü"/>
            </a:pPr>
            <a:r>
              <a:rPr lang="it-IT" sz="2000" dirty="0"/>
              <a:t>  Il familismo amorale: la tesi e il modello</a:t>
            </a:r>
          </a:p>
          <a:p>
            <a:pPr>
              <a:spcAft>
                <a:spcPts val="300"/>
              </a:spcAft>
              <a:buFont typeface="Wingdings" pitchFamily="2" charset="2"/>
              <a:buChar char="ü"/>
            </a:pPr>
            <a:r>
              <a:rPr lang="it-IT" sz="2000" dirty="0"/>
              <a:t>  </a:t>
            </a:r>
            <a:r>
              <a:rPr lang="it-IT" sz="2000" dirty="0" err="1"/>
              <a:t>Banfield</a:t>
            </a:r>
            <a:r>
              <a:rPr lang="it-IT" sz="2000" dirty="0"/>
              <a:t> e de Martino: un breve confronto tra le loro ricerche in Lucania negli anni ’50</a:t>
            </a:r>
          </a:p>
          <a:p>
            <a:pPr lvl="0">
              <a:spcAft>
                <a:spcPts val="300"/>
              </a:spcAft>
              <a:buFont typeface="Wingdings" pitchFamily="2" charset="2"/>
              <a:buChar char="ü"/>
            </a:pPr>
            <a:r>
              <a:rPr lang="it-IT" sz="2000" dirty="0"/>
              <a:t>  Le vicissitudini di un titolo</a:t>
            </a:r>
          </a:p>
          <a:p>
            <a:pPr lvl="0">
              <a:spcAft>
                <a:spcPts val="300"/>
              </a:spcAft>
              <a:buFont typeface="Wingdings" pitchFamily="2" charset="2"/>
              <a:buChar char="ü"/>
            </a:pPr>
            <a:r>
              <a:rPr lang="it-IT" sz="2000" dirty="0"/>
              <a:t>  Il peggior libro mai pubblicato nell’antropologia del Mediterraneo, come lascia intendere John Davis?</a:t>
            </a:r>
          </a:p>
          <a:p>
            <a:pPr lvl="0">
              <a:spcAft>
                <a:spcPts val="300"/>
              </a:spcAft>
              <a:buFont typeface="Wingdings" pitchFamily="2" charset="2"/>
              <a:buChar char="ü"/>
            </a:pPr>
            <a:r>
              <a:rPr lang="it-IT" sz="2000" dirty="0"/>
              <a:t>  Oppure un libro con cui ancor oggi «merita confrontarsi» come suggerisce Arnaldo Bagnasco (2006)?</a:t>
            </a:r>
          </a:p>
          <a:p>
            <a:pPr lvl="0">
              <a:spcAft>
                <a:spcPts val="300"/>
              </a:spcAft>
              <a:buFont typeface="Wingdings" pitchFamily="2" charset="2"/>
              <a:buChar char="ü"/>
            </a:pPr>
            <a:r>
              <a:rPr lang="it-IT" sz="2000" dirty="0"/>
              <a:t>  Due domande diverse: </a:t>
            </a:r>
            <a:r>
              <a:rPr lang="it-IT" sz="2000" dirty="0" err="1"/>
              <a:t>Banfield</a:t>
            </a:r>
            <a:r>
              <a:rPr lang="it-IT" sz="2000" dirty="0"/>
              <a:t> </a:t>
            </a:r>
            <a:r>
              <a:rPr lang="it-IT" sz="2000" i="1" dirty="0"/>
              <a:t>aveva</a:t>
            </a:r>
            <a:r>
              <a:rPr lang="it-IT" sz="2000" dirty="0"/>
              <a:t> ragione? </a:t>
            </a:r>
            <a:r>
              <a:rPr lang="it-IT" sz="2000" dirty="0" err="1"/>
              <a:t>Banfield</a:t>
            </a:r>
            <a:r>
              <a:rPr lang="it-IT" sz="2000" dirty="0"/>
              <a:t> </a:t>
            </a:r>
            <a:r>
              <a:rPr lang="it-IT" sz="2000" i="1" dirty="0"/>
              <a:t>ha</a:t>
            </a:r>
            <a:r>
              <a:rPr lang="it-IT" sz="2000" dirty="0"/>
              <a:t> ragione?  – ovvero: quanto conta la cultura?</a:t>
            </a:r>
          </a:p>
          <a:p>
            <a:pPr lvl="0">
              <a:spcAft>
                <a:spcPts val="300"/>
              </a:spcAft>
              <a:buFont typeface="Wingdings" pitchFamily="2" charset="2"/>
              <a:buChar char="ü"/>
            </a:pPr>
            <a:r>
              <a:rPr lang="it-IT" sz="2000" dirty="0"/>
              <a:t>  “Antropologi “anglo-sassoni”, “antropologi nativi” e nativi: lo strano caso di </a:t>
            </a:r>
            <a:r>
              <a:rPr lang="it-IT" sz="2000" dirty="0" err="1"/>
              <a:t>Chiaromonte</a:t>
            </a:r>
            <a:endParaRPr lang="it-IT" dirty="0"/>
          </a:p>
        </p:txBody>
      </p:sp>
    </p:spTree>
    <p:extLst>
      <p:ext uri="{BB962C8B-B14F-4D97-AF65-F5344CB8AC3E}">
        <p14:creationId xmlns:p14="http://schemas.microsoft.com/office/powerpoint/2010/main" val="3555252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492443"/>
          </a:xfrm>
          <a:prstGeom prst="rect">
            <a:avLst/>
          </a:prstGeom>
          <a:noFill/>
        </p:spPr>
        <p:txBody>
          <a:bodyPr wrap="square" rtlCol="0">
            <a:spAutoFit/>
          </a:bodyPr>
          <a:lstStyle/>
          <a:p>
            <a:pPr lvl="0"/>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016951"/>
            <a:ext cx="8305532" cy="646331"/>
          </a:xfrm>
          <a:prstGeom prst="rect">
            <a:avLst/>
          </a:prstGeom>
          <a:noFill/>
        </p:spPr>
        <p:txBody>
          <a:bodyPr wrap="square" rtlCol="0">
            <a:spAutoFit/>
          </a:bodyPr>
          <a:lstStyle/>
          <a:p>
            <a:pPr>
              <a:buNone/>
            </a:pPr>
            <a:r>
              <a:rPr lang="it-IT" dirty="0"/>
              <a:t>da: </a:t>
            </a:r>
            <a:r>
              <a:rPr lang="it-IT" dirty="0" err="1"/>
              <a:t>ilpurtiello.blogspot.com</a:t>
            </a:r>
            <a:r>
              <a:rPr lang="it-IT" dirty="0"/>
              <a:t>/2010/02/</a:t>
            </a:r>
            <a:r>
              <a:rPr lang="it-IT" b="1" dirty="0" err="1"/>
              <a:t>osservatorio</a:t>
            </a:r>
            <a:r>
              <a:rPr lang="it-IT" dirty="0" err="1"/>
              <a:t>-scentifico-etno.html</a:t>
            </a:r>
            <a:r>
              <a:rPr lang="it-IT" i="1" dirty="0"/>
              <a:t>‎</a:t>
            </a:r>
            <a:endParaRPr lang="it-IT" dirty="0"/>
          </a:p>
          <a:p>
            <a:pPr>
              <a:buNone/>
            </a:pPr>
            <a:r>
              <a:rPr lang="it-IT" dirty="0"/>
              <a:t>OSSERVATORIO SCIENTIFICO ETNO-ANTROPOLOGICO "EDWARD C. BANFIELD</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pic>
        <p:nvPicPr>
          <p:cNvPr id="10" name="BLOGGER_PHOTO_ID_5435205909949100658" descr="bannerbanfield">
            <a:hlinkClick r:id="rId2"/>
          </p:cNvPr>
          <p:cNvPicPr>
            <a:picLocks noChangeAspect="1"/>
          </p:cNvPicPr>
          <p:nvPr/>
        </p:nvPicPr>
        <p:blipFill>
          <a:blip r:embed="rId3"/>
          <a:srcRect/>
          <a:stretch>
            <a:fillRect/>
          </a:stretch>
        </p:blipFill>
        <p:spPr bwMode="auto">
          <a:xfrm>
            <a:off x="384561" y="2346361"/>
            <a:ext cx="10789985" cy="2736000"/>
          </a:xfrm>
          <a:prstGeom prst="rect">
            <a:avLst/>
          </a:prstGeom>
          <a:noFill/>
          <a:ln w="9525">
            <a:noFill/>
            <a:miter lim="800000"/>
            <a:headEnd/>
            <a:tailEnd/>
          </a:ln>
        </p:spPr>
      </p:pic>
    </p:spTree>
    <p:extLst>
      <p:ext uri="{BB962C8B-B14F-4D97-AF65-F5344CB8AC3E}">
        <p14:creationId xmlns:p14="http://schemas.microsoft.com/office/powerpoint/2010/main" val="143737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r>
              <a:rPr lang="it-IT" sz="2800" b="1" i="1" dirty="0"/>
              <a:t>… e ancor più recentemente</a:t>
            </a:r>
            <a:endParaRPr lang="it-IT" sz="2800" b="1" dirty="0"/>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49" y="1051134"/>
            <a:ext cx="9343176" cy="4439677"/>
          </a:xfrm>
          <a:prstGeom prst="rect">
            <a:avLst/>
          </a:prstGeom>
          <a:noFill/>
        </p:spPr>
        <p:txBody>
          <a:bodyPr wrap="square" rtlCol="0">
            <a:spAutoFit/>
          </a:bodyPr>
          <a:lstStyle/>
          <a:p>
            <a:pPr>
              <a:buNone/>
            </a:pPr>
            <a:r>
              <a:rPr lang="it-IT" dirty="0"/>
              <a:t>da: </a:t>
            </a:r>
            <a:r>
              <a:rPr lang="it-IT" dirty="0" err="1"/>
              <a:t>Basilicata.it</a:t>
            </a:r>
            <a:r>
              <a:rPr lang="it-IT" dirty="0"/>
              <a:t>, 12 settembre 2017</a:t>
            </a:r>
          </a:p>
          <a:p>
            <a:pPr>
              <a:spcAft>
                <a:spcPts val="600"/>
              </a:spcAft>
              <a:buNone/>
            </a:pPr>
            <a:r>
              <a:rPr lang="it-IT" dirty="0">
                <a:hlinkClick r:id="rId2"/>
              </a:rPr>
              <a:t>https://www.basilicata24.it/2017/09/chiaromonte-investe-banfield-capovolge-la-teoria-del-familismo-amorale-48585/</a:t>
            </a:r>
            <a:endParaRPr lang="it-IT" dirty="0"/>
          </a:p>
          <a:p>
            <a:pPr>
              <a:spcAft>
                <a:spcPts val="300"/>
              </a:spcAft>
              <a:buNone/>
            </a:pPr>
            <a:r>
              <a:rPr lang="it-IT" b="1" dirty="0" err="1"/>
              <a:t>Chiaromonte</a:t>
            </a:r>
            <a:r>
              <a:rPr lang="it-IT" b="1" dirty="0"/>
              <a:t> investe su </a:t>
            </a:r>
            <a:r>
              <a:rPr lang="it-IT" b="1" dirty="0" err="1"/>
              <a:t>Banfield</a:t>
            </a:r>
            <a:r>
              <a:rPr lang="it-IT" b="1" dirty="0"/>
              <a:t> e capovolge la teoria del familismo amorale </a:t>
            </a:r>
          </a:p>
          <a:p>
            <a:pPr>
              <a:spcAft>
                <a:spcPts val="600"/>
              </a:spcAft>
              <a:buNone/>
            </a:pPr>
            <a:r>
              <a:rPr lang="it-IT" dirty="0"/>
              <a:t>Con il programma “Residenza per artisti ed antropologi”, che si terrà dal 14 al 23 settembre</a:t>
            </a:r>
          </a:p>
          <a:p>
            <a:pPr>
              <a:buNone/>
            </a:pPr>
            <a:r>
              <a:rPr lang="it-IT" dirty="0"/>
              <a:t>“L’Osservatorio scientifico, istituito con la legge regionale n. 8 del 29 gennaio 2010 per la salvaguardia del patrimonio </a:t>
            </a:r>
            <a:r>
              <a:rPr lang="it-IT" dirty="0" err="1"/>
              <a:t>etno-antropologico</a:t>
            </a:r>
            <a:r>
              <a:rPr lang="it-IT" dirty="0"/>
              <a:t> della Basilicata - spiega la sindaca di </a:t>
            </a:r>
            <a:r>
              <a:rPr lang="it-IT" dirty="0" err="1"/>
              <a:t>Chiaromonte</a:t>
            </a:r>
            <a:r>
              <a:rPr lang="it-IT" dirty="0"/>
              <a:t> Valentina Viola - è stato intitolato al sociologo americano Edward C. </a:t>
            </a:r>
            <a:r>
              <a:rPr lang="it-IT" dirty="0" err="1"/>
              <a:t>Banfield</a:t>
            </a:r>
            <a:r>
              <a:rPr lang="it-IT" dirty="0"/>
              <a:t>, per riconoscimenti acquisiti sul campo.</a:t>
            </a:r>
          </a:p>
          <a:p>
            <a:pPr>
              <a:buNone/>
            </a:pPr>
            <a:r>
              <a:rPr lang="it-IT" dirty="0"/>
              <a:t>Se fino ad oggi </a:t>
            </a:r>
            <a:r>
              <a:rPr lang="it-IT" dirty="0" err="1"/>
              <a:t>Banfield</a:t>
            </a:r>
            <a:r>
              <a:rPr lang="it-IT" dirty="0"/>
              <a:t> e la sua teoria sul “familismo amorale” evocavano un concetto negativo per il nostro paese, grazie a queste attività sarà invece possibile un’inversione di tendenza, investendo quindi sulle ricadute positive legate al nome del sociologo statunitense”.</a:t>
            </a:r>
          </a:p>
          <a:p>
            <a:pPr>
              <a:buNone/>
            </a:pPr>
            <a:endParaRPr lang="it-IT" dirty="0"/>
          </a:p>
          <a:p>
            <a:pPr>
              <a:buNone/>
            </a:pPr>
            <a:r>
              <a:rPr lang="it-IT" dirty="0"/>
              <a:t>E per aggiornamenti e approfondimenti:</a:t>
            </a:r>
          </a:p>
          <a:p>
            <a:pPr>
              <a:buNone/>
            </a:pPr>
            <a:r>
              <a:rPr lang="it-IT" dirty="0">
                <a:hlinkClick r:id="rId3"/>
              </a:rPr>
              <a:t>http://montegranorevolution.weebly.com/edward-c-banfield.html</a:t>
            </a:r>
            <a:r>
              <a:rPr lang="it-IT" dirty="0"/>
              <a:t> (consultato 17 ottobre 2020)</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7"/>
            <a:ext cx="12192000" cy="523220"/>
          </a:xfrm>
          <a:prstGeom prst="rect">
            <a:avLst/>
          </a:prstGeom>
          <a:noFill/>
        </p:spPr>
        <p:txBody>
          <a:bodyPr wrap="square" rtlCol="0">
            <a:spAutoFit/>
          </a:bodyPr>
          <a:lstStyle/>
          <a:p>
            <a:pPr lvl="0"/>
            <a:r>
              <a:rPr lang="it-IT" sz="2800" b="1" i="1" dirty="0"/>
              <a:t>Un testo classico, influente e controverso</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1102407"/>
            <a:ext cx="9343176" cy="1077218"/>
          </a:xfrm>
          <a:prstGeom prst="rect">
            <a:avLst/>
          </a:prstGeom>
          <a:noFill/>
        </p:spPr>
        <p:txBody>
          <a:bodyPr wrap="square" rtlCol="0">
            <a:spAutoFit/>
          </a:bodyPr>
          <a:lstStyle/>
          <a:p>
            <a:pPr marL="288000" lvl="0" indent="-180000">
              <a:buFont typeface="Arial" pitchFamily="34" charset="0"/>
              <a:buChar char="•"/>
            </a:pPr>
            <a:r>
              <a:rPr lang="en-US" sz="1600" dirty="0"/>
              <a:t>Edward C. </a:t>
            </a:r>
            <a:r>
              <a:rPr lang="en-US" sz="1600" dirty="0" err="1"/>
              <a:t>Banfield</a:t>
            </a:r>
            <a:r>
              <a:rPr lang="en-US" sz="1600" dirty="0"/>
              <a:t> (&amp; Laura </a:t>
            </a:r>
            <a:r>
              <a:rPr lang="en-US" sz="1600" dirty="0" err="1"/>
              <a:t>Fasano</a:t>
            </a:r>
            <a:r>
              <a:rPr lang="en-US" sz="1600" dirty="0"/>
              <a:t> </a:t>
            </a:r>
            <a:r>
              <a:rPr lang="en-US" sz="1600" dirty="0" err="1"/>
              <a:t>Banfield</a:t>
            </a:r>
            <a:r>
              <a:rPr lang="en-US" sz="1600" dirty="0"/>
              <a:t>), </a:t>
            </a:r>
            <a:r>
              <a:rPr lang="en-US" sz="1600" i="1" dirty="0"/>
              <a:t>The Moral Basis of a Backward Society</a:t>
            </a:r>
            <a:r>
              <a:rPr lang="en-US" sz="1600" dirty="0"/>
              <a:t>, Glencoe, Ill., The Free Press, 1958.</a:t>
            </a:r>
          </a:p>
          <a:p>
            <a:pPr marL="288000" lvl="0" indent="-180000">
              <a:buFont typeface="Arial" pitchFamily="34" charset="0"/>
              <a:buChar char="•"/>
            </a:pPr>
            <a:r>
              <a:rPr lang="it-IT" sz="1600" dirty="0"/>
              <a:t>Ultima edizione italiana: </a:t>
            </a:r>
            <a:r>
              <a:rPr lang="it-IT" sz="1600" i="1" dirty="0"/>
              <a:t>Le basi morali di una società arretrata</a:t>
            </a:r>
            <a:r>
              <a:rPr lang="it-IT" sz="1600" dirty="0"/>
              <a:t>, con un’introduzione di Arnaldo Bagnasco, Bologna, Il Mulino </a:t>
            </a:r>
            <a:r>
              <a:rPr lang="en-US" sz="1600" dirty="0"/>
              <a:t>2006.</a:t>
            </a:r>
          </a:p>
        </p:txBody>
      </p:sp>
      <p:sp>
        <p:nvSpPr>
          <p:cNvPr id="4" name="Segnaposto piè di pagina 3"/>
          <p:cNvSpPr>
            <a:spLocks noGrp="1"/>
          </p:cNvSpPr>
          <p:nvPr>
            <p:ph type="ftr" sz="quarter" idx="11"/>
          </p:nvPr>
        </p:nvSpPr>
        <p:spPr/>
        <p:txBody>
          <a:bodyPr/>
          <a:lstStyle/>
          <a:p>
            <a:endParaRPr lang="it-IT" dirty="0"/>
          </a:p>
        </p:txBody>
      </p:sp>
      <p:pic>
        <p:nvPicPr>
          <p:cNvPr id="7" name="Picture 2" descr="Edward C. Banfield - Montegrano Revolution"/>
          <p:cNvPicPr>
            <a:picLocks noChangeAspect="1" noChangeArrowheads="1"/>
          </p:cNvPicPr>
          <p:nvPr/>
        </p:nvPicPr>
        <p:blipFill>
          <a:blip r:embed="rId2"/>
          <a:srcRect/>
          <a:stretch>
            <a:fillRect/>
          </a:stretch>
        </p:blipFill>
        <p:spPr bwMode="auto">
          <a:xfrm>
            <a:off x="1784062" y="2301623"/>
            <a:ext cx="3239999" cy="3240000"/>
          </a:xfrm>
          <a:prstGeom prst="rect">
            <a:avLst/>
          </a:prstGeom>
          <a:noFill/>
        </p:spPr>
      </p:pic>
      <p:pic>
        <p:nvPicPr>
          <p:cNvPr id="9" name="Picture 4" descr="Edward C. Banfield - Montegrano Revolution"/>
          <p:cNvPicPr>
            <a:picLocks noChangeAspect="1" noChangeArrowheads="1"/>
          </p:cNvPicPr>
          <p:nvPr/>
        </p:nvPicPr>
        <p:blipFill>
          <a:blip r:embed="rId3"/>
          <a:srcRect/>
          <a:stretch>
            <a:fillRect/>
          </a:stretch>
        </p:blipFill>
        <p:spPr bwMode="auto">
          <a:xfrm>
            <a:off x="5792183" y="2299222"/>
            <a:ext cx="2059312" cy="3240000"/>
          </a:xfrm>
          <a:prstGeom prst="rect">
            <a:avLst/>
          </a:prstGeom>
          <a:noFill/>
        </p:spPr>
      </p:pic>
    </p:spTree>
    <p:extLst>
      <p:ext uri="{BB962C8B-B14F-4D97-AF65-F5344CB8AC3E}">
        <p14:creationId xmlns:p14="http://schemas.microsoft.com/office/powerpoint/2010/main" val="20687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i="1" dirty="0"/>
              <a:t>L’autore e la ricerca</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016950"/>
            <a:ext cx="9343176" cy="2492990"/>
          </a:xfrm>
          <a:prstGeom prst="rect">
            <a:avLst/>
          </a:prstGeom>
          <a:noFill/>
        </p:spPr>
        <p:txBody>
          <a:bodyPr wrap="square" rtlCol="0">
            <a:spAutoFit/>
          </a:bodyPr>
          <a:lstStyle/>
          <a:p>
            <a:pPr>
              <a:buFont typeface="Wingdings" pitchFamily="2" charset="2"/>
              <a:buChar char="§"/>
            </a:pPr>
            <a:r>
              <a:rPr lang="it-IT" sz="1600" b="1" dirty="0"/>
              <a:t> Edward </a:t>
            </a:r>
            <a:r>
              <a:rPr lang="it-IT" sz="1600" b="1" dirty="0" err="1"/>
              <a:t>Banfield</a:t>
            </a:r>
            <a:r>
              <a:rPr lang="it-IT" sz="1600" b="1" dirty="0"/>
              <a:t> </a:t>
            </a:r>
            <a:r>
              <a:rPr lang="it-IT" sz="1600" dirty="0"/>
              <a:t>(1916-1999) era un politologo americano che partiva da interessi piuttosto diversi da quelli dell’antropologia per le forme di parentela e famiglia.</a:t>
            </a:r>
          </a:p>
          <a:p>
            <a:pPr>
              <a:buFont typeface="Wingdings" pitchFamily="2" charset="2"/>
              <a:buChar char="§"/>
            </a:pPr>
            <a:r>
              <a:rPr lang="it-IT" sz="1600" dirty="0"/>
              <a:t> Studioso del mondo contadino già negli Stati Uniti, </a:t>
            </a:r>
            <a:r>
              <a:rPr lang="it-IT" sz="1600" dirty="0" err="1"/>
              <a:t>Banfield</a:t>
            </a:r>
            <a:r>
              <a:rPr lang="it-IT" sz="1600" dirty="0"/>
              <a:t> era alla ricerca di una dimostrazione del fatto che la cultura è un fattore cruciale nello sviluppo politico ed economico. </a:t>
            </a:r>
          </a:p>
          <a:p>
            <a:pPr>
              <a:buFont typeface="Wingdings" pitchFamily="2" charset="2"/>
              <a:buChar char="§"/>
            </a:pPr>
            <a:r>
              <a:rPr lang="it-IT" sz="1600" dirty="0"/>
              <a:t>A  questo fine decide di far propria la scelta metodologica dei suoi colleghi antropologi e di condurre nel 1954 – insieme alla moglie Laura Fasano, psicologa, italo-americana con solida padronanza dell’italiano – uno “studio di comunità” in una località del Mezzogiorno italiano: Chiaromonte, in provincia di Potenza, che viene celato sotto lo pseudonimo di </a:t>
            </a:r>
            <a:r>
              <a:rPr lang="it-IT" sz="1600" b="1" dirty="0" err="1"/>
              <a:t>Montegrano</a:t>
            </a:r>
            <a:r>
              <a:rPr lang="it-IT" sz="1600" dirty="0"/>
              <a:t>.</a:t>
            </a:r>
          </a:p>
          <a:p>
            <a:endParaRPr lang="it-IT" sz="1400" dirty="0"/>
          </a:p>
          <a:p>
            <a:endParaRPr lang="it-CH" sz="1400" dirty="0"/>
          </a:p>
        </p:txBody>
      </p:sp>
      <p:sp>
        <p:nvSpPr>
          <p:cNvPr id="4" name="Segnaposto piè di pagina 3"/>
          <p:cNvSpPr>
            <a:spLocks noGrp="1"/>
          </p:cNvSpPr>
          <p:nvPr>
            <p:ph type="ftr" sz="quarter" idx="11"/>
          </p:nvPr>
        </p:nvSpPr>
        <p:spPr/>
        <p:txBody>
          <a:bodyPr/>
          <a:lstStyle/>
          <a:p>
            <a:endParaRPr lang="it-IT" dirty="0"/>
          </a:p>
        </p:txBody>
      </p:sp>
      <p:pic>
        <p:nvPicPr>
          <p:cNvPr id="8" name="Picture 6" descr="File:Edward c banfield photo of chiaromonte.jpg - Wikipedia"/>
          <p:cNvPicPr>
            <a:picLocks noChangeAspect="1" noChangeArrowheads="1"/>
          </p:cNvPicPr>
          <p:nvPr/>
        </p:nvPicPr>
        <p:blipFill>
          <a:blip r:embed="rId2"/>
          <a:srcRect/>
          <a:stretch>
            <a:fillRect/>
          </a:stretch>
        </p:blipFill>
        <p:spPr bwMode="auto">
          <a:xfrm>
            <a:off x="338330" y="3177705"/>
            <a:ext cx="3335741" cy="2340000"/>
          </a:xfrm>
          <a:prstGeom prst="rect">
            <a:avLst/>
          </a:prstGeom>
          <a:noFill/>
        </p:spPr>
      </p:pic>
      <p:pic>
        <p:nvPicPr>
          <p:cNvPr id="9" name="Immagine 8" descr="Comune di Chiaromonte | Sito Istituzionale"/>
          <p:cNvPicPr>
            <a:picLocks noChangeAspect="1"/>
          </p:cNvPicPr>
          <p:nvPr/>
        </p:nvPicPr>
        <p:blipFill>
          <a:blip r:embed="rId3"/>
          <a:srcRect/>
          <a:stretch>
            <a:fillRect/>
          </a:stretch>
        </p:blipFill>
        <p:spPr bwMode="auto">
          <a:xfrm>
            <a:off x="3785799" y="3159986"/>
            <a:ext cx="3522125" cy="2340000"/>
          </a:xfrm>
          <a:prstGeom prst="rect">
            <a:avLst/>
          </a:prstGeom>
          <a:noFill/>
          <a:ln w="9525">
            <a:noFill/>
            <a:miter lim="800000"/>
            <a:headEnd/>
            <a:tailEnd/>
          </a:ln>
        </p:spPr>
      </p:pic>
      <p:pic>
        <p:nvPicPr>
          <p:cNvPr id="10" name="Immagine 9" descr="Chiaromonte - Wikipedia"/>
          <p:cNvPicPr>
            <a:picLocks noChangeAspect="1"/>
          </p:cNvPicPr>
          <p:nvPr/>
        </p:nvPicPr>
        <p:blipFill>
          <a:blip r:embed="rId4" cstate="print"/>
          <a:srcRect/>
          <a:stretch>
            <a:fillRect/>
          </a:stretch>
        </p:blipFill>
        <p:spPr bwMode="auto">
          <a:xfrm>
            <a:off x="7507424" y="3167244"/>
            <a:ext cx="3120000" cy="2340000"/>
          </a:xfrm>
          <a:prstGeom prst="rect">
            <a:avLst/>
          </a:prstGeom>
          <a:noFill/>
          <a:ln w="9525">
            <a:noFill/>
            <a:miter lim="800000"/>
            <a:headEnd/>
            <a:tailEnd/>
          </a:ln>
        </p:spPr>
      </p:pic>
    </p:spTree>
    <p:extLst>
      <p:ext uri="{BB962C8B-B14F-4D97-AF65-F5344CB8AC3E}">
        <p14:creationId xmlns:p14="http://schemas.microsoft.com/office/powerpoint/2010/main" val="369698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Antropologia del Mediterraneo</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Paola Sacchi – Pier Paolo </a:t>
            </a:r>
            <a:r>
              <a:rPr kumimoji="0" lang="it-IT" sz="11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Viazzo</a:t>
            </a:r>
            <a:endParaRPr kumimoji="0" lang="it-IT" sz="11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pPr lvl="0"/>
            <a:r>
              <a:rPr lang="it-IT" sz="2800" b="1" i="1" dirty="0"/>
              <a:t>Il “familismo amorale” e i fattori che lo producono</a:t>
            </a:r>
            <a:endParaRPr kumimoji="0" lang="it-IT" sz="2600" b="1" i="1"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3E346584-B317-4747-94F7-DF50B95DF597}"/>
              </a:ext>
            </a:extLst>
          </p:cNvPr>
          <p:cNvSpPr txBox="1"/>
          <p:nvPr/>
        </p:nvSpPr>
        <p:spPr>
          <a:xfrm>
            <a:off x="368449" y="1016951"/>
            <a:ext cx="9343176" cy="4508927"/>
          </a:xfrm>
          <a:prstGeom prst="rect">
            <a:avLst/>
          </a:prstGeom>
          <a:noFill/>
        </p:spPr>
        <p:txBody>
          <a:bodyPr wrap="square" rtlCol="0">
            <a:spAutoFit/>
          </a:bodyPr>
          <a:lstStyle/>
          <a:p>
            <a:pPr lvl="0">
              <a:spcAft>
                <a:spcPts val="300"/>
              </a:spcAft>
              <a:buFont typeface="Wingdings" pitchFamily="2" charset="2"/>
              <a:buChar char="§"/>
            </a:pPr>
            <a:r>
              <a:rPr lang="it-IT" sz="1700" dirty="0"/>
              <a:t> Quello di </a:t>
            </a:r>
            <a:r>
              <a:rPr lang="it-IT" sz="1700" dirty="0" err="1"/>
              <a:t>Banfield</a:t>
            </a:r>
            <a:r>
              <a:rPr lang="it-IT" sz="1700" dirty="0"/>
              <a:t> è uno studio delle condizioni culturali, psicologiche e morali che stanno alla base dell’organizzazione politica (come pure di altri tipi di organizzazione).</a:t>
            </a:r>
          </a:p>
          <a:p>
            <a:pPr lvl="0">
              <a:spcAft>
                <a:spcPts val="300"/>
              </a:spcAft>
              <a:buFont typeface="Wingdings" pitchFamily="2" charset="2"/>
              <a:buChar char="§"/>
            </a:pPr>
            <a:r>
              <a:rPr lang="it-IT" sz="1700" dirty="0"/>
              <a:t> L’approccio seguito è quello di un esame dettagliato dei fattori che ostacolano forme di azione comune in un sistema culturale che, sebbene non radicalmente </a:t>
            </a:r>
            <a:r>
              <a:rPr lang="it-IT" sz="1700" i="1" dirty="0"/>
              <a:t>eterogeneo</a:t>
            </a:r>
            <a:r>
              <a:rPr lang="it-IT" sz="1700" dirty="0"/>
              <a:t> a quello nordamericano, è tuttavia diverso, e anzi per taluni aspetti si avvicina assai al mondo mediterraneo e levantino.</a:t>
            </a:r>
          </a:p>
          <a:p>
            <a:pPr lvl="0">
              <a:spcAft>
                <a:spcPts val="300"/>
              </a:spcAft>
              <a:buFont typeface="Wingdings" pitchFamily="2" charset="2"/>
              <a:buChar char="§"/>
            </a:pPr>
            <a:r>
              <a:rPr lang="it-IT" sz="1700" dirty="0"/>
              <a:t> Lo studio concerne un solo paese dell’Italia meridionale, la cui estrema povertà e arretratezza si possono spiegare in gran parte – anche se non interamente – con l’incapacità degli abitanti di agire insieme per il bene comune, o più in generale, per qualsivoglia fine che trascenda l’interesse materiale immediato del nucleo familiare. </a:t>
            </a:r>
          </a:p>
          <a:p>
            <a:pPr lvl="0">
              <a:spcAft>
                <a:spcPts val="300"/>
              </a:spcAft>
              <a:buFont typeface="Wingdings" pitchFamily="2" charset="2"/>
              <a:buChar char="§"/>
            </a:pPr>
            <a:r>
              <a:rPr lang="it-IT" sz="1700" dirty="0"/>
              <a:t> Tale incapacità di organizzarsi attivamente al di là della ristretta cerchia familiare deriva  secondo </a:t>
            </a:r>
            <a:r>
              <a:rPr lang="it-IT" sz="1700" dirty="0" err="1"/>
              <a:t>Banfield</a:t>
            </a:r>
            <a:r>
              <a:rPr lang="it-IT" sz="1700" dirty="0"/>
              <a:t> dall’</a:t>
            </a:r>
            <a:r>
              <a:rPr lang="it-IT" sz="1700" i="1" dirty="0"/>
              <a:t>ethos</a:t>
            </a:r>
            <a:r>
              <a:rPr lang="it-IT" sz="1700" dirty="0"/>
              <a:t> del “</a:t>
            </a:r>
            <a:r>
              <a:rPr lang="it-IT" sz="1700" b="1" dirty="0"/>
              <a:t>familismo amorale” </a:t>
            </a:r>
            <a:r>
              <a:rPr lang="it-IT" sz="1700" dirty="0"/>
              <a:t>– prodotto da tre fattori operanti congiuntamente in un quadro di miseria e marginalità:</a:t>
            </a:r>
          </a:p>
          <a:p>
            <a:pPr marL="720000" lvl="0">
              <a:spcAft>
                <a:spcPts val="300"/>
              </a:spcAft>
            </a:pPr>
            <a:r>
              <a:rPr lang="it-IT" sz="1700" dirty="0"/>
              <a:t>- l’alta mortalità (specialmente, ma non solo, infantile) e quindi vita impregnata da un’ansia di morte prematura;</a:t>
            </a:r>
          </a:p>
          <a:p>
            <a:pPr marL="720000" lvl="0">
              <a:spcAft>
                <a:spcPts val="300"/>
              </a:spcAft>
            </a:pPr>
            <a:r>
              <a:rPr lang="it-IT" sz="1700" dirty="0"/>
              <a:t>- l’ assetto fondiario  (grandi proprietà coltivate da piccoli mezzadri);</a:t>
            </a:r>
          </a:p>
          <a:p>
            <a:pPr marL="720000" lvl="0">
              <a:spcAft>
                <a:spcPts val="300"/>
              </a:spcAft>
            </a:pPr>
            <a:r>
              <a:rPr lang="it-IT" sz="1700" dirty="0"/>
              <a:t>- l’inesistenza dell’istituto della famiglia estesa, cioè di tipo patriarcale.</a:t>
            </a:r>
            <a:endParaRPr kumimoji="0" lang="it-IT"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Antropologia del Mediterraneo</a:t>
            </a:r>
          </a:p>
        </p:txBody>
      </p:sp>
    </p:spTree>
    <p:extLst>
      <p:ext uri="{BB962C8B-B14F-4D97-AF65-F5344CB8AC3E}">
        <p14:creationId xmlns:p14="http://schemas.microsoft.com/office/powerpoint/2010/main" val="1437376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523220"/>
          </a:xfrm>
          <a:prstGeom prst="rect">
            <a:avLst/>
          </a:prstGeom>
          <a:noFill/>
        </p:spPr>
        <p:txBody>
          <a:bodyPr wrap="square" rtlCol="0">
            <a:spAutoFit/>
          </a:bodyPr>
          <a:lstStyle/>
          <a:p>
            <a:pPr lvl="0"/>
            <a:r>
              <a:rPr lang="it-IT" sz="2800" b="1" i="1" dirty="0"/>
              <a:t>La tesi (e le circostanze: povertà e famiglia nucleare)</a:t>
            </a:r>
            <a:endParaRPr lang="it-IT" sz="26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Titolo 1">
            <a:extLst>
              <a:ext uri="{FF2B5EF4-FFF2-40B4-BE49-F238E27FC236}">
                <a16:creationId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55151FA4-0FF2-4823-B20B-CCA58ADA0C43}"/>
              </a:ext>
            </a:extLst>
          </p:cNvPr>
          <p:cNvSpPr txBox="1"/>
          <p:nvPr/>
        </p:nvSpPr>
        <p:spPr>
          <a:xfrm>
            <a:off x="368450" y="1204957"/>
            <a:ext cx="8997742" cy="4303701"/>
          </a:xfrm>
          <a:prstGeom prst="rect">
            <a:avLst/>
          </a:prstGeom>
          <a:noFill/>
        </p:spPr>
        <p:txBody>
          <a:bodyPr wrap="square" rtlCol="0">
            <a:spAutoFit/>
          </a:bodyPr>
          <a:lstStyle/>
          <a:p>
            <a:pPr>
              <a:spcAft>
                <a:spcPts val="600"/>
              </a:spcAft>
              <a:buFont typeface="Wingdings" pitchFamily="2" charset="2"/>
              <a:buChar char="§"/>
            </a:pPr>
            <a:r>
              <a:rPr lang="it-IT" dirty="0"/>
              <a:t> “[Non] siamo in grado di dire in che misura – esattamente – </a:t>
            </a:r>
            <a:r>
              <a:rPr lang="it-IT" u="sng" dirty="0" err="1"/>
              <a:t>Montegrano</a:t>
            </a:r>
            <a:r>
              <a:rPr lang="it-IT" u="sng" dirty="0"/>
              <a:t> rappresenti le condizioni dell’Italia meridionale in generale</a:t>
            </a:r>
            <a:r>
              <a:rPr lang="it-IT" dirty="0"/>
              <a:t>: tuttavia sembra possibile affermare che, per taluni aspetti che interessano questo studio, </a:t>
            </a:r>
            <a:r>
              <a:rPr lang="it-IT" dirty="0" err="1"/>
              <a:t>Montegrano</a:t>
            </a:r>
            <a:r>
              <a:rPr lang="it-IT" dirty="0"/>
              <a:t> è abbastanza ‘tipico’ per il Sud” (</a:t>
            </a:r>
            <a:r>
              <a:rPr lang="it-IT" dirty="0" err="1"/>
              <a:t>Banfield</a:t>
            </a:r>
            <a:r>
              <a:rPr lang="it-IT" dirty="0"/>
              <a:t> 2006: 39). </a:t>
            </a:r>
          </a:p>
          <a:p>
            <a:pPr lvl="0">
              <a:spcAft>
                <a:spcPts val="600"/>
              </a:spcAft>
              <a:buFont typeface="Wingdings" pitchFamily="2" charset="2"/>
              <a:buChar char="§"/>
            </a:pPr>
            <a:r>
              <a:rPr lang="it-IT" dirty="0"/>
              <a:t> “I </a:t>
            </a:r>
            <a:r>
              <a:rPr lang="it-IT" dirty="0" err="1"/>
              <a:t>montegranesi</a:t>
            </a:r>
            <a:r>
              <a:rPr lang="it-IT" dirty="0"/>
              <a:t> agiscono come se seguissero questa regola generale: ‘</a:t>
            </a:r>
            <a:r>
              <a:rPr lang="it-IT" u="sng" dirty="0"/>
              <a:t>massimizzare i vantaggi materiali e immediati del nucleo familiare</a:t>
            </a:r>
            <a:r>
              <a:rPr lang="it-IT" dirty="0"/>
              <a:t>; supporre che gli altri si comportino allo stesso modo” (2006: 101).</a:t>
            </a:r>
          </a:p>
          <a:p>
            <a:pPr lvl="0">
              <a:spcAft>
                <a:spcPts val="600"/>
              </a:spcAft>
              <a:buFont typeface="Wingdings" pitchFamily="2" charset="2"/>
              <a:buChar char="§"/>
            </a:pPr>
            <a:r>
              <a:rPr lang="it-IT" dirty="0"/>
              <a:t> “</a:t>
            </a:r>
            <a:r>
              <a:rPr lang="it-IT" b="1" dirty="0"/>
              <a:t>La famiglia è composta del padre, della madre, dei figli non ancora sposati. Gli altri parenti non fanno parte della famiglia in senso proprio </a:t>
            </a:r>
            <a:r>
              <a:rPr lang="it-IT" dirty="0"/>
              <a:t>[…]. Il contadino vive nell’attesa di una qualche terribile calamità che può colpirlo ogni momento. Egli vive come se immense sventure stessero sospese ad un filo sopra la sua famiglia” (2006: 120)</a:t>
            </a:r>
          </a:p>
          <a:p>
            <a:pPr lvl="0">
              <a:spcAft>
                <a:spcPts val="600"/>
              </a:spcAft>
              <a:buFont typeface="Wingdings" pitchFamily="2" charset="2"/>
              <a:buChar char="§"/>
            </a:pPr>
            <a:r>
              <a:rPr lang="it-IT" dirty="0"/>
              <a:t> “In un mondo così oppresso dalla paura dell’avvenire, dovere dei genitori è fare ciò che sia possibile per proteggere la famiglia, e preoccuparsi esclusivamente del suo ‘interesse’. L’’interesse’ della famiglia è il suo vantaggio materiale e immediato” (2006: 125).</a:t>
            </a:r>
          </a:p>
        </p:txBody>
      </p:sp>
      <p:sp>
        <p:nvSpPr>
          <p:cNvPr id="2" name="Segnaposto piè di pagina 1"/>
          <p:cNvSpPr>
            <a:spLocks noGrp="1"/>
          </p:cNvSpPr>
          <p:nvPr>
            <p:ph type="ftr" sz="quarter" idx="11"/>
          </p:nvPr>
        </p:nvSpPr>
        <p:spPr/>
        <p:txBody>
          <a:bodyPr/>
          <a:lstStyle/>
          <a:p>
            <a:r>
              <a:rPr lang="it-IT"/>
              <a:t>Antropologia del Mediterraneo</a:t>
            </a:r>
          </a:p>
        </p:txBody>
      </p:sp>
    </p:spTree>
    <p:extLst>
      <p:ext uri="{BB962C8B-B14F-4D97-AF65-F5344CB8AC3E}">
        <p14:creationId xmlns:p14="http://schemas.microsoft.com/office/powerpoint/2010/main" val="886188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p:txBody>
      </p:sp>
      <p:sp>
        <p:nvSpPr>
          <p:cNvPr id="3" name="Titolo 1">
            <a:extLst>
              <a:ext uri="{FF2B5EF4-FFF2-40B4-BE49-F238E27FC236}">
                <a16:creationId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62677D1-11EA-4653-9C88-1FF5DF9B2F64}"/>
              </a:ext>
            </a:extLst>
          </p:cNvPr>
          <p:cNvSpPr txBox="1"/>
          <p:nvPr/>
        </p:nvSpPr>
        <p:spPr>
          <a:xfrm>
            <a:off x="0" y="282337"/>
            <a:ext cx="12192000" cy="1384995"/>
          </a:xfrm>
          <a:prstGeom prst="rect">
            <a:avLst/>
          </a:prstGeom>
          <a:noFill/>
        </p:spPr>
        <p:txBody>
          <a:bodyPr wrap="square" rtlCol="0">
            <a:spAutoFit/>
          </a:bodyPr>
          <a:lstStyle/>
          <a:p>
            <a:pPr lvl="0"/>
            <a:r>
              <a:rPr lang="it-IT" sz="2800" b="1" i="1" dirty="0"/>
              <a:t>Il modello </a:t>
            </a:r>
          </a:p>
          <a:p>
            <a:pPr lvl="0"/>
            <a:endParaRPr lang="it-IT" sz="2800" b="1" dirty="0"/>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40" y="1102408"/>
            <a:ext cx="8990176" cy="2662267"/>
          </a:xfrm>
          <a:prstGeom prst="rect">
            <a:avLst/>
          </a:prstGeom>
        </p:spPr>
        <p:txBody>
          <a:bodyPr wrap="square">
            <a:spAutoFit/>
          </a:bodyPr>
          <a:lstStyle/>
          <a:p>
            <a:pPr>
              <a:spcAft>
                <a:spcPts val="300"/>
              </a:spcAft>
              <a:buFont typeface="Wingdings" pitchFamily="2" charset="2"/>
              <a:buChar char="§"/>
            </a:pPr>
            <a:r>
              <a:rPr lang="it-IT" dirty="0"/>
              <a:t> Nella tesi di </a:t>
            </a:r>
            <a:r>
              <a:rPr lang="it-IT" dirty="0" err="1"/>
              <a:t>Banfield</a:t>
            </a:r>
            <a:r>
              <a:rPr lang="it-IT" dirty="0"/>
              <a:t> – che ha un atteggiamento ambiguo rispetto al fatto di confinare le sue considerazioni al contesto specifico o di estenderle a tutto il Mezzogiorno – </a:t>
            </a:r>
            <a:r>
              <a:rPr lang="it-IT" b="1" dirty="0"/>
              <a:t>l’arretratezza del Sud Italia è dovuta alla cultura familista</a:t>
            </a:r>
            <a:r>
              <a:rPr lang="it-IT" dirty="0"/>
              <a:t>, che favorisce la separazione competitiva e non la collaborazione.</a:t>
            </a:r>
          </a:p>
          <a:p>
            <a:pPr>
              <a:spcAft>
                <a:spcPts val="300"/>
              </a:spcAft>
              <a:buFont typeface="Wingdings" pitchFamily="2" charset="2"/>
              <a:buChar char="§"/>
            </a:pPr>
            <a:r>
              <a:rPr lang="it-IT" dirty="0"/>
              <a:t> </a:t>
            </a:r>
            <a:r>
              <a:rPr lang="it-IT" dirty="0" err="1"/>
              <a:t>Banfield</a:t>
            </a:r>
            <a:r>
              <a:rPr lang="it-IT" dirty="0"/>
              <a:t> sembra concedere delle “attenuanti”: l’alta mortalità, la frammentazione della proprietà fondiaria e la conseguente povertà, soprattutto la mancanza di una famiglia estesa che avrebbe favorito lo sviluppo della collaborazione e della solidarietà.</a:t>
            </a:r>
          </a:p>
          <a:p>
            <a:pPr>
              <a:buFont typeface="Wingdings" pitchFamily="2" charset="2"/>
              <a:buChar char="§"/>
            </a:pPr>
            <a:r>
              <a:rPr lang="it-IT" dirty="0"/>
              <a:t> Ma l’incapacità di cooperare per il bene collettivo, e quindi la mancanza di senso civico, sono chiaramente di ostacolo allo sviluppo economico.</a:t>
            </a:r>
            <a:endParaRPr lang="it-IT" sz="1600" dirty="0"/>
          </a:p>
        </p:txBody>
      </p:sp>
      <p:pic>
        <p:nvPicPr>
          <p:cNvPr id="9" name="Segnaposto contenuto 3" descr="https://journals.openedition.org/qds/docannexe/image/943/img-1.jpg"/>
          <p:cNvPicPr>
            <a:picLocks noChangeAspect="1"/>
          </p:cNvPicPr>
          <p:nvPr/>
        </p:nvPicPr>
        <p:blipFill>
          <a:blip r:embed="rId2"/>
          <a:srcRect/>
          <a:stretch>
            <a:fillRect/>
          </a:stretch>
        </p:blipFill>
        <p:spPr bwMode="auto">
          <a:xfrm>
            <a:off x="757077" y="3819309"/>
            <a:ext cx="7888692" cy="1440000"/>
          </a:xfrm>
          <a:prstGeom prst="rect">
            <a:avLst/>
          </a:prstGeom>
          <a:noFill/>
          <a:ln w="9525">
            <a:noFill/>
            <a:miter lim="800000"/>
            <a:headEnd/>
            <a:tailEnd/>
          </a:ln>
        </p:spPr>
      </p:pic>
    </p:spTree>
    <p:extLst>
      <p:ext uri="{BB962C8B-B14F-4D97-AF65-F5344CB8AC3E}">
        <p14:creationId xmlns:p14="http://schemas.microsoft.com/office/powerpoint/2010/main" val="3555252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2826240-1EE6-4DEE-B135-F171CE860655}"/>
              </a:ext>
            </a:extLst>
          </p:cNvPr>
          <p:cNvSpPr txBox="1"/>
          <p:nvPr/>
        </p:nvSpPr>
        <p:spPr>
          <a:xfrm>
            <a:off x="0" y="282337"/>
            <a:ext cx="12192000" cy="1384995"/>
          </a:xfrm>
          <a:prstGeom prst="rect">
            <a:avLst/>
          </a:prstGeom>
          <a:noFill/>
        </p:spPr>
        <p:txBody>
          <a:bodyPr wrap="square" rtlCol="0">
            <a:spAutoFit/>
          </a:bodyPr>
          <a:lstStyle/>
          <a:p>
            <a:r>
              <a:rPr lang="it-IT" sz="2800" b="1" i="1" dirty="0"/>
              <a:t>Intermezzo: breve confronto tra </a:t>
            </a:r>
            <a:r>
              <a:rPr lang="it-IT" sz="2800" b="1" i="1" dirty="0" err="1"/>
              <a:t>Banfield</a:t>
            </a:r>
            <a:r>
              <a:rPr lang="it-IT" sz="2800" b="1" i="1" dirty="0"/>
              <a:t> e de Martino in Lucania</a:t>
            </a:r>
          </a:p>
          <a:p>
            <a:r>
              <a:rPr lang="it-IT" sz="2600" b="1" i="1" dirty="0"/>
              <a:t>Somiglianze e punti di contatto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BB9F990E-EB22-440F-834E-4102C7B115E2}"/>
              </a:ext>
            </a:extLst>
          </p:cNvPr>
          <p:cNvSpPr txBox="1"/>
          <p:nvPr/>
        </p:nvSpPr>
        <p:spPr>
          <a:xfrm>
            <a:off x="368449" y="1375873"/>
            <a:ext cx="9343176" cy="3885679"/>
          </a:xfrm>
          <a:prstGeom prst="rect">
            <a:avLst/>
          </a:prstGeom>
          <a:noFill/>
        </p:spPr>
        <p:txBody>
          <a:bodyPr wrap="square" rtlCol="0">
            <a:spAutoFit/>
          </a:bodyPr>
          <a:lstStyle/>
          <a:p>
            <a:pPr lvl="0">
              <a:spcAft>
                <a:spcPts val="300"/>
              </a:spcAft>
              <a:buFont typeface="Wingdings" pitchFamily="2" charset="2"/>
              <a:buChar char="§"/>
            </a:pPr>
            <a:r>
              <a:rPr lang="it-IT" dirty="0"/>
              <a:t>  I luoghi: entrambi scelgono la Lucania perché “Cristo si è fermato a Eboli”, non entrando dunque in una regione che entrambi ritengono “arretrata” (</a:t>
            </a:r>
            <a:r>
              <a:rPr lang="it-IT" dirty="0" err="1"/>
              <a:t>Banfield</a:t>
            </a:r>
            <a:r>
              <a:rPr lang="it-IT" dirty="0"/>
              <a:t> cita più volte il libro di Carlo Levi: e riferisce che anche i “borghesi” di </a:t>
            </a:r>
            <a:r>
              <a:rPr lang="it-IT" dirty="0" err="1"/>
              <a:t>Montegrano</a:t>
            </a:r>
            <a:r>
              <a:rPr lang="it-IT" dirty="0"/>
              <a:t> lo citavano «in tono di approvazione, anche se riferendosi non tanto al loro paese, ma ad altri»)</a:t>
            </a:r>
          </a:p>
          <a:p>
            <a:pPr lvl="0">
              <a:spcAft>
                <a:spcPts val="300"/>
              </a:spcAft>
              <a:buFont typeface="Wingdings" pitchFamily="2" charset="2"/>
              <a:buChar char="§"/>
            </a:pPr>
            <a:r>
              <a:rPr lang="it-IT" dirty="0"/>
              <a:t> Gli anni: </a:t>
            </a:r>
            <a:r>
              <a:rPr lang="it-IT" i="1" dirty="0"/>
              <a:t>Sud e magia</a:t>
            </a:r>
            <a:r>
              <a:rPr lang="it-IT" dirty="0"/>
              <a:t> è frutto di «esplorazioni etnografiche condotte dal 1950 al 1957”, il libro di </a:t>
            </a:r>
            <a:r>
              <a:rPr lang="it-IT" dirty="0" err="1"/>
              <a:t>Banfield</a:t>
            </a:r>
            <a:r>
              <a:rPr lang="it-IT" dirty="0"/>
              <a:t> si basa su un soggiorno di 9 mesi a </a:t>
            </a:r>
            <a:r>
              <a:rPr lang="it-IT" dirty="0" err="1"/>
              <a:t>Montegrano</a:t>
            </a:r>
            <a:r>
              <a:rPr lang="it-IT" dirty="0"/>
              <a:t> tra il 1954 e il 1955.</a:t>
            </a:r>
          </a:p>
          <a:p>
            <a:pPr lvl="0">
              <a:spcAft>
                <a:spcPts val="300"/>
              </a:spcAft>
              <a:buFont typeface="Wingdings" pitchFamily="2" charset="2"/>
              <a:buChar char="§"/>
            </a:pPr>
            <a:r>
              <a:rPr lang="it-IT" dirty="0"/>
              <a:t> La data di pubblicazione: il libro di </a:t>
            </a:r>
            <a:r>
              <a:rPr lang="it-IT" dirty="0" err="1"/>
              <a:t>Banfield</a:t>
            </a:r>
            <a:r>
              <a:rPr lang="it-IT" dirty="0"/>
              <a:t> appare nel 1958, </a:t>
            </a:r>
            <a:r>
              <a:rPr lang="it-IT" i="1" dirty="0"/>
              <a:t>Sud e magia</a:t>
            </a:r>
            <a:r>
              <a:rPr lang="it-IT" dirty="0"/>
              <a:t> nel 1959. </a:t>
            </a:r>
          </a:p>
          <a:p>
            <a:pPr lvl="0">
              <a:spcAft>
                <a:spcPts val="300"/>
              </a:spcAft>
              <a:buFont typeface="Wingdings" pitchFamily="2" charset="2"/>
              <a:buChar char="§"/>
            </a:pPr>
            <a:r>
              <a:rPr lang="it-IT" dirty="0"/>
              <a:t> Entrambi si occupano poco o nulla di onore &amp; vergogna.</a:t>
            </a:r>
          </a:p>
          <a:p>
            <a:pPr lvl="0">
              <a:spcAft>
                <a:spcPts val="300"/>
              </a:spcAft>
              <a:buFont typeface="Wingdings" pitchFamily="2" charset="2"/>
              <a:buChar char="§"/>
            </a:pPr>
            <a:r>
              <a:rPr lang="it-IT" dirty="0"/>
              <a:t> Tanto </a:t>
            </a:r>
            <a:r>
              <a:rPr lang="it-IT" dirty="0" err="1"/>
              <a:t>Banfield</a:t>
            </a:r>
            <a:r>
              <a:rPr lang="it-IT" dirty="0"/>
              <a:t> quanto de Martino accordano notevole importanza all’indagine psicologica.</a:t>
            </a:r>
          </a:p>
          <a:p>
            <a:pPr lvl="0">
              <a:spcAft>
                <a:spcPts val="300"/>
              </a:spcAft>
              <a:buFont typeface="Wingdings" pitchFamily="2" charset="2"/>
              <a:buChar char="§"/>
            </a:pPr>
            <a:r>
              <a:rPr lang="it-IT" dirty="0"/>
              <a:t> Un punto in comune poco noto è che la ricerca di </a:t>
            </a:r>
            <a:r>
              <a:rPr lang="it-IT" dirty="0" err="1"/>
              <a:t>Banfield</a:t>
            </a:r>
            <a:r>
              <a:rPr lang="it-IT" dirty="0"/>
              <a:t> è sostenuta da finanziamenti americani (Università di Chicago, Fondazione Ford, Social Science </a:t>
            </a:r>
            <a:r>
              <a:rPr lang="it-IT" dirty="0" err="1"/>
              <a:t>Research</a:t>
            </a:r>
            <a:r>
              <a:rPr lang="it-IT" dirty="0"/>
              <a:t> </a:t>
            </a:r>
            <a:r>
              <a:rPr lang="it-IT" dirty="0" err="1"/>
              <a:t>Council</a:t>
            </a:r>
            <a:r>
              <a:rPr lang="it-IT" dirty="0"/>
              <a:t>), ma anche la ricerca di de Martino ad Albano di Lucania (condotta con lo psicoanalista Emilio </a:t>
            </a:r>
            <a:r>
              <a:rPr lang="it-IT" dirty="0" err="1"/>
              <a:t>Servadio</a:t>
            </a:r>
            <a:r>
              <a:rPr lang="it-IT" dirty="0"/>
              <a:t>) «fu generosamente finanziata dalla </a:t>
            </a:r>
            <a:r>
              <a:rPr lang="it-IT" dirty="0" err="1"/>
              <a:t>Parapsychology</a:t>
            </a:r>
            <a:r>
              <a:rPr lang="it-IT" dirty="0"/>
              <a:t> </a:t>
            </a:r>
            <a:r>
              <a:rPr lang="it-IT" dirty="0" err="1"/>
              <a:t>Foundation</a:t>
            </a:r>
            <a:r>
              <a:rPr lang="it-IT" dirty="0"/>
              <a:t> di New York».</a:t>
            </a:r>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6877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id="{81632976-9C63-499E-995F-6595CC625DDA}"/>
              </a:ext>
            </a:extLst>
          </p:cNvPr>
          <p:cNvSpPr txBox="1"/>
          <p:nvPr/>
        </p:nvSpPr>
        <p:spPr>
          <a:xfrm>
            <a:off x="0" y="282337"/>
            <a:ext cx="12192000" cy="954107"/>
          </a:xfrm>
          <a:prstGeom prst="rect">
            <a:avLst/>
          </a:prstGeom>
          <a:noFill/>
        </p:spPr>
        <p:txBody>
          <a:bodyPr wrap="square" rtlCol="0">
            <a:spAutoFit/>
          </a:bodyPr>
          <a:lstStyle/>
          <a:p>
            <a:r>
              <a:rPr lang="it-IT" sz="2800" b="1" i="1" dirty="0"/>
              <a:t>Intermezzo: breve confronto tra </a:t>
            </a:r>
            <a:r>
              <a:rPr lang="it-IT" sz="2800" b="1" i="1" dirty="0" err="1"/>
              <a:t>Banfield</a:t>
            </a:r>
            <a:r>
              <a:rPr lang="it-IT" sz="2800" b="1" i="1" dirty="0"/>
              <a:t> e de Martino in Lucania</a:t>
            </a:r>
          </a:p>
          <a:p>
            <a:r>
              <a:rPr lang="it-IT" sz="2600" b="1" i="1" dirty="0"/>
              <a:t>Differenze e divergenze</a:t>
            </a:r>
          </a:p>
        </p:txBody>
      </p:sp>
      <p:sp>
        <p:nvSpPr>
          <p:cNvPr id="6" name="CasellaDiTesto 5">
            <a:extLst>
              <a:ext uri="{FF2B5EF4-FFF2-40B4-BE49-F238E27FC236}">
                <a16:creationId xmlns:a16="http://schemas.microsoft.com/office/drawing/2014/main" id="{F87AEBBA-7499-4324-AB63-F36F09D32CF9}"/>
              </a:ext>
            </a:extLst>
          </p:cNvPr>
          <p:cNvSpPr txBox="1"/>
          <p:nvPr/>
        </p:nvSpPr>
        <p:spPr>
          <a:xfrm>
            <a:off x="368449" y="1187865"/>
            <a:ext cx="8502086" cy="4362733"/>
          </a:xfrm>
          <a:prstGeom prst="rect">
            <a:avLst/>
          </a:prstGeom>
          <a:noFill/>
        </p:spPr>
        <p:txBody>
          <a:bodyPr wrap="square" rtlCol="0">
            <a:spAutoFit/>
          </a:bodyPr>
          <a:lstStyle/>
          <a:p>
            <a:pPr lvl="0">
              <a:spcAft>
                <a:spcPts val="300"/>
              </a:spcAft>
              <a:buFont typeface="Wingdings" pitchFamily="2" charset="2"/>
              <a:buChar char="§"/>
            </a:pPr>
            <a:r>
              <a:rPr lang="it-IT" dirty="0"/>
              <a:t> </a:t>
            </a:r>
            <a:r>
              <a:rPr lang="it-IT" dirty="0" err="1"/>
              <a:t>Banfield</a:t>
            </a:r>
            <a:r>
              <a:rPr lang="it-IT" dirty="0"/>
              <a:t> conduce uno “studio di comunità” nello stile di </a:t>
            </a:r>
            <a:r>
              <a:rPr lang="it-IT" dirty="0" err="1"/>
              <a:t>Redfield</a:t>
            </a:r>
            <a:r>
              <a:rPr lang="it-IT" dirty="0"/>
              <a:t> (e, indirettamente, di </a:t>
            </a:r>
            <a:r>
              <a:rPr lang="it-IT" dirty="0" err="1"/>
              <a:t>Malinowski</a:t>
            </a:r>
            <a:r>
              <a:rPr lang="it-IT" dirty="0"/>
              <a:t>), concentrandosi su una solo località, in cui soggiorna per un prolungato periodo di tempo; de Martino invece compie brevi “missioni” in numerose località (Tricarico, Albano, Pisticci, Colobraro, Oppido Lucano, Viggiano e altre).</a:t>
            </a:r>
          </a:p>
          <a:p>
            <a:pPr lvl="0">
              <a:spcAft>
                <a:spcPts val="300"/>
              </a:spcAft>
              <a:buFont typeface="Wingdings" pitchFamily="2" charset="2"/>
              <a:buChar char="§"/>
            </a:pPr>
            <a:r>
              <a:rPr lang="it-IT" dirty="0"/>
              <a:t> </a:t>
            </a:r>
            <a:r>
              <a:rPr lang="it-IT" dirty="0" err="1"/>
              <a:t>Banfield</a:t>
            </a:r>
            <a:r>
              <a:rPr lang="it-IT" dirty="0"/>
              <a:t> lavora in collaborazione con la moglie (peraltro psicologa), mentre de Martino conduce le sue ricerche “in équipe” e viene accompagnato sul campo da fotografi (fra cui da ricordare Franco Pinna e André Martin), etnomusicologi (molto importante la collaborazione con Diego </a:t>
            </a:r>
            <a:r>
              <a:rPr lang="it-IT" dirty="0" err="1"/>
              <a:t>Carpitella</a:t>
            </a:r>
            <a:r>
              <a:rPr lang="it-IT" dirty="0"/>
              <a:t>), psicologi; questo vale anche per le ricerche di de Martino in Puglia che portano al suo libro </a:t>
            </a:r>
            <a:r>
              <a:rPr lang="it-IT" i="1" dirty="0"/>
              <a:t>La terra del rimorso</a:t>
            </a:r>
            <a:r>
              <a:rPr lang="it-IT" dirty="0"/>
              <a:t>.</a:t>
            </a:r>
          </a:p>
          <a:p>
            <a:pPr lvl="0">
              <a:spcAft>
                <a:spcPts val="300"/>
              </a:spcAft>
              <a:buFont typeface="Wingdings" pitchFamily="2" charset="2"/>
              <a:buChar char="§"/>
            </a:pPr>
            <a:r>
              <a:rPr lang="it-IT" dirty="0"/>
              <a:t> </a:t>
            </a:r>
            <a:r>
              <a:rPr lang="it-IT" dirty="0" err="1"/>
              <a:t>Banfield</a:t>
            </a:r>
            <a:r>
              <a:rPr lang="it-IT" dirty="0"/>
              <a:t> trascura del tutto il “pensiero </a:t>
            </a:r>
            <a:r>
              <a:rPr lang="it-IT" dirty="0" err="1"/>
              <a:t>magico-religioso</a:t>
            </a:r>
            <a:r>
              <a:rPr lang="it-IT" dirty="0"/>
              <a:t>” che è al centro dell’interesse di de Martino, mentre de Martino trascura lo studio della struttura economica, politica e  sociale.</a:t>
            </a:r>
          </a:p>
          <a:p>
            <a:pPr lvl="0">
              <a:spcAft>
                <a:spcPts val="300"/>
              </a:spcAft>
              <a:buFont typeface="Wingdings" pitchFamily="2" charset="2"/>
              <a:buChar char="§"/>
            </a:pPr>
            <a:r>
              <a:rPr lang="it-IT" dirty="0"/>
              <a:t> E ovviamente: </a:t>
            </a:r>
            <a:r>
              <a:rPr lang="it-IT" dirty="0" err="1"/>
              <a:t>Banfield</a:t>
            </a:r>
            <a:r>
              <a:rPr lang="it-IT" dirty="0"/>
              <a:t> è politologo, de Martino “etnologo” (come amava definirsi); il primo è “anglo-sassone” e di orientamento conservatore, il secondo “nativo” (anche se viene da Napoli, capitale di quel Sud in cui Cristo era arrivato) e politicamente di sinistra.</a:t>
            </a:r>
            <a:endParaRPr lang="en-GB" sz="1600" dirty="0"/>
          </a:p>
        </p:txBody>
      </p:sp>
      <p:sp>
        <p:nvSpPr>
          <p:cNvPr id="4" name="Segnaposto piè di pagina 3"/>
          <p:cNvSpPr>
            <a:spLocks noGrp="1"/>
          </p:cNvSpPr>
          <p:nvPr>
            <p:ph type="ftr" sz="quarter" idx="11"/>
          </p:nvPr>
        </p:nvSpPr>
        <p:spPr/>
        <p:txBody>
          <a:bodyPr/>
          <a:lstStyle/>
          <a:p>
            <a:endParaRPr lang="it-IT" dirty="0"/>
          </a:p>
        </p:txBody>
      </p:sp>
      <p:pic>
        <p:nvPicPr>
          <p:cNvPr id="12" name="Immagine 11" descr="tra cielo e mandarini: Colobraro, il paese che non si può dire"/>
          <p:cNvPicPr>
            <a:picLocks noChangeAspect="1"/>
          </p:cNvPicPr>
          <p:nvPr/>
        </p:nvPicPr>
        <p:blipFill>
          <a:blip r:embed="rId2"/>
          <a:srcRect/>
          <a:stretch>
            <a:fillRect/>
          </a:stretch>
        </p:blipFill>
        <p:spPr bwMode="auto">
          <a:xfrm>
            <a:off x="9354262" y="1216351"/>
            <a:ext cx="2365200" cy="3240000"/>
          </a:xfrm>
          <a:prstGeom prst="rect">
            <a:avLst/>
          </a:prstGeom>
          <a:noFill/>
          <a:ln w="9525">
            <a:noFill/>
            <a:miter lim="800000"/>
            <a:headEnd/>
            <a:tailEnd/>
          </a:ln>
        </p:spPr>
      </p:pic>
      <p:sp>
        <p:nvSpPr>
          <p:cNvPr id="16" name="Rettangolo 15"/>
          <p:cNvSpPr/>
          <p:nvPr/>
        </p:nvSpPr>
        <p:spPr>
          <a:xfrm>
            <a:off x="9186729" y="4674549"/>
            <a:ext cx="2657742" cy="623248"/>
          </a:xfrm>
          <a:prstGeom prst="rect">
            <a:avLst/>
          </a:prstGeom>
        </p:spPr>
        <p:txBody>
          <a:bodyPr wrap="square">
            <a:spAutoFit/>
          </a:bodyPr>
          <a:lstStyle/>
          <a:p>
            <a:pPr algn="ctr">
              <a:spcAft>
                <a:spcPts val="300"/>
              </a:spcAft>
            </a:pPr>
            <a:r>
              <a:rPr lang="it-IT" sz="1600" dirty="0"/>
              <a:t>La fattucchiera di </a:t>
            </a:r>
            <a:r>
              <a:rPr lang="it-IT" sz="1600" dirty="0" err="1"/>
              <a:t>Colobraro</a:t>
            </a:r>
            <a:endParaRPr lang="it-IT" sz="1600" dirty="0"/>
          </a:p>
          <a:p>
            <a:pPr algn="ctr">
              <a:spcAft>
                <a:spcPts val="300"/>
              </a:spcAft>
            </a:pPr>
            <a:r>
              <a:rPr lang="it-IT" sz="1600" dirty="0"/>
              <a:t>(foto di Franco Pinna, 1952)</a:t>
            </a:r>
          </a:p>
        </p:txBody>
      </p:sp>
    </p:spTree>
    <p:extLst>
      <p:ext uri="{BB962C8B-B14F-4D97-AF65-F5344CB8AC3E}">
        <p14:creationId xmlns:p14="http://schemas.microsoft.com/office/powerpoint/2010/main" val="36969861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1603</TotalTime>
  <Words>3319</Words>
  <Application>Microsoft Office PowerPoint</Application>
  <PresentationFormat>Widescreen</PresentationFormat>
  <Paragraphs>188</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Calibri Light</vt:lpstr>
      <vt:lpstr>Tahoma</vt:lpstr>
      <vt:lpstr>Wingdings</vt:lpstr>
      <vt:lpstr>Tema di Office</vt:lpstr>
      <vt:lpstr>Antropologia del Mediterraneo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Piero Viazzo</cp:lastModifiedBy>
  <cp:revision>140</cp:revision>
  <dcterms:created xsi:type="dcterms:W3CDTF">2019-05-28T15:53:33Z</dcterms:created>
  <dcterms:modified xsi:type="dcterms:W3CDTF">2020-10-21T09:03:48Z</dcterms:modified>
</cp:coreProperties>
</file>