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6691-5A7E-48B6-A3ED-F20C8D001C28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4560-92A1-4021-8E58-831C10C27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89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C4560-92A1-4021-8E58-831C10C270A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07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16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427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01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02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03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18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70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9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46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17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04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55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93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72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72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08EF-D7A4-4017-8E3D-5F350B0C3661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F9D030-FD47-4B2E-A452-4D265A635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72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C806D-E7E9-9C71-EE6A-525A552987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nascita delle storiografie nazionali (XIX secolo)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1AC1D9-CC85-87EA-4BB5-99CE19844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Tra scienza, identità e politica della memoria</a:t>
            </a:r>
          </a:p>
        </p:txBody>
      </p:sp>
    </p:spTree>
    <p:extLst>
      <p:ext uri="{BB962C8B-B14F-4D97-AF65-F5344CB8AC3E}">
        <p14:creationId xmlns:p14="http://schemas.microsoft.com/office/powerpoint/2010/main" val="305002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21D8-9B6A-24C5-B438-E4B47C277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F8D405-AA25-E370-40C1-6EE9684F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storiografia italiana del Risorgimento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A473976-B36D-EBE9-9E6E-96F6FBCE33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05" y="1774003"/>
            <a:ext cx="3664297" cy="445988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48D355-0EA5-7674-4195-EAC96710B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950112"/>
            <a:ext cx="4313864" cy="4107668"/>
          </a:xfrm>
        </p:spPr>
        <p:txBody>
          <a:bodyPr>
            <a:normAutofit/>
          </a:bodyPr>
          <a:lstStyle/>
          <a:p>
            <a:r>
              <a:rPr lang="it-IT" dirty="0"/>
              <a:t>Dopo Napoleone: storia come spazio di libertà</a:t>
            </a:r>
          </a:p>
          <a:p>
            <a:endParaRPr lang="it-IT" dirty="0"/>
          </a:p>
          <a:p>
            <a:r>
              <a:rPr lang="it-IT" dirty="0"/>
              <a:t>Fra erudizione e patriottismo letterario</a:t>
            </a:r>
          </a:p>
          <a:p>
            <a:endParaRPr lang="it-IT" dirty="0"/>
          </a:p>
          <a:p>
            <a:r>
              <a:rPr lang="it-IT" dirty="0"/>
              <a:t>Manzoni, Cantù, Amari: narrare per costruire la nazione</a:t>
            </a:r>
          </a:p>
          <a:p>
            <a:endParaRPr lang="it-IT" dirty="0"/>
          </a:p>
          <a:p>
            <a:r>
              <a:rPr lang="it-IT" dirty="0"/>
              <a:t>Dalle Deputazioni di storia patria alla coscienza nazionale</a:t>
            </a:r>
          </a:p>
        </p:txBody>
      </p:sp>
    </p:spTree>
    <p:extLst>
      <p:ext uri="{BB962C8B-B14F-4D97-AF65-F5344CB8AC3E}">
        <p14:creationId xmlns:p14="http://schemas.microsoft.com/office/powerpoint/2010/main" val="167234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B381-7F79-A263-61C7-E2016850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0455F-A46C-297F-BAD5-363898A0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Cesare Balbo e la storiografia cattolico-liberale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E99175-24C9-83AA-ACD9-61021CF12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Storia come educazione morale e civile</a:t>
            </a:r>
          </a:p>
          <a:p>
            <a:endParaRPr lang="it-IT" dirty="0"/>
          </a:p>
          <a:p>
            <a:r>
              <a:rPr lang="it-IT" i="1" dirty="0"/>
              <a:t>Speranze d’Italia </a:t>
            </a:r>
            <a:r>
              <a:rPr lang="it-IT" dirty="0"/>
              <a:t>e </a:t>
            </a:r>
            <a:r>
              <a:rPr lang="it-IT" i="1" dirty="0"/>
              <a:t>Sommario della storia d’Italia</a:t>
            </a:r>
          </a:p>
          <a:p>
            <a:endParaRPr lang="it-IT" dirty="0"/>
          </a:p>
          <a:p>
            <a:r>
              <a:rPr lang="it-IT" dirty="0"/>
              <a:t>Provvidenza e libertà come principi conciliabili</a:t>
            </a:r>
          </a:p>
        </p:txBody>
      </p:sp>
      <p:pic>
        <p:nvPicPr>
          <p:cNvPr id="6" name="Segnaposto contenuto 5" descr="Immagine che contiene testo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09E17FA2-C41E-A690-AAAD-B695BEB063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8" y="1541692"/>
            <a:ext cx="3050115" cy="4754367"/>
          </a:xfrm>
        </p:spPr>
      </p:pic>
    </p:spTree>
    <p:extLst>
      <p:ext uri="{BB962C8B-B14F-4D97-AF65-F5344CB8AC3E}">
        <p14:creationId xmlns:p14="http://schemas.microsoft.com/office/powerpoint/2010/main" val="299439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02732-EF71-D4C9-96EA-86F1AA873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22B81-8BF3-9E3F-7235-AD25C62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Firenze e Milano: centri della cultura storica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AF05D5-465A-983A-1365-457A699F6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924" y="2690225"/>
            <a:ext cx="4313864" cy="2987040"/>
          </a:xfrm>
        </p:spPr>
        <p:txBody>
          <a:bodyPr/>
          <a:lstStyle/>
          <a:p>
            <a:r>
              <a:rPr lang="it-IT" dirty="0"/>
              <a:t>L’Antologia di Vieusseux: cultura e apertura europea</a:t>
            </a:r>
          </a:p>
          <a:p>
            <a:endParaRPr lang="it-IT" dirty="0"/>
          </a:p>
          <a:p>
            <a:r>
              <a:rPr lang="it-IT" dirty="0"/>
              <a:t>Firenze e Milano come laboratori intellettuali</a:t>
            </a:r>
          </a:p>
          <a:p>
            <a:endParaRPr lang="it-IT" dirty="0"/>
          </a:p>
          <a:p>
            <a:r>
              <a:rPr lang="it-IT" dirty="0"/>
              <a:t>Cantù e Villari: divulgazione e rigore</a:t>
            </a:r>
          </a:p>
        </p:txBody>
      </p:sp>
      <p:pic>
        <p:nvPicPr>
          <p:cNvPr id="6" name="Segnaposto contenuto 5" descr="Immagine che contiene interno, stanza, pavimento&#10;&#10;Il contenuto generato dall'IA potrebbe non essere corretto.">
            <a:extLst>
              <a:ext uri="{FF2B5EF4-FFF2-40B4-BE49-F238E27FC236}">
                <a16:creationId xmlns:a16="http://schemas.microsoft.com/office/drawing/2014/main" id="{B1F41AD0-25BC-85DC-A7E1-163EE9243E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27" y="2133600"/>
            <a:ext cx="4028535" cy="4100290"/>
          </a:xfrm>
        </p:spPr>
      </p:pic>
    </p:spTree>
    <p:extLst>
      <p:ext uri="{BB962C8B-B14F-4D97-AF65-F5344CB8AC3E}">
        <p14:creationId xmlns:p14="http://schemas.microsoft.com/office/powerpoint/2010/main" val="23620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312C-42D4-E5AA-385B-CBBF6F11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ED75B-F606-136D-E3F5-0CB8BEAA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315" y="624110"/>
            <a:ext cx="4646296" cy="1280890"/>
          </a:xfrm>
        </p:spPr>
        <p:txBody>
          <a:bodyPr/>
          <a:lstStyle/>
          <a:p>
            <a:r>
              <a:rPr lang="it-IT" dirty="0"/>
              <a:t>Gli storici nell’età liberale</a:t>
            </a:r>
          </a:p>
        </p:txBody>
      </p:sp>
      <p:pic>
        <p:nvPicPr>
          <p:cNvPr id="6" name="Segnaposto contenuto 5" descr="Immagine che contiene Viso umano, ritratto, Barba umana, uomo&#10;&#10;Il contenuto generato dall'IA potrebbe non essere corretto.">
            <a:extLst>
              <a:ext uri="{FF2B5EF4-FFF2-40B4-BE49-F238E27FC236}">
                <a16:creationId xmlns:a16="http://schemas.microsoft.com/office/drawing/2014/main" id="{56F07570-9094-A0A5-9A7D-D00D323BCD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08" y="3459000"/>
            <a:ext cx="2270685" cy="310800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93E176-EB55-D7A5-09EA-5038E0A77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213618"/>
          </a:xfrm>
        </p:spPr>
        <p:txBody>
          <a:bodyPr>
            <a:normAutofit/>
          </a:bodyPr>
          <a:lstStyle/>
          <a:p>
            <a:r>
              <a:rPr lang="it-IT" dirty="0"/>
              <a:t>Tocqueville: l’uguaglianza e i limiti della democrazia</a:t>
            </a:r>
          </a:p>
          <a:p>
            <a:endParaRPr lang="it-IT" dirty="0"/>
          </a:p>
          <a:p>
            <a:r>
              <a:rPr lang="it-IT" dirty="0" err="1"/>
              <a:t>Fustel</a:t>
            </a:r>
            <a:r>
              <a:rPr lang="it-IT" dirty="0"/>
              <a:t> de </a:t>
            </a:r>
            <a:r>
              <a:rPr lang="it-IT" dirty="0" err="1"/>
              <a:t>Coulanges</a:t>
            </a:r>
            <a:r>
              <a:rPr lang="it-IT" dirty="0"/>
              <a:t>: la storia come scienza delle istituzioni</a:t>
            </a:r>
          </a:p>
          <a:p>
            <a:endParaRPr lang="it-IT" dirty="0"/>
          </a:p>
          <a:p>
            <a:r>
              <a:rPr lang="it-IT" dirty="0"/>
              <a:t>Marx e il materialismo storico: struttura e conflitto</a:t>
            </a:r>
          </a:p>
          <a:p>
            <a:endParaRPr lang="it-IT" dirty="0"/>
          </a:p>
          <a:p>
            <a:r>
              <a:rPr lang="it-IT" dirty="0"/>
              <a:t>Weber e la comprensione del senso storico</a:t>
            </a:r>
          </a:p>
        </p:txBody>
      </p:sp>
      <p:pic>
        <p:nvPicPr>
          <p:cNvPr id="8" name="Immagine 7" descr="Immagine che contiene Viso umano, schizzo, ritratto, vestiti&#10;&#10;Il contenuto generato dall'IA potrebbe non essere corretto.">
            <a:extLst>
              <a:ext uri="{FF2B5EF4-FFF2-40B4-BE49-F238E27FC236}">
                <a16:creationId xmlns:a16="http://schemas.microsoft.com/office/drawing/2014/main" id="{1BBEC769-D2EC-6D8D-4ED7-6963B5F00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54"/>
          <a:stretch>
            <a:fillRect/>
          </a:stretch>
        </p:blipFill>
        <p:spPr>
          <a:xfrm>
            <a:off x="4746837" y="351000"/>
            <a:ext cx="2100000" cy="3108000"/>
          </a:xfrm>
          <a:prstGeom prst="rect">
            <a:avLst/>
          </a:prstGeom>
        </p:spPr>
      </p:pic>
      <p:pic>
        <p:nvPicPr>
          <p:cNvPr id="10" name="Immagine 9" descr="Immagine che contiene vestiti, persona, Viso umano, ritratto&#10;&#10;Il contenuto generato dall'IA potrebbe non essere corretto.">
            <a:extLst>
              <a:ext uri="{FF2B5EF4-FFF2-40B4-BE49-F238E27FC236}">
                <a16:creationId xmlns:a16="http://schemas.microsoft.com/office/drawing/2014/main" id="{D3B4CD21-34C8-694F-B166-CB65430B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37" y="3459000"/>
            <a:ext cx="2100000" cy="3108000"/>
          </a:xfrm>
          <a:prstGeom prst="rect">
            <a:avLst/>
          </a:prstGeom>
        </p:spPr>
      </p:pic>
      <p:pic>
        <p:nvPicPr>
          <p:cNvPr id="12" name="Immagine 11" descr="Immagine che contiene Viso umano, persona, ritratto, vestiti&#10;&#10;Il contenuto generato dall'IA potrebbe non essere corretto.">
            <a:extLst>
              <a:ext uri="{FF2B5EF4-FFF2-40B4-BE49-F238E27FC236}">
                <a16:creationId xmlns:a16="http://schemas.microsoft.com/office/drawing/2014/main" id="{A1596030-4951-BF16-F105-D3387ABC3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r="1"/>
          <a:stretch>
            <a:fillRect/>
          </a:stretch>
        </p:blipFill>
        <p:spPr>
          <a:xfrm>
            <a:off x="2499108" y="351000"/>
            <a:ext cx="2247729" cy="3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6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FE372-A7E1-05DD-C663-BCBC851B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3375E-28DE-5B66-58B7-8C6EAE53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crisi del positivismo e la comunità scientifica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16B411-692F-03F8-365D-F6C45EC2A3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Crisi dell’idea di progresso e nascita della storiografia internazionale</a:t>
            </a:r>
          </a:p>
          <a:p>
            <a:endParaRPr lang="it-IT" dirty="0"/>
          </a:p>
          <a:p>
            <a:r>
              <a:rPr lang="it-IT" i="1" dirty="0" err="1"/>
              <a:t>Revue</a:t>
            </a:r>
            <a:r>
              <a:rPr lang="it-IT" i="1" dirty="0"/>
              <a:t> </a:t>
            </a:r>
            <a:r>
              <a:rPr lang="it-IT" i="1" dirty="0" err="1"/>
              <a:t>historique</a:t>
            </a:r>
            <a:r>
              <a:rPr lang="it-IT" dirty="0"/>
              <a:t>, </a:t>
            </a:r>
            <a:r>
              <a:rPr lang="it-IT" i="1" dirty="0" err="1"/>
              <a:t>Historische</a:t>
            </a:r>
            <a:r>
              <a:rPr lang="it-IT" i="1" dirty="0"/>
              <a:t> </a:t>
            </a:r>
            <a:r>
              <a:rPr lang="it-IT" i="1" dirty="0" err="1"/>
              <a:t>Zeitschrift</a:t>
            </a:r>
            <a:r>
              <a:rPr lang="it-IT" dirty="0"/>
              <a:t>, En</a:t>
            </a:r>
            <a:r>
              <a:rPr lang="it-IT" i="1" dirty="0"/>
              <a:t>glish </a:t>
            </a:r>
            <a:r>
              <a:rPr lang="it-IT" i="1" dirty="0" err="1"/>
              <a:t>Historical</a:t>
            </a:r>
            <a:r>
              <a:rPr lang="it-IT" i="1" dirty="0"/>
              <a:t> Review</a:t>
            </a:r>
          </a:p>
          <a:p>
            <a:endParaRPr lang="it-IT" dirty="0"/>
          </a:p>
          <a:p>
            <a:r>
              <a:rPr lang="it-IT" dirty="0"/>
              <a:t>Congressi internazionali di storia</a:t>
            </a:r>
            <a:br>
              <a:rPr lang="it-IT" dirty="0"/>
            </a:br>
            <a:r>
              <a:rPr lang="it-IT" dirty="0"/>
              <a:t>e </a:t>
            </a:r>
            <a:r>
              <a:rPr lang="it-IT" i="1" dirty="0"/>
              <a:t>ethos</a:t>
            </a:r>
            <a:r>
              <a:rPr lang="it-IT" dirty="0"/>
              <a:t> comune della ricerca</a:t>
            </a:r>
          </a:p>
        </p:txBody>
      </p:sp>
      <p:pic>
        <p:nvPicPr>
          <p:cNvPr id="6" name="Segnaposto contenuto 5" descr="Immagine che contiene testo, Carattere, lettera, documento&#10;&#10;Il contenuto generato dall'IA potrebbe non essere corretto.">
            <a:extLst>
              <a:ext uri="{FF2B5EF4-FFF2-40B4-BE49-F238E27FC236}">
                <a16:creationId xmlns:a16="http://schemas.microsoft.com/office/drawing/2014/main" id="{BA0D94BB-9A12-B775-8F78-F7E1A2A978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60" y="1344419"/>
            <a:ext cx="3477033" cy="5513581"/>
          </a:xfrm>
        </p:spPr>
      </p:pic>
    </p:spTree>
    <p:extLst>
      <p:ext uri="{BB962C8B-B14F-4D97-AF65-F5344CB8AC3E}">
        <p14:creationId xmlns:p14="http://schemas.microsoft.com/office/powerpoint/2010/main" val="109919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508CC-C91B-DF62-8BED-BBE6A1A42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9160ACE-CA89-1FDE-E740-C1E56365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20" y="446088"/>
            <a:ext cx="4389120" cy="976312"/>
          </a:xfrm>
        </p:spPr>
        <p:txBody>
          <a:bodyPr>
            <a:noAutofit/>
          </a:bodyPr>
          <a:lstStyle/>
          <a:p>
            <a:r>
              <a:rPr lang="it-IT" sz="3600" dirty="0"/>
              <a:t>Verso il Novecento</a:t>
            </a:r>
          </a:p>
        </p:txBody>
      </p:sp>
      <p:pic>
        <p:nvPicPr>
          <p:cNvPr id="8" name="Segnaposto contenuto 7" descr="Immagine che contiene arredo, biblioteca, stanza, tavolo&#10;&#10;Il contenuto generato dall'IA potrebbe non essere corretto.">
            <a:extLst>
              <a:ext uri="{FF2B5EF4-FFF2-40B4-BE49-F238E27FC236}">
                <a16:creationId xmlns:a16="http://schemas.microsoft.com/office/drawing/2014/main" id="{555DA6A0-A625-8619-F942-AE83307E4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1778952"/>
            <a:ext cx="5914746" cy="463296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35DD70-1CEF-2889-5ECF-6C9904337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1" y="2149476"/>
            <a:ext cx="3505199" cy="4262436"/>
          </a:xfrm>
        </p:spPr>
        <p:txBody>
          <a:bodyPr>
            <a:normAutofit/>
          </a:bodyPr>
          <a:lstStyle/>
          <a:p>
            <a:r>
              <a:rPr lang="it-IT" sz="1800" dirty="0"/>
              <a:t>La storia diventa scienza e strumento di identità</a:t>
            </a:r>
          </a:p>
          <a:p>
            <a:endParaRPr lang="it-IT" sz="1800" dirty="0"/>
          </a:p>
          <a:p>
            <a:r>
              <a:rPr lang="it-IT" sz="1800" dirty="0"/>
              <a:t>Dalla nazione alla comunità scientifica</a:t>
            </a:r>
          </a:p>
          <a:p>
            <a:endParaRPr lang="it-IT" sz="1800" dirty="0"/>
          </a:p>
          <a:p>
            <a:r>
              <a:rPr lang="it-IT" sz="1800" dirty="0"/>
              <a:t>La memoria come fondamento della modernità</a:t>
            </a:r>
          </a:p>
          <a:p>
            <a:endParaRPr lang="it-IT" sz="1800" dirty="0"/>
          </a:p>
          <a:p>
            <a:r>
              <a:rPr lang="it-IT" sz="1800" dirty="0"/>
              <a:t>Verso il Novecento: tra disincanto e nuove sintesi</a:t>
            </a:r>
          </a:p>
        </p:txBody>
      </p:sp>
    </p:spTree>
    <p:extLst>
      <p:ext uri="{BB962C8B-B14F-4D97-AF65-F5344CB8AC3E}">
        <p14:creationId xmlns:p14="http://schemas.microsoft.com/office/powerpoint/2010/main" val="296773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B2AD61-4964-FEEE-CC56-757E234D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professionalizzazione del mestiere di storico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04C889-BBE1-C410-4DCF-1FC09D053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249988" cy="3777622"/>
          </a:xfrm>
        </p:spPr>
        <p:txBody>
          <a:bodyPr/>
          <a:lstStyle/>
          <a:p>
            <a:r>
              <a:rPr lang="it-IT" dirty="0"/>
              <a:t>Dalla disciplina letteraria alla scienza autonoma</a:t>
            </a:r>
          </a:p>
          <a:p>
            <a:endParaRPr lang="it-IT" dirty="0"/>
          </a:p>
          <a:p>
            <a:r>
              <a:rPr lang="it-IT" dirty="0"/>
              <a:t>Nascita degli archivi di Stato e delle cattedre universitarie</a:t>
            </a:r>
          </a:p>
          <a:p>
            <a:endParaRPr lang="it-IT" dirty="0"/>
          </a:p>
          <a:p>
            <a:r>
              <a:rPr lang="it-IT" dirty="0"/>
              <a:t>Riviste e accademie come</a:t>
            </a:r>
            <a:br>
              <a:rPr lang="it-IT" dirty="0"/>
            </a:br>
            <a:r>
              <a:rPr lang="it-IT" dirty="0"/>
              <a:t> luoghi di legittimazione</a:t>
            </a:r>
          </a:p>
          <a:p>
            <a:endParaRPr lang="it-IT" dirty="0"/>
          </a:p>
          <a:p>
            <a:r>
              <a:rPr lang="it-IT" dirty="0"/>
              <a:t>Lo storico come figura </a:t>
            </a:r>
            <a:br>
              <a:rPr lang="it-IT" dirty="0"/>
            </a:br>
            <a:r>
              <a:rPr lang="it-IT" dirty="0"/>
              <a:t>professionale e civile</a:t>
            </a:r>
          </a:p>
        </p:txBody>
      </p:sp>
      <p:pic>
        <p:nvPicPr>
          <p:cNvPr id="6" name="Segnaposto contenuto 5" descr="Immagine che contiene arredo, biblioteca, libro, libreria&#10;&#10;Il contenuto generato dall'IA potrebbe non essere corretto.">
            <a:extLst>
              <a:ext uri="{FF2B5EF4-FFF2-40B4-BE49-F238E27FC236}">
                <a16:creationId xmlns:a16="http://schemas.microsoft.com/office/drawing/2014/main" id="{8FCDFDC0-BEA2-CBEE-2D50-033798105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10" y="3425800"/>
            <a:ext cx="6101690" cy="3432200"/>
          </a:xfrm>
        </p:spPr>
      </p:pic>
    </p:spTree>
    <p:extLst>
      <p:ext uri="{BB962C8B-B14F-4D97-AF65-F5344CB8AC3E}">
        <p14:creationId xmlns:p14="http://schemas.microsoft.com/office/powerpoint/2010/main" val="263264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C1465-F929-402E-5C57-BCBD2BF3E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28947-4B20-C17B-BC4B-06E74D78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berlinese e la scuola tedesca</a:t>
            </a:r>
          </a:p>
        </p:txBody>
      </p:sp>
      <p:pic>
        <p:nvPicPr>
          <p:cNvPr id="6" name="Segnaposto contenuto 5" descr="Immagine che contiene cielo, edificio, nuvola, aria aperta&#10;&#10;Il contenuto generato dall'IA potrebbe non essere corretto.">
            <a:extLst>
              <a:ext uri="{FF2B5EF4-FFF2-40B4-BE49-F238E27FC236}">
                <a16:creationId xmlns:a16="http://schemas.microsoft.com/office/drawing/2014/main" id="{2E36F6C7-9429-A414-A60A-EA5C7C8A76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4073" r="3621" b="21574"/>
          <a:stretch>
            <a:fillRect/>
          </a:stretch>
        </p:blipFill>
        <p:spPr>
          <a:xfrm>
            <a:off x="2172557" y="2845684"/>
            <a:ext cx="5018190" cy="3058160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CA2E9A-5BC0-0821-5ABC-6A211C0FA4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Università di Berlino (1810): nascita della </a:t>
            </a:r>
            <a:r>
              <a:rPr lang="it-IT" i="1" dirty="0" err="1"/>
              <a:t>Forschungsuniversität</a:t>
            </a:r>
            <a:endParaRPr lang="it-IT" i="1" dirty="0"/>
          </a:p>
          <a:p>
            <a:endParaRPr lang="it-IT" dirty="0"/>
          </a:p>
          <a:p>
            <a:r>
              <a:rPr lang="it-IT" dirty="0"/>
              <a:t>Leopold von Ranke: il passato “come realmente è accaduto”</a:t>
            </a:r>
          </a:p>
          <a:p>
            <a:endParaRPr lang="it-IT" dirty="0"/>
          </a:p>
          <a:p>
            <a:r>
              <a:rPr lang="it-IT" dirty="0"/>
              <a:t>Metodo filologico e centralità dell’archivio</a:t>
            </a:r>
          </a:p>
          <a:p>
            <a:endParaRPr lang="it-IT" dirty="0"/>
          </a:p>
          <a:p>
            <a:r>
              <a:rPr lang="it-IT" dirty="0"/>
              <a:t>Oggettività e missione nazionale</a:t>
            </a:r>
          </a:p>
        </p:txBody>
      </p:sp>
    </p:spTree>
    <p:extLst>
      <p:ext uri="{BB962C8B-B14F-4D97-AF65-F5344CB8AC3E}">
        <p14:creationId xmlns:p14="http://schemas.microsoft.com/office/powerpoint/2010/main" val="314786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A9D4-6DA0-74F7-A33C-CE5BC6C0A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CEC1A-2DCF-2756-354A-A4A0C395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metodo storico tedesco e la sua diffusione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7FA932-182A-9C24-DF06-3ACF841783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Dalla Germania all’Europa: influenza del modello </a:t>
            </a:r>
            <a:r>
              <a:rPr lang="it-IT" dirty="0" err="1"/>
              <a:t>rankeano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Sybel</a:t>
            </a:r>
            <a:r>
              <a:rPr lang="it-IT" dirty="0"/>
              <a:t> e </a:t>
            </a:r>
            <a:r>
              <a:rPr lang="it-IT" dirty="0" err="1"/>
              <a:t>Treitschke</a:t>
            </a:r>
            <a:r>
              <a:rPr lang="it-IT" dirty="0"/>
              <a:t>: la storia al servizio dello Stato</a:t>
            </a:r>
          </a:p>
          <a:p>
            <a:endParaRPr lang="it-IT" dirty="0"/>
          </a:p>
          <a:p>
            <a:r>
              <a:rPr lang="it-IT" dirty="0"/>
              <a:t>Nascita della storia costituzionale e diplomatica</a:t>
            </a:r>
          </a:p>
        </p:txBody>
      </p:sp>
      <p:pic>
        <p:nvPicPr>
          <p:cNvPr id="6" name="Segnaposto contenuto 5" descr="Immagine che contiene testo, libro, Carattere, carta&#10;&#10;Il contenuto generato dall'IA potrebbe non essere corretto.">
            <a:extLst>
              <a:ext uri="{FF2B5EF4-FFF2-40B4-BE49-F238E27FC236}">
                <a16:creationId xmlns:a16="http://schemas.microsoft.com/office/drawing/2014/main" id="{F598BF35-2D27-6BAF-9B03-C22E73E7A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1" y="1519405"/>
            <a:ext cx="2846830" cy="4714485"/>
          </a:xfrm>
        </p:spPr>
      </p:pic>
    </p:spTree>
    <p:extLst>
      <p:ext uri="{BB962C8B-B14F-4D97-AF65-F5344CB8AC3E}">
        <p14:creationId xmlns:p14="http://schemas.microsoft.com/office/powerpoint/2010/main" val="346340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45B8-F743-395E-0A91-50F14A0B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31D41-0FB5-60B7-B6BC-833FEC1C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storiografia francese: scienza e impegno civile</a:t>
            </a:r>
          </a:p>
        </p:txBody>
      </p:sp>
      <p:pic>
        <p:nvPicPr>
          <p:cNvPr id="6" name="Segnaposto contenuto 5" descr="Immagine che contiene vestiti, dipinto, interno, persona&#10;&#10;Il contenuto generato dall'IA potrebbe non essere corretto.">
            <a:extLst>
              <a:ext uri="{FF2B5EF4-FFF2-40B4-BE49-F238E27FC236}">
                <a16:creationId xmlns:a16="http://schemas.microsoft.com/office/drawing/2014/main" id="{11DC04CE-59CE-FE9F-1F5C-9D397EA64D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60" y="2042159"/>
            <a:ext cx="3149740" cy="4439995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DA11F2-114F-8972-6160-349F5F19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264418"/>
          </a:xfrm>
        </p:spPr>
        <p:txBody>
          <a:bodyPr>
            <a:normAutofit/>
          </a:bodyPr>
          <a:lstStyle/>
          <a:p>
            <a:r>
              <a:rPr lang="it-IT" dirty="0"/>
              <a:t>Dopo il 1815: tra Restaurazione e rivoluzioni</a:t>
            </a:r>
          </a:p>
          <a:p>
            <a:endParaRPr lang="it-IT" dirty="0"/>
          </a:p>
          <a:p>
            <a:r>
              <a:rPr lang="it-IT" dirty="0"/>
              <a:t>François </a:t>
            </a:r>
            <a:r>
              <a:rPr lang="it-IT" dirty="0" err="1"/>
              <a:t>Guizot</a:t>
            </a:r>
            <a:r>
              <a:rPr lang="it-IT" dirty="0"/>
              <a:t> e la civiltà europea come equilibrio tra libertà e autorità</a:t>
            </a:r>
          </a:p>
          <a:p>
            <a:endParaRPr lang="it-IT" dirty="0"/>
          </a:p>
          <a:p>
            <a:r>
              <a:rPr lang="it-IT" dirty="0"/>
              <a:t>Michelet e </a:t>
            </a:r>
            <a:r>
              <a:rPr lang="it-IT" dirty="0" err="1"/>
              <a:t>Quinet</a:t>
            </a:r>
            <a:r>
              <a:rPr lang="it-IT" dirty="0"/>
              <a:t>: il popolo come protagonista della storia</a:t>
            </a:r>
          </a:p>
          <a:p>
            <a:endParaRPr lang="it-IT" dirty="0"/>
          </a:p>
          <a:p>
            <a:r>
              <a:rPr lang="it-IT" dirty="0"/>
              <a:t>La storia come religione laica della nazione</a:t>
            </a:r>
          </a:p>
        </p:txBody>
      </p:sp>
    </p:spTree>
    <p:extLst>
      <p:ext uri="{BB962C8B-B14F-4D97-AF65-F5344CB8AC3E}">
        <p14:creationId xmlns:p14="http://schemas.microsoft.com/office/powerpoint/2010/main" val="145034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BCF1F-A5AF-1E5E-82FA-57A51043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F3C07D-C3D9-C24B-C27C-8B41EDF3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Francia tra positivismo e romanticismo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1CD6AE-6825-FE7D-9722-0F540C1F94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Doppia tensione: scienza e narrazione</a:t>
            </a:r>
          </a:p>
          <a:p>
            <a:endParaRPr lang="it-IT" dirty="0"/>
          </a:p>
          <a:p>
            <a:r>
              <a:rPr lang="it-IT" dirty="0" err="1"/>
              <a:t>Fustel</a:t>
            </a:r>
            <a:r>
              <a:rPr lang="it-IT" dirty="0"/>
              <a:t> de </a:t>
            </a:r>
            <a:r>
              <a:rPr lang="it-IT" dirty="0" err="1"/>
              <a:t>Coulanges</a:t>
            </a:r>
            <a:r>
              <a:rPr lang="it-IT" dirty="0"/>
              <a:t> e </a:t>
            </a:r>
            <a:r>
              <a:rPr lang="it-IT" dirty="0" err="1"/>
              <a:t>Monod</a:t>
            </a:r>
            <a:r>
              <a:rPr lang="it-IT" dirty="0"/>
              <a:t>: rigore e metodo</a:t>
            </a:r>
          </a:p>
          <a:p>
            <a:endParaRPr lang="it-IT" dirty="0"/>
          </a:p>
          <a:p>
            <a:r>
              <a:rPr lang="it-IT" dirty="0"/>
              <a:t>Persistenza della dimensione morale e letteraria</a:t>
            </a:r>
          </a:p>
        </p:txBody>
      </p:sp>
      <p:pic>
        <p:nvPicPr>
          <p:cNvPr id="6" name="Segnaposto contenuto 5" descr="Immagine che contiene dipinto, disegno, aria aperta, cielo&#10;&#10;Il contenuto generato dall'IA potrebbe non essere corretto.">
            <a:extLst>
              <a:ext uri="{FF2B5EF4-FFF2-40B4-BE49-F238E27FC236}">
                <a16:creationId xmlns:a16="http://schemas.microsoft.com/office/drawing/2014/main" id="{6279D4E8-956D-C0E8-E7CD-0B7DD9BCF1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0" y="1649367"/>
            <a:ext cx="3393828" cy="4746087"/>
          </a:xfrm>
        </p:spPr>
      </p:pic>
    </p:spTree>
    <p:extLst>
      <p:ext uri="{BB962C8B-B14F-4D97-AF65-F5344CB8AC3E}">
        <p14:creationId xmlns:p14="http://schemas.microsoft.com/office/powerpoint/2010/main" val="351358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C0E3-0EFE-DC43-A1D9-30C8F5A63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61A98-F5FB-A5F3-A944-2E8761C5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L’Inghilterra vittoriana: letteratura e divulgazione</a:t>
            </a:r>
          </a:p>
        </p:txBody>
      </p:sp>
      <p:pic>
        <p:nvPicPr>
          <p:cNvPr id="6" name="Segnaposto contenuto 5" descr="Immagine che contiene scaffale, testo, Pubblicazione, libreria&#10;&#10;Il contenuto generato dall'IA potrebbe non essere corretto.">
            <a:extLst>
              <a:ext uri="{FF2B5EF4-FFF2-40B4-BE49-F238E27FC236}">
                <a16:creationId xmlns:a16="http://schemas.microsoft.com/office/drawing/2014/main" id="{C5EC5D9D-6353-6657-A86D-5803F72374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2641601"/>
            <a:ext cx="4265455" cy="308245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814EFEE-9953-22BE-D113-5993A22C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/>
          </a:bodyPr>
          <a:lstStyle/>
          <a:p>
            <a:r>
              <a:rPr lang="it-IT" dirty="0"/>
              <a:t>Tradizione narrativa e pubblico borghese</a:t>
            </a:r>
          </a:p>
          <a:p>
            <a:endParaRPr lang="it-IT" dirty="0"/>
          </a:p>
          <a:p>
            <a:r>
              <a:rPr lang="it-IT" dirty="0"/>
              <a:t>Thomas Babington Macaulay: la storia come progresso</a:t>
            </a:r>
          </a:p>
          <a:p>
            <a:endParaRPr lang="it-IT" dirty="0"/>
          </a:p>
          <a:p>
            <a:r>
              <a:rPr lang="it-IT" dirty="0"/>
              <a:t>Thomas Carlyle: l’eroe come motore della storia</a:t>
            </a:r>
          </a:p>
          <a:p>
            <a:endParaRPr lang="it-IT" dirty="0"/>
          </a:p>
          <a:p>
            <a:r>
              <a:rPr lang="it-IT" dirty="0"/>
              <a:t>Verso la storia “imperiale” e universitaria (Freeman, </a:t>
            </a:r>
            <a:r>
              <a:rPr lang="it-IT" dirty="0" err="1"/>
              <a:t>Seeley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010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40F8-2B1B-27A4-819F-D6638A11F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EBCCF-5981-2220-368F-1F9BB4BD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storiografia americana dell’Ottocento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F81A02-1483-D48F-0EB5-790FA19F4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206240"/>
          </a:xfrm>
        </p:spPr>
        <p:txBody>
          <a:bodyPr/>
          <a:lstStyle/>
          <a:p>
            <a:r>
              <a:rPr lang="it-IT" dirty="0"/>
              <a:t>Storia come mito fondativo della giovane nazione</a:t>
            </a:r>
          </a:p>
          <a:p>
            <a:endParaRPr lang="it-IT" dirty="0"/>
          </a:p>
          <a:p>
            <a:r>
              <a:rPr lang="it-IT" dirty="0"/>
              <a:t>George Bancroft: la democrazia come disegno provvidenziale</a:t>
            </a:r>
          </a:p>
          <a:p>
            <a:endParaRPr lang="it-IT" dirty="0"/>
          </a:p>
          <a:p>
            <a:r>
              <a:rPr lang="it-IT" dirty="0"/>
              <a:t>Prescott e </a:t>
            </a:r>
            <a:r>
              <a:rPr lang="it-IT" dirty="0" err="1"/>
              <a:t>Parkman</a:t>
            </a:r>
            <a:r>
              <a:rPr lang="it-IT" dirty="0"/>
              <a:t>: epopee del Nuovo Mondo</a:t>
            </a:r>
          </a:p>
          <a:p>
            <a:endParaRPr lang="it-IT" dirty="0"/>
          </a:p>
          <a:p>
            <a:r>
              <a:rPr lang="it-IT" dirty="0"/>
              <a:t>Verso la professionalizzazione: American </a:t>
            </a:r>
            <a:r>
              <a:rPr lang="it-IT" dirty="0" err="1"/>
              <a:t>Historical</a:t>
            </a:r>
            <a:r>
              <a:rPr lang="it-IT" dirty="0"/>
              <a:t> Association (1884)</a:t>
            </a:r>
          </a:p>
        </p:txBody>
      </p:sp>
      <p:pic>
        <p:nvPicPr>
          <p:cNvPr id="6" name="Segnaposto contenuto 5" descr="Immagine che contiene mappa, testo, disegno&#10;&#10;Il contenuto generato dall'IA potrebbe non essere corretto.">
            <a:extLst>
              <a:ext uri="{FF2B5EF4-FFF2-40B4-BE49-F238E27FC236}">
                <a16:creationId xmlns:a16="http://schemas.microsoft.com/office/drawing/2014/main" id="{41227D52-A93D-C844-203F-AD64203EF6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08"/>
          <a:stretch>
            <a:fillRect/>
          </a:stretch>
        </p:blipFill>
        <p:spPr>
          <a:xfrm>
            <a:off x="6903076" y="2249900"/>
            <a:ext cx="5095884" cy="3983990"/>
          </a:xfrm>
        </p:spPr>
      </p:pic>
    </p:spTree>
    <p:extLst>
      <p:ext uri="{BB962C8B-B14F-4D97-AF65-F5344CB8AC3E}">
        <p14:creationId xmlns:p14="http://schemas.microsoft.com/office/powerpoint/2010/main" val="252818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0EA6C-277B-84CD-8AB6-7AC15CC6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E5382-C4E9-B748-10A6-10FAE23A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Francia e la Germania a confronto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4DCF7-7D06-6C8A-522D-2B98E2EF9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1067" y="1679182"/>
            <a:ext cx="4601535" cy="657618"/>
          </a:xfrm>
        </p:spPr>
        <p:txBody>
          <a:bodyPr/>
          <a:lstStyle/>
          <a:p>
            <a:r>
              <a:rPr lang="it-IT" dirty="0"/>
              <a:t>Germania: metodo, archivio, Stato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2D797B0-E5EC-D26C-1284-99F3B0F4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5" y="1679182"/>
            <a:ext cx="4919973" cy="657618"/>
          </a:xfrm>
        </p:spPr>
        <p:txBody>
          <a:bodyPr/>
          <a:lstStyle/>
          <a:p>
            <a:r>
              <a:rPr lang="it-IT" dirty="0"/>
              <a:t>Francia: narrazione, popolo, nazione</a:t>
            </a:r>
          </a:p>
        </p:txBody>
      </p:sp>
      <p:pic>
        <p:nvPicPr>
          <p:cNvPr id="6" name="Immagine 5" descr="Immagine che contiene mappa, testo, atlante&#10;&#10;Il contenuto generato dall'IA potrebbe non essere corretto.">
            <a:extLst>
              <a:ext uri="{FF2B5EF4-FFF2-40B4-BE49-F238E27FC236}">
                <a16:creationId xmlns:a16="http://schemas.microsoft.com/office/drawing/2014/main" id="{75429A95-DC50-E690-896F-5DDBCEF16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77" y="2204720"/>
            <a:ext cx="7071335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444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491</Words>
  <Application>Microsoft Office PowerPoint</Application>
  <PresentationFormat>Widescreen</PresentationFormat>
  <Paragraphs>100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Aptos</vt:lpstr>
      <vt:lpstr>Arial</vt:lpstr>
      <vt:lpstr>Century Gothic</vt:lpstr>
      <vt:lpstr>Wingdings 3</vt:lpstr>
      <vt:lpstr>Filo</vt:lpstr>
      <vt:lpstr>La nascita delle storiografie nazionali (XIX secolo)</vt:lpstr>
      <vt:lpstr>La professionalizzazione del mestiere di storico</vt:lpstr>
      <vt:lpstr>Il modello berlinese e la scuola tedesca</vt:lpstr>
      <vt:lpstr>Il metodo storico tedesco e la sua diffusione</vt:lpstr>
      <vt:lpstr>La storiografia francese: scienza e impegno civile</vt:lpstr>
      <vt:lpstr>La Francia tra positivismo e romanticismo</vt:lpstr>
      <vt:lpstr>L’Inghilterra vittoriana: letteratura e divulgazione</vt:lpstr>
      <vt:lpstr>La storiografia americana dell’Ottocento</vt:lpstr>
      <vt:lpstr>La Francia e la Germania a confronto</vt:lpstr>
      <vt:lpstr>La storiografia italiana del Risorgimento</vt:lpstr>
      <vt:lpstr>Cesare Balbo e la storiografia cattolico-liberale</vt:lpstr>
      <vt:lpstr>Firenze e Milano: centri della cultura storica</vt:lpstr>
      <vt:lpstr>Gli storici nell’età liberale</vt:lpstr>
      <vt:lpstr>La crisi del positivismo e la comunità scientifica</vt:lpstr>
      <vt:lpstr>Verso il Novecento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MARCELLO DINACCI</dc:creator>
  <cp:lastModifiedBy>MARCELLO DINACCI</cp:lastModifiedBy>
  <cp:revision>1</cp:revision>
  <dcterms:created xsi:type="dcterms:W3CDTF">2025-10-30T13:39:00Z</dcterms:created>
  <dcterms:modified xsi:type="dcterms:W3CDTF">2025-10-30T14:27:07Z</dcterms:modified>
</cp:coreProperties>
</file>