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7" r:id="rId3"/>
    <p:sldId id="283" r:id="rId4"/>
    <p:sldId id="276" r:id="rId5"/>
    <p:sldId id="274" r:id="rId6"/>
    <p:sldId id="263" r:id="rId7"/>
    <p:sldId id="279" r:id="rId8"/>
    <p:sldId id="275" r:id="rId9"/>
    <p:sldId id="284" r:id="rId10"/>
    <p:sldId id="280"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1717"/>
    <a:srgbClr val="5B5A5A"/>
    <a:srgbClr val="80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708" autoAdjust="0"/>
    <p:restoredTop sz="95328" autoAdjust="0"/>
  </p:normalViewPr>
  <p:slideViewPr>
    <p:cSldViewPr snapToGrid="0">
      <p:cViewPr varScale="1">
        <p:scale>
          <a:sx n="98" d="100"/>
          <a:sy n="98" d="100"/>
        </p:scale>
        <p:origin x="208" y="51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9B571-0991-47CD-9CEC-263A43A2AC77}" type="datetimeFigureOut">
              <a:rPr lang="it-IT" smtClean="0"/>
              <a:t>25/03/26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422B9D-8694-47D1-9903-65D9FED594F6}" type="slidenum">
              <a:rPr lang="it-IT" smtClean="0"/>
              <a:t>‹N›</a:t>
            </a:fld>
            <a:endParaRPr lang="it-IT"/>
          </a:p>
        </p:txBody>
      </p:sp>
    </p:spTree>
    <p:extLst>
      <p:ext uri="{BB962C8B-B14F-4D97-AF65-F5344CB8AC3E}">
        <p14:creationId xmlns:p14="http://schemas.microsoft.com/office/powerpoint/2010/main" val="1572072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2</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3</a:t>
            </a:fld>
            <a:endParaRPr lang="it-IT"/>
          </a:p>
        </p:txBody>
      </p:sp>
    </p:spTree>
    <p:extLst>
      <p:ext uri="{BB962C8B-B14F-4D97-AF65-F5344CB8AC3E}">
        <p14:creationId xmlns:p14="http://schemas.microsoft.com/office/powerpoint/2010/main" val="1590034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4</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5</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6</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7</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8</a:t>
            </a:fld>
            <a:endParaRPr lang="it-IT"/>
          </a:p>
        </p:txBody>
      </p:sp>
    </p:spTree>
    <p:extLst>
      <p:ext uri="{BB962C8B-B14F-4D97-AF65-F5344CB8AC3E}">
        <p14:creationId xmlns:p14="http://schemas.microsoft.com/office/powerpoint/2010/main" val="26457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4A422B9D-8694-47D1-9903-65D9FED594F6}" type="slidenum">
              <a:rPr lang="it-IT" smtClean="0"/>
              <a:t>10</a:t>
            </a:fld>
            <a:endParaRPr lang="it-IT"/>
          </a:p>
        </p:txBody>
      </p:sp>
    </p:spTree>
    <p:extLst>
      <p:ext uri="{BB962C8B-B14F-4D97-AF65-F5344CB8AC3E}">
        <p14:creationId xmlns:p14="http://schemas.microsoft.com/office/powerpoint/2010/main" val="264579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Click to edit Master title style</a:t>
            </a:r>
            <a:endParaRPr lang="it-IT" dirty="0"/>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Click to edit Master subtitle style</a:t>
            </a:r>
          </a:p>
        </p:txBody>
      </p:sp>
      <p:sp>
        <p:nvSpPr>
          <p:cNvPr id="4" name="Segnaposto data 3"/>
          <p:cNvSpPr>
            <a:spLocks noGrp="1"/>
          </p:cNvSpPr>
          <p:nvPr>
            <p:ph type="dt" sz="half" idx="10"/>
          </p:nvPr>
        </p:nvSpPr>
        <p:spPr/>
        <p:txBody>
          <a:bodyPr/>
          <a:lstStyle/>
          <a:p>
            <a:fld id="{E334C6C1-9A1F-4CAB-BDE0-CEA4BBAD521B}" type="datetimeFigureOut">
              <a:rPr lang="it-IT" smtClean="0"/>
              <a:t>25/03/26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7FD0DC9-7625-4210-859B-42F81EE27038}" type="slidenum">
              <a:rPr lang="it-IT" smtClean="0"/>
              <a:t>‹N›</a:t>
            </a:fld>
            <a:endParaRPr lang="it-IT"/>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33515" y="297600"/>
            <a:ext cx="2896854" cy="1376475"/>
          </a:xfrm>
          <a:prstGeom prst="rect">
            <a:avLst/>
          </a:prstGeom>
        </p:spPr>
      </p:pic>
      <p:sp>
        <p:nvSpPr>
          <p:cNvPr id="11" name="Rettangolo 10">
            <a:extLst>
              <a:ext uri="{FF2B5EF4-FFF2-40B4-BE49-F238E27FC236}">
                <a16:creationId xmlns:a16="http://schemas.microsoft.com/office/drawing/2014/main" id="{B4038F10-00FD-4FF9-B913-718227FB2649}"/>
              </a:ext>
            </a:extLst>
          </p:cNvPr>
          <p:cNvSpPr/>
          <p:nvPr userDrawn="1"/>
        </p:nvSpPr>
        <p:spPr>
          <a:xfrm>
            <a:off x="-9182" y="5735637"/>
            <a:ext cx="12192001" cy="1122363"/>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334C6C1-9A1F-4CAB-BDE0-CEA4BBAD521B}" type="datetimeFigureOut">
              <a:rPr lang="it-IT" smtClean="0"/>
              <a:t>25/03/26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7FD0DC9-7625-4210-859B-42F81EE27038}" type="slidenum">
              <a:rPr lang="it-IT" smtClean="0"/>
              <a:t>‹N›</a:t>
            </a:fld>
            <a:endParaRPr lang="it-IT"/>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403" y="136525"/>
            <a:ext cx="2182695" cy="1037134"/>
          </a:xfrm>
          <a:prstGeom prst="rect">
            <a:avLst/>
          </a:prstGeom>
        </p:spPr>
      </p:pic>
      <p:sp>
        <p:nvSpPr>
          <p:cNvPr id="10" name="Rettangolo 9">
            <a:extLst>
              <a:ext uri="{FF2B5EF4-FFF2-40B4-BE49-F238E27FC236}">
                <a16:creationId xmlns:a16="http://schemas.microsoft.com/office/drawing/2014/main" id="{4AFB21E0-114C-47A2-B9FE-380E293E4735}"/>
              </a:ext>
            </a:extLst>
          </p:cNvPr>
          <p:cNvSpPr/>
          <p:nvPr userDrawn="1"/>
        </p:nvSpPr>
        <p:spPr>
          <a:xfrm>
            <a:off x="-9182" y="6084606"/>
            <a:ext cx="12192001" cy="773394"/>
          </a:xfrm>
          <a:prstGeom prst="rect">
            <a:avLst/>
          </a:prstGeom>
          <a:solidFill>
            <a:srgbClr val="BB1717"/>
          </a:solidFill>
          <a:ln>
            <a:solidFill>
              <a:srgbClr val="BB17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0105877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4C6C1-9A1F-4CAB-BDE0-CEA4BBAD521B}" type="datetimeFigureOut">
              <a:rPr lang="it-IT" smtClean="0"/>
              <a:t>25/03/26</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t>‹N›</a:t>
            </a:fld>
            <a:endParaRPr lang="it-IT"/>
          </a:p>
        </p:txBody>
      </p:sp>
    </p:spTree>
    <p:extLst>
      <p:ext uri="{BB962C8B-B14F-4D97-AF65-F5344CB8AC3E}">
        <p14:creationId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wikilabour.it/dizionario/mansioni/mansioni/" TargetMode="External"/><Relationship Id="rId13" Type="http://schemas.openxmlformats.org/officeDocument/2006/relationships/hyperlink" Target="https://www.wikilabour.it/dizionario/irregolarita/licenziamento-illegittimo-effetti/" TargetMode="External"/><Relationship Id="rId18" Type="http://schemas.openxmlformats.org/officeDocument/2006/relationships/hyperlink" Target="https://www.wikilabour.it/dizionario/sciopero/sciopero/" TargetMode="External"/><Relationship Id="rId3" Type="http://schemas.openxmlformats.org/officeDocument/2006/relationships/image" Target="../media/image2.png"/><Relationship Id="rId7" Type="http://schemas.openxmlformats.org/officeDocument/2006/relationships/hyperlink" Target="https://www.wikilabour.it/dizionario/questioni-processuali-e-procedurali/procedimento-disciplinare/" TargetMode="External"/><Relationship Id="rId12" Type="http://schemas.openxmlformats.org/officeDocument/2006/relationships/hyperlink" Target="https://www.wikilabour.it/dizionario/irregolarita/discriminazioni/" TargetMode="External"/><Relationship Id="rId17" Type="http://schemas.openxmlformats.org/officeDocument/2006/relationships/hyperlink" Target="https://www.wikilabour.it/dizionario/irregolarita/condotta-antisindacale/" TargetMode="External"/><Relationship Id="rId2" Type="http://schemas.openxmlformats.org/officeDocument/2006/relationships/notesSlide" Target="../notesSlides/notesSlide8.xml"/><Relationship Id="rId16" Type="http://schemas.openxmlformats.org/officeDocument/2006/relationships/hyperlink" Target="https://www.wikilabour.it/dizionario/congedi-permessi-ferie-festivita/permessi-sindacali/" TargetMode="External"/><Relationship Id="rId1" Type="http://schemas.openxmlformats.org/officeDocument/2006/relationships/slideLayout" Target="../slideLayouts/slideLayout2.xml"/><Relationship Id="rId6" Type="http://schemas.openxmlformats.org/officeDocument/2006/relationships/hyperlink" Target="https://www.wikilabour.it/dizionario/privacy/controllo-a-distanza-dei-lavoratori/" TargetMode="External"/><Relationship Id="rId11" Type="http://schemas.openxmlformats.org/officeDocument/2006/relationships/hyperlink" Target="https://www.wikilabour.it/dizionario/sindacato/rappresentanze-sindacali-rsa-rsu/" TargetMode="External"/><Relationship Id="rId5" Type="http://schemas.openxmlformats.org/officeDocument/2006/relationships/hyperlink" Target="https://www.wikilabour.it/dizionario/sindacato/statuto-dei-lavoratori/#:~:text=La%20norma%20si%20completa%2C%20sul,6)." TargetMode="External"/><Relationship Id="rId15" Type="http://schemas.openxmlformats.org/officeDocument/2006/relationships/hyperlink" Target="https://www.wikilabour.it/dizionario/impresa/imprenditore/" TargetMode="External"/><Relationship Id="rId10" Type="http://schemas.openxmlformats.org/officeDocument/2006/relationships/hyperlink" Target="https://www.wikilabour.it/dizionario/diritti/diritti-sindacali/" TargetMode="External"/><Relationship Id="rId4" Type="http://schemas.openxmlformats.org/officeDocument/2006/relationships/image" Target="../media/image12.jpg"/><Relationship Id="rId9" Type="http://schemas.openxmlformats.org/officeDocument/2006/relationships/hyperlink" Target="https://www.wikilabour.it/dizionario/trasferimento-distacco-trasferta/trasferimento-individuale-trasferimento-del-lavoratore/" TargetMode="External"/><Relationship Id="rId14" Type="http://schemas.openxmlformats.org/officeDocument/2006/relationships/hyperlink" Target="https://www.wikilabour.it/dizionario/sindacato/sindacati-organizzazioni-sindacal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63779"/>
            <a:ext cx="12192000" cy="1389506"/>
          </a:xfrm>
        </p:spPr>
        <p:txBody>
          <a:bodyPr>
            <a:normAutofit/>
          </a:bodyPr>
          <a:lstStyle/>
          <a:p>
            <a:r>
              <a:rPr lang="en-GB" b="1" u="sng" dirty="0" err="1">
                <a:solidFill>
                  <a:srgbClr val="BB1717"/>
                </a:solidFill>
                <a:latin typeface="Tahoma" panose="020B0604030504040204" pitchFamily="34" charset="0"/>
                <a:ea typeface="Tahoma" panose="020B0604030504040204" pitchFamily="34" charset="0"/>
                <a:cs typeface="Tahoma" panose="020B0604030504040204" pitchFamily="34" charset="0"/>
              </a:rPr>
              <a:t>Autunno</a:t>
            </a:r>
            <a:r>
              <a:rPr lang="en-GB" b="1" u="sng" dirty="0">
                <a:solidFill>
                  <a:srgbClr val="BB1717"/>
                </a:solidFill>
                <a:latin typeface="Tahoma" panose="020B0604030504040204" pitchFamily="34" charset="0"/>
                <a:ea typeface="Tahoma" panose="020B0604030504040204" pitchFamily="34" charset="0"/>
                <a:cs typeface="Tahoma" panose="020B0604030504040204" pitchFamily="34" charset="0"/>
              </a:rPr>
              <a:t> Caldo Torino</a:t>
            </a:r>
          </a:p>
        </p:txBody>
      </p:sp>
      <p:sp>
        <p:nvSpPr>
          <p:cNvPr id="3" name="Sottotitolo 2"/>
          <p:cNvSpPr>
            <a:spLocks noGrp="1"/>
          </p:cNvSpPr>
          <p:nvPr>
            <p:ph type="subTitle" idx="1"/>
          </p:nvPr>
        </p:nvSpPr>
        <p:spPr>
          <a:xfrm>
            <a:off x="-9182" y="3752127"/>
            <a:ext cx="12182818" cy="1655762"/>
          </a:xfrm>
        </p:spPr>
        <p:txBody>
          <a:bodyPr/>
          <a:lstStyle/>
          <a:p>
            <a:r>
              <a:rPr lang="it-IT" sz="4000" b="1" dirty="0">
                <a:solidFill>
                  <a:srgbClr val="5B5A5A"/>
                </a:solidFill>
                <a:latin typeface="Tahoma" panose="020B0604030504040204" pitchFamily="34" charset="0"/>
                <a:ea typeface="Tahoma" panose="020B0604030504040204" pitchFamily="34" charset="0"/>
                <a:cs typeface="Tahoma" panose="020B0604030504040204" pitchFamily="34" charset="0"/>
              </a:rPr>
              <a:t>Sofia Venturoli</a:t>
            </a:r>
            <a:endParaRPr lang="it-IT" sz="2800" dirty="0">
              <a:solidFill>
                <a:srgbClr val="5B5A5A"/>
              </a:solidFill>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a16="http://schemas.microsoft.com/office/drawing/2014/main" id="{B4C35D45-9251-4921-B7D8-DD171060F540}"/>
              </a:ext>
            </a:extLst>
          </p:cNvPr>
          <p:cNvSpPr txBox="1">
            <a:spLocks/>
          </p:cNvSpPr>
          <p:nvPr/>
        </p:nvSpPr>
        <p:spPr>
          <a:xfrm>
            <a:off x="-9182" y="5986831"/>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A.A. 2025/26</a:t>
            </a:r>
          </a:p>
          <a:p>
            <a:r>
              <a:rPr lang="it-IT" sz="2000" b="1" i="1" dirty="0">
                <a:solidFill>
                  <a:schemeClr val="bg1"/>
                </a:solidFill>
                <a:latin typeface="Tahoma" panose="020B0604030504040204" pitchFamily="34" charset="0"/>
                <a:ea typeface="Tahoma" panose="020B0604030504040204" pitchFamily="34" charset="0"/>
                <a:cs typeface="Tahoma" panose="020B0604030504040204" pitchFamily="34" charset="0"/>
              </a:rPr>
              <a:t>Comunicazione Interculturale</a:t>
            </a:r>
            <a:endParaRPr lang="it-IT" sz="2000"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2253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33600" y="95132"/>
            <a:ext cx="9260563"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Lo Statuto dei Lavoratori</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pic>
        <p:nvPicPr>
          <p:cNvPr id="4" name="Immagine 3">
            <a:extLst>
              <a:ext uri="{FF2B5EF4-FFF2-40B4-BE49-F238E27FC236}">
                <a16:creationId xmlns:a16="http://schemas.microsoft.com/office/drawing/2014/main" id="{2620A150-841D-98B4-A3C2-813BDBF01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7404" y="2913681"/>
            <a:ext cx="6184595" cy="3087716"/>
          </a:xfrm>
          <a:prstGeom prst="rect">
            <a:avLst/>
          </a:prstGeom>
        </p:spPr>
      </p:pic>
      <p:sp>
        <p:nvSpPr>
          <p:cNvPr id="7" name="CasellaDiTesto 6">
            <a:extLst>
              <a:ext uri="{FF2B5EF4-FFF2-40B4-BE49-F238E27FC236}">
                <a16:creationId xmlns:a16="http://schemas.microsoft.com/office/drawing/2014/main" id="{FA4DB4E4-B1C9-B821-02F8-F7804F8D38B9}"/>
              </a:ext>
            </a:extLst>
          </p:cNvPr>
          <p:cNvSpPr txBox="1"/>
          <p:nvPr/>
        </p:nvSpPr>
        <p:spPr>
          <a:xfrm>
            <a:off x="6096000" y="437115"/>
            <a:ext cx="4023360" cy="2308324"/>
          </a:xfrm>
          <a:prstGeom prst="rect">
            <a:avLst/>
          </a:prstGeom>
          <a:noFill/>
        </p:spPr>
        <p:txBody>
          <a:bodyPr wrap="square">
            <a:spAutoFit/>
          </a:bodyPr>
          <a:lstStyle/>
          <a:p>
            <a:r>
              <a:rPr lang="it-IT" b="0" i="0" dirty="0">
                <a:solidFill>
                  <a:srgbClr val="333333"/>
                </a:solidFill>
                <a:effectLst/>
                <a:latin typeface="Open Sans" panose="020B0606030504020204" pitchFamily="34" charset="0"/>
              </a:rPr>
              <a:t>Si definisce </a:t>
            </a:r>
            <a:r>
              <a:rPr lang="it-IT" b="1" i="0" dirty="0">
                <a:solidFill>
                  <a:srgbClr val="333333"/>
                </a:solidFill>
                <a:effectLst/>
                <a:latin typeface="Open Sans" panose="020B0606030504020204" pitchFamily="34" charset="0"/>
              </a:rPr>
              <a:t>Statuto dei Lavoratori</a:t>
            </a:r>
            <a:r>
              <a:rPr lang="it-IT" b="0" i="0" dirty="0">
                <a:solidFill>
                  <a:srgbClr val="333333"/>
                </a:solidFill>
                <a:effectLst/>
                <a:latin typeface="Open Sans" panose="020B0606030504020204" pitchFamily="34" charset="0"/>
              </a:rPr>
              <a:t> la Legge 20 maggio 1970 n. 300, che reca “</a:t>
            </a:r>
            <a:r>
              <a:rPr lang="it-IT" b="1" i="0" dirty="0">
                <a:solidFill>
                  <a:srgbClr val="333333"/>
                </a:solidFill>
                <a:effectLst/>
                <a:latin typeface="Open Sans" panose="020B0606030504020204" pitchFamily="34" charset="0"/>
              </a:rPr>
              <a:t>Norme sulla tutela della libertà e dignità dei lavoratori, della libertà sindacale e dell’attività sindacale nei luoghi di lavoro e norme sul collocamento</a:t>
            </a:r>
            <a:r>
              <a:rPr lang="it-IT" b="0" i="0" dirty="0">
                <a:solidFill>
                  <a:srgbClr val="333333"/>
                </a:solidFill>
                <a:effectLst/>
                <a:latin typeface="Open Sans" panose="020B0606030504020204" pitchFamily="34" charset="0"/>
              </a:rPr>
              <a:t>”. (</a:t>
            </a:r>
            <a:r>
              <a:rPr lang="it-IT" b="0" i="0" dirty="0" err="1">
                <a:solidFill>
                  <a:srgbClr val="333333"/>
                </a:solidFill>
                <a:effectLst/>
                <a:latin typeface="Open Sans" panose="020B0606030504020204" pitchFamily="34" charset="0"/>
                <a:hlinkClick r:id="rId5"/>
              </a:rPr>
              <a:t>wikiLabour.it</a:t>
            </a:r>
            <a:r>
              <a:rPr lang="it-IT" b="0" i="0" dirty="0">
                <a:solidFill>
                  <a:srgbClr val="333333"/>
                </a:solidFill>
                <a:effectLst/>
                <a:latin typeface="Open Sans" panose="020B0606030504020204" pitchFamily="34" charset="0"/>
              </a:rPr>
              <a:t>)</a:t>
            </a:r>
            <a:endParaRPr lang="it-IT" dirty="0"/>
          </a:p>
        </p:txBody>
      </p:sp>
      <p:sp>
        <p:nvSpPr>
          <p:cNvPr id="12" name="Content Placeholder 2">
            <a:extLst>
              <a:ext uri="{FF2B5EF4-FFF2-40B4-BE49-F238E27FC236}">
                <a16:creationId xmlns:a16="http://schemas.microsoft.com/office/drawing/2014/main" id="{77DE9B61-54E3-728B-2A64-48DB3B15AF2B}"/>
              </a:ext>
            </a:extLst>
          </p:cNvPr>
          <p:cNvSpPr txBox="1">
            <a:spLocks/>
          </p:cNvSpPr>
          <p:nvPr/>
        </p:nvSpPr>
        <p:spPr>
          <a:xfrm>
            <a:off x="8403" y="618352"/>
            <a:ext cx="5999001" cy="57345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400" dirty="0"/>
              <a:t>Il titolo I dello Statuto (artt. 1 – 13) disciplina diritti e divieti volti a garantire la libertà e dignità del lavoratore; in particolare in materia di libertà di opinione del lavoratore (art. 1), regolamentazione del potere di </a:t>
            </a:r>
            <a:r>
              <a:rPr lang="it-IT" sz="1400" dirty="0">
                <a:hlinkClick r:id="rId6"/>
              </a:rPr>
              <a:t>controllo</a:t>
            </a:r>
            <a:r>
              <a:rPr lang="it-IT" sz="1400" dirty="0"/>
              <a:t> (artt. 2 – 6) e </a:t>
            </a:r>
            <a:r>
              <a:rPr lang="it-IT" sz="1400" dirty="0">
                <a:hlinkClick r:id="rId7"/>
              </a:rPr>
              <a:t>disciplinare </a:t>
            </a:r>
            <a:r>
              <a:rPr lang="it-IT" sz="1400" dirty="0"/>
              <a:t>(art. 7), di </a:t>
            </a:r>
            <a:r>
              <a:rPr lang="it-IT" sz="1400" dirty="0">
                <a:hlinkClick r:id="rId8"/>
              </a:rPr>
              <a:t>mansioni</a:t>
            </a:r>
            <a:r>
              <a:rPr lang="it-IT" sz="1400" dirty="0"/>
              <a:t> e </a:t>
            </a:r>
            <a:r>
              <a:rPr lang="it-IT" sz="1400" dirty="0">
                <a:hlinkClick r:id="rId9"/>
              </a:rPr>
              <a:t>trasferimenti</a:t>
            </a:r>
            <a:r>
              <a:rPr lang="it-IT" sz="1400" dirty="0"/>
              <a:t> (art. 13).</a:t>
            </a:r>
          </a:p>
          <a:p>
            <a:r>
              <a:rPr lang="it-IT" sz="1400" dirty="0"/>
              <a:t>Il titolo II (artt. 14 – 18), dedicato alla </a:t>
            </a:r>
            <a:r>
              <a:rPr lang="it-IT" sz="1400" dirty="0">
                <a:hlinkClick r:id="rId10"/>
              </a:rPr>
              <a:t>libertà sindacale</a:t>
            </a:r>
            <a:r>
              <a:rPr lang="it-IT" sz="1400" dirty="0"/>
              <a:t>, nell’affermare e disciplinare il principio cardine del diritto di costituire </a:t>
            </a:r>
            <a:r>
              <a:rPr lang="it-IT" sz="1400" dirty="0">
                <a:hlinkClick r:id="rId11"/>
              </a:rPr>
              <a:t>associazioni sindacali</a:t>
            </a:r>
            <a:r>
              <a:rPr lang="it-IT" sz="1400" dirty="0"/>
              <a:t> nei luoghi di lavoro e di aderirvi (art. 14), sancisce la nullità degli </a:t>
            </a:r>
            <a:r>
              <a:rPr lang="it-IT" sz="1400" dirty="0">
                <a:hlinkClick r:id="rId12"/>
              </a:rPr>
              <a:t>atti discriminatori</a:t>
            </a:r>
            <a:r>
              <a:rPr lang="it-IT" sz="1400" dirty="0"/>
              <a:t> (art. 15), pone il divieto di costituire o sostenere sindacati di comodo (art. 17) e, allo scopo di rendere effettivi tali diritti, introduce la garanzia della stabilità del posto di lavoro, disponendo le tutele accordate al lavoratore in caso di </a:t>
            </a:r>
            <a:r>
              <a:rPr lang="it-IT" sz="1400" dirty="0">
                <a:hlinkClick r:id="rId13"/>
              </a:rPr>
              <a:t>licenziamento illegittimo</a:t>
            </a:r>
            <a:r>
              <a:rPr lang="it-IT" sz="1400" dirty="0"/>
              <a:t> (art. 18).</a:t>
            </a:r>
          </a:p>
          <a:p>
            <a:r>
              <a:rPr lang="it-IT" sz="1400" dirty="0"/>
              <a:t>Nel titolo III si tracciano le prerogative dell’attività sindacale nei luoghi di lavoro, attraverso il riconoscimento al </a:t>
            </a:r>
            <a:r>
              <a:rPr lang="it-IT" sz="1400" dirty="0">
                <a:hlinkClick r:id="rId14"/>
              </a:rPr>
              <a:t>sindacato</a:t>
            </a:r>
            <a:r>
              <a:rPr lang="it-IT" sz="1400" dirty="0"/>
              <a:t> del potere di operare nella sfera giuridica dell’</a:t>
            </a:r>
            <a:r>
              <a:rPr lang="it-IT" sz="1400" dirty="0">
                <a:hlinkClick r:id="rId15"/>
              </a:rPr>
              <a:t>imprenditore</a:t>
            </a:r>
            <a:r>
              <a:rPr lang="it-IT" sz="1400" dirty="0"/>
              <a:t>, per il conseguimento dei propri obiettivi di rappresentanza e di tutela.</a:t>
            </a:r>
          </a:p>
          <a:p>
            <a:pPr fontAlgn="base"/>
            <a:r>
              <a:rPr lang="it-IT" sz="1400" dirty="0"/>
              <a:t>Tra le disposizioni del titolo IV, oltre a quelle in materia di </a:t>
            </a:r>
            <a:r>
              <a:rPr lang="it-IT" sz="1400" dirty="0">
                <a:hlinkClick r:id="rId16"/>
              </a:rPr>
              <a:t>permessi e aspettative</a:t>
            </a:r>
            <a:r>
              <a:rPr lang="it-IT" sz="1400" dirty="0"/>
              <a:t> per i dirigenti sindacali (artt. 30 – 32), assume una posizione cruciale l’art. 28, che predispone un particolare strumento giudiziario volto a reprimere </a:t>
            </a:r>
            <a:r>
              <a:rPr lang="it-IT" sz="1400" dirty="0">
                <a:hlinkClick r:id="rId17"/>
              </a:rPr>
              <a:t>condotte antisindacali</a:t>
            </a:r>
            <a:r>
              <a:rPr lang="it-IT" sz="1400" dirty="0"/>
              <a:t>, in quanto impeditive o limitative dell’esercizio dell’attività sindacale o del diritto di </a:t>
            </a:r>
            <a:r>
              <a:rPr lang="it-IT" sz="1400" dirty="0">
                <a:hlinkClick r:id="rId18"/>
              </a:rPr>
              <a:t>sciopero</a:t>
            </a:r>
            <a:r>
              <a:rPr lang="it-IT" sz="1400" dirty="0"/>
              <a:t>.</a:t>
            </a:r>
          </a:p>
          <a:p>
            <a:pPr fontAlgn="base"/>
            <a:r>
              <a:rPr lang="it-IT" sz="1400" dirty="0"/>
              <a:t>Si tratta di una norma di centrale importanza nel disegno complessivo dello Statuto, in quanto legittima il sindacato ad agire direttamente nei confronti dell’imprenditore e a ottenere una pronuncia giudiziale di condanna, con ciò sancendo nella sostanza l’effettività dei diritti sindacali enunciati.</a:t>
            </a:r>
          </a:p>
          <a:p>
            <a:endParaRPr lang="it-IT" sz="1400" dirty="0"/>
          </a:p>
        </p:txBody>
      </p:sp>
    </p:spTree>
    <p:extLst>
      <p:ext uri="{BB962C8B-B14F-4D97-AF65-F5344CB8AC3E}">
        <p14:creationId xmlns:p14="http://schemas.microsoft.com/office/powerpoint/2010/main" val="3669455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13159" y="511726"/>
            <a:ext cx="8151854"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Contesto Sociale</a:t>
            </a:r>
            <a:endParaRPr lang="it-IT" sz="40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10" name="Content Placeholder 2">
            <a:extLst>
              <a:ext uri="{FF2B5EF4-FFF2-40B4-BE49-F238E27FC236}">
                <a16:creationId xmlns:a16="http://schemas.microsoft.com/office/drawing/2014/main" id="{E964AE53-EE44-408D-8EDF-3D538AE7C84A}"/>
              </a:ext>
            </a:extLst>
          </p:cNvPr>
          <p:cNvSpPr txBox="1">
            <a:spLocks/>
          </p:cNvSpPr>
          <p:nvPr/>
        </p:nvSpPr>
        <p:spPr>
          <a:xfrm>
            <a:off x="313159" y="1615508"/>
            <a:ext cx="11565681" cy="47730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Clr>
                <a:srgbClr val="BB1717"/>
              </a:buClr>
            </a:pPr>
            <a:endParaRPr lang="it-IT" sz="2400" dirty="0">
              <a:solidFill>
                <a:schemeClr val="tx1">
                  <a:lumMod val="85000"/>
                  <a:lumOff val="15000"/>
                </a:schemeClr>
              </a:solidFill>
            </a:endParaRPr>
          </a:p>
          <a:p>
            <a:pPr>
              <a:spcBef>
                <a:spcPts val="600"/>
              </a:spcBef>
              <a:buClr>
                <a:srgbClr val="BB1717"/>
              </a:buClr>
            </a:pPr>
            <a:endParaRPr lang="it-IT" sz="2400" dirty="0">
              <a:solidFill>
                <a:schemeClr val="tx1">
                  <a:lumMod val="85000"/>
                  <a:lumOff val="15000"/>
                </a:schemeClr>
              </a:solidFill>
            </a:endParaRPr>
          </a:p>
        </p:txBody>
      </p:sp>
      <p:sp>
        <p:nvSpPr>
          <p:cNvPr id="2" name="Content Placeholder 2">
            <a:extLst>
              <a:ext uri="{FF2B5EF4-FFF2-40B4-BE49-F238E27FC236}">
                <a16:creationId xmlns:a16="http://schemas.microsoft.com/office/drawing/2014/main" id="{7657742A-46C9-4E02-82FD-33DF67067F64}"/>
              </a:ext>
            </a:extLst>
          </p:cNvPr>
          <p:cNvSpPr txBox="1">
            <a:spLocks/>
          </p:cNvSpPr>
          <p:nvPr/>
        </p:nvSpPr>
        <p:spPr>
          <a:xfrm>
            <a:off x="142531" y="1401116"/>
            <a:ext cx="441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Crescita industriale e modernizzazione: Torino come centro FIAT</a:t>
            </a:r>
          </a:p>
          <a:p>
            <a:r>
              <a:rPr lang="it-IT" sz="2400" dirty="0"/>
              <a:t>Massiccia migrazione interna dal Sud: cambiamenti demografici nelle fabbriche</a:t>
            </a:r>
          </a:p>
          <a:p>
            <a:r>
              <a:rPr lang="it-IT" sz="2400" dirty="0"/>
              <a:t>Occupazioni studentesche Studenti e operai</a:t>
            </a:r>
          </a:p>
          <a:p>
            <a:r>
              <a:rPr lang="it-IT" sz="2400" dirty="0"/>
              <a:t>Tensioni: ritmi di lavoro, disciplina fabbrile, condizioni di vita nei quartieri operai</a:t>
            </a:r>
          </a:p>
          <a:p>
            <a:r>
              <a:rPr lang="it-IT" sz="2400" dirty="0"/>
              <a:t>Il </a:t>
            </a:r>
            <a:r>
              <a:rPr lang="it-IT" sz="2400" i="1" dirty="0"/>
              <a:t>modello Valletta</a:t>
            </a:r>
          </a:p>
        </p:txBody>
      </p:sp>
      <p:pic>
        <p:nvPicPr>
          <p:cNvPr id="12" name="Immagine 11">
            <a:extLst>
              <a:ext uri="{FF2B5EF4-FFF2-40B4-BE49-F238E27FC236}">
                <a16:creationId xmlns:a16="http://schemas.microsoft.com/office/drawing/2014/main" id="{4118CF65-FF07-7BC2-12D6-1B7DA79CC6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3098" y="1813302"/>
            <a:ext cx="7588901" cy="4268757"/>
          </a:xfrm>
          <a:prstGeom prst="rect">
            <a:avLst/>
          </a:prstGeom>
        </p:spPr>
      </p:pic>
    </p:spTree>
    <p:extLst>
      <p:ext uri="{BB962C8B-B14F-4D97-AF65-F5344CB8AC3E}">
        <p14:creationId xmlns:p14="http://schemas.microsoft.com/office/powerpoint/2010/main" val="1702629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457201" y="489255"/>
            <a:ext cx="10104173"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Antefatti Rilevanti</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ontent Placeholder 2">
            <a:extLst>
              <a:ext uri="{FF2B5EF4-FFF2-40B4-BE49-F238E27FC236}">
                <a16:creationId xmlns:a16="http://schemas.microsoft.com/office/drawing/2014/main" id="{5D4C951D-416B-88EC-D46D-72B16EB3E3BB}"/>
              </a:ext>
            </a:extLst>
          </p:cNvPr>
          <p:cNvSpPr txBox="1">
            <a:spLocks/>
          </p:cNvSpPr>
          <p:nvPr/>
        </p:nvSpPr>
        <p:spPr>
          <a:xfrm>
            <a:off x="457201" y="1600200"/>
            <a:ext cx="4419600"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Ondata di occupazioni e mobilitazioni studentesche</a:t>
            </a:r>
          </a:p>
          <a:p>
            <a:r>
              <a:rPr lang="it-IT" dirty="0"/>
              <a:t>Prime agitazioni operaie e scioperi locali alla FIAT</a:t>
            </a:r>
          </a:p>
          <a:p>
            <a:r>
              <a:rPr lang="it-IT" dirty="0"/>
              <a:t>Formazione di comitati di base e primi rapporti operai-studenti</a:t>
            </a:r>
          </a:p>
          <a:p>
            <a:r>
              <a:rPr lang="it-IT" dirty="0"/>
              <a:t>Diffusione di idee operaiste e critiche al sindacalismo tradizionale</a:t>
            </a:r>
          </a:p>
        </p:txBody>
      </p:sp>
      <p:pic>
        <p:nvPicPr>
          <p:cNvPr id="4" name="Immagine 3">
            <a:extLst>
              <a:ext uri="{FF2B5EF4-FFF2-40B4-BE49-F238E27FC236}">
                <a16:creationId xmlns:a16="http://schemas.microsoft.com/office/drawing/2014/main" id="{6DE79E7F-1D78-AE53-2D36-A541ABE27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474007"/>
            <a:ext cx="7315200" cy="4597400"/>
          </a:xfrm>
          <a:prstGeom prst="rect">
            <a:avLst/>
          </a:prstGeom>
        </p:spPr>
      </p:pic>
    </p:spTree>
    <p:extLst>
      <p:ext uri="{BB962C8B-B14F-4D97-AF65-F5344CB8AC3E}">
        <p14:creationId xmlns:p14="http://schemas.microsoft.com/office/powerpoint/2010/main" val="3140870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167126" y="907821"/>
            <a:ext cx="9369219"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Primavera 1969</a:t>
            </a:r>
            <a:endParaRPr lang="it-IT" sz="1400" b="1" i="1" dirty="0">
              <a:solidFill>
                <a:srgbClr val="BB1717"/>
              </a:solidFill>
              <a:latin typeface="Tahoma" panose="020B0604030504040204" pitchFamily="34" charset="0"/>
              <a:ea typeface="Tahoma" panose="020B0604030504040204" pitchFamily="34" charset="0"/>
              <a:cs typeface="Tahoma" panose="020B0604030504040204" pitchFamily="34" charset="0"/>
            </a:endParaRPr>
          </a:p>
          <a:p>
            <a:endPar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ontent Placeholder 2">
            <a:extLst>
              <a:ext uri="{FF2B5EF4-FFF2-40B4-BE49-F238E27FC236}">
                <a16:creationId xmlns:a16="http://schemas.microsoft.com/office/drawing/2014/main" id="{04BA7F3C-7BAB-945A-5ECD-6C5DF58D5541}"/>
              </a:ext>
            </a:extLst>
          </p:cNvPr>
          <p:cNvSpPr txBox="1">
            <a:spLocks/>
          </p:cNvSpPr>
          <p:nvPr/>
        </p:nvSpPr>
        <p:spPr>
          <a:xfrm>
            <a:off x="226337" y="1331837"/>
            <a:ext cx="4114800" cy="57742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b="1" dirty="0"/>
              <a:t>Scioperi spontanei </a:t>
            </a:r>
            <a:r>
              <a:rPr lang="it-IT" dirty="0"/>
              <a:t>(</a:t>
            </a:r>
            <a:r>
              <a:rPr lang="it-IT" i="1" dirty="0" err="1"/>
              <a:t>wildcat</a:t>
            </a:r>
            <a:r>
              <a:rPr lang="it-IT" dirty="0"/>
              <a:t>) e </a:t>
            </a:r>
            <a:r>
              <a:rPr lang="it-IT" b="1" dirty="0"/>
              <a:t>vertenze articolate</a:t>
            </a:r>
            <a:r>
              <a:rPr lang="it-IT" dirty="0"/>
              <a:t> a Mirafiori: rivendicazioni salariali e contro i ritmi</a:t>
            </a:r>
          </a:p>
          <a:p>
            <a:r>
              <a:rPr lang="it-IT" dirty="0"/>
              <a:t>Assemblee di reparto frequenti; diffusione del metodo assembleare</a:t>
            </a:r>
          </a:p>
          <a:p>
            <a:r>
              <a:rPr lang="it-IT" b="1" dirty="0"/>
              <a:t>Assemblea operai-studenti</a:t>
            </a:r>
          </a:p>
        </p:txBody>
      </p:sp>
      <p:pic>
        <p:nvPicPr>
          <p:cNvPr id="12" name="Immagine 11">
            <a:extLst>
              <a:ext uri="{FF2B5EF4-FFF2-40B4-BE49-F238E27FC236}">
                <a16:creationId xmlns:a16="http://schemas.microsoft.com/office/drawing/2014/main" id="{3B6CAA33-18EF-C2F8-235B-7D34CEB912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520" y="1689568"/>
            <a:ext cx="7789936" cy="4381839"/>
          </a:xfrm>
          <a:prstGeom prst="rect">
            <a:avLst/>
          </a:prstGeom>
        </p:spPr>
      </p:pic>
    </p:spTree>
    <p:extLst>
      <p:ext uri="{BB962C8B-B14F-4D97-AF65-F5344CB8AC3E}">
        <p14:creationId xmlns:p14="http://schemas.microsoft.com/office/powerpoint/2010/main" val="184837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701447" y="1401587"/>
            <a:ext cx="6716890"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Estate 1969</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7" name="Content Placeholder 2">
            <a:extLst>
              <a:ext uri="{FF2B5EF4-FFF2-40B4-BE49-F238E27FC236}">
                <a16:creationId xmlns:a16="http://schemas.microsoft.com/office/drawing/2014/main" id="{FE83D665-9CCF-4387-3891-D10697C188CD}"/>
              </a:ext>
            </a:extLst>
          </p:cNvPr>
          <p:cNvSpPr txBox="1">
            <a:spLocks/>
          </p:cNvSpPr>
          <p:nvPr/>
        </p:nvSpPr>
        <p:spPr>
          <a:xfrm>
            <a:off x="0" y="818196"/>
            <a:ext cx="4608095" cy="59048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a:t>Moltiplicazione degli scioperi e delle azioni spontanee</a:t>
            </a:r>
          </a:p>
          <a:p>
            <a:r>
              <a:rPr lang="it-IT" dirty="0"/>
              <a:t>Organizzazione informale nei reparti: reti di delegati, volantini, comitati</a:t>
            </a:r>
          </a:p>
          <a:p>
            <a:r>
              <a:rPr lang="it-IT" dirty="0"/>
              <a:t>Crescita del conflitto sul controllo della produzione e sulla sicurezza</a:t>
            </a:r>
          </a:p>
          <a:p>
            <a:r>
              <a:rPr lang="it-IT" dirty="0"/>
              <a:t>Tensioni aperte con la dirigenza FIAT e media nazionali</a:t>
            </a:r>
          </a:p>
        </p:txBody>
      </p:sp>
      <p:pic>
        <p:nvPicPr>
          <p:cNvPr id="12" name="Immagine 11">
            <a:extLst>
              <a:ext uri="{FF2B5EF4-FFF2-40B4-BE49-F238E27FC236}">
                <a16:creationId xmlns:a16="http://schemas.microsoft.com/office/drawing/2014/main" id="{E39358CA-459F-ADD4-1796-40D24B6C92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3213431"/>
            <a:ext cx="7772400" cy="2857976"/>
          </a:xfrm>
          <a:prstGeom prst="rect">
            <a:avLst/>
          </a:prstGeom>
        </p:spPr>
      </p:pic>
    </p:spTree>
    <p:extLst>
      <p:ext uri="{BB962C8B-B14F-4D97-AF65-F5344CB8AC3E}">
        <p14:creationId xmlns:p14="http://schemas.microsoft.com/office/powerpoint/2010/main" val="3578043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53211" y="402116"/>
            <a:ext cx="12192000"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Settembre – Ottobre 1969 il picco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delle proteste</a:t>
            </a:r>
          </a:p>
        </p:txBody>
      </p:sp>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ontent Placeholder 2">
            <a:extLst>
              <a:ext uri="{FF2B5EF4-FFF2-40B4-BE49-F238E27FC236}">
                <a16:creationId xmlns:a16="http://schemas.microsoft.com/office/drawing/2014/main" id="{9490CB10-CF02-F65A-00AB-CBB2C9D16ACD}"/>
              </a:ext>
            </a:extLst>
          </p:cNvPr>
          <p:cNvSpPr txBox="1">
            <a:spLocks/>
          </p:cNvSpPr>
          <p:nvPr/>
        </p:nvSpPr>
        <p:spPr>
          <a:xfrm>
            <a:off x="226337" y="2106029"/>
            <a:ext cx="5461541"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Scioperi di massa nel settore metalmeccanico a Torino e nel Nord</a:t>
            </a:r>
          </a:p>
          <a:p>
            <a:r>
              <a:rPr lang="it-IT" sz="2400" dirty="0"/>
              <a:t>Cortei dalla periferia (Mirafiori) al centro cittadino</a:t>
            </a:r>
          </a:p>
          <a:p>
            <a:r>
              <a:rPr lang="it-IT" sz="2400" dirty="0"/>
              <a:t>Consigli di fabbrica e pratiche di autogestione</a:t>
            </a:r>
          </a:p>
          <a:p>
            <a:r>
              <a:rPr lang="it-IT" sz="2400" dirty="0"/>
              <a:t>Diffuse richieste: aumenti salariali, riduzione ritmi, partecipazione alle decisioni</a:t>
            </a:r>
          </a:p>
        </p:txBody>
      </p:sp>
      <p:pic>
        <p:nvPicPr>
          <p:cNvPr id="10" name="Immagine 9">
            <a:extLst>
              <a:ext uri="{FF2B5EF4-FFF2-40B4-BE49-F238E27FC236}">
                <a16:creationId xmlns:a16="http://schemas.microsoft.com/office/drawing/2014/main" id="{5168C953-87C4-8BDA-4C79-2DF30F2FD6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9604" y="1425602"/>
            <a:ext cx="6342396" cy="4645805"/>
          </a:xfrm>
          <a:prstGeom prst="rect">
            <a:avLst/>
          </a:prstGeom>
        </p:spPr>
      </p:pic>
    </p:spTree>
    <p:extLst>
      <p:ext uri="{BB962C8B-B14F-4D97-AF65-F5344CB8AC3E}">
        <p14:creationId xmlns:p14="http://schemas.microsoft.com/office/powerpoint/2010/main" val="2490170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9543EEA7-A760-4508-9094-6DB65F9EDCA2}"/>
              </a:ext>
            </a:extLst>
          </p:cNvPr>
          <p:cNvSpPr txBox="1">
            <a:spLocks/>
          </p:cNvSpPr>
          <p:nvPr/>
        </p:nvSpPr>
        <p:spPr>
          <a:xfrm>
            <a:off x="226337" y="782590"/>
            <a:ext cx="12192000"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ontent Placeholder 2">
            <a:extLst>
              <a:ext uri="{FF2B5EF4-FFF2-40B4-BE49-F238E27FC236}">
                <a16:creationId xmlns:a16="http://schemas.microsoft.com/office/drawing/2014/main" id="{62C19170-5806-0662-B173-E392AAB77CB9}"/>
              </a:ext>
            </a:extLst>
          </p:cNvPr>
          <p:cNvSpPr txBox="1">
            <a:spLocks/>
          </p:cNvSpPr>
          <p:nvPr/>
        </p:nvSpPr>
        <p:spPr>
          <a:xfrm>
            <a:off x="0" y="1075477"/>
            <a:ext cx="5238189" cy="496418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000" dirty="0"/>
              <a:t>Contrattazione sindacale nazionale con risultati sul salario</a:t>
            </a:r>
          </a:p>
          <a:p>
            <a:r>
              <a:rPr lang="it-IT" sz="2000" b="1" dirty="0"/>
              <a:t>Rivendicazioni economiche e di controllo: </a:t>
            </a:r>
            <a:r>
              <a:rPr lang="it-IT" sz="2000" dirty="0"/>
              <a:t>. Lotte per </a:t>
            </a:r>
            <a:r>
              <a:rPr lang="it-IT" sz="2000" b="1" dirty="0"/>
              <a:t>aumenti salariali uniformi</a:t>
            </a:r>
            <a:r>
              <a:rPr lang="it-IT" sz="2000" dirty="0"/>
              <a:t>, ma le richieste vanno ben oltre il salario </a:t>
            </a:r>
            <a:r>
              <a:rPr lang="it-IT" sz="2000" b="1" dirty="0"/>
              <a:t>riduzione dei ritmi di lavoro</a:t>
            </a:r>
            <a:r>
              <a:rPr lang="it-IT" sz="2000" dirty="0"/>
              <a:t>, </a:t>
            </a:r>
            <a:r>
              <a:rPr lang="it-IT" sz="2000" b="1" dirty="0"/>
              <a:t>parità di condizioni</a:t>
            </a:r>
            <a:r>
              <a:rPr lang="it-IT" sz="2000" dirty="0"/>
              <a:t> tra operai qualificati e non, e richieste di </a:t>
            </a:r>
            <a:r>
              <a:rPr lang="it-IT" sz="2000" b="1" dirty="0"/>
              <a:t>partecipazione alle decisioni produttive</a:t>
            </a:r>
            <a:r>
              <a:rPr lang="it-IT" sz="2000" dirty="0"/>
              <a:t> in fabbrica, sono richieste sulla condizione lavorativa, le ore, la salute, i tempi e i modi di vivere e lavorare in fabbrica, la rappresentanza sindacale inadeguata, la formazione</a:t>
            </a:r>
          </a:p>
          <a:p>
            <a:r>
              <a:rPr lang="it-IT" sz="2000" b="1" dirty="0"/>
              <a:t>lotta trasformativa contro un sistema </a:t>
            </a:r>
          </a:p>
          <a:p>
            <a:r>
              <a:rPr lang="it-IT" sz="2000" dirty="0"/>
              <a:t>Le 150 ore</a:t>
            </a:r>
          </a:p>
          <a:p>
            <a:r>
              <a:rPr lang="it-IT" sz="2000" dirty="0"/>
              <a:t>Verso lo Statuto dei Lavoratori (1970)</a:t>
            </a:r>
          </a:p>
        </p:txBody>
      </p:sp>
      <p:sp>
        <p:nvSpPr>
          <p:cNvPr id="3" name="CasellaDiTesto 2">
            <a:extLst>
              <a:ext uri="{FF2B5EF4-FFF2-40B4-BE49-F238E27FC236}">
                <a16:creationId xmlns:a16="http://schemas.microsoft.com/office/drawing/2014/main" id="{4EE35531-3775-7547-F651-9FAE42D338EF}"/>
              </a:ext>
            </a:extLst>
          </p:cNvPr>
          <p:cNvSpPr txBox="1"/>
          <p:nvPr/>
        </p:nvSpPr>
        <p:spPr>
          <a:xfrm>
            <a:off x="235519" y="306062"/>
            <a:ext cx="8948057"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Rivendicazioni</a:t>
            </a:r>
          </a:p>
        </p:txBody>
      </p:sp>
      <p:pic>
        <p:nvPicPr>
          <p:cNvPr id="12" name="Immagine 11">
            <a:extLst>
              <a:ext uri="{FF2B5EF4-FFF2-40B4-BE49-F238E27FC236}">
                <a16:creationId xmlns:a16="http://schemas.microsoft.com/office/drawing/2014/main" id="{5682FD59-A47A-F05C-5F7F-1E3DC2A9D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190" y="2165683"/>
            <a:ext cx="6953809" cy="3905723"/>
          </a:xfrm>
          <a:prstGeom prst="rect">
            <a:avLst/>
          </a:prstGeom>
        </p:spPr>
      </p:pic>
    </p:spTree>
    <p:extLst>
      <p:ext uri="{BB962C8B-B14F-4D97-AF65-F5344CB8AC3E}">
        <p14:creationId xmlns:p14="http://schemas.microsoft.com/office/powerpoint/2010/main" val="294584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6096000" y="778476"/>
            <a:ext cx="7965164" cy="1323439"/>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Principali </a:t>
            </a:r>
          </a:p>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Attori Coinvolti</a:t>
            </a:r>
          </a:p>
        </p:txBody>
      </p:sp>
      <p:sp>
        <p:nvSpPr>
          <p:cNvPr id="6" name="Sottotitolo 2">
            <a:extLst>
              <a:ext uri="{FF2B5EF4-FFF2-40B4-BE49-F238E27FC236}">
                <a16:creationId xmlns:a16="http://schemas.microsoft.com/office/drawing/2014/main" id="{C6309C31-D3D3-4EDA-A839-0307A9F5755A}"/>
              </a:ext>
            </a:extLst>
          </p:cNvPr>
          <p:cNvSpPr txBox="1">
            <a:spLocks/>
          </p:cNvSpPr>
          <p:nvPr/>
        </p:nvSpPr>
        <p:spPr>
          <a:xfrm>
            <a:off x="235519" y="6506123"/>
            <a:ext cx="12182818" cy="3364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Titolo 1">
            <a:extLst>
              <a:ext uri="{FF2B5EF4-FFF2-40B4-BE49-F238E27FC236}">
                <a16:creationId xmlns:a16="http://schemas.microsoft.com/office/drawing/2014/main" id="{1B67F56A-CA75-4338-AC8D-FC5ED7363AD7}"/>
              </a:ext>
            </a:extLst>
          </p:cNvPr>
          <p:cNvSpPr txBox="1">
            <a:spLocks/>
          </p:cNvSpPr>
          <p:nvPr/>
        </p:nvSpPr>
        <p:spPr>
          <a:xfrm>
            <a:off x="226337" y="6169639"/>
            <a:ext cx="12192000"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CC-BY-SA_icon.sv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0510" y="6199595"/>
            <a:ext cx="1508279" cy="544780"/>
          </a:xfrm>
          <a:prstGeom prst="rect">
            <a:avLst/>
          </a:prstGeom>
        </p:spPr>
      </p:pic>
      <p:sp>
        <p:nvSpPr>
          <p:cNvPr id="2" name="Content Placeholder 2">
            <a:extLst>
              <a:ext uri="{FF2B5EF4-FFF2-40B4-BE49-F238E27FC236}">
                <a16:creationId xmlns:a16="http://schemas.microsoft.com/office/drawing/2014/main" id="{CA24528F-CF10-A631-9608-069713C323AE}"/>
              </a:ext>
            </a:extLst>
          </p:cNvPr>
          <p:cNvSpPr txBox="1">
            <a:spLocks/>
          </p:cNvSpPr>
          <p:nvPr/>
        </p:nvSpPr>
        <p:spPr>
          <a:xfrm>
            <a:off x="180707" y="577516"/>
            <a:ext cx="5706747" cy="55443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2400" dirty="0"/>
              <a:t>Operai: vecchi militanti stabili e specializzati, giovani migranti non specializzati privi di esperienza di fabbrica diversi disagi sociali oltre la fabbrica. ‘Operaio massa' come soggetto collettivo?</a:t>
            </a:r>
          </a:p>
          <a:p>
            <a:r>
              <a:rPr lang="it-IT" sz="2400" dirty="0"/>
              <a:t>Studenti e intellettuali della Nuova Sinistra</a:t>
            </a:r>
          </a:p>
          <a:p>
            <a:r>
              <a:rPr lang="it-IT" sz="2400" dirty="0"/>
              <a:t>Sindacati ufficiali (CGIL, CISL, UIL) e comitati di base</a:t>
            </a:r>
          </a:p>
          <a:p>
            <a:r>
              <a:rPr lang="it-IT" sz="2400" dirty="0"/>
              <a:t>Organizzazioni extraparlamentari (Potere Operaio, Lotta Continua, Autonomia)</a:t>
            </a:r>
          </a:p>
          <a:p>
            <a:r>
              <a:rPr lang="it-IT" sz="2400" dirty="0"/>
              <a:t>Stampa e media</a:t>
            </a:r>
          </a:p>
          <a:p>
            <a:r>
              <a:rPr lang="it-IT" sz="2400" dirty="0"/>
              <a:t>I politici e il patronato</a:t>
            </a:r>
          </a:p>
          <a:p>
            <a:r>
              <a:rPr lang="it-IT" sz="2400" dirty="0"/>
              <a:t>La società civile</a:t>
            </a:r>
          </a:p>
        </p:txBody>
      </p:sp>
      <p:pic>
        <p:nvPicPr>
          <p:cNvPr id="7" name="Immagine 6">
            <a:extLst>
              <a:ext uri="{FF2B5EF4-FFF2-40B4-BE49-F238E27FC236}">
                <a16:creationId xmlns:a16="http://schemas.microsoft.com/office/drawing/2014/main" id="{9F29B382-336D-A6AB-98F0-6879AF13A0D9}"/>
              </a:ext>
            </a:extLst>
          </p:cNvPr>
          <p:cNvPicPr>
            <a:picLocks noChangeAspect="1"/>
          </p:cNvPicPr>
          <p:nvPr/>
        </p:nvPicPr>
        <p:blipFill>
          <a:blip r:embed="rId4">
            <a:extLst>
              <a:ext uri="{28A0092B-C50C-407E-A947-70E740481C1C}">
                <a14:useLocalDpi xmlns:a14="http://schemas.microsoft.com/office/drawing/2010/main" val="0"/>
              </a:ext>
            </a:extLst>
          </a:blip>
          <a:srcRect l="4851" t="12248" b="8844"/>
          <a:stretch>
            <a:fillRect/>
          </a:stretch>
        </p:blipFill>
        <p:spPr>
          <a:xfrm>
            <a:off x="5887454" y="2262217"/>
            <a:ext cx="6304546" cy="3839145"/>
          </a:xfrm>
          <a:prstGeom prst="rect">
            <a:avLst/>
          </a:prstGeom>
        </p:spPr>
      </p:pic>
    </p:spTree>
    <p:extLst>
      <p:ext uri="{BB962C8B-B14F-4D97-AF65-F5344CB8AC3E}">
        <p14:creationId xmlns:p14="http://schemas.microsoft.com/office/powerpoint/2010/main" val="13782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045AA32C-CFF2-707A-50BB-21EA4A4DFCEB}"/>
              </a:ext>
            </a:extLst>
          </p:cNvPr>
          <p:cNvSpPr txBox="1"/>
          <p:nvPr/>
        </p:nvSpPr>
        <p:spPr>
          <a:xfrm>
            <a:off x="156410" y="6053708"/>
            <a:ext cx="6112042" cy="369332"/>
          </a:xfrm>
          <a:prstGeom prst="rect">
            <a:avLst/>
          </a:prstGeom>
          <a:noFill/>
        </p:spPr>
        <p:txBody>
          <a:bodyPr wrap="square">
            <a:spAutoFit/>
          </a:bodyPr>
          <a:lstStyle/>
          <a:p>
            <a:r>
              <a:rPr lang="it-IT" sz="1800" b="1" u="sng" dirty="0">
                <a:solidFill>
                  <a:schemeClr val="bg1"/>
                </a:solidFill>
                <a:latin typeface="Tahoma" panose="020B0604030504040204" pitchFamily="34" charset="0"/>
                <a:ea typeface="Tahoma" panose="020B0604030504040204" pitchFamily="34" charset="0"/>
                <a:cs typeface="Tahoma" panose="020B0604030504040204" pitchFamily="34" charset="0"/>
              </a:rPr>
              <a:t>Antropologia Politica</a:t>
            </a:r>
            <a:endParaRPr lang="en-GB" sz="1800" b="1" u="sng"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id="{711EE089-A3D2-3074-2C21-77FB7A1AC3AE}"/>
              </a:ext>
            </a:extLst>
          </p:cNvPr>
          <p:cNvSpPr txBox="1"/>
          <p:nvPr/>
        </p:nvSpPr>
        <p:spPr>
          <a:xfrm>
            <a:off x="168442" y="6423040"/>
            <a:ext cx="6112042" cy="276999"/>
          </a:xfrm>
          <a:prstGeom prst="rect">
            <a:avLst/>
          </a:prstGeom>
          <a:noFill/>
        </p:spPr>
        <p:txBody>
          <a:bodyPr wrap="square">
            <a:spAutoFit/>
          </a:bodyPr>
          <a:lstStyle/>
          <a:p>
            <a:pPr marL="0" indent="0">
              <a:buNone/>
            </a:pPr>
            <a:r>
              <a:rPr lang="it-IT" sz="1200" b="1" dirty="0">
                <a:solidFill>
                  <a:schemeClr val="bg1"/>
                </a:solidFill>
                <a:latin typeface="Tahoma" panose="020B0604030504040204" pitchFamily="34" charset="0"/>
                <a:ea typeface="Tahoma" panose="020B0604030504040204" pitchFamily="34" charset="0"/>
                <a:cs typeface="Tahoma" panose="020B0604030504040204" pitchFamily="34" charset="0"/>
              </a:rPr>
              <a:t>Sofia Venturoli</a:t>
            </a:r>
            <a:endParaRPr lang="it-IT" sz="12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CasellaDiTesto 6">
            <a:extLst>
              <a:ext uri="{FF2B5EF4-FFF2-40B4-BE49-F238E27FC236}">
                <a16:creationId xmlns:a16="http://schemas.microsoft.com/office/drawing/2014/main" id="{AA7D600B-8925-4CF0-1B60-E08E06F052DF}"/>
              </a:ext>
            </a:extLst>
          </p:cNvPr>
          <p:cNvSpPr txBox="1"/>
          <p:nvPr/>
        </p:nvSpPr>
        <p:spPr>
          <a:xfrm>
            <a:off x="3783931" y="5299791"/>
            <a:ext cx="4094747" cy="707886"/>
          </a:xfrm>
          <a:prstGeom prst="rect">
            <a:avLst/>
          </a:prstGeom>
          <a:noFill/>
        </p:spPr>
        <p:txBody>
          <a:bodyPr wrap="square" rtlCol="0">
            <a:spAutoFit/>
          </a:bodyPr>
          <a:lstStyle/>
          <a:p>
            <a:r>
              <a:rPr lang="it-IT" sz="4000" b="1" dirty="0">
                <a:solidFill>
                  <a:srgbClr val="BB1717"/>
                </a:solidFill>
                <a:latin typeface="Tahoma" panose="020B0604030504040204" pitchFamily="34" charset="0"/>
                <a:ea typeface="Tahoma" panose="020B0604030504040204" pitchFamily="34" charset="0"/>
                <a:cs typeface="Tahoma" panose="020B0604030504040204" pitchFamily="34" charset="0"/>
              </a:rPr>
              <a:t>Caratteristiche</a:t>
            </a:r>
          </a:p>
        </p:txBody>
      </p:sp>
      <p:sp>
        <p:nvSpPr>
          <p:cNvPr id="8" name="Content Placeholder 2">
            <a:extLst>
              <a:ext uri="{FF2B5EF4-FFF2-40B4-BE49-F238E27FC236}">
                <a16:creationId xmlns:a16="http://schemas.microsoft.com/office/drawing/2014/main" id="{1F2B40F0-2E32-3796-F3F5-64EFD00CD5AD}"/>
              </a:ext>
            </a:extLst>
          </p:cNvPr>
          <p:cNvSpPr txBox="1">
            <a:spLocks/>
          </p:cNvSpPr>
          <p:nvPr/>
        </p:nvSpPr>
        <p:spPr>
          <a:xfrm>
            <a:off x="156410" y="156140"/>
            <a:ext cx="7255043" cy="5805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sz="1800" b="1" dirty="0"/>
              <a:t>Autonomia e conflittualità operaia: u</a:t>
            </a:r>
            <a:r>
              <a:rPr lang="it-IT" sz="1800" dirty="0"/>
              <a:t>na delle caratteristiche principali delle mobilitazioni torinesi fu la </a:t>
            </a:r>
            <a:r>
              <a:rPr lang="it-IT" sz="1800" b="1" dirty="0"/>
              <a:t>autonomia di fatto</a:t>
            </a:r>
            <a:r>
              <a:rPr lang="it-IT" sz="1800" dirty="0"/>
              <a:t> delle lotte rispetto alla gerarchia dei sindacati tradizionali e alle strutture istituzionali: molte agitazioni erano promosse da </a:t>
            </a:r>
            <a:r>
              <a:rPr lang="it-IT" sz="1800" b="1" dirty="0"/>
              <a:t>comitati operai di base</a:t>
            </a:r>
            <a:r>
              <a:rPr lang="it-IT" sz="1800" dirty="0"/>
              <a:t> e assemblee spontanee piuttosto che dai dirigenti sindacali. </a:t>
            </a:r>
          </a:p>
          <a:p>
            <a:r>
              <a:rPr lang="it-IT" sz="1800" b="1" dirty="0"/>
              <a:t>Intersezione studenti-operai: i</a:t>
            </a:r>
            <a:r>
              <a:rPr lang="it-IT" sz="1800" dirty="0"/>
              <a:t>l movimento studentesco e quello operaio ebbero a Torino una </a:t>
            </a:r>
            <a:r>
              <a:rPr lang="it-IT" sz="1800" b="1" dirty="0"/>
              <a:t>interazione importante</a:t>
            </a:r>
            <a:r>
              <a:rPr lang="it-IT" sz="1800" dirty="0"/>
              <a:t>, con studenti che appoggiavano gli scioperi e contribuivano alla diffusione delle esperienze di autogestione e di assemblea come forme di organizzazione della lotta. </a:t>
            </a:r>
          </a:p>
          <a:p>
            <a:r>
              <a:rPr lang="it-IT" sz="1800" b="1" dirty="0"/>
              <a:t>Cultura operaista e nuove teorie politiche </a:t>
            </a:r>
            <a:r>
              <a:rPr lang="it-IT" sz="1800" dirty="0"/>
              <a:t>In questo periodo le teorie dell’</a:t>
            </a:r>
            <a:r>
              <a:rPr lang="it-IT" sz="1800" b="1" dirty="0"/>
              <a:t>operaismo</a:t>
            </a:r>
            <a:r>
              <a:rPr lang="it-IT" sz="1800" dirty="0"/>
              <a:t> e successivamente dell’</a:t>
            </a:r>
            <a:r>
              <a:rPr lang="it-IT" sz="1800" b="1" dirty="0"/>
              <a:t>Autonomia operaia</a:t>
            </a:r>
            <a:r>
              <a:rPr lang="it-IT" sz="1800" dirty="0"/>
              <a:t> iniziarono a circolare nelle grandi fabbriche industriali italiane; esse enfatizzavano la centralità dell’operai come soggetto collettivo antagonista, criticando sia il sindacalismo tradizionale sia l’approccio parlamentare del PCI </a:t>
            </a:r>
            <a:r>
              <a:rPr lang="it-IT" sz="1800" dirty="0" err="1"/>
              <a:t>ù</a:t>
            </a:r>
            <a:endParaRPr lang="it-IT" sz="1800" dirty="0"/>
          </a:p>
          <a:p>
            <a:r>
              <a:rPr lang="it-IT" sz="1800" b="1" dirty="0"/>
              <a:t>La cultura di fabbrica</a:t>
            </a:r>
            <a:r>
              <a:rPr lang="it-IT" sz="1800" dirty="0"/>
              <a:t>: quella costruita dal padrone e dalla narrazione ufficiale e quella costruita nella lotta</a:t>
            </a:r>
          </a:p>
          <a:p>
            <a:r>
              <a:rPr lang="it-IT" sz="1800" b="1" dirty="0"/>
              <a:t>Il rapporto con i media</a:t>
            </a:r>
            <a:r>
              <a:rPr lang="it-IT" sz="1800" dirty="0"/>
              <a:t>, la costruzione del nemico – terrorismo – la repressione del dissenso</a:t>
            </a:r>
          </a:p>
          <a:p>
            <a:r>
              <a:rPr lang="it-IT" sz="1800" dirty="0"/>
              <a:t>I </a:t>
            </a:r>
            <a:r>
              <a:rPr lang="it-IT" sz="1800" b="1" dirty="0"/>
              <a:t>linguaggi</a:t>
            </a:r>
            <a:r>
              <a:rPr lang="it-IT" sz="1800" dirty="0"/>
              <a:t> e le </a:t>
            </a:r>
            <a:r>
              <a:rPr lang="it-IT" sz="1800" b="1" dirty="0"/>
              <a:t>forme</a:t>
            </a:r>
            <a:r>
              <a:rPr lang="it-IT" sz="1800" dirty="0"/>
              <a:t> della lotta</a:t>
            </a:r>
          </a:p>
        </p:txBody>
      </p:sp>
      <p:pic>
        <p:nvPicPr>
          <p:cNvPr id="10" name="Immagine 9">
            <a:extLst>
              <a:ext uri="{FF2B5EF4-FFF2-40B4-BE49-F238E27FC236}">
                <a16:creationId xmlns:a16="http://schemas.microsoft.com/office/drawing/2014/main" id="{DF88F671-1505-5485-5153-2EBE954B3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4905" y="-49075"/>
            <a:ext cx="4227095" cy="6102783"/>
          </a:xfrm>
          <a:prstGeom prst="rect">
            <a:avLst/>
          </a:prstGeom>
        </p:spPr>
      </p:pic>
    </p:spTree>
    <p:extLst>
      <p:ext uri="{BB962C8B-B14F-4D97-AF65-F5344CB8AC3E}">
        <p14:creationId xmlns:p14="http://schemas.microsoft.com/office/powerpoint/2010/main" val="3323344949"/>
      </p:ext>
    </p:extLst>
  </p:cSld>
  <p:clrMapOvr>
    <a:masterClrMapping/>
  </p:clrMapOvr>
</p:sld>
</file>

<file path=ppt/theme/theme1.xml><?xml version="1.0" encoding="utf-8"?>
<a:theme xmlns:a="http://schemas.openxmlformats.org/drawingml/2006/main" name="Template L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LA.potm</Template>
  <TotalTime>20656</TotalTime>
  <Words>972</Words>
  <Application>Microsoft Macintosh PowerPoint</Application>
  <PresentationFormat>Widescreen</PresentationFormat>
  <Paragraphs>85</Paragraphs>
  <Slides>10</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Open Sans</vt:lpstr>
      <vt:lpstr>Tahoma</vt:lpstr>
      <vt:lpstr>Template LA</vt:lpstr>
      <vt:lpstr>Autunno Caldo Torino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Unito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Microsoft Office User</cp:lastModifiedBy>
  <cp:revision>222</cp:revision>
  <cp:lastPrinted>2022-02-21T16:09:56Z</cp:lastPrinted>
  <dcterms:created xsi:type="dcterms:W3CDTF">2019-05-28T15:53:33Z</dcterms:created>
  <dcterms:modified xsi:type="dcterms:W3CDTF">2026-03-25T11:19:58Z</dcterms:modified>
</cp:coreProperties>
</file>