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290CB-032C-425F-A19B-C89F5F53B2CE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D7CEF-F6C5-442D-AEE3-031A9C8EA7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86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"Works," Browning's Edition, I,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1843 p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243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3794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Bentham,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Works, Vol. I,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92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434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"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Lectures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Jurisprudence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it-IT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(3d 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ed.) </a:t>
            </a:r>
            <a:r>
              <a:rPr lang="it-IT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p. 630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5517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Gulliver’s</a:t>
            </a:r>
            <a:r>
              <a:rPr lang="it-IT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Travels</a:t>
            </a:r>
            <a:r>
              <a:rPr lang="it-IT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1"/>
                </a:solidFill>
              </a:rPr>
              <a:t>Part IV, A Voyage to </a:t>
            </a:r>
            <a:r>
              <a:rPr lang="en-GB" dirty="0" err="1" smtClean="0">
                <a:solidFill>
                  <a:schemeClr val="bg1"/>
                </a:solidFill>
              </a:rPr>
              <a:t>Houyhnhnms</a:t>
            </a:r>
            <a:r>
              <a:rPr lang="en-GB" dirty="0" smtClean="0">
                <a:solidFill>
                  <a:schemeClr val="bg1"/>
                </a:solidFill>
              </a:rPr>
              <a:t>, Chapter V </a:t>
            </a:r>
            <a:endParaRPr lang="it-IT" dirty="0" smtClean="0">
              <a:solidFill>
                <a:schemeClr val="bg1"/>
              </a:solidFill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833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Legal </a:t>
            </a:r>
            <a:r>
              <a:rPr lang="it-IT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Fictions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 Illinois L. Rev. (1930-31)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 370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55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K. LLEWELLYN, </a:t>
            </a:r>
            <a:r>
              <a:rPr lang="it-IT" sz="1200" u="sng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Book </a:t>
            </a:r>
            <a:r>
              <a:rPr lang="it-IT" sz="1200" u="sng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</a:t>
            </a:r>
            <a:r>
              <a:rPr lang="it-IT" sz="1200" u="sng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</a:t>
            </a:r>
            <a:r>
              <a:rPr lang="it-IT" sz="1200" u="sng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Standardization</a:t>
            </a:r>
            <a:r>
              <a:rPr lang="it-IT" sz="1200" u="sng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Commercial </a:t>
            </a:r>
            <a:r>
              <a:rPr lang="it-IT" sz="1200" u="sng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Contracts</a:t>
            </a:r>
            <a:r>
              <a:rPr lang="it-IT" sz="1200" u="sng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English and Continental Law</a:t>
            </a:r>
            <a:r>
              <a:rPr lang="it-IT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by O. </a:t>
            </a:r>
            <a:r>
              <a:rPr lang="it-IT" sz="1200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Prausnitz</a:t>
            </a:r>
            <a:r>
              <a:rPr lang="it-IT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52 </a:t>
            </a:r>
            <a:r>
              <a:rPr lang="it-IT" sz="1200" u="sng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Harv</a:t>
            </a:r>
            <a:r>
              <a:rPr lang="it-IT" sz="1200" u="sng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L. R</a:t>
            </a:r>
            <a:r>
              <a:rPr lang="it-IT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., 1938-39, p. 703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441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u="sng" dirty="0" smtClean="0"/>
              <a:t>Davis </a:t>
            </a:r>
            <a:r>
              <a:rPr lang="it-IT" u="sng" dirty="0" err="1" smtClean="0"/>
              <a:t>Contractors</a:t>
            </a:r>
            <a:r>
              <a:rPr lang="it-IT" u="sng" dirty="0" smtClean="0"/>
              <a:t> Ltd. v. </a:t>
            </a:r>
            <a:r>
              <a:rPr lang="it-IT" u="sng" dirty="0" err="1" smtClean="0"/>
              <a:t>Fareham</a:t>
            </a:r>
            <a:r>
              <a:rPr lang="it-IT" u="sng" dirty="0" smtClean="0"/>
              <a:t> Urban </a:t>
            </a:r>
            <a:r>
              <a:rPr lang="it-IT" u="sng" dirty="0" err="1" smtClean="0"/>
              <a:t>District</a:t>
            </a:r>
            <a:r>
              <a:rPr lang="it-IT" u="sng" dirty="0" smtClean="0"/>
              <a:t> </a:t>
            </a:r>
            <a:r>
              <a:rPr lang="it-IT" u="sng" dirty="0" err="1" smtClean="0"/>
              <a:t>Council</a:t>
            </a:r>
            <a:r>
              <a:rPr lang="it-IT" u="sng" dirty="0" smtClean="0"/>
              <a:t> [1956] </a:t>
            </a:r>
            <a:r>
              <a:rPr lang="it-IT" u="sng" dirty="0" err="1" smtClean="0"/>
              <a:t>A.C</a:t>
            </a:r>
            <a:r>
              <a:rPr lang="it-IT" dirty="0" err="1" smtClean="0"/>
              <a:t>.,p</a:t>
            </a:r>
            <a:r>
              <a:rPr lang="it-IT" dirty="0" smtClean="0"/>
              <a:t>. 696 ss.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1454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Finzione giuridica nel diritto positivo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cit.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it-IT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Digesto, Discipline privatistiche, Sezione civile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v. VIII, Torino, 1992, 342 ss.,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D7CEF-F6C5-442D-AEE3-031A9C8EA73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6946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019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33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66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3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88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26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35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63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50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789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4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D10B3-2010-4FFB-9638-4A65B72610C8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CC655-80EF-4D87-A6D6-89F575462C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3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144" y="2780928"/>
            <a:ext cx="7772400" cy="1204292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J. </a:t>
            </a:r>
            <a:r>
              <a:rPr lang="it-IT" b="1" dirty="0" err="1" smtClean="0"/>
              <a:t>Bentham</a:t>
            </a:r>
            <a:r>
              <a:rPr lang="it-IT" b="1" dirty="0" smtClean="0"/>
              <a:t>, J. </a:t>
            </a:r>
            <a:r>
              <a:rPr lang="it-IT" b="1" dirty="0" err="1" smtClean="0"/>
              <a:t>Swift</a:t>
            </a:r>
            <a:r>
              <a:rPr lang="it-IT" b="1" dirty="0" smtClean="0"/>
              <a:t>, J. Austin e altri pensatori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latin typeface="Forte" panose="03060902040502070203" pitchFamily="66" charset="0"/>
              </a:rPr>
              <a:t>Finzioni deprecabili</a:t>
            </a:r>
            <a:endParaRPr lang="it-IT" dirty="0">
              <a:latin typeface="Forte" panose="03060902040502070203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3416"/>
            <a:ext cx="18383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5811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46408"/>
            <a:ext cx="196215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671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… &amp;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Metafora?</a:t>
            </a:r>
          </a:p>
          <a:p>
            <a:pPr marL="0" indent="0">
              <a:buNone/>
            </a:pPr>
            <a:r>
              <a:rPr lang="it-IT" dirty="0" smtClean="0"/>
              <a:t>Ipocrisia?</a:t>
            </a:r>
          </a:p>
          <a:p>
            <a:pPr marL="0" indent="0">
              <a:buNone/>
            </a:pPr>
            <a:r>
              <a:rPr lang="it-IT" dirty="0" smtClean="0"/>
              <a:t>Diplomazia?</a:t>
            </a:r>
          </a:p>
          <a:p>
            <a:pPr marL="0" indent="0">
              <a:buNone/>
            </a:pPr>
            <a:r>
              <a:rPr lang="it-IT" dirty="0" smtClean="0"/>
              <a:t>Graduale adattamento?</a:t>
            </a:r>
          </a:p>
          <a:p>
            <a:pPr marL="0" indent="0">
              <a:buNone/>
            </a:pPr>
            <a:r>
              <a:rPr lang="it-IT" dirty="0" smtClean="0"/>
              <a:t>Spinta evolutiva? </a:t>
            </a:r>
          </a:p>
          <a:p>
            <a:pPr marL="0" indent="0">
              <a:buNone/>
            </a:pPr>
            <a:r>
              <a:rPr lang="it-IT" dirty="0" smtClean="0"/>
              <a:t>….</a:t>
            </a:r>
          </a:p>
          <a:p>
            <a:pPr marL="0" indent="0">
              <a:buNone/>
            </a:pPr>
            <a:r>
              <a:rPr lang="it-IT" dirty="0" smtClean="0"/>
              <a:t>A voi la parola!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653136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72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Finzioni nelle origini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 err="1" smtClean="0"/>
              <a:t>Bentham</a:t>
            </a:r>
            <a:r>
              <a:rPr lang="it-IT" dirty="0" smtClean="0"/>
              <a:t>: "a </a:t>
            </a:r>
            <a:r>
              <a:rPr lang="it-IT" b="1" i="1" dirty="0" err="1" smtClean="0"/>
              <a:t>wilful</a:t>
            </a:r>
            <a:r>
              <a:rPr lang="it-IT" b="1" i="1" dirty="0" smtClean="0"/>
              <a:t> </a:t>
            </a:r>
            <a:r>
              <a:rPr lang="en-US" b="1" i="1" dirty="0" smtClean="0"/>
              <a:t>falsehood</a:t>
            </a:r>
            <a:r>
              <a:rPr lang="en-US" dirty="0"/>
              <a:t>, having for its object the </a:t>
            </a:r>
            <a:r>
              <a:rPr lang="en-US" b="1" i="1" dirty="0"/>
              <a:t>stealing</a:t>
            </a:r>
            <a:r>
              <a:rPr lang="en-US" dirty="0"/>
              <a:t> of </a:t>
            </a:r>
            <a:r>
              <a:rPr lang="en-US" b="1" dirty="0"/>
              <a:t>legislative </a:t>
            </a:r>
            <a:r>
              <a:rPr lang="en-US" dirty="0"/>
              <a:t>power</a:t>
            </a:r>
            <a:r>
              <a:rPr lang="en-US" dirty="0" smtClean="0"/>
              <a:t>, by </a:t>
            </a:r>
            <a:r>
              <a:rPr lang="en-US" dirty="0"/>
              <a:t>and for hands which could not, or durst not, openly claim it</a:t>
            </a:r>
            <a:r>
              <a:rPr lang="en-US" dirty="0" smtClean="0"/>
              <a:t>, and </a:t>
            </a:r>
            <a:r>
              <a:rPr lang="en-US" dirty="0"/>
              <a:t>but for the delusion thus produced could not exercise it."'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653136"/>
            <a:ext cx="26289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0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it-IT" b="1" dirty="0" err="1" smtClean="0"/>
              <a:t>Bentham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evidence </a:t>
            </a:r>
            <a:r>
              <a:rPr lang="en-US" dirty="0"/>
              <a:t>of </a:t>
            </a:r>
            <a:r>
              <a:rPr lang="en-US" dirty="0" smtClean="0"/>
              <a:t>moral </a:t>
            </a:r>
            <a:r>
              <a:rPr lang="en-US" b="1" dirty="0" smtClean="0"/>
              <a:t>turpitude</a:t>
            </a:r>
            <a:r>
              <a:rPr lang="en-US" dirty="0" smtClean="0"/>
              <a:t> </a:t>
            </a:r>
            <a:r>
              <a:rPr lang="en-US" dirty="0"/>
              <a:t>in those by whom it was invented and </a:t>
            </a:r>
            <a:r>
              <a:rPr lang="en-US" dirty="0" smtClean="0"/>
              <a:t>first </a:t>
            </a:r>
            <a:r>
              <a:rPr lang="it-IT" dirty="0" err="1" smtClean="0"/>
              <a:t>employed</a:t>
            </a:r>
            <a:r>
              <a:rPr lang="it-IT" dirty="0"/>
              <a:t>. [...]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A </a:t>
            </a:r>
            <a:r>
              <a:rPr lang="en-US" dirty="0"/>
              <a:t>large portion of the body of the </a:t>
            </a:r>
            <a:r>
              <a:rPr lang="en-US" dirty="0" smtClean="0"/>
              <a:t>Law was</a:t>
            </a:r>
            <a:r>
              <a:rPr lang="en-US" dirty="0"/>
              <a:t>, by the bigotry or </a:t>
            </a:r>
            <a:r>
              <a:rPr lang="en-US" b="1" dirty="0"/>
              <a:t>artifice</a:t>
            </a:r>
            <a:r>
              <a:rPr lang="en-US" dirty="0"/>
              <a:t> of Lawyers, </a:t>
            </a:r>
            <a:r>
              <a:rPr lang="en-US" b="1" dirty="0"/>
              <a:t>locked up</a:t>
            </a:r>
            <a:r>
              <a:rPr lang="en-US" dirty="0"/>
              <a:t> in </a:t>
            </a:r>
            <a:r>
              <a:rPr lang="en-US" dirty="0" smtClean="0"/>
              <a:t>an illegible </a:t>
            </a:r>
            <a:r>
              <a:rPr lang="en-US" dirty="0"/>
              <a:t>character, and in a foreign tongue.... Fiction</a:t>
            </a:r>
            <a:r>
              <a:rPr lang="en-US" dirty="0" smtClean="0"/>
              <a:t>, tautology</a:t>
            </a:r>
            <a:r>
              <a:rPr lang="en-US" dirty="0"/>
              <a:t>, technicality, circuity, irregularity, </a:t>
            </a:r>
            <a:r>
              <a:rPr lang="en-US" dirty="0" smtClean="0"/>
              <a:t>inconsistency remain</a:t>
            </a:r>
            <a:r>
              <a:rPr lang="en-US" dirty="0"/>
              <a:t>. But above all, the </a:t>
            </a:r>
            <a:r>
              <a:rPr lang="en-US" b="1" dirty="0"/>
              <a:t>pestilential breath </a:t>
            </a:r>
            <a:r>
              <a:rPr lang="en-US" dirty="0"/>
              <a:t>of </a:t>
            </a:r>
            <a:r>
              <a:rPr lang="en-US" dirty="0" smtClean="0"/>
              <a:t>Fiction poisons </a:t>
            </a:r>
            <a:r>
              <a:rPr lang="en-US" dirty="0"/>
              <a:t>the sense of every instrument it comes near. </a:t>
            </a:r>
            <a:r>
              <a:rPr lang="en-US" b="1" dirty="0"/>
              <a:t>[...]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Thief to catch thief, fraud to combat fraud, lie to </a:t>
            </a:r>
            <a:r>
              <a:rPr lang="en-US" dirty="0" smtClean="0"/>
              <a:t>answer lie</a:t>
            </a:r>
            <a:r>
              <a:rPr lang="en-US" dirty="0"/>
              <a:t>. Every criminal uses the weapons he is most </a:t>
            </a:r>
            <a:r>
              <a:rPr lang="en-US" dirty="0" err="1" smtClean="0"/>
              <a:t>practised</a:t>
            </a:r>
            <a:r>
              <a:rPr lang="en-US" dirty="0" smtClean="0"/>
              <a:t> in </a:t>
            </a:r>
            <a:r>
              <a:rPr lang="en-US" dirty="0"/>
              <a:t>the use of; the bull uses his horns, the tiger his claws</a:t>
            </a:r>
            <a:r>
              <a:rPr lang="en-US" dirty="0" smtClean="0"/>
              <a:t>, the </a:t>
            </a:r>
            <a:r>
              <a:rPr lang="en-US" dirty="0"/>
              <a:t>rattle-snake his fangs, the technical </a:t>
            </a:r>
            <a:r>
              <a:rPr lang="en-US" b="1" dirty="0"/>
              <a:t>lawyer his lies</a:t>
            </a:r>
            <a:r>
              <a:rPr lang="en-US" dirty="0"/>
              <a:t>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Unlicensed </a:t>
            </a:r>
            <a:r>
              <a:rPr lang="en-US" b="1" dirty="0"/>
              <a:t>thieves</a:t>
            </a:r>
            <a:r>
              <a:rPr lang="en-US" dirty="0"/>
              <a:t> use pick-lock keys; licensed </a:t>
            </a:r>
            <a:r>
              <a:rPr lang="en-US" dirty="0" smtClean="0"/>
              <a:t>thieves </a:t>
            </a:r>
            <a:r>
              <a:rPr lang="it-IT" dirty="0" smtClean="0"/>
              <a:t>use </a:t>
            </a:r>
            <a:r>
              <a:rPr lang="it-IT" dirty="0" err="1"/>
              <a:t>fictions</a:t>
            </a:r>
            <a:r>
              <a:rPr lang="it-IT" dirty="0"/>
              <a:t>. </a:t>
            </a:r>
            <a:endParaRPr lang="it-IT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 In </a:t>
            </a:r>
            <a:r>
              <a:rPr lang="en-US" dirty="0"/>
              <a:t>English law, fiction is a </a:t>
            </a:r>
            <a:r>
              <a:rPr lang="en-US" b="1" dirty="0"/>
              <a:t>syphilis</a:t>
            </a:r>
            <a:r>
              <a:rPr lang="en-US" dirty="0"/>
              <a:t>, which runs in </a:t>
            </a:r>
            <a:r>
              <a:rPr lang="en-US" dirty="0" smtClean="0"/>
              <a:t>every vein</a:t>
            </a:r>
            <a:r>
              <a:rPr lang="en-US" dirty="0"/>
              <a:t>, and carries into every part of the system the </a:t>
            </a:r>
            <a:r>
              <a:rPr lang="en-US" dirty="0" smtClean="0"/>
              <a:t>principle </a:t>
            </a:r>
            <a:r>
              <a:rPr lang="it-IT" dirty="0" smtClean="0"/>
              <a:t>of </a:t>
            </a:r>
            <a:r>
              <a:rPr lang="it-IT" dirty="0" err="1"/>
              <a:t>rottenness</a:t>
            </a:r>
            <a:r>
              <a:rPr lang="it-IT" dirty="0"/>
              <a:t>. </a:t>
            </a:r>
            <a:r>
              <a:rPr lang="it-IT" dirty="0" smtClean="0"/>
              <a:t>…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011" y="5085184"/>
            <a:ext cx="20574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6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it-IT" b="1" dirty="0" smtClean="0"/>
              <a:t>Austin (1869)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73325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“a </a:t>
            </a:r>
            <a:r>
              <a:rPr lang="en-US" dirty="0"/>
              <a:t>wish to </a:t>
            </a:r>
            <a:r>
              <a:rPr lang="en-US" b="1" i="1" dirty="0"/>
              <a:t>conciliate</a:t>
            </a:r>
            <a:r>
              <a:rPr lang="en-US" dirty="0"/>
              <a:t> (</a:t>
            </a:r>
            <a:r>
              <a:rPr lang="en-US" dirty="0" smtClean="0"/>
              <a:t>as far </a:t>
            </a:r>
            <a:r>
              <a:rPr lang="en-US" dirty="0"/>
              <a:t>as possible) the friends or lovers of the </a:t>
            </a:r>
            <a:r>
              <a:rPr lang="en-US" b="1" i="1" dirty="0"/>
              <a:t>law</a:t>
            </a:r>
            <a:r>
              <a:rPr lang="en-US" dirty="0"/>
              <a:t> which they [</a:t>
            </a:r>
            <a:r>
              <a:rPr lang="en-US" dirty="0" smtClean="0"/>
              <a:t>the judges</a:t>
            </a:r>
            <a:r>
              <a:rPr lang="en-US" dirty="0"/>
              <a:t>] really annulled. </a:t>
            </a:r>
            <a:endParaRPr lang="en-US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If </a:t>
            </a:r>
            <a:r>
              <a:rPr lang="en-US" dirty="0"/>
              <a:t>a praetor, or other subordinate judge</a:t>
            </a:r>
            <a:r>
              <a:rPr lang="en-US" dirty="0" smtClean="0"/>
              <a:t>, had </a:t>
            </a:r>
            <a:r>
              <a:rPr lang="en-US" dirty="0"/>
              <a:t>said openly and avowedly, </a:t>
            </a:r>
            <a:r>
              <a:rPr lang="en-US" b="1" i="1" dirty="0"/>
              <a:t>'I abrogate </a:t>
            </a:r>
            <a:r>
              <a:rPr lang="en-US" dirty="0"/>
              <a:t>such a law,' or 'I </a:t>
            </a:r>
            <a:r>
              <a:rPr lang="en-US" dirty="0" smtClean="0"/>
              <a:t>make such </a:t>
            </a:r>
            <a:r>
              <a:rPr lang="en-US" dirty="0"/>
              <a:t>a law,' he might have given </a:t>
            </a:r>
            <a:r>
              <a:rPr lang="en-US" b="1" i="1" dirty="0"/>
              <a:t>offence</a:t>
            </a:r>
            <a:r>
              <a:rPr lang="en-US" dirty="0"/>
              <a:t> to the lovers of </a:t>
            </a:r>
            <a:r>
              <a:rPr lang="en-US" dirty="0" smtClean="0"/>
              <a:t>things ancient</a:t>
            </a:r>
            <a:r>
              <a:rPr lang="en-US" dirty="0"/>
              <a:t>, by his direct and arrogant assumption of legislative power.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By </a:t>
            </a:r>
            <a:r>
              <a:rPr lang="en-US" b="1" i="1" dirty="0"/>
              <a:t>covering</a:t>
            </a:r>
            <a:r>
              <a:rPr lang="en-US" dirty="0"/>
              <a:t> the innovation with a decent lie, he treated the </a:t>
            </a:r>
            <a:r>
              <a:rPr lang="en-US" dirty="0" smtClean="0"/>
              <a:t>abrogated law </a:t>
            </a:r>
            <a:r>
              <a:rPr lang="en-US" dirty="0"/>
              <a:t>with all seemly respect, whilst he </a:t>
            </a:r>
            <a:r>
              <a:rPr lang="en-US" i="1" dirty="0"/>
              <a:t>knocked it on </a:t>
            </a:r>
            <a:r>
              <a:rPr lang="en-US" i="1" dirty="0" smtClean="0"/>
              <a:t>the </a:t>
            </a:r>
            <a:r>
              <a:rPr lang="it-IT" i="1" dirty="0" smtClean="0"/>
              <a:t>head</a:t>
            </a:r>
            <a:r>
              <a:rPr lang="it-IT" dirty="0" smtClean="0"/>
              <a:t>."</a:t>
            </a: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4" y="0"/>
            <a:ext cx="134265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474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J. </a:t>
            </a:r>
            <a:r>
              <a:rPr lang="it-IT" b="1" dirty="0" err="1" smtClean="0"/>
              <a:t>Swift</a:t>
            </a:r>
            <a:r>
              <a:rPr lang="it-IT" b="1" dirty="0" smtClean="0"/>
              <a:t>, XVIII sec.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" y="1412776"/>
            <a:ext cx="8229600" cy="5580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In pleading, </a:t>
            </a:r>
            <a:r>
              <a:rPr lang="en-GB" dirty="0" smtClean="0"/>
              <a:t>they [lawyers] </a:t>
            </a:r>
            <a:r>
              <a:rPr lang="en-GB" dirty="0"/>
              <a:t>studiously avoid entering into the </a:t>
            </a:r>
            <a:r>
              <a:rPr lang="en-GB" i="1" dirty="0"/>
              <a:t>Merits</a:t>
            </a:r>
            <a:r>
              <a:rPr lang="en-GB" dirty="0"/>
              <a:t> of the Cause; but are loud, violent and tedious in </a:t>
            </a:r>
            <a:r>
              <a:rPr lang="en-GB" b="1" dirty="0"/>
              <a:t>dwelling upon all </a:t>
            </a:r>
            <a:r>
              <a:rPr lang="en-GB" b="1" i="1" dirty="0"/>
              <a:t>Circumstances</a:t>
            </a:r>
            <a:r>
              <a:rPr lang="en-GB" dirty="0"/>
              <a:t> which are not to the Purpose..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… this Society hath </a:t>
            </a:r>
            <a:r>
              <a:rPr lang="en-GB" b="1" dirty="0"/>
              <a:t>a peculiar Cant and Jargon</a:t>
            </a:r>
            <a:r>
              <a:rPr lang="en-GB" dirty="0"/>
              <a:t> of their own, that </a:t>
            </a:r>
            <a:r>
              <a:rPr lang="en-GB" b="1" dirty="0"/>
              <a:t>no other Mortal can understand</a:t>
            </a:r>
            <a:r>
              <a:rPr lang="en-GB" dirty="0"/>
              <a:t>, and wherein all their Laws are written, which they take special Care to multiply; whereby they have wholly </a:t>
            </a:r>
            <a:r>
              <a:rPr lang="en-GB" b="1" dirty="0"/>
              <a:t>confounded</a:t>
            </a:r>
            <a:r>
              <a:rPr lang="en-GB" dirty="0"/>
              <a:t> the very Essence of </a:t>
            </a:r>
            <a:r>
              <a:rPr lang="en-GB" b="1" dirty="0"/>
              <a:t>Truth and </a:t>
            </a:r>
            <a:r>
              <a:rPr lang="en-GB" b="1" dirty="0" err="1"/>
              <a:t>Falshood</a:t>
            </a:r>
            <a:r>
              <a:rPr lang="en-GB" dirty="0"/>
              <a:t>, of Right and Wrong; 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186" y="-171400"/>
            <a:ext cx="172402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637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L. </a:t>
            </a:r>
            <a:r>
              <a:rPr lang="it-IT" b="1" dirty="0" err="1" smtClean="0"/>
              <a:t>Fuller</a:t>
            </a:r>
            <a:r>
              <a:rPr lang="it-IT" b="1" dirty="0" smtClean="0"/>
              <a:t> </a:t>
            </a:r>
            <a:r>
              <a:rPr lang="it-IT" dirty="0" smtClean="0"/>
              <a:t>1930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/>
              <a:t>“the </a:t>
            </a:r>
            <a:r>
              <a:rPr lang="it-IT" b="1" dirty="0" err="1"/>
              <a:t>danger</a:t>
            </a:r>
            <a:r>
              <a:rPr lang="it-IT" dirty="0"/>
              <a:t> of fiction </a:t>
            </a:r>
            <a:r>
              <a:rPr lang="it-IT" dirty="0" err="1"/>
              <a:t>varies</a:t>
            </a:r>
            <a:r>
              <a:rPr lang="it-IT" dirty="0"/>
              <a:t> </a:t>
            </a:r>
            <a:r>
              <a:rPr lang="it-IT" dirty="0" err="1"/>
              <a:t>inversely</a:t>
            </a:r>
            <a:r>
              <a:rPr lang="it-IT" dirty="0"/>
              <a:t> with the </a:t>
            </a:r>
            <a:r>
              <a:rPr lang="it-IT" dirty="0" err="1"/>
              <a:t>acuteness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b="1" dirty="0" err="1"/>
              <a:t>awareness</a:t>
            </a:r>
            <a:r>
              <a:rPr lang="it-IT" dirty="0"/>
              <a:t> [of the </a:t>
            </a:r>
            <a:r>
              <a:rPr lang="it-IT" dirty="0" err="1"/>
              <a:t>untruth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postulate]. A fiction </a:t>
            </a:r>
            <a:r>
              <a:rPr lang="it-IT" dirty="0" err="1"/>
              <a:t>becomes</a:t>
            </a:r>
            <a:r>
              <a:rPr lang="it-IT" dirty="0"/>
              <a:t> </a:t>
            </a:r>
            <a:r>
              <a:rPr lang="it-IT" dirty="0" err="1"/>
              <a:t>wholly</a:t>
            </a:r>
            <a:r>
              <a:rPr lang="it-IT" dirty="0"/>
              <a:t> </a:t>
            </a:r>
            <a:r>
              <a:rPr lang="it-IT" b="1" dirty="0" err="1"/>
              <a:t>safe</a:t>
            </a:r>
            <a:r>
              <a:rPr lang="it-IT" b="1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with a complete </a:t>
            </a:r>
            <a:r>
              <a:rPr lang="it-IT" b="1" dirty="0" err="1"/>
              <a:t>consciousness</a:t>
            </a:r>
            <a:r>
              <a:rPr lang="it-IT" b="1" dirty="0"/>
              <a:t> of </a:t>
            </a:r>
            <a:r>
              <a:rPr lang="it-IT" b="1" dirty="0" err="1"/>
              <a:t>its</a:t>
            </a:r>
            <a:r>
              <a:rPr lang="it-IT" b="1" dirty="0"/>
              <a:t> </a:t>
            </a:r>
            <a:r>
              <a:rPr lang="it-IT" b="1" dirty="0" err="1"/>
              <a:t>falsity</a:t>
            </a:r>
            <a:r>
              <a:rPr lang="it-IT" dirty="0"/>
              <a:t>”</a:t>
            </a:r>
            <a:endParaRPr lang="it-IT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869160"/>
            <a:ext cx="30289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659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Covert</a:t>
            </a:r>
            <a:r>
              <a:rPr lang="it-IT" b="1" dirty="0" smtClean="0"/>
              <a:t> </a:t>
            </a:r>
            <a:r>
              <a:rPr lang="it-IT" b="1" dirty="0" err="1" smtClean="0"/>
              <a:t>tools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/>
              <a:t>K. </a:t>
            </a:r>
            <a:r>
              <a:rPr lang="it-IT" b="1" dirty="0" err="1"/>
              <a:t>Llewellyn</a:t>
            </a:r>
            <a:r>
              <a:rPr lang="it-IT" dirty="0"/>
              <a:t> </a:t>
            </a:r>
            <a:r>
              <a:rPr lang="it-IT" dirty="0" smtClean="0"/>
              <a:t> (American </a:t>
            </a:r>
            <a:r>
              <a:rPr lang="it-IT" dirty="0" err="1" smtClean="0"/>
              <a:t>realism</a:t>
            </a:r>
            <a:r>
              <a:rPr lang="it-IT" dirty="0" smtClean="0"/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“</a:t>
            </a:r>
            <a:r>
              <a:rPr lang="it-IT" dirty="0" err="1" smtClean="0"/>
              <a:t>covert</a:t>
            </a:r>
            <a:r>
              <a:rPr lang="it-IT" dirty="0" smtClean="0"/>
              <a:t> </a:t>
            </a:r>
            <a:r>
              <a:rPr lang="it-IT" dirty="0" err="1"/>
              <a:t>tools</a:t>
            </a:r>
            <a:r>
              <a:rPr lang="it-IT" dirty="0"/>
              <a:t> are </a:t>
            </a:r>
            <a:r>
              <a:rPr lang="it-IT" dirty="0" err="1"/>
              <a:t>never</a:t>
            </a:r>
            <a:r>
              <a:rPr lang="it-IT" dirty="0"/>
              <a:t> </a:t>
            </a:r>
            <a:r>
              <a:rPr lang="it-IT" dirty="0" err="1"/>
              <a:t>reliable</a:t>
            </a:r>
            <a:r>
              <a:rPr lang="it-IT" dirty="0"/>
              <a:t> </a:t>
            </a:r>
            <a:r>
              <a:rPr lang="it-IT" dirty="0" err="1"/>
              <a:t>tools</a:t>
            </a:r>
            <a:r>
              <a:rPr lang="it-IT" dirty="0"/>
              <a:t>”, mezzi indiretti non sono mai mezzi affidabili </a:t>
            </a:r>
            <a:r>
              <a:rPr lang="it-IT" dirty="0" smtClean="0"/>
              <a:t>(su «</a:t>
            </a:r>
            <a:r>
              <a:rPr lang="it-IT" dirty="0" err="1" smtClean="0"/>
              <a:t>implied</a:t>
            </a:r>
            <a:r>
              <a:rPr lang="it-IT" dirty="0" smtClean="0"/>
              <a:t> </a:t>
            </a:r>
            <a:r>
              <a:rPr lang="it-IT" dirty="0" err="1" smtClean="0"/>
              <a:t>terms</a:t>
            </a:r>
            <a:r>
              <a:rPr lang="it-IT" dirty="0" smtClean="0"/>
              <a:t>» in </a:t>
            </a:r>
            <a:r>
              <a:rPr lang="it-IT" dirty="0" err="1" smtClean="0"/>
              <a:t>contract</a:t>
            </a:r>
            <a:r>
              <a:rPr lang="it-IT" dirty="0" smtClean="0"/>
              <a:t>) (1938-’39)</a:t>
            </a:r>
            <a:endParaRPr lang="it-IT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085184"/>
            <a:ext cx="2905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250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-6771"/>
            <a:ext cx="8229600" cy="843483"/>
          </a:xfrm>
        </p:spPr>
        <p:txBody>
          <a:bodyPr/>
          <a:lstStyle/>
          <a:p>
            <a:r>
              <a:rPr lang="it-IT" b="1" dirty="0"/>
              <a:t>Lord </a:t>
            </a:r>
            <a:r>
              <a:rPr lang="it-IT" b="1" dirty="0" err="1" smtClean="0"/>
              <a:t>Radcliffe</a:t>
            </a:r>
            <a:r>
              <a:rPr lang="it-IT" b="1" dirty="0" smtClean="0"/>
              <a:t> (H.L.)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73325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 </a:t>
            </a:r>
            <a:r>
              <a:rPr lang="it-IT" dirty="0"/>
              <a:t>“Lord </a:t>
            </a:r>
            <a:r>
              <a:rPr lang="it-IT" dirty="0" err="1"/>
              <a:t>Loreburn</a:t>
            </a:r>
            <a:r>
              <a:rPr lang="it-IT" dirty="0"/>
              <a:t> </a:t>
            </a:r>
            <a:r>
              <a:rPr lang="it-IT" dirty="0" err="1"/>
              <a:t>ascribes</a:t>
            </a:r>
            <a:r>
              <a:rPr lang="it-IT" dirty="0"/>
              <a:t> the </a:t>
            </a:r>
            <a:r>
              <a:rPr lang="it-IT" dirty="0" err="1"/>
              <a:t>dissolution</a:t>
            </a:r>
            <a:r>
              <a:rPr lang="it-IT" dirty="0"/>
              <a:t> to an </a:t>
            </a:r>
            <a:r>
              <a:rPr lang="it-IT" b="1" dirty="0" err="1"/>
              <a:t>implied</a:t>
            </a:r>
            <a:r>
              <a:rPr lang="it-IT" b="1" dirty="0"/>
              <a:t> </a:t>
            </a:r>
            <a:r>
              <a:rPr lang="it-IT" b="1" dirty="0" err="1" smtClean="0"/>
              <a:t>term</a:t>
            </a:r>
            <a:r>
              <a:rPr lang="it-IT" b="1" dirty="0" smtClean="0"/>
              <a:t> </a:t>
            </a:r>
            <a:r>
              <a:rPr lang="it-IT" dirty="0" smtClean="0"/>
              <a:t>... in </a:t>
            </a:r>
            <a:r>
              <a:rPr lang="it-IT" dirty="0"/>
              <a:t>line with the </a:t>
            </a:r>
            <a:r>
              <a:rPr lang="it-IT" dirty="0" err="1"/>
              <a:t>tendency</a:t>
            </a:r>
            <a:r>
              <a:rPr lang="it-IT" dirty="0"/>
              <a:t> of English </a:t>
            </a:r>
            <a:r>
              <a:rPr lang="it-IT" dirty="0" err="1"/>
              <a:t>courts</a:t>
            </a:r>
            <a:r>
              <a:rPr lang="it-IT" dirty="0"/>
              <a:t> to </a:t>
            </a:r>
            <a:r>
              <a:rPr lang="it-IT" dirty="0" err="1"/>
              <a:t>refer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consequences</a:t>
            </a:r>
            <a:r>
              <a:rPr lang="it-IT" dirty="0"/>
              <a:t> of a </a:t>
            </a:r>
            <a:r>
              <a:rPr lang="it-IT" dirty="0" err="1"/>
              <a:t>contract</a:t>
            </a:r>
            <a:r>
              <a:rPr lang="it-IT" dirty="0"/>
              <a:t> to the </a:t>
            </a:r>
            <a:r>
              <a:rPr lang="it-IT" dirty="0" err="1"/>
              <a:t>will</a:t>
            </a:r>
            <a:r>
              <a:rPr lang="it-IT" dirty="0"/>
              <a:t> of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made </a:t>
            </a:r>
            <a:r>
              <a:rPr lang="it-IT" dirty="0" err="1"/>
              <a:t>it</a:t>
            </a:r>
            <a:r>
              <a:rPr lang="it-IT" dirty="0"/>
              <a:t> ... </a:t>
            </a:r>
            <a:r>
              <a:rPr lang="it-IT" b="1" dirty="0"/>
              <a:t>by </a:t>
            </a:r>
            <a:r>
              <a:rPr lang="it-IT" b="1" dirty="0" err="1"/>
              <a:t>this</a:t>
            </a:r>
            <a:r>
              <a:rPr lang="it-IT" b="1" dirty="0"/>
              <a:t> time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might</a:t>
            </a:r>
            <a:r>
              <a:rPr lang="it-IT" dirty="0"/>
              <a:t> </a:t>
            </a:r>
            <a:r>
              <a:rPr lang="it-IT" dirty="0" err="1"/>
              <a:t>seem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parties ...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become</a:t>
            </a:r>
            <a:r>
              <a:rPr lang="it-IT" dirty="0"/>
              <a:t> so far </a:t>
            </a:r>
            <a:r>
              <a:rPr lang="it-IT" b="1" dirty="0" err="1"/>
              <a:t>disembodied</a:t>
            </a:r>
            <a:r>
              <a:rPr lang="it-IT" b="1" dirty="0"/>
              <a:t> </a:t>
            </a:r>
            <a:r>
              <a:rPr lang="it-IT" b="1" dirty="0" err="1"/>
              <a:t>spirits</a:t>
            </a:r>
            <a:r>
              <a:rPr lang="it-IT" b="1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actual</a:t>
            </a:r>
            <a:r>
              <a:rPr lang="it-IT" dirty="0"/>
              <a:t> </a:t>
            </a:r>
            <a:r>
              <a:rPr lang="it-IT" dirty="0" err="1"/>
              <a:t>persons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allowed</a:t>
            </a:r>
            <a:r>
              <a:rPr lang="it-IT" dirty="0"/>
              <a:t> to </a:t>
            </a:r>
            <a:r>
              <a:rPr lang="it-IT" dirty="0" err="1"/>
              <a:t>rest</a:t>
            </a:r>
            <a:r>
              <a:rPr lang="it-IT" dirty="0"/>
              <a:t> in </a:t>
            </a:r>
            <a:r>
              <a:rPr lang="it-IT" dirty="0" err="1"/>
              <a:t>peace</a:t>
            </a:r>
            <a:r>
              <a:rPr lang="it-IT" dirty="0"/>
              <a:t>. In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place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rises</a:t>
            </a:r>
            <a:r>
              <a:rPr lang="it-IT" dirty="0"/>
              <a:t> the figure of the fair and </a:t>
            </a:r>
            <a:r>
              <a:rPr lang="it-IT" b="1" dirty="0" err="1"/>
              <a:t>reasonable</a:t>
            </a:r>
            <a:r>
              <a:rPr lang="it-IT" b="1" dirty="0"/>
              <a:t> man</a:t>
            </a:r>
            <a:r>
              <a:rPr lang="it-IT" dirty="0"/>
              <a:t>. And the </a:t>
            </a:r>
            <a:r>
              <a:rPr lang="it-IT" dirty="0" err="1"/>
              <a:t>spokesman</a:t>
            </a:r>
            <a:r>
              <a:rPr lang="it-IT" dirty="0"/>
              <a:t> of the fair and </a:t>
            </a:r>
            <a:r>
              <a:rPr lang="it-IT" dirty="0" err="1"/>
              <a:t>reasonable</a:t>
            </a:r>
            <a:r>
              <a:rPr lang="it-IT" dirty="0"/>
              <a:t> man,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represents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no more </a:t>
            </a:r>
            <a:r>
              <a:rPr lang="it-IT" dirty="0" err="1"/>
              <a:t>than</a:t>
            </a:r>
            <a:r>
              <a:rPr lang="it-IT" dirty="0"/>
              <a:t> the </a:t>
            </a:r>
            <a:r>
              <a:rPr lang="it-IT" b="1" dirty="0" err="1"/>
              <a:t>antropomorphic</a:t>
            </a:r>
            <a:r>
              <a:rPr lang="it-IT" b="1" dirty="0"/>
              <a:t> </a:t>
            </a:r>
            <a:r>
              <a:rPr lang="it-IT" b="1" dirty="0" err="1"/>
              <a:t>conception</a:t>
            </a:r>
            <a:r>
              <a:rPr lang="it-IT" b="1" dirty="0"/>
              <a:t> of </a:t>
            </a:r>
            <a:r>
              <a:rPr lang="it-IT" b="1" dirty="0" err="1"/>
              <a:t>justice</a:t>
            </a:r>
            <a:r>
              <a:rPr lang="it-IT" dirty="0"/>
              <a:t>, </a:t>
            </a:r>
            <a:r>
              <a:rPr lang="it-IT" dirty="0" err="1"/>
              <a:t>is</a:t>
            </a:r>
            <a:r>
              <a:rPr lang="it-IT" dirty="0"/>
              <a:t> and must be the </a:t>
            </a:r>
            <a:r>
              <a:rPr lang="it-IT" b="1" dirty="0"/>
              <a:t>court </a:t>
            </a:r>
            <a:r>
              <a:rPr lang="it-IT" dirty="0"/>
              <a:t>... so </a:t>
            </a:r>
            <a:r>
              <a:rPr lang="it-IT" dirty="0" err="1"/>
              <a:t>perhaps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would</a:t>
            </a:r>
            <a:r>
              <a:rPr lang="it-IT" dirty="0"/>
              <a:t> be </a:t>
            </a:r>
            <a:r>
              <a:rPr lang="it-IT" b="1" dirty="0" err="1"/>
              <a:t>simpler</a:t>
            </a:r>
            <a:r>
              <a:rPr lang="it-IT" dirty="0"/>
              <a:t> to </a:t>
            </a:r>
            <a:r>
              <a:rPr lang="it-IT" dirty="0" err="1"/>
              <a:t>say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outset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frustration</a:t>
            </a:r>
            <a:r>
              <a:rPr lang="it-IT" dirty="0"/>
              <a:t> </a:t>
            </a:r>
            <a:r>
              <a:rPr lang="it-IT" dirty="0" err="1"/>
              <a:t>occurs</a:t>
            </a:r>
            <a:r>
              <a:rPr lang="it-IT" dirty="0"/>
              <a:t> </a:t>
            </a:r>
            <a:r>
              <a:rPr lang="it-IT" dirty="0" err="1"/>
              <a:t>whenever</a:t>
            </a:r>
            <a:r>
              <a:rPr lang="it-IT" dirty="0"/>
              <a:t> the </a:t>
            </a:r>
            <a:r>
              <a:rPr lang="it-IT" b="1" dirty="0"/>
              <a:t>law </a:t>
            </a:r>
            <a:r>
              <a:rPr lang="it-IT" b="1" dirty="0" err="1"/>
              <a:t>recogniz</a:t>
            </a:r>
            <a:r>
              <a:rPr lang="it-IT" dirty="0" err="1"/>
              <a:t>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... a </a:t>
            </a:r>
            <a:r>
              <a:rPr lang="it-IT" dirty="0" err="1"/>
              <a:t>contractual</a:t>
            </a:r>
            <a:r>
              <a:rPr lang="it-IT" dirty="0"/>
              <a:t> </a:t>
            </a:r>
            <a:r>
              <a:rPr lang="it-IT" dirty="0" err="1"/>
              <a:t>obligation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become</a:t>
            </a:r>
            <a:r>
              <a:rPr lang="it-IT" dirty="0"/>
              <a:t> </a:t>
            </a:r>
            <a:r>
              <a:rPr lang="it-IT" dirty="0" err="1"/>
              <a:t>incapable</a:t>
            </a:r>
            <a:r>
              <a:rPr lang="it-IT" dirty="0"/>
              <a:t> of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performed</a:t>
            </a:r>
            <a:r>
              <a:rPr lang="it-IT" dirty="0"/>
              <a:t>...” . </a:t>
            </a:r>
            <a:endParaRPr lang="it-I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301208"/>
            <a:ext cx="21812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883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it-IT" b="1" dirty="0" smtClean="0"/>
              <a:t>A. GAMBARO</a:t>
            </a:r>
            <a:r>
              <a:rPr lang="it-IT" dirty="0" smtClean="0"/>
              <a:t> (1992)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/>
          <a:lstStyle/>
          <a:p>
            <a:pPr marL="0" indent="0">
              <a:buNone/>
            </a:pPr>
            <a:r>
              <a:rPr lang="it-IT" i="1" dirty="0" smtClean="0"/>
              <a:t>Finzione giuridica, </a:t>
            </a:r>
            <a:r>
              <a:rPr lang="it-IT" dirty="0" smtClean="0"/>
              <a:t>p</a:t>
            </a:r>
            <a:r>
              <a:rPr lang="it-IT" dirty="0"/>
              <a:t>. 351 </a:t>
            </a:r>
            <a:r>
              <a:rPr lang="it-IT" dirty="0" smtClean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“</a:t>
            </a:r>
            <a:r>
              <a:rPr lang="it-IT" dirty="0"/>
              <a:t>finzioni per motivi di opportunità</a:t>
            </a:r>
            <a:r>
              <a:rPr lang="it-IT" dirty="0" smtClean="0"/>
              <a:t>”, </a:t>
            </a:r>
            <a:r>
              <a:rPr lang="it-IT" dirty="0"/>
              <a:t>“</a:t>
            </a:r>
            <a:r>
              <a:rPr lang="it-IT" dirty="0" smtClean="0"/>
              <a:t>anziché </a:t>
            </a:r>
            <a:r>
              <a:rPr lang="it-IT" dirty="0"/>
              <a:t>imporre con esplicito </a:t>
            </a:r>
            <a:r>
              <a:rPr lang="it-IT" b="1" dirty="0"/>
              <a:t>autoritarismo</a:t>
            </a:r>
            <a:r>
              <a:rPr lang="it-IT" dirty="0"/>
              <a:t> alle parti di un contratto condizioni contro la volontà di almeno una di esse, si ricorrerà alla </a:t>
            </a:r>
            <a:r>
              <a:rPr lang="it-IT" b="1" dirty="0"/>
              <a:t>finzione </a:t>
            </a:r>
            <a:r>
              <a:rPr lang="it-IT" dirty="0"/>
              <a:t>degli </a:t>
            </a:r>
            <a:r>
              <a:rPr lang="it-IT" i="1" dirty="0" err="1"/>
              <a:t>implied</a:t>
            </a:r>
            <a:r>
              <a:rPr lang="it-IT" i="1" dirty="0"/>
              <a:t> </a:t>
            </a:r>
            <a:r>
              <a:rPr lang="it-IT" i="1" dirty="0" err="1" smtClean="0"/>
              <a:t>terms</a:t>
            </a:r>
            <a:r>
              <a:rPr lang="it-IT" dirty="0" smtClean="0"/>
              <a:t>...”.</a:t>
            </a:r>
            <a:endParaRPr lang="it-IT" dirty="0"/>
          </a:p>
          <a:p>
            <a:endParaRPr lang="it-IT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717" y="4657129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tangolo arrotondato 3"/>
          <p:cNvSpPr/>
          <p:nvPr/>
        </p:nvSpPr>
        <p:spPr>
          <a:xfrm>
            <a:off x="7377434" y="5337211"/>
            <a:ext cx="1008112" cy="55436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[</a:t>
            </a:r>
            <a:r>
              <a:rPr lang="it-IT" b="1" i="1" dirty="0" smtClean="0"/>
              <a:t>e </a:t>
            </a:r>
            <a:r>
              <a:rPr lang="it-IT" b="1" i="1" dirty="0" err="1" smtClean="0"/>
              <a:t>filio</a:t>
            </a:r>
            <a:r>
              <a:rPr lang="it-IT" dirty="0" smtClean="0"/>
              <a:t>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153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895</Words>
  <Application>Microsoft Office PowerPoint</Application>
  <PresentationFormat>Presentazione su schermo (4:3)</PresentationFormat>
  <Paragraphs>53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J. Bentham, J. Swift, J. Austin e altri pensatori</vt:lpstr>
      <vt:lpstr>Finzioni nelle origini</vt:lpstr>
      <vt:lpstr>Bentham</vt:lpstr>
      <vt:lpstr>Austin (1869)</vt:lpstr>
      <vt:lpstr>J. Swift, XVIII sec.</vt:lpstr>
      <vt:lpstr>L. Fuller 1930</vt:lpstr>
      <vt:lpstr>Covert tools</vt:lpstr>
      <vt:lpstr>Lord Radcliffe (H.L.)</vt:lpstr>
      <vt:lpstr>A. GAMBARO (1992)</vt:lpstr>
      <vt:lpstr>… &amp;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 Bentham</dc:title>
  <dc:creator>silvia ferreri</dc:creator>
  <cp:lastModifiedBy> silvia ferreri</cp:lastModifiedBy>
  <cp:revision>13</cp:revision>
  <dcterms:created xsi:type="dcterms:W3CDTF">2020-09-15T09:34:34Z</dcterms:created>
  <dcterms:modified xsi:type="dcterms:W3CDTF">2020-09-24T14:45:38Z</dcterms:modified>
</cp:coreProperties>
</file>