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7E30-D78E-4F3A-9F38-2C4859C63E84}" type="datetimeFigureOut">
              <a:rPr lang="it-IT" smtClean="0"/>
              <a:t>23/10/2025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A1DBB-0F61-4324-87D3-3FBA846D8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11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A1DBB-0F61-4324-87D3-3FBA846D83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82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Dai canti, genealogie, miti e poemi alla scrittura.</a:t>
            </a:r>
            <a:br>
              <a:rPr lang="it-IT" dirty="0"/>
            </a:br>
            <a:r>
              <a:rPr lang="it-IT" dirty="0"/>
              <a:t>L’oralità formava, più che informava.</a:t>
            </a:r>
          </a:p>
          <a:p>
            <a:r>
              <a:rPr lang="it-IT" dirty="0"/>
              <a:t>Con la scrittura la memoria si </a:t>
            </a:r>
            <a:r>
              <a:rPr lang="it-IT" dirty="0" err="1"/>
              <a:t>fidda</a:t>
            </a:r>
            <a:r>
              <a:rPr lang="it-IT" dirty="0"/>
              <a:t>, si </a:t>
            </a:r>
            <a:r>
              <a:rPr lang="it-IT" dirty="0" err="1"/>
              <a:t>orfina</a:t>
            </a:r>
            <a:r>
              <a:rPr lang="it-IT" dirty="0"/>
              <a:t> e nasce la cronaca di comunità politiche.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A1DBB-0F61-4324-87D3-3FBA846D83B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43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1A9DC31-AC20-4202-A45B-0CA8BB731E80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2471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F611-5361-47E0-B1A4-0C2C26CA92FD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0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F97E-6830-442D-BBEB-132580B04FD1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764C-8F3E-44ED-AB6D-75CD3B1AFA79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8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7C0240-08FB-4ACF-970E-DFD5EC91DE5F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6833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E0AF-4309-473A-9243-2A90C02A3453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7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5695-25DE-4E0F-ABC1-65B10CD2E878}" type="datetime1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5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38DD-7262-4DAF-9C22-37158D59A045}" type="datetime1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0E96-E36D-4763-8144-E66E3B45451E}" type="datetime1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351B58-D522-4EB0-86E5-7F47CD3AB2D6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672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91DBF-4407-487F-BE4E-07C50761D4D0}" type="datetime1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731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4BCA85B-F7B0-409A-90BD-6934BB94A894}" type="datetime1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22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Dalla </a:t>
            </a:r>
            <a:r>
              <a:rPr dirty="0" err="1"/>
              <a:t>memoria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critica</a:t>
            </a:r>
            <a:r>
              <a:rPr dirty="0"/>
              <a:t>: la </a:t>
            </a:r>
            <a:r>
              <a:rPr dirty="0" err="1"/>
              <a:t>nascita</a:t>
            </a:r>
            <a:r>
              <a:rPr dirty="0"/>
              <a:t> della </a:t>
            </a:r>
            <a:r>
              <a:rPr dirty="0" err="1"/>
              <a:t>storiografia</a:t>
            </a:r>
            <a:r>
              <a:rPr dirty="0"/>
              <a:t> occidentale</a:t>
            </a:r>
          </a:p>
        </p:txBody>
      </p:sp>
      <p:pic>
        <p:nvPicPr>
          <p:cNvPr id="7" name="Immagine 6" descr="Immagine che contiene testo, libro, manoscritto, Collezionabile&#10;&#10;Il contenuto generato dall'IA potrebbe non essere corretto.">
            <a:extLst>
              <a:ext uri="{FF2B5EF4-FFF2-40B4-BE49-F238E27FC236}">
                <a16:creationId xmlns:a16="http://schemas.microsoft.com/office/drawing/2014/main" id="{18DC5996-942F-3C00-574B-482EDA0A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769566"/>
            <a:ext cx="4823460" cy="3665829"/>
          </a:xfrm>
          <a:prstGeom prst="rect">
            <a:avLst/>
          </a:prstGeom>
        </p:spPr>
      </p:pic>
      <p:pic>
        <p:nvPicPr>
          <p:cNvPr id="9" name="Immagine 8" descr="Immagine che contiene testo, calligrafi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256EF720-35A0-B2DC-BCD4-3B2802CE76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02" t="2821" r="14198" b="5968"/>
          <a:stretch>
            <a:fillRect/>
          </a:stretch>
        </p:blipFill>
        <p:spPr>
          <a:xfrm>
            <a:off x="6004560" y="2171700"/>
            <a:ext cx="2367280" cy="2430781"/>
          </a:xfrm>
          <a:prstGeom prst="rect">
            <a:avLst/>
          </a:prstGeo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7F4B23E9-01EC-E6CC-B62F-2D31893B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Età dei conflitti religiosi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/>
              <a:t>XVI </a:t>
            </a:r>
            <a:r>
              <a:rPr dirty="0" err="1"/>
              <a:t>secolo</a:t>
            </a:r>
            <a:r>
              <a:rPr dirty="0"/>
              <a:t>: la storia </a:t>
            </a:r>
            <a:r>
              <a:rPr dirty="0" err="1"/>
              <a:t>diventa</a:t>
            </a:r>
            <a:r>
              <a:rPr dirty="0"/>
              <a:t> campo di </a:t>
            </a:r>
            <a:r>
              <a:rPr dirty="0" err="1"/>
              <a:t>battaglia</a:t>
            </a:r>
            <a:r>
              <a:rPr dirty="0"/>
              <a:t> </a:t>
            </a:r>
            <a:r>
              <a:rPr dirty="0" err="1"/>
              <a:t>confessionale</a:t>
            </a:r>
            <a:endParaRPr dirty="0"/>
          </a:p>
          <a:p>
            <a:r>
              <a:rPr dirty="0" err="1"/>
              <a:t>Flacio</a:t>
            </a:r>
            <a:r>
              <a:rPr dirty="0"/>
              <a:t> </a:t>
            </a:r>
            <a:r>
              <a:rPr dirty="0" err="1"/>
              <a:t>Illirico</a:t>
            </a:r>
            <a:r>
              <a:rPr dirty="0"/>
              <a:t> (</a:t>
            </a:r>
            <a:r>
              <a:rPr dirty="0" err="1"/>
              <a:t>protestante</a:t>
            </a:r>
            <a:r>
              <a:rPr dirty="0"/>
              <a:t>) vs. Cesare </a:t>
            </a:r>
            <a:r>
              <a:rPr dirty="0" err="1"/>
              <a:t>Baronio</a:t>
            </a:r>
            <a:r>
              <a:rPr dirty="0"/>
              <a:t> (</a:t>
            </a:r>
            <a:r>
              <a:rPr dirty="0" err="1"/>
              <a:t>cattolico</a:t>
            </a:r>
            <a:r>
              <a:rPr dirty="0"/>
              <a:t>)</a:t>
            </a:r>
          </a:p>
          <a:p>
            <a:r>
              <a:rPr dirty="0"/>
              <a:t>Paolo Sarpi: storia come </a:t>
            </a: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politica</a:t>
            </a:r>
            <a:r>
              <a:rPr dirty="0"/>
              <a:t> e </a:t>
            </a:r>
            <a:r>
              <a:rPr dirty="0" err="1"/>
              <a:t>istituzionale</a:t>
            </a:r>
            <a:endParaRPr dirty="0"/>
          </a:p>
          <a:p>
            <a:r>
              <a:rPr dirty="0"/>
              <a:t>De Thou: </a:t>
            </a:r>
            <a:r>
              <a:rPr dirty="0" err="1"/>
              <a:t>equilibrio</a:t>
            </a:r>
            <a:r>
              <a:rPr dirty="0"/>
              <a:t>, </a:t>
            </a:r>
            <a:r>
              <a:rPr dirty="0" err="1"/>
              <a:t>metodo</a:t>
            </a:r>
            <a:r>
              <a:rPr dirty="0"/>
              <a:t> e </a:t>
            </a:r>
            <a:r>
              <a:rPr dirty="0" err="1"/>
              <a:t>rigore</a:t>
            </a:r>
            <a:r>
              <a:rPr dirty="0"/>
              <a:t> </a:t>
            </a:r>
            <a:r>
              <a:rPr dirty="0" err="1"/>
              <a:t>documentario</a:t>
            </a:r>
            <a:endParaRPr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D248915-9F47-D5CF-392D-9E7C8B47B4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1" y="2611120"/>
            <a:ext cx="4277360" cy="2919298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02AFAC-8D6D-1FC9-C070-71D027CE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L’età dell’assolutismo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/>
              <a:t>Storia come </a:t>
            </a:r>
            <a:r>
              <a:rPr dirty="0" err="1"/>
              <a:t>arte</a:t>
            </a:r>
            <a:r>
              <a:rPr dirty="0"/>
              <a:t> del </a:t>
            </a:r>
            <a:r>
              <a:rPr dirty="0" err="1"/>
              <a:t>potere</a:t>
            </a:r>
            <a:r>
              <a:rPr dirty="0"/>
              <a:t>: </a:t>
            </a:r>
            <a:r>
              <a:rPr dirty="0" err="1"/>
              <a:t>celebrazione</a:t>
            </a:r>
            <a:r>
              <a:rPr dirty="0"/>
              <a:t> </a:t>
            </a:r>
            <a:r>
              <a:rPr dirty="0" err="1"/>
              <a:t>dinastica</a:t>
            </a:r>
            <a:r>
              <a:rPr dirty="0"/>
              <a:t> e propaganda</a:t>
            </a:r>
          </a:p>
          <a:p>
            <a:r>
              <a:rPr dirty="0"/>
              <a:t>Gli '</a:t>
            </a:r>
            <a:r>
              <a:rPr dirty="0" err="1"/>
              <a:t>artigiani</a:t>
            </a:r>
            <a:r>
              <a:rPr dirty="0"/>
              <a:t> della gloria'</a:t>
            </a:r>
          </a:p>
          <a:p>
            <a:r>
              <a:rPr dirty="0" err="1"/>
              <a:t>Nascita</a:t>
            </a:r>
            <a:r>
              <a:rPr dirty="0"/>
              <a:t> </a:t>
            </a:r>
            <a:r>
              <a:rPr dirty="0" err="1"/>
              <a:t>dell’erudizione</a:t>
            </a:r>
            <a:r>
              <a:rPr dirty="0"/>
              <a:t> e delle </a:t>
            </a:r>
            <a:r>
              <a:rPr dirty="0" err="1"/>
              <a:t>raccolte</a:t>
            </a:r>
            <a:r>
              <a:rPr dirty="0"/>
              <a:t> </a:t>
            </a:r>
            <a:r>
              <a:rPr dirty="0" err="1"/>
              <a:t>documentarie</a:t>
            </a:r>
            <a:endParaRPr dirty="0"/>
          </a:p>
          <a:p>
            <a:r>
              <a:rPr dirty="0" err="1"/>
              <a:t>Libertinismo</a:t>
            </a:r>
            <a:r>
              <a:rPr dirty="0"/>
              <a:t> </a:t>
            </a:r>
            <a:r>
              <a:rPr dirty="0" err="1"/>
              <a:t>erudito</a:t>
            </a:r>
            <a:r>
              <a:rPr dirty="0"/>
              <a:t> e </a:t>
            </a:r>
            <a:r>
              <a:rPr dirty="0" err="1"/>
              <a:t>pirronismo</a:t>
            </a:r>
            <a:r>
              <a:rPr dirty="0"/>
              <a:t> storico → verso la </a:t>
            </a:r>
            <a:r>
              <a:rPr dirty="0" err="1"/>
              <a:t>critica</a:t>
            </a:r>
            <a:r>
              <a:rPr dirty="0"/>
              <a:t> moderna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0F89565-DBCB-D7C8-9194-CC72CD86F7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7920" y="1689013"/>
            <a:ext cx="3216636" cy="4483187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846B93-8BB1-2152-2694-71CB87A9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crisi della coscienza europea</a:t>
            </a:r>
          </a:p>
        </p:txBody>
      </p:sp>
      <p:pic>
        <p:nvPicPr>
          <p:cNvPr id="6" name="Segnaposto contenuto 5" descr="Immagine che contiene testo, libro&#10;&#10;Il contenuto generato dall'IA potrebbe non essere corretto.">
            <a:extLst>
              <a:ext uri="{FF2B5EF4-FFF2-40B4-BE49-F238E27FC236}">
                <a16:creationId xmlns:a16="http://schemas.microsoft.com/office/drawing/2014/main" id="{87140FC6-8995-66B2-BCA0-590487DC16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7651" y="2171700"/>
            <a:ext cx="2493149" cy="4039533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B7F3E0-809A-2D45-510F-5F27D337B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71700"/>
            <a:ext cx="3965468" cy="3880653"/>
          </a:xfrm>
        </p:spPr>
        <p:txBody>
          <a:bodyPr>
            <a:normAutofit/>
          </a:bodyPr>
          <a:lstStyle/>
          <a:p>
            <a:r>
              <a:rPr lang="it-IT" dirty="0"/>
              <a:t>XVII–XVIII secolo: dalla fede alla ragione critica</a:t>
            </a:r>
          </a:p>
          <a:p>
            <a:r>
              <a:rPr lang="it-IT" dirty="0"/>
              <a:t>Spinoza, Simon, Huet: critica biblica e analisi storica</a:t>
            </a:r>
          </a:p>
          <a:p>
            <a:r>
              <a:rPr lang="it-IT" dirty="0"/>
              <a:t>Bayle e il '</a:t>
            </a:r>
            <a:r>
              <a:rPr lang="it-IT" dirty="0" err="1"/>
              <a:t>Dictionnaire</a:t>
            </a:r>
            <a:r>
              <a:rPr lang="it-IT" dirty="0"/>
              <a:t>': confronto delle fonti e spirito critico</a:t>
            </a:r>
          </a:p>
          <a:p>
            <a:r>
              <a:rPr lang="it-IT" dirty="0"/>
              <a:t>Mabillon e Muratori: rigore benedettino e diplomatica</a:t>
            </a:r>
          </a:p>
          <a:p>
            <a:r>
              <a:rPr lang="it-IT" dirty="0"/>
              <a:t>La storia diventa scienza del documento e del dubbio</a:t>
            </a:r>
          </a:p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C70C57-74B8-3592-6BF7-A3C2A8BB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 origini della storiografia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La </a:t>
            </a:r>
            <a:r>
              <a:rPr dirty="0" err="1"/>
              <a:t>storiografia</a:t>
            </a:r>
            <a:r>
              <a:rPr dirty="0"/>
              <a:t> </a:t>
            </a:r>
            <a:r>
              <a:rPr dirty="0" err="1"/>
              <a:t>nasce</a:t>
            </a:r>
            <a:r>
              <a:rPr dirty="0"/>
              <a:t> come </a:t>
            </a:r>
            <a:r>
              <a:rPr dirty="0" err="1"/>
              <a:t>memoria</a:t>
            </a:r>
            <a:r>
              <a:rPr dirty="0"/>
              <a:t> </a:t>
            </a:r>
            <a:r>
              <a:rPr dirty="0" err="1"/>
              <a:t>collettiva</a:t>
            </a:r>
            <a:r>
              <a:rPr dirty="0"/>
              <a:t> e </a:t>
            </a:r>
            <a:r>
              <a:rPr dirty="0" err="1"/>
              <a:t>strumento</a:t>
            </a:r>
            <a:r>
              <a:rPr dirty="0"/>
              <a:t> politico</a:t>
            </a:r>
          </a:p>
          <a:p>
            <a:r>
              <a:rPr dirty="0" err="1"/>
              <a:t>Dall’oralità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scrittura</a:t>
            </a:r>
            <a:r>
              <a:rPr dirty="0"/>
              <a:t>: il </a:t>
            </a:r>
            <a:r>
              <a:rPr dirty="0" err="1"/>
              <a:t>racconto</a:t>
            </a:r>
            <a:r>
              <a:rPr dirty="0"/>
              <a:t> </a:t>
            </a:r>
            <a:r>
              <a:rPr dirty="0" err="1"/>
              <a:t>diventa</a:t>
            </a:r>
            <a:r>
              <a:rPr dirty="0"/>
              <a:t> '</a:t>
            </a:r>
            <a:r>
              <a:rPr dirty="0" err="1"/>
              <a:t>cronaca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comunità</a:t>
            </a:r>
            <a:r>
              <a:rPr dirty="0"/>
              <a:t> </a:t>
            </a:r>
            <a:r>
              <a:rPr dirty="0" err="1"/>
              <a:t>politica</a:t>
            </a:r>
            <a:r>
              <a:rPr dirty="0"/>
              <a:t>'</a:t>
            </a:r>
            <a:endParaRPr lang="it-IT" dirty="0"/>
          </a:p>
          <a:p>
            <a:r>
              <a:rPr dirty="0" err="1"/>
              <a:t>Funzione</a:t>
            </a:r>
            <a:r>
              <a:rPr dirty="0"/>
              <a:t> </a:t>
            </a:r>
            <a:r>
              <a:rPr dirty="0" err="1"/>
              <a:t>identitaria</a:t>
            </a:r>
            <a:r>
              <a:rPr dirty="0"/>
              <a:t> e </a:t>
            </a:r>
            <a:r>
              <a:rPr dirty="0" err="1"/>
              <a:t>simbolica</a:t>
            </a:r>
            <a:r>
              <a:rPr dirty="0"/>
              <a:t> della </a:t>
            </a:r>
            <a:r>
              <a:rPr dirty="0" err="1"/>
              <a:t>memoria</a:t>
            </a:r>
            <a:endParaRPr dirty="0"/>
          </a:p>
        </p:txBody>
      </p:sp>
      <p:pic>
        <p:nvPicPr>
          <p:cNvPr id="5" name="Immagine 4" descr="Immagine che contiene Artefatto, Intaglio, Scultura in pietra, arte&#10;&#10;Il contenuto generato dall'IA potrebbe non essere corretto.">
            <a:extLst>
              <a:ext uri="{FF2B5EF4-FFF2-40B4-BE49-F238E27FC236}">
                <a16:creationId xmlns:a16="http://schemas.microsoft.com/office/drawing/2014/main" id="{15DA2D88-F2A7-FA09-5127-58F579A74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516" y="4308623"/>
            <a:ext cx="5887084" cy="225787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A45D1A-7274-99C5-5AA1-6B9DCFF7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storia sacra del mondo ebraico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663498" cy="3581401"/>
          </a:xfrm>
        </p:spPr>
        <p:txBody>
          <a:bodyPr/>
          <a:lstStyle/>
          <a:p>
            <a:r>
              <a:rPr dirty="0"/>
              <a:t>Nella </a:t>
            </a:r>
            <a:r>
              <a:rPr dirty="0" err="1"/>
              <a:t>Bibbia</a:t>
            </a:r>
            <a:r>
              <a:rPr dirty="0"/>
              <a:t>, la storia è </a:t>
            </a:r>
            <a:r>
              <a:rPr dirty="0" err="1"/>
              <a:t>rivelazione</a:t>
            </a:r>
            <a:r>
              <a:rPr dirty="0"/>
              <a:t> di Dio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vicenda</a:t>
            </a:r>
            <a:r>
              <a:rPr dirty="0"/>
              <a:t> </a:t>
            </a:r>
            <a:r>
              <a:rPr dirty="0" err="1"/>
              <a:t>umana</a:t>
            </a:r>
            <a:endParaRPr dirty="0"/>
          </a:p>
          <a:p>
            <a:r>
              <a:rPr dirty="0"/>
              <a:t>Tempo </a:t>
            </a:r>
            <a:r>
              <a:rPr dirty="0" err="1"/>
              <a:t>lineare</a:t>
            </a:r>
            <a:r>
              <a:rPr dirty="0"/>
              <a:t>: </a:t>
            </a:r>
            <a:br>
              <a:rPr lang="it-IT" dirty="0"/>
            </a:br>
            <a:r>
              <a:rPr dirty="0" err="1"/>
              <a:t>Creazione</a:t>
            </a:r>
            <a:r>
              <a:rPr dirty="0"/>
              <a:t> → </a:t>
            </a:r>
            <a:r>
              <a:rPr dirty="0" err="1"/>
              <a:t>Alleanza</a:t>
            </a:r>
            <a:r>
              <a:rPr dirty="0"/>
              <a:t> → </a:t>
            </a:r>
            <a:r>
              <a:rPr dirty="0" err="1"/>
              <a:t>Redenzione</a:t>
            </a:r>
            <a:endParaRPr dirty="0"/>
          </a:p>
          <a:p>
            <a:r>
              <a:rPr dirty="0" err="1"/>
              <a:t>L’evento</a:t>
            </a:r>
            <a:r>
              <a:rPr dirty="0"/>
              <a:t> storico è segno e </a:t>
            </a:r>
            <a:r>
              <a:rPr dirty="0" err="1"/>
              <a:t>giudizio</a:t>
            </a:r>
            <a:endParaRPr dirty="0"/>
          </a:p>
        </p:txBody>
      </p:sp>
      <p:pic>
        <p:nvPicPr>
          <p:cNvPr id="8" name="Segnaposto contenuto 7" descr="Immagine che contiene testo, manoscritto, disegno, libro&#10;&#10;Il contenuto generato dall'IA potrebbe non essere corretto.">
            <a:extLst>
              <a:ext uri="{FF2B5EF4-FFF2-40B4-BE49-F238E27FC236}">
                <a16:creationId xmlns:a16="http://schemas.microsoft.com/office/drawing/2014/main" id="{BC8E3D4E-03A1-0028-C392-F442004B77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9463" y="1508882"/>
            <a:ext cx="3663498" cy="5001092"/>
          </a:xfr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31BA86-24F7-E301-6D8D-70CB26EB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Grecia e Roma: la nascita del metodo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 err="1"/>
              <a:t>Erodoto</a:t>
            </a:r>
            <a:r>
              <a:rPr dirty="0"/>
              <a:t>: la '</a:t>
            </a:r>
            <a:r>
              <a:rPr dirty="0" err="1"/>
              <a:t>historíe</a:t>
            </a:r>
            <a:r>
              <a:rPr dirty="0"/>
              <a:t>' come </a:t>
            </a:r>
            <a:r>
              <a:rPr dirty="0" err="1"/>
              <a:t>indagine</a:t>
            </a:r>
            <a:r>
              <a:rPr dirty="0"/>
              <a:t> e </a:t>
            </a:r>
            <a:r>
              <a:rPr dirty="0" err="1"/>
              <a:t>confronto</a:t>
            </a:r>
            <a:r>
              <a:rPr dirty="0"/>
              <a:t> di culture</a:t>
            </a:r>
          </a:p>
          <a:p>
            <a:r>
              <a:rPr dirty="0" err="1"/>
              <a:t>Tucidide</a:t>
            </a:r>
            <a:r>
              <a:rPr dirty="0"/>
              <a:t>: </a:t>
            </a:r>
            <a:r>
              <a:rPr dirty="0" err="1"/>
              <a:t>ricerca</a:t>
            </a:r>
            <a:r>
              <a:rPr dirty="0"/>
              <a:t> delle cause (</a:t>
            </a:r>
            <a:r>
              <a:rPr dirty="0" err="1"/>
              <a:t>aitíai</a:t>
            </a:r>
            <a:r>
              <a:rPr dirty="0"/>
              <a:t>) → storia come </a:t>
            </a:r>
            <a:r>
              <a:rPr dirty="0" err="1"/>
              <a:t>spiegazione</a:t>
            </a:r>
            <a:r>
              <a:rPr dirty="0"/>
              <a:t> </a:t>
            </a:r>
            <a:r>
              <a:rPr dirty="0" err="1"/>
              <a:t>razionale</a:t>
            </a:r>
            <a:endParaRPr dirty="0"/>
          </a:p>
          <a:p>
            <a:r>
              <a:rPr dirty="0" err="1"/>
              <a:t>Polibio</a:t>
            </a:r>
            <a:r>
              <a:rPr dirty="0"/>
              <a:t>, Livio, Tacito: </a:t>
            </a:r>
            <a:r>
              <a:rPr dirty="0" err="1"/>
              <a:t>funzione</a:t>
            </a:r>
            <a:r>
              <a:rPr dirty="0"/>
              <a:t> civile e morale della storia</a:t>
            </a:r>
          </a:p>
          <a:p>
            <a:r>
              <a:rPr dirty="0"/>
              <a:t>La </a:t>
            </a:r>
            <a:r>
              <a:rPr dirty="0" err="1"/>
              <a:t>storiografia</a:t>
            </a:r>
            <a:r>
              <a:rPr dirty="0"/>
              <a:t> </a:t>
            </a:r>
            <a:r>
              <a:rPr dirty="0" err="1"/>
              <a:t>diventa</a:t>
            </a:r>
            <a:r>
              <a:rPr dirty="0"/>
              <a:t> </a:t>
            </a:r>
            <a:r>
              <a:rPr dirty="0" err="1"/>
              <a:t>testimonianza</a:t>
            </a:r>
            <a:r>
              <a:rPr dirty="0"/>
              <a:t> e </a:t>
            </a:r>
            <a:r>
              <a:rPr dirty="0" err="1"/>
              <a:t>ammonimento</a:t>
            </a:r>
            <a:endParaRPr dirty="0"/>
          </a:p>
        </p:txBody>
      </p:sp>
      <p:pic>
        <p:nvPicPr>
          <p:cNvPr id="6" name="Segnaposto contenuto 5" descr="Immagine che contiene statua, bianco e nero, Busto, edificio&#10;&#10;Il contenuto generato dall'IA potrebbe non essere corretto.">
            <a:extLst>
              <a:ext uri="{FF2B5EF4-FFF2-40B4-BE49-F238E27FC236}">
                <a16:creationId xmlns:a16="http://schemas.microsoft.com/office/drawing/2014/main" id="{5CECC785-BEFB-C3F2-7656-6FE90004F7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820" r="22928"/>
          <a:stretch>
            <a:fillRect/>
          </a:stretch>
        </p:blipFill>
        <p:spPr>
          <a:xfrm>
            <a:off x="4779461" y="2286000"/>
            <a:ext cx="3236779" cy="3581401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787540-2D64-1BDD-3524-D3DC1FF9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Cristianesimo</a:t>
            </a:r>
            <a:r>
              <a:rPr dirty="0"/>
              <a:t> e tempo della </a:t>
            </a:r>
            <a:r>
              <a:rPr dirty="0" err="1"/>
              <a:t>salvezza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dirty="0"/>
              <a:t>Con il </a:t>
            </a:r>
            <a:r>
              <a:rPr dirty="0" err="1"/>
              <a:t>cristianesimo</a:t>
            </a:r>
            <a:r>
              <a:rPr dirty="0"/>
              <a:t>, la storia assume senso </a:t>
            </a:r>
            <a:r>
              <a:rPr dirty="0" err="1"/>
              <a:t>provvidenziale</a:t>
            </a:r>
            <a:r>
              <a:rPr dirty="0"/>
              <a:t> e </a:t>
            </a:r>
            <a:r>
              <a:rPr dirty="0" err="1"/>
              <a:t>lineare</a:t>
            </a:r>
            <a:endParaRPr dirty="0"/>
          </a:p>
          <a:p>
            <a:r>
              <a:rPr dirty="0"/>
              <a:t>Eusebio di </a:t>
            </a:r>
            <a:r>
              <a:rPr dirty="0" err="1"/>
              <a:t>Cesarea</a:t>
            </a:r>
            <a:r>
              <a:rPr dirty="0"/>
              <a:t>: 'Historia Ecclesiastica' come </a:t>
            </a:r>
            <a:r>
              <a:rPr dirty="0" err="1"/>
              <a:t>racconto</a:t>
            </a:r>
            <a:r>
              <a:rPr dirty="0"/>
              <a:t> </a:t>
            </a:r>
            <a:r>
              <a:rPr dirty="0" err="1"/>
              <a:t>teologico</a:t>
            </a:r>
            <a:endParaRPr dirty="0"/>
          </a:p>
          <a:p>
            <a:r>
              <a:rPr dirty="0"/>
              <a:t>Agostino: 'Città di Dio' → </a:t>
            </a:r>
            <a:r>
              <a:rPr dirty="0" err="1"/>
              <a:t>distinzione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storia </a:t>
            </a:r>
            <a:r>
              <a:rPr dirty="0" err="1"/>
              <a:t>terrena</a:t>
            </a:r>
            <a:r>
              <a:rPr dirty="0"/>
              <a:t> e </a:t>
            </a:r>
            <a:r>
              <a:rPr dirty="0" err="1"/>
              <a:t>divina</a:t>
            </a:r>
            <a:endParaRPr dirty="0"/>
          </a:p>
          <a:p>
            <a:r>
              <a:rPr dirty="0"/>
              <a:t>La storia </a:t>
            </a:r>
            <a:r>
              <a:rPr dirty="0" err="1"/>
              <a:t>diventa</a:t>
            </a:r>
            <a:r>
              <a:rPr dirty="0"/>
              <a:t> </a:t>
            </a:r>
            <a:r>
              <a:rPr dirty="0" err="1"/>
              <a:t>cammino</a:t>
            </a:r>
            <a:r>
              <a:rPr dirty="0"/>
              <a:t> verso la </a:t>
            </a:r>
            <a:r>
              <a:rPr dirty="0" err="1"/>
              <a:t>Redenzione</a:t>
            </a:r>
            <a:endParaRPr dirty="0"/>
          </a:p>
        </p:txBody>
      </p:sp>
      <p:pic>
        <p:nvPicPr>
          <p:cNvPr id="6" name="Segnaposto contenuto 5" descr="Immagine che contiene dipinto, arte, portafotografie, Arti visive&#10;&#10;Il contenuto generato dall'IA potrebbe non essere corretto.">
            <a:extLst>
              <a:ext uri="{FF2B5EF4-FFF2-40B4-BE49-F238E27FC236}">
                <a16:creationId xmlns:a16="http://schemas.microsoft.com/office/drawing/2014/main" id="{5ABE3AD8-F770-B7A2-C6A2-3952DFC721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6283" y="2285999"/>
            <a:ext cx="3711296" cy="3581401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660914-2A17-1033-37F8-A01A7E62D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Dal tardoantico al medioevo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/>
              <a:t>La storia si fa </a:t>
            </a:r>
            <a:r>
              <a:rPr dirty="0" err="1"/>
              <a:t>profetica</a:t>
            </a:r>
            <a:r>
              <a:rPr dirty="0"/>
              <a:t> e </a:t>
            </a:r>
            <a:r>
              <a:rPr dirty="0" err="1"/>
              <a:t>apocalittica</a:t>
            </a:r>
            <a:r>
              <a:rPr dirty="0"/>
              <a:t> (</a:t>
            </a:r>
            <a:r>
              <a:rPr dirty="0" err="1"/>
              <a:t>Apocalisse</a:t>
            </a:r>
            <a:r>
              <a:rPr dirty="0"/>
              <a:t>, Sibille)</a:t>
            </a:r>
          </a:p>
          <a:p>
            <a:r>
              <a:rPr dirty="0" err="1"/>
              <a:t>Nasce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nuova</a:t>
            </a:r>
            <a:r>
              <a:rPr dirty="0"/>
              <a:t> </a:t>
            </a:r>
            <a:r>
              <a:rPr dirty="0" err="1"/>
              <a:t>visione</a:t>
            </a:r>
            <a:r>
              <a:rPr dirty="0"/>
              <a:t> del tempo: fine del </a:t>
            </a:r>
            <a:r>
              <a:rPr dirty="0" err="1"/>
              <a:t>ciclo</a:t>
            </a:r>
            <a:r>
              <a:rPr dirty="0"/>
              <a:t> classico</a:t>
            </a:r>
          </a:p>
          <a:p>
            <a:r>
              <a:rPr dirty="0"/>
              <a:t>La </a:t>
            </a:r>
            <a:r>
              <a:rPr dirty="0" err="1"/>
              <a:t>storiografia</a:t>
            </a:r>
            <a:r>
              <a:rPr dirty="0"/>
              <a:t> evolve da </a:t>
            </a:r>
            <a:r>
              <a:rPr dirty="0" err="1"/>
              <a:t>memoria</a:t>
            </a:r>
            <a:r>
              <a:rPr dirty="0"/>
              <a:t> </a:t>
            </a:r>
            <a:r>
              <a:rPr dirty="0" err="1"/>
              <a:t>collettiva</a:t>
            </a:r>
            <a:r>
              <a:rPr dirty="0"/>
              <a:t> a </a:t>
            </a:r>
            <a:r>
              <a:rPr dirty="0" err="1"/>
              <a:t>coscienza</a:t>
            </a:r>
            <a:r>
              <a:rPr dirty="0"/>
              <a:t> del tempo </a:t>
            </a:r>
            <a:r>
              <a:rPr dirty="0" err="1"/>
              <a:t>umano</a:t>
            </a:r>
            <a:endParaRPr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6D62001-8CEB-1CEB-AE1C-A9137EAC81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dipinto, arte, Arti visive, disegno&#10;&#10;Il contenuto generato dall'IA potrebbe non essere corretto.">
            <a:extLst>
              <a:ext uri="{FF2B5EF4-FFF2-40B4-BE49-F238E27FC236}">
                <a16:creationId xmlns:a16="http://schemas.microsoft.com/office/drawing/2014/main" id="{22131B39-0F9F-DBA2-E28B-E7746654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28750"/>
            <a:ext cx="4039235" cy="5211915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BEEFA6-12EF-17A3-E512-35D69322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storiografia cristiana e medievale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err="1"/>
              <a:t>Sintesi</a:t>
            </a:r>
            <a:r>
              <a:rPr dirty="0"/>
              <a:t> di </a:t>
            </a:r>
            <a:r>
              <a:rPr dirty="0" err="1"/>
              <a:t>fede</a:t>
            </a:r>
            <a:r>
              <a:rPr dirty="0"/>
              <a:t>, </a:t>
            </a:r>
            <a:r>
              <a:rPr dirty="0" err="1"/>
              <a:t>memoria</a:t>
            </a:r>
            <a:r>
              <a:rPr dirty="0"/>
              <a:t> e </a:t>
            </a:r>
            <a:r>
              <a:rPr dirty="0" err="1"/>
              <a:t>potere</a:t>
            </a:r>
            <a:endParaRPr dirty="0"/>
          </a:p>
          <a:p>
            <a:r>
              <a:rPr dirty="0"/>
              <a:t>Dai </a:t>
            </a:r>
            <a:r>
              <a:rPr dirty="0" err="1"/>
              <a:t>monasteri</a:t>
            </a:r>
            <a:r>
              <a:rPr dirty="0"/>
              <a:t> alle </a:t>
            </a:r>
            <a:r>
              <a:rPr dirty="0" err="1"/>
              <a:t>corti</a:t>
            </a:r>
            <a:r>
              <a:rPr dirty="0"/>
              <a:t> </a:t>
            </a:r>
            <a:r>
              <a:rPr dirty="0" err="1"/>
              <a:t>regali</a:t>
            </a:r>
            <a:r>
              <a:rPr dirty="0"/>
              <a:t>: storia come </a:t>
            </a:r>
            <a:r>
              <a:rPr dirty="0" err="1"/>
              <a:t>legittimazione</a:t>
            </a:r>
            <a:endParaRPr dirty="0"/>
          </a:p>
          <a:p>
            <a:r>
              <a:rPr dirty="0"/>
              <a:t>Eusebio → Gregorio di Tours → </a:t>
            </a:r>
            <a:r>
              <a:rPr dirty="0" err="1"/>
              <a:t>Cronisti</a:t>
            </a:r>
            <a:r>
              <a:rPr dirty="0"/>
              <a:t> medieval</a:t>
            </a:r>
            <a:r>
              <a:rPr lang="it-IT" dirty="0"/>
              <a:t>i</a:t>
            </a:r>
            <a:endParaRPr dirty="0"/>
          </a:p>
          <a:p>
            <a:r>
              <a:rPr dirty="0"/>
              <a:t>Dalle </a:t>
            </a:r>
            <a:r>
              <a:rPr dirty="0" err="1"/>
              <a:t>Tavole</a:t>
            </a:r>
            <a:r>
              <a:rPr dirty="0"/>
              <a:t> </a:t>
            </a:r>
            <a:r>
              <a:rPr dirty="0" err="1"/>
              <a:t>pasquali</a:t>
            </a:r>
            <a:r>
              <a:rPr dirty="0"/>
              <a:t> </a:t>
            </a:r>
            <a:r>
              <a:rPr dirty="0" err="1"/>
              <a:t>agli</a:t>
            </a:r>
            <a:r>
              <a:rPr dirty="0"/>
              <a:t> Annali e alle </a:t>
            </a:r>
            <a:r>
              <a:rPr dirty="0" err="1"/>
              <a:t>Cronache</a:t>
            </a:r>
            <a:endParaRPr dirty="0"/>
          </a:p>
        </p:txBody>
      </p:sp>
      <p:pic>
        <p:nvPicPr>
          <p:cNvPr id="6" name="Segnaposto contenuto 5" descr="Immagine che contiene testo, libro, carta, Pergamena&#10;&#10;Il contenuto generato dall'IA potrebbe non essere corretto.">
            <a:extLst>
              <a:ext uri="{FF2B5EF4-FFF2-40B4-BE49-F238E27FC236}">
                <a16:creationId xmlns:a16="http://schemas.microsoft.com/office/drawing/2014/main" id="{9D065C80-2B50-BE44-3BC4-CAD28B08F3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9462" y="1665910"/>
            <a:ext cx="3765097" cy="5092294"/>
          </a:xfr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711826-ACB6-4BB1-6DAB-56004C41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Le </a:t>
            </a:r>
            <a:r>
              <a:rPr dirty="0" err="1"/>
              <a:t>cronache</a:t>
            </a:r>
            <a:r>
              <a:rPr dirty="0"/>
              <a:t> e la storia civile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err="1"/>
              <a:t>Cronache</a:t>
            </a:r>
            <a:r>
              <a:rPr dirty="0"/>
              <a:t> </a:t>
            </a:r>
            <a:r>
              <a:rPr dirty="0" err="1"/>
              <a:t>monastiche</a:t>
            </a:r>
            <a:r>
              <a:rPr dirty="0"/>
              <a:t>: </a:t>
            </a:r>
            <a:r>
              <a:rPr dirty="0" err="1"/>
              <a:t>eventi</a:t>
            </a:r>
            <a:r>
              <a:rPr dirty="0"/>
              <a:t> </a:t>
            </a:r>
            <a:r>
              <a:rPr dirty="0" err="1"/>
              <a:t>politici</a:t>
            </a:r>
            <a:r>
              <a:rPr dirty="0"/>
              <a:t>, </a:t>
            </a:r>
            <a:r>
              <a:rPr dirty="0" err="1"/>
              <a:t>prodigi</a:t>
            </a:r>
            <a:r>
              <a:rPr dirty="0"/>
              <a:t>, </a:t>
            </a:r>
            <a:r>
              <a:rPr dirty="0" err="1"/>
              <a:t>miracoli</a:t>
            </a:r>
            <a:endParaRPr dirty="0"/>
          </a:p>
          <a:p>
            <a:r>
              <a:rPr dirty="0" err="1"/>
              <a:t>Cronache</a:t>
            </a:r>
            <a:r>
              <a:rPr dirty="0"/>
              <a:t> </a:t>
            </a:r>
            <a:r>
              <a:rPr dirty="0" err="1"/>
              <a:t>cittadine</a:t>
            </a:r>
            <a:r>
              <a:rPr dirty="0"/>
              <a:t>: storia come voce delle </a:t>
            </a:r>
            <a:r>
              <a:rPr dirty="0" err="1"/>
              <a:t>comunità</a:t>
            </a:r>
            <a:endParaRPr dirty="0"/>
          </a:p>
          <a:p>
            <a:r>
              <a:rPr dirty="0"/>
              <a:t>Dino </a:t>
            </a:r>
            <a:r>
              <a:rPr dirty="0" err="1"/>
              <a:t>Compagni</a:t>
            </a:r>
            <a:r>
              <a:rPr dirty="0"/>
              <a:t> e Giovanni Villani: la storia come '</a:t>
            </a:r>
            <a:r>
              <a:rPr dirty="0" err="1"/>
              <a:t>specchio</a:t>
            </a:r>
            <a:r>
              <a:rPr dirty="0"/>
              <a:t> della vita civile'</a:t>
            </a:r>
          </a:p>
        </p:txBody>
      </p:sp>
      <p:pic>
        <p:nvPicPr>
          <p:cNvPr id="8" name="Segnaposto contenuto 7" descr="Immagine che contiene vestiti, dipinto, arte, persona&#10;&#10;Il contenuto generato dall'IA potrebbe non essere corretto.">
            <a:extLst>
              <a:ext uri="{FF2B5EF4-FFF2-40B4-BE49-F238E27FC236}">
                <a16:creationId xmlns:a16="http://schemas.microsoft.com/office/drawing/2014/main" id="{7743B7E4-E021-3C50-8993-2D857EAB24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64540" y="2171700"/>
            <a:ext cx="4558532" cy="3671030"/>
          </a:xfr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1871A0-B4EF-C872-3C16-7C7A6D38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Umanesimo</a:t>
            </a:r>
            <a:r>
              <a:rPr dirty="0"/>
              <a:t> e </a:t>
            </a:r>
            <a:r>
              <a:rPr dirty="0" err="1"/>
              <a:t>Rinascimento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Riscoperta</a:t>
            </a:r>
            <a:r>
              <a:rPr dirty="0"/>
              <a:t> del mondo antico → </a:t>
            </a:r>
            <a:r>
              <a:rPr dirty="0" err="1"/>
              <a:t>nascita</a:t>
            </a:r>
            <a:r>
              <a:rPr dirty="0"/>
              <a:t> del </a:t>
            </a:r>
            <a:r>
              <a:rPr dirty="0" err="1"/>
              <a:t>metodo</a:t>
            </a:r>
            <a:r>
              <a:rPr dirty="0"/>
              <a:t> storico</a:t>
            </a:r>
          </a:p>
          <a:p>
            <a:r>
              <a:rPr dirty="0" err="1"/>
              <a:t>Filologia</a:t>
            </a:r>
            <a:r>
              <a:rPr dirty="0"/>
              <a:t> e </a:t>
            </a:r>
            <a:r>
              <a:rPr dirty="0" err="1"/>
              <a:t>critica</a:t>
            </a:r>
            <a:r>
              <a:rPr dirty="0"/>
              <a:t> delle </a:t>
            </a:r>
            <a:r>
              <a:rPr dirty="0" err="1"/>
              <a:t>fonti</a:t>
            </a:r>
            <a:r>
              <a:rPr dirty="0"/>
              <a:t> come </a:t>
            </a:r>
            <a:r>
              <a:rPr dirty="0" err="1"/>
              <a:t>strumenti</a:t>
            </a:r>
            <a:r>
              <a:rPr dirty="0"/>
              <a:t> di </a:t>
            </a:r>
            <a:r>
              <a:rPr dirty="0" err="1"/>
              <a:t>verità</a:t>
            </a:r>
            <a:endParaRPr dirty="0"/>
          </a:p>
          <a:p>
            <a:r>
              <a:rPr dirty="0"/>
              <a:t>Lorenzo Valla </a:t>
            </a:r>
            <a:r>
              <a:rPr dirty="0" err="1"/>
              <a:t>smaschera</a:t>
            </a:r>
            <a:br>
              <a:rPr lang="it-IT" dirty="0"/>
            </a:br>
            <a:r>
              <a:rPr dirty="0"/>
              <a:t>la '</a:t>
            </a:r>
            <a:r>
              <a:rPr dirty="0" err="1"/>
              <a:t>Donatio</a:t>
            </a:r>
            <a:r>
              <a:rPr dirty="0"/>
              <a:t> Constantini'</a:t>
            </a:r>
          </a:p>
          <a:p>
            <a:r>
              <a:rPr dirty="0"/>
              <a:t>Storia = </a:t>
            </a:r>
            <a:r>
              <a:rPr dirty="0" err="1"/>
              <a:t>disciplina</a:t>
            </a:r>
            <a:r>
              <a:rPr dirty="0"/>
              <a:t> </a:t>
            </a:r>
            <a:br>
              <a:rPr lang="it-IT" dirty="0"/>
            </a:br>
            <a:r>
              <a:rPr dirty="0" err="1"/>
              <a:t>autonoma</a:t>
            </a:r>
            <a:r>
              <a:rPr dirty="0"/>
              <a:t> e </a:t>
            </a:r>
            <a:r>
              <a:rPr dirty="0" err="1"/>
              <a:t>razionale</a:t>
            </a:r>
            <a:endParaRPr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FA5CD6-3626-FB37-E587-13C3FD914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81899"/>
            <a:ext cx="4200652" cy="3317817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362A3C-056D-3350-BF62-20D076C3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taglio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itaglio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63</TotalTime>
  <Words>502</Words>
  <Application>Microsoft Office PowerPoint</Application>
  <PresentationFormat>Presentazione su schermo (4:3)</PresentationFormat>
  <Paragraphs>69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Aptos</vt:lpstr>
      <vt:lpstr>Franklin Gothic Book</vt:lpstr>
      <vt:lpstr>Ritaglio</vt:lpstr>
      <vt:lpstr>Dalla memoria alla critica: la nascita della storiografia occidentale</vt:lpstr>
      <vt:lpstr>Le origini della storiografia</vt:lpstr>
      <vt:lpstr>La storia sacra del mondo ebraico</vt:lpstr>
      <vt:lpstr>Grecia e Roma: la nascita del metodo</vt:lpstr>
      <vt:lpstr>Cristianesimo e tempo della salvezza</vt:lpstr>
      <vt:lpstr>Dal tardoantico al medioevo</vt:lpstr>
      <vt:lpstr>La storiografia cristiana e medievale</vt:lpstr>
      <vt:lpstr>Le cronache e la storia civile</vt:lpstr>
      <vt:lpstr>Umanesimo e Rinascimento</vt:lpstr>
      <vt:lpstr>Età dei conflitti religiosi</vt:lpstr>
      <vt:lpstr>L’età dell’assolutismo</vt:lpstr>
      <vt:lpstr>La crisi della coscienza europea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MARCELLO DINACCI</cp:lastModifiedBy>
  <cp:revision>3</cp:revision>
  <dcterms:created xsi:type="dcterms:W3CDTF">2013-01-27T09:14:16Z</dcterms:created>
  <dcterms:modified xsi:type="dcterms:W3CDTF">2025-10-23T11:27:49Z</dcterms:modified>
  <cp:category/>
</cp:coreProperties>
</file>