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7" r:id="rId1"/>
  </p:sldMasterIdLst>
  <p:notesMasterIdLst>
    <p:notesMasterId r:id="rId61"/>
  </p:notesMasterIdLst>
  <p:sldIdLst>
    <p:sldId id="258" r:id="rId2"/>
    <p:sldId id="282" r:id="rId3"/>
    <p:sldId id="283" r:id="rId4"/>
    <p:sldId id="285" r:id="rId5"/>
    <p:sldId id="284" r:id="rId6"/>
    <p:sldId id="286" r:id="rId7"/>
    <p:sldId id="257" r:id="rId8"/>
    <p:sldId id="259" r:id="rId9"/>
    <p:sldId id="260" r:id="rId10"/>
    <p:sldId id="261" r:id="rId11"/>
    <p:sldId id="262" r:id="rId12"/>
    <p:sldId id="263" r:id="rId13"/>
    <p:sldId id="264" r:id="rId14"/>
    <p:sldId id="278" r:id="rId15"/>
    <p:sldId id="265" r:id="rId16"/>
    <p:sldId id="279" r:id="rId17"/>
    <p:sldId id="266" r:id="rId18"/>
    <p:sldId id="280" r:id="rId19"/>
    <p:sldId id="267" r:id="rId20"/>
    <p:sldId id="268" r:id="rId21"/>
    <p:sldId id="269" r:id="rId22"/>
    <p:sldId id="270" r:id="rId23"/>
    <p:sldId id="271" r:id="rId24"/>
    <p:sldId id="272" r:id="rId25"/>
    <p:sldId id="273" r:id="rId26"/>
    <p:sldId id="281" r:id="rId27"/>
    <p:sldId id="274" r:id="rId28"/>
    <p:sldId id="275" r:id="rId29"/>
    <p:sldId id="256" r:id="rId30"/>
    <p:sldId id="308" r:id="rId31"/>
    <p:sldId id="309" r:id="rId32"/>
    <p:sldId id="310" r:id="rId33"/>
    <p:sldId id="314" r:id="rId34"/>
    <p:sldId id="311" r:id="rId35"/>
    <p:sldId id="316" r:id="rId36"/>
    <p:sldId id="315" r:id="rId37"/>
    <p:sldId id="312" r:id="rId38"/>
    <p:sldId id="317" r:id="rId39"/>
    <p:sldId id="313" r:id="rId40"/>
    <p:sldId id="287" r:id="rId41"/>
    <p:sldId id="290" r:id="rId42"/>
    <p:sldId id="289" r:id="rId43"/>
    <p:sldId id="291" r:id="rId44"/>
    <p:sldId id="292" r:id="rId45"/>
    <p:sldId id="294" r:id="rId46"/>
    <p:sldId id="296" r:id="rId47"/>
    <p:sldId id="295" r:id="rId48"/>
    <p:sldId id="297" r:id="rId49"/>
    <p:sldId id="298" r:id="rId50"/>
    <p:sldId id="299" r:id="rId51"/>
    <p:sldId id="300" r:id="rId52"/>
    <p:sldId id="301" r:id="rId53"/>
    <p:sldId id="302" r:id="rId54"/>
    <p:sldId id="303" r:id="rId55"/>
    <p:sldId id="304" r:id="rId56"/>
    <p:sldId id="305" r:id="rId57"/>
    <p:sldId id="306" r:id="rId58"/>
    <p:sldId id="276" r:id="rId59"/>
    <p:sldId id="277"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snapToGrid="0">
      <p:cViewPr varScale="1">
        <p:scale>
          <a:sx n="119" d="100"/>
          <a:sy n="119" d="100"/>
        </p:scale>
        <p:origin x="35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BB333A-7E18-41BF-946D-4917A92FA5CF}" type="datetimeFigureOut">
              <a:rPr lang="it-IT" smtClean="0"/>
              <a:t>18/01/21</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043DE8-3C16-437A-8BD9-0D002AF141A0}" type="slidenum">
              <a:rPr lang="it-IT" smtClean="0"/>
              <a:t>‹#›</a:t>
            </a:fld>
            <a:endParaRPr lang="it-IT"/>
          </a:p>
        </p:txBody>
      </p:sp>
    </p:spTree>
    <p:extLst>
      <p:ext uri="{BB962C8B-B14F-4D97-AF65-F5344CB8AC3E}">
        <p14:creationId xmlns:p14="http://schemas.microsoft.com/office/powerpoint/2010/main" val="1119608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b16284e889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b16284e889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b16284e889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b16284e889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b16284e889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b16284e889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b16284e889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b16284e889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b16284e889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b16284e889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b16284e889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b16284e889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74CB-3709-4ACF-BB61-29ADEA3D41BE}"/>
              </a:ext>
            </a:extLst>
          </p:cNvPr>
          <p:cNvSpPr>
            <a:spLocks noGrp="1"/>
          </p:cNvSpPr>
          <p:nvPr>
            <p:ph type="ctrTitle"/>
          </p:nvPr>
        </p:nvSpPr>
        <p:spPr>
          <a:xfrm>
            <a:off x="1524000" y="1033272"/>
            <a:ext cx="9144000" cy="2478024"/>
          </a:xfrm>
        </p:spPr>
        <p:txBody>
          <a:bodyPr lIns="0" tIns="0" rIns="0" bIns="0" anchor="b">
            <a:noAutofit/>
          </a:bodyPr>
          <a:lstStyle>
            <a:lvl1pPr algn="ctr">
              <a:defRPr sz="4000" spc="750" baseline="0"/>
            </a:lvl1pPr>
          </a:lstStyle>
          <a:p>
            <a:r>
              <a:rPr lang="en-US" dirty="0"/>
              <a:t>Click to edit Master title style</a:t>
            </a:r>
          </a:p>
        </p:txBody>
      </p:sp>
      <p:sp>
        <p:nvSpPr>
          <p:cNvPr id="3" name="Subtitle 2">
            <a:extLst>
              <a:ext uri="{FF2B5EF4-FFF2-40B4-BE49-F238E27FC236}">
                <a16:creationId xmlns:a16="http://schemas.microsoft.com/office/drawing/2014/main" id="{E06DA6BE-9B64-48FC-92D1-EF0D426A3974}"/>
              </a:ext>
            </a:extLst>
          </p:cNvPr>
          <p:cNvSpPr>
            <a:spLocks noGrp="1"/>
          </p:cNvSpPr>
          <p:nvPr>
            <p:ph type="subTitle" idx="1"/>
          </p:nvPr>
        </p:nvSpPr>
        <p:spPr>
          <a:xfrm>
            <a:off x="1524000" y="3822192"/>
            <a:ext cx="9144000" cy="1435608"/>
          </a:xfrm>
        </p:spPr>
        <p:txBody>
          <a:bodyPr lIns="0" tIns="0" rIns="0" bIns="0">
            <a:normAutofit/>
          </a:bodyPr>
          <a:lstStyle>
            <a:lvl1pPr marL="0" indent="0" algn="ctr">
              <a:lnSpc>
                <a:spcPct val="150000"/>
              </a:lnSpc>
              <a:buNone/>
              <a:defRPr sz="1600" cap="all" spc="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083AE59-8E21-449F-86DA-5BE297010864}"/>
              </a:ext>
            </a:extLst>
          </p:cNvPr>
          <p:cNvSpPr>
            <a:spLocks noGrp="1"/>
          </p:cNvSpPr>
          <p:nvPr>
            <p:ph type="dt" sz="half" idx="10"/>
          </p:nvPr>
        </p:nvSpPr>
        <p:spPr/>
        <p:txBody>
          <a:bodyPr/>
          <a:lstStyle/>
          <a:p>
            <a:fld id="{655A5808-3B61-48CC-92EF-85AC2E0DFA56}" type="datetime2">
              <a:rPr lang="en-US" smtClean="0"/>
              <a:t>Monday, January 18, 2021</a:t>
            </a:fld>
            <a:endParaRPr lang="en-US"/>
          </a:p>
        </p:txBody>
      </p:sp>
      <p:sp>
        <p:nvSpPr>
          <p:cNvPr id="5" name="Footer Placeholder 4">
            <a:extLst>
              <a:ext uri="{FF2B5EF4-FFF2-40B4-BE49-F238E27FC236}">
                <a16:creationId xmlns:a16="http://schemas.microsoft.com/office/drawing/2014/main" id="{4E8CCD60-9970-49FD-8254-21154BAA1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0A488-07A7-42F9-B1DF-68545B75417D}"/>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4290308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C3B6-2D75-4EC4-9120-88DCE0EA6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B06CB-A0FE-4499-B674-90C8C281A5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FD700-765A-4DE6-A8EC-9D9D92FCBB42}"/>
              </a:ext>
            </a:extLst>
          </p:cNvPr>
          <p:cNvSpPr>
            <a:spLocks noGrp="1"/>
          </p:cNvSpPr>
          <p:nvPr>
            <p:ph type="dt" sz="half" idx="10"/>
          </p:nvPr>
        </p:nvSpPr>
        <p:spPr/>
        <p:txBody>
          <a:bodyPr/>
          <a:lstStyle/>
          <a:p>
            <a:fld id="{735E98AF-4574-4509-BF7A-519ACD5BF826}" type="datetime2">
              <a:rPr lang="en-US" smtClean="0"/>
              <a:t>Monday, January 18, 2021</a:t>
            </a:fld>
            <a:endParaRPr lang="en-US"/>
          </a:p>
        </p:txBody>
      </p:sp>
      <p:sp>
        <p:nvSpPr>
          <p:cNvPr id="5" name="Footer Placeholder 4">
            <a:extLst>
              <a:ext uri="{FF2B5EF4-FFF2-40B4-BE49-F238E27FC236}">
                <a16:creationId xmlns:a16="http://schemas.microsoft.com/office/drawing/2014/main" id="{0C4664EC-C4B1-4D14-9ED3-14C6CCBFF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F5526-E518-4133-9F44-D812576C1092}"/>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517854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62998-15B1-4CA8-8C60-7801001F8060}"/>
              </a:ext>
            </a:extLst>
          </p:cNvPr>
          <p:cNvSpPr>
            <a:spLocks noGrp="1"/>
          </p:cNvSpPr>
          <p:nvPr>
            <p:ph type="title" orient="vert"/>
          </p:nvPr>
        </p:nvSpPr>
        <p:spPr>
          <a:xfrm>
            <a:off x="8724900" y="838899"/>
            <a:ext cx="2628900" cy="48493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11AE278-0885-4594-AB09-120344C7D882}"/>
              </a:ext>
            </a:extLst>
          </p:cNvPr>
          <p:cNvSpPr>
            <a:spLocks noGrp="1"/>
          </p:cNvSpPr>
          <p:nvPr>
            <p:ph type="body" orient="vert" idx="1"/>
          </p:nvPr>
        </p:nvSpPr>
        <p:spPr>
          <a:xfrm>
            <a:off x="849235" y="838900"/>
            <a:ext cx="7723265" cy="484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5B850CC-FB43-4988-8D4E-9C54C20185B4}"/>
              </a:ext>
            </a:extLst>
          </p:cNvPr>
          <p:cNvSpPr>
            <a:spLocks noGrp="1"/>
          </p:cNvSpPr>
          <p:nvPr>
            <p:ph type="dt" sz="half" idx="10"/>
          </p:nvPr>
        </p:nvSpPr>
        <p:spPr/>
        <p:txBody>
          <a:bodyPr/>
          <a:lstStyle/>
          <a:p>
            <a:fld id="{93DD97D4-9636-490F-85D0-E926C2B6F3B1}" type="datetime2">
              <a:rPr lang="en-US" smtClean="0"/>
              <a:t>Monday, January 18, 2021</a:t>
            </a:fld>
            <a:endParaRPr lang="en-US"/>
          </a:p>
        </p:txBody>
      </p:sp>
      <p:sp>
        <p:nvSpPr>
          <p:cNvPr id="5" name="Footer Placeholder 4">
            <a:extLst>
              <a:ext uri="{FF2B5EF4-FFF2-40B4-BE49-F238E27FC236}">
                <a16:creationId xmlns:a16="http://schemas.microsoft.com/office/drawing/2014/main" id="{47A70300-3853-4FB4-A084-CF6E5CF2B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BAFB0-25AA-4B69-8418-418F47A92700}"/>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676444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IT" smtClean="0"/>
              <a:pPr/>
              <a:t>‹#›</a:t>
            </a:fld>
            <a:endParaRPr lang="it-IT"/>
          </a:p>
        </p:txBody>
      </p:sp>
    </p:spTree>
    <p:extLst>
      <p:ext uri="{BB962C8B-B14F-4D97-AF65-F5344CB8AC3E}">
        <p14:creationId xmlns:p14="http://schemas.microsoft.com/office/powerpoint/2010/main" val="2984724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0F35-0AE7-48AB-9005-F1DB4BD0B47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45EE9-11D3-436C-9D73-1AA6CCDB165F}"/>
              </a:ext>
            </a:extLst>
          </p:cNvPr>
          <p:cNvSpPr>
            <a:spLocks noGrp="1"/>
          </p:cNvSpPr>
          <p:nvPr>
            <p:ph type="dt" sz="half" idx="10"/>
          </p:nvPr>
        </p:nvSpPr>
        <p:spPr/>
        <p:txBody>
          <a:bodyPr/>
          <a:lstStyle/>
          <a:p>
            <a:fld id="{2F3AF3C6-0FD4-4939-991C-00DDE5C56815}" type="datetime2">
              <a:rPr lang="en-US" smtClean="0"/>
              <a:t>Monday, January 18, 2021</a:t>
            </a:fld>
            <a:endParaRPr lang="en-US"/>
          </a:p>
        </p:txBody>
      </p:sp>
      <p:sp>
        <p:nvSpPr>
          <p:cNvPr id="5" name="Footer Placeholder 4">
            <a:extLst>
              <a:ext uri="{FF2B5EF4-FFF2-40B4-BE49-F238E27FC236}">
                <a16:creationId xmlns:a16="http://schemas.microsoft.com/office/drawing/2014/main" id="{92817DCF-881F-4956-81AE-A6D27A88F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65F17-AD75-4B7E-970D-5D4DBD5D170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784634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12CB-05D8-4D62-BDC5-812DB6DD04CD}"/>
              </a:ext>
            </a:extLst>
          </p:cNvPr>
          <p:cNvSpPr>
            <a:spLocks noGrp="1"/>
          </p:cNvSpPr>
          <p:nvPr>
            <p:ph type="title"/>
          </p:nvPr>
        </p:nvSpPr>
        <p:spPr>
          <a:xfrm>
            <a:off x="1371600" y="1709738"/>
            <a:ext cx="9966960" cy="2852737"/>
          </a:xfrm>
        </p:spPr>
        <p:txBody>
          <a:bodyPr anchor="b">
            <a:normAutofit/>
          </a:bodyPr>
          <a:lstStyle>
            <a:lvl1pPr>
              <a:lnSpc>
                <a:spcPct val="100000"/>
              </a:lnSpc>
              <a:defRPr sz="4400" spc="75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C52F020-8516-4B9E-B455-5731ED6C9E9E}"/>
              </a:ext>
            </a:extLst>
          </p:cNvPr>
          <p:cNvSpPr>
            <a:spLocks noGrp="1"/>
          </p:cNvSpPr>
          <p:nvPr>
            <p:ph type="body" idx="1"/>
          </p:nvPr>
        </p:nvSpPr>
        <p:spPr>
          <a:xfrm>
            <a:off x="1371600" y="4974336"/>
            <a:ext cx="9966961" cy="1115568"/>
          </a:xfrm>
        </p:spPr>
        <p:txBody>
          <a:bodyPr>
            <a:normAutofit/>
          </a:bodyPr>
          <a:lstStyle>
            <a:lvl1pPr marL="0" indent="0">
              <a:buNone/>
              <a:defRPr sz="1600" cap="all" spc="6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822993-6E28-44BB-B983-095B476B801A}"/>
              </a:ext>
            </a:extLst>
          </p:cNvPr>
          <p:cNvSpPr>
            <a:spLocks noGrp="1"/>
          </p:cNvSpPr>
          <p:nvPr>
            <p:ph type="dt" sz="half" idx="10"/>
          </p:nvPr>
        </p:nvSpPr>
        <p:spPr/>
        <p:txBody>
          <a:bodyPr/>
          <a:lstStyle/>
          <a:p>
            <a:fld id="{86807482-8128-47C6-A8DD-6452B0291CFF}" type="datetime2">
              <a:rPr lang="en-US" smtClean="0"/>
              <a:t>Monday, January 18, 2021</a:t>
            </a:fld>
            <a:endParaRPr lang="en-US"/>
          </a:p>
        </p:txBody>
      </p:sp>
      <p:sp>
        <p:nvSpPr>
          <p:cNvPr id="5" name="Footer Placeholder 4">
            <a:extLst>
              <a:ext uri="{FF2B5EF4-FFF2-40B4-BE49-F238E27FC236}">
                <a16:creationId xmlns:a16="http://schemas.microsoft.com/office/drawing/2014/main" id="{FC909971-06C9-462B-81D9-BEF24C708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A076D-47C1-49CD-9A8B-956DB3FC31F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786868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DFBD-F5ED-455C-8AD0-97476A55E3D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30E58C-F463-4D52-9225-9410133113A4}"/>
              </a:ext>
            </a:extLst>
          </p:cNvPr>
          <p:cNvSpPr>
            <a:spLocks noGrp="1"/>
          </p:cNvSpPr>
          <p:nvPr>
            <p:ph sz="half" idx="1"/>
          </p:nvPr>
        </p:nvSpPr>
        <p:spPr>
          <a:xfrm>
            <a:off x="1371600" y="2112264"/>
            <a:ext cx="4846320" cy="3959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AF7BDB4-97FA-485D-A557-6F96692BAC9E}"/>
              </a:ext>
            </a:extLst>
          </p:cNvPr>
          <p:cNvSpPr>
            <a:spLocks noGrp="1"/>
          </p:cNvSpPr>
          <p:nvPr>
            <p:ph sz="half" idx="2"/>
          </p:nvPr>
        </p:nvSpPr>
        <p:spPr>
          <a:xfrm>
            <a:off x="6766560" y="2112265"/>
            <a:ext cx="4846320" cy="3959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8C50007-C799-4117-8ACD-5EE980E63F17}"/>
              </a:ext>
            </a:extLst>
          </p:cNvPr>
          <p:cNvSpPr>
            <a:spLocks noGrp="1"/>
          </p:cNvSpPr>
          <p:nvPr>
            <p:ph type="dt" sz="half" idx="10"/>
          </p:nvPr>
        </p:nvSpPr>
        <p:spPr/>
        <p:txBody>
          <a:bodyPr/>
          <a:lstStyle/>
          <a:p>
            <a:fld id="{37903F25-275E-41DE-BE3B-EBF0DB49F9B1}" type="datetime2">
              <a:rPr lang="en-US" smtClean="0"/>
              <a:t>Monday, January 18, 2021</a:t>
            </a:fld>
            <a:endParaRPr lang="en-US"/>
          </a:p>
        </p:txBody>
      </p:sp>
      <p:sp>
        <p:nvSpPr>
          <p:cNvPr id="6" name="Footer Placeholder 5">
            <a:extLst>
              <a:ext uri="{FF2B5EF4-FFF2-40B4-BE49-F238E27FC236}">
                <a16:creationId xmlns:a16="http://schemas.microsoft.com/office/drawing/2014/main" id="{F24E8968-6BAD-4D5A-BF1D-911C7A39C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9D8C08-BF20-4D5E-9004-0C075C36D8A4}"/>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058641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036E0D-26A5-455A-A8BD-70DA8BC03EB2}"/>
              </a:ext>
            </a:extLst>
          </p:cNvPr>
          <p:cNvSpPr>
            <a:spLocks noGrp="1"/>
          </p:cNvSpPr>
          <p:nvPr>
            <p:ph type="body" idx="1"/>
          </p:nvPr>
        </p:nvSpPr>
        <p:spPr>
          <a:xfrm>
            <a:off x="1371600" y="2112264"/>
            <a:ext cx="48410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FD4EA0-094D-4056-9032-BFB44B40896B}"/>
              </a:ext>
            </a:extLst>
          </p:cNvPr>
          <p:cNvSpPr>
            <a:spLocks noGrp="1"/>
          </p:cNvSpPr>
          <p:nvPr>
            <p:ph sz="half" idx="2"/>
          </p:nvPr>
        </p:nvSpPr>
        <p:spPr>
          <a:xfrm>
            <a:off x="1371600" y="3018472"/>
            <a:ext cx="4841076" cy="31048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FC0CCE8-718F-4620-8B4A-C60EEA7B884D}"/>
              </a:ext>
            </a:extLst>
          </p:cNvPr>
          <p:cNvSpPr>
            <a:spLocks noGrp="1"/>
          </p:cNvSpPr>
          <p:nvPr>
            <p:ph type="body" sz="quarter" idx="3"/>
          </p:nvPr>
        </p:nvSpPr>
        <p:spPr>
          <a:xfrm>
            <a:off x="6766560" y="2112264"/>
            <a:ext cx="484632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CE86DF-0069-4D31-BDD3-A9A2F9B7B468}"/>
              </a:ext>
            </a:extLst>
          </p:cNvPr>
          <p:cNvSpPr>
            <a:spLocks noGrp="1"/>
          </p:cNvSpPr>
          <p:nvPr>
            <p:ph sz="quarter" idx="4"/>
          </p:nvPr>
        </p:nvSpPr>
        <p:spPr>
          <a:xfrm>
            <a:off x="6766560" y="3018471"/>
            <a:ext cx="4841076" cy="3104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A5ED06-FE54-4B86-A8D4-07D0EB08C3AB}"/>
              </a:ext>
            </a:extLst>
          </p:cNvPr>
          <p:cNvSpPr>
            <a:spLocks noGrp="1"/>
          </p:cNvSpPr>
          <p:nvPr>
            <p:ph type="dt" sz="half" idx="10"/>
          </p:nvPr>
        </p:nvSpPr>
        <p:spPr/>
        <p:txBody>
          <a:bodyPr/>
          <a:lstStyle/>
          <a:p>
            <a:fld id="{EE475572-4A44-4171-84AA-64D42C8050A6}" type="datetime2">
              <a:rPr lang="en-US" smtClean="0"/>
              <a:t>Monday, January 18, 2021</a:t>
            </a:fld>
            <a:endParaRPr lang="en-US"/>
          </a:p>
        </p:txBody>
      </p:sp>
      <p:sp>
        <p:nvSpPr>
          <p:cNvPr id="8" name="Footer Placeholder 7">
            <a:extLst>
              <a:ext uri="{FF2B5EF4-FFF2-40B4-BE49-F238E27FC236}">
                <a16:creationId xmlns:a16="http://schemas.microsoft.com/office/drawing/2014/main" id="{CE9EC6C3-0950-4AFE-936A-9AB5D22784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84B1D1-BE0C-48F4-BC74-90675A0F07CF}"/>
              </a:ext>
            </a:extLst>
          </p:cNvPr>
          <p:cNvSpPr>
            <a:spLocks noGrp="1"/>
          </p:cNvSpPr>
          <p:nvPr>
            <p:ph type="sldNum" sz="quarter" idx="12"/>
          </p:nvPr>
        </p:nvSpPr>
        <p:spPr/>
        <p:txBody>
          <a:bodyPr/>
          <a:lstStyle/>
          <a:p>
            <a:fld id="{C01389E6-C847-4AD0-B56D-D205B2EAB1EE}" type="slidenum">
              <a:rPr lang="en-US" smtClean="0"/>
              <a:t>‹#›</a:t>
            </a:fld>
            <a:endParaRPr lang="en-US"/>
          </a:p>
        </p:txBody>
      </p:sp>
      <p:sp>
        <p:nvSpPr>
          <p:cNvPr id="10" name="Title 9">
            <a:extLst>
              <a:ext uri="{FF2B5EF4-FFF2-40B4-BE49-F238E27FC236}">
                <a16:creationId xmlns:a16="http://schemas.microsoft.com/office/drawing/2014/main" id="{2D453288-3D76-40C1-BE00-223AB28F13DF}"/>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63911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1716-24B0-42CD-95B6-843092597B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E3617E-4B11-481F-AC6E-00031790294A}"/>
              </a:ext>
            </a:extLst>
          </p:cNvPr>
          <p:cNvSpPr>
            <a:spLocks noGrp="1"/>
          </p:cNvSpPr>
          <p:nvPr>
            <p:ph type="dt" sz="half" idx="10"/>
          </p:nvPr>
        </p:nvSpPr>
        <p:spPr/>
        <p:txBody>
          <a:bodyPr/>
          <a:lstStyle/>
          <a:p>
            <a:fld id="{C4C1612E-528E-4FD5-9E9E-E15F1108F171}" type="datetime2">
              <a:rPr lang="en-US" smtClean="0"/>
              <a:t>Monday, January 18, 2021</a:t>
            </a:fld>
            <a:endParaRPr lang="en-US"/>
          </a:p>
        </p:txBody>
      </p:sp>
      <p:sp>
        <p:nvSpPr>
          <p:cNvPr id="4" name="Footer Placeholder 3">
            <a:extLst>
              <a:ext uri="{FF2B5EF4-FFF2-40B4-BE49-F238E27FC236}">
                <a16:creationId xmlns:a16="http://schemas.microsoft.com/office/drawing/2014/main" id="{F6BF19CC-06D3-40E9-81B5-63B457B220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EFC312-3AA5-46F7-B701-3D9327A68DB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092807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9E28E-1389-47AF-B3EB-22571417ACBE}"/>
              </a:ext>
            </a:extLst>
          </p:cNvPr>
          <p:cNvSpPr>
            <a:spLocks noGrp="1"/>
          </p:cNvSpPr>
          <p:nvPr>
            <p:ph type="dt" sz="half" idx="10"/>
          </p:nvPr>
        </p:nvSpPr>
        <p:spPr/>
        <p:txBody>
          <a:bodyPr/>
          <a:lstStyle/>
          <a:p>
            <a:fld id="{D4F6D862-A06D-436F-A92E-EBAAD50B6E50}" type="datetime2">
              <a:rPr lang="en-US" smtClean="0"/>
              <a:t>Monday, January 18, 2021</a:t>
            </a:fld>
            <a:endParaRPr lang="en-US"/>
          </a:p>
        </p:txBody>
      </p:sp>
      <p:sp>
        <p:nvSpPr>
          <p:cNvPr id="3" name="Footer Placeholder 2">
            <a:extLst>
              <a:ext uri="{FF2B5EF4-FFF2-40B4-BE49-F238E27FC236}">
                <a16:creationId xmlns:a16="http://schemas.microsoft.com/office/drawing/2014/main" id="{BFCF6B08-1984-4F7C-9F6E-A4F47BDBA2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71B3C5-CEC7-427F-931C-1318C421BEF9}"/>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115552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B55F-536E-4547-A5D2-0483FC3684CD}"/>
              </a:ext>
            </a:extLst>
          </p:cNvPr>
          <p:cNvSpPr>
            <a:spLocks noGrp="1"/>
          </p:cNvSpPr>
          <p:nvPr>
            <p:ph type="title"/>
          </p:nvPr>
        </p:nvSpPr>
        <p:spPr>
          <a:xfrm>
            <a:off x="1371600" y="987425"/>
            <a:ext cx="3932237" cy="1894511"/>
          </a:xfrm>
        </p:spPr>
        <p:txBody>
          <a:bodyPr anchor="b"/>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717D3C-533B-4EA9-886B-FAE59956C74C}"/>
              </a:ext>
            </a:extLst>
          </p:cNvPr>
          <p:cNvSpPr>
            <a:spLocks noGrp="1"/>
          </p:cNvSpPr>
          <p:nvPr>
            <p:ph idx="1"/>
          </p:nvPr>
        </p:nvSpPr>
        <p:spPr>
          <a:xfrm>
            <a:off x="5650992" y="987425"/>
            <a:ext cx="5687568" cy="4873625"/>
          </a:xfrm>
        </p:spPr>
        <p:txBody>
          <a:bodyPr>
            <a:normAutofit/>
          </a:bodyPr>
          <a:lstStyle>
            <a:lvl1pPr>
              <a:defRPr sz="20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419D2E1-4B17-4608-961E-2C4719855E89}"/>
              </a:ext>
            </a:extLst>
          </p:cNvPr>
          <p:cNvSpPr>
            <a:spLocks noGrp="1"/>
          </p:cNvSpPr>
          <p:nvPr>
            <p:ph type="body" sz="half" idx="2"/>
          </p:nvPr>
        </p:nvSpPr>
        <p:spPr>
          <a:xfrm>
            <a:off x="1371600" y="3058510"/>
            <a:ext cx="3932237" cy="28025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5A3535-184C-438C-AE91-9C42B7C5AFB6}"/>
              </a:ext>
            </a:extLst>
          </p:cNvPr>
          <p:cNvSpPr>
            <a:spLocks noGrp="1"/>
          </p:cNvSpPr>
          <p:nvPr>
            <p:ph type="dt" sz="half" idx="10"/>
          </p:nvPr>
        </p:nvSpPr>
        <p:spPr/>
        <p:txBody>
          <a:bodyPr/>
          <a:lstStyle/>
          <a:p>
            <a:fld id="{B73E0B7D-2260-4809-8F0A-9E5F3E24F169}" type="datetime2">
              <a:rPr lang="en-US" smtClean="0"/>
              <a:t>Monday, January 18, 2021</a:t>
            </a:fld>
            <a:endParaRPr lang="en-US"/>
          </a:p>
        </p:txBody>
      </p:sp>
      <p:sp>
        <p:nvSpPr>
          <p:cNvPr id="6" name="Footer Placeholder 5">
            <a:extLst>
              <a:ext uri="{FF2B5EF4-FFF2-40B4-BE49-F238E27FC236}">
                <a16:creationId xmlns:a16="http://schemas.microsoft.com/office/drawing/2014/main" id="{0DF6DBC3-4A58-42BA-9B55-A9A725103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4E6563-0AB6-4038-A12B-A259552DB66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559950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702C5-1E3B-4C62-A538-59BB572864A0}"/>
              </a:ext>
            </a:extLst>
          </p:cNvPr>
          <p:cNvSpPr>
            <a:spLocks noGrp="1"/>
          </p:cNvSpPr>
          <p:nvPr>
            <p:ph type="title"/>
          </p:nvPr>
        </p:nvSpPr>
        <p:spPr>
          <a:xfrm>
            <a:off x="1371600" y="987552"/>
            <a:ext cx="3932237" cy="1892808"/>
          </a:xfrm>
        </p:spPr>
        <p:txBody>
          <a:bodyPr anchor="b"/>
          <a:lstStyle>
            <a:lvl1pPr>
              <a:defRPr sz="3200" baseline="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E2CF574-95CE-4E60-B2CF-3B5B4F33A767}"/>
              </a:ext>
            </a:extLst>
          </p:cNvPr>
          <p:cNvSpPr>
            <a:spLocks noGrp="1"/>
          </p:cNvSpPr>
          <p:nvPr>
            <p:ph type="pic" idx="1"/>
          </p:nvPr>
        </p:nvSpPr>
        <p:spPr>
          <a:xfrm>
            <a:off x="5505319" y="987425"/>
            <a:ext cx="583324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D039F7C-C735-4356-8B04-89E19047950C}"/>
              </a:ext>
            </a:extLst>
          </p:cNvPr>
          <p:cNvSpPr>
            <a:spLocks noGrp="1"/>
          </p:cNvSpPr>
          <p:nvPr>
            <p:ph type="body" sz="half" idx="2"/>
          </p:nvPr>
        </p:nvSpPr>
        <p:spPr>
          <a:xfrm>
            <a:off x="1371600" y="3033286"/>
            <a:ext cx="3932237" cy="2835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E706DF-52A3-4F34-9BF5-E1ACD5D54283}"/>
              </a:ext>
            </a:extLst>
          </p:cNvPr>
          <p:cNvSpPr>
            <a:spLocks noGrp="1"/>
          </p:cNvSpPr>
          <p:nvPr>
            <p:ph type="dt" sz="half" idx="10"/>
          </p:nvPr>
        </p:nvSpPr>
        <p:spPr/>
        <p:txBody>
          <a:bodyPr/>
          <a:lstStyle/>
          <a:p>
            <a:fld id="{3C8E4735-C637-46A3-94EB-AB3AC4188D2F}" type="datetime2">
              <a:rPr lang="en-US" smtClean="0"/>
              <a:t>Monday, January 18, 2021</a:t>
            </a:fld>
            <a:endParaRPr lang="en-US"/>
          </a:p>
        </p:txBody>
      </p:sp>
      <p:sp>
        <p:nvSpPr>
          <p:cNvPr id="6" name="Footer Placeholder 5">
            <a:extLst>
              <a:ext uri="{FF2B5EF4-FFF2-40B4-BE49-F238E27FC236}">
                <a16:creationId xmlns:a16="http://schemas.microsoft.com/office/drawing/2014/main" id="{BFB25E53-E72E-4110-BB6B-3477F56C3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86F8F-3D62-4CEC-AD9A-B70848E6A81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959844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F2F3BB-127D-44BC-A8EF-A8BB5F5911CA}"/>
              </a:ext>
            </a:extLst>
          </p:cNvPr>
          <p:cNvSpPr/>
          <p:nvPr/>
        </p:nvSpPr>
        <p:spPr>
          <a:xfrm rot="10800000" flipH="1">
            <a:off x="0" y="6401226"/>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0D1F30-F118-4A1F-A48F-7E5706959F64}"/>
              </a:ext>
            </a:extLst>
          </p:cNvPr>
          <p:cNvSpPr/>
          <p:nvPr/>
        </p:nvSpPr>
        <p:spPr>
          <a:xfrm flipH="1">
            <a:off x="4038602" y="6401228"/>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17AE890C-17CE-44C0-BDED-BA68F92A845D}"/>
              </a:ext>
            </a:extLst>
          </p:cNvPr>
          <p:cNvSpPr>
            <a:spLocks noGrp="1"/>
          </p:cNvSpPr>
          <p:nvPr>
            <p:ph type="title"/>
          </p:nvPr>
        </p:nvSpPr>
        <p:spPr>
          <a:xfrm>
            <a:off x="1371600" y="795528"/>
            <a:ext cx="10241280" cy="1234440"/>
          </a:xfrm>
          <a:prstGeom prst="rect">
            <a:avLst/>
          </a:prstGeom>
        </p:spPr>
        <p:txBody>
          <a:bodyPr vert="horz" lIns="0" tIns="0" rIns="0" bIns="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910A6E-46D1-42CF-996C-2207737FB871}"/>
              </a:ext>
            </a:extLst>
          </p:cNvPr>
          <p:cNvSpPr>
            <a:spLocks noGrp="1"/>
          </p:cNvSpPr>
          <p:nvPr>
            <p:ph type="body" idx="1"/>
          </p:nvPr>
        </p:nvSpPr>
        <p:spPr>
          <a:xfrm>
            <a:off x="1371600" y="2112264"/>
            <a:ext cx="10241280" cy="395935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85B5247-D236-462B-BCE0-2A24DF75B085}"/>
              </a:ext>
            </a:extLst>
          </p:cNvPr>
          <p:cNvSpPr>
            <a:spLocks noGrp="1"/>
          </p:cNvSpPr>
          <p:nvPr>
            <p:ph type="dt" sz="half" idx="2"/>
          </p:nvPr>
        </p:nvSpPr>
        <p:spPr>
          <a:xfrm>
            <a:off x="7909560" y="6409944"/>
            <a:ext cx="3703320" cy="448056"/>
          </a:xfrm>
          <a:prstGeom prst="rect">
            <a:avLst/>
          </a:prstGeom>
        </p:spPr>
        <p:txBody>
          <a:bodyPr vert="horz" lIns="91440" tIns="45720" rIns="91440" bIns="45720" rtlCol="0" anchor="ctr"/>
          <a:lstStyle>
            <a:lvl1pPr algn="r">
              <a:defRPr sz="800" cap="all" spc="300" baseline="0">
                <a:solidFill>
                  <a:srgbClr val="FFFFFF"/>
                </a:solidFill>
              </a:defRPr>
            </a:lvl1pPr>
          </a:lstStyle>
          <a:p>
            <a:fld id="{AE0C963C-C1DB-4AFD-9DDC-0691666BF49B}" type="datetime2">
              <a:rPr lang="en-US" smtClean="0"/>
              <a:pPr/>
              <a:t>Monday, January 18, 2021</a:t>
            </a:fld>
            <a:endParaRPr lang="en-US" cap="all" dirty="0"/>
          </a:p>
        </p:txBody>
      </p:sp>
      <p:sp>
        <p:nvSpPr>
          <p:cNvPr id="5" name="Footer Placeholder 4">
            <a:extLst>
              <a:ext uri="{FF2B5EF4-FFF2-40B4-BE49-F238E27FC236}">
                <a16:creationId xmlns:a16="http://schemas.microsoft.com/office/drawing/2014/main" id="{19155C58-7DDF-4CD4-96AD-F9CC844D84CC}"/>
              </a:ext>
            </a:extLst>
          </p:cNvPr>
          <p:cNvSpPr>
            <a:spLocks noGrp="1"/>
          </p:cNvSpPr>
          <p:nvPr>
            <p:ph type="ftr" sz="quarter" idx="3"/>
          </p:nvPr>
        </p:nvSpPr>
        <p:spPr>
          <a:xfrm rot="5400000">
            <a:off x="-1828800" y="1911096"/>
            <a:ext cx="4114800" cy="457200"/>
          </a:xfrm>
          <a:prstGeom prst="rect">
            <a:avLst/>
          </a:prstGeom>
        </p:spPr>
        <p:txBody>
          <a:bodyPr vert="horz" lIns="91440" tIns="45720" rIns="91440" bIns="45720" rtlCol="0" anchor="ctr"/>
          <a:lstStyle>
            <a:lvl1pPr algn="l">
              <a:defRPr sz="800" b="1">
                <a:solidFill>
                  <a:schemeClr val="tx1"/>
                </a:solidFill>
                <a:latin typeface="+mj-lt"/>
              </a:defRPr>
            </a:lvl1pPr>
          </a:lstStyle>
          <a:p>
            <a:pPr algn="l"/>
            <a:endParaRPr lang="en-US"/>
          </a:p>
        </p:txBody>
      </p:sp>
      <p:sp>
        <p:nvSpPr>
          <p:cNvPr id="6" name="Slide Number Placeholder 5">
            <a:extLst>
              <a:ext uri="{FF2B5EF4-FFF2-40B4-BE49-F238E27FC236}">
                <a16:creationId xmlns:a16="http://schemas.microsoft.com/office/drawing/2014/main" id="{6F495647-A849-45D9-BC71-46A12E6DE479}"/>
              </a:ext>
            </a:extLst>
          </p:cNvPr>
          <p:cNvSpPr>
            <a:spLocks noGrp="1"/>
          </p:cNvSpPr>
          <p:nvPr>
            <p:ph type="sldNum" sz="quarter" idx="4"/>
          </p:nvPr>
        </p:nvSpPr>
        <p:spPr>
          <a:xfrm>
            <a:off x="11667744" y="6409944"/>
            <a:ext cx="438912" cy="448056"/>
          </a:xfrm>
          <a:prstGeom prst="rect">
            <a:avLst/>
          </a:prstGeom>
        </p:spPr>
        <p:txBody>
          <a:bodyPr vert="horz" lIns="91440" tIns="45720" rIns="91440" bIns="45720" rtlCol="0" anchor="ctr"/>
          <a:lstStyle>
            <a:lvl1pPr algn="r">
              <a:defRPr sz="800">
                <a:solidFill>
                  <a:srgbClr val="FFFFFF"/>
                </a:solidFill>
              </a:defRPr>
            </a:lvl1pPr>
          </a:lstStyle>
          <a:p>
            <a:fld id="{C01389E6-C847-4AD0-B56D-D205B2EAB1EE}" type="slidenum">
              <a:rPr lang="en-US" smtClean="0"/>
              <a:pPr/>
              <a:t>‹#›</a:t>
            </a:fld>
            <a:endParaRPr lang="en-US" sz="800" dirty="0"/>
          </a:p>
        </p:txBody>
      </p:sp>
    </p:spTree>
    <p:extLst>
      <p:ext uri="{BB962C8B-B14F-4D97-AF65-F5344CB8AC3E}">
        <p14:creationId xmlns:p14="http://schemas.microsoft.com/office/powerpoint/2010/main" val="1341558459"/>
      </p:ext>
    </p:extLst>
  </p:cSld>
  <p:clrMap bg1="lt1" tx1="dk1" bg2="lt2" tx2="dk2" accent1="accent1" accent2="accent2" accent3="accent3" accent4="accent4" accent5="accent5" accent6="accent6" hlink="hlink" folHlink="folHlink"/>
  <p:sldLayoutIdLst>
    <p:sldLayoutId id="2147483688" r:id="rId1"/>
    <p:sldLayoutId id="2147483687" r:id="rId2"/>
    <p:sldLayoutId id="2147483686" r:id="rId3"/>
    <p:sldLayoutId id="2147483685" r:id="rId4"/>
    <p:sldLayoutId id="2147483684" r:id="rId5"/>
    <p:sldLayoutId id="2147483683" r:id="rId6"/>
    <p:sldLayoutId id="2147483682" r:id="rId7"/>
    <p:sldLayoutId id="2147483681" r:id="rId8"/>
    <p:sldLayoutId id="2147483680" r:id="rId9"/>
    <p:sldLayoutId id="2147483679" r:id="rId10"/>
    <p:sldLayoutId id="2147483678" r:id="rId11"/>
    <p:sldLayoutId id="2147483689" r:id="rId12"/>
  </p:sldLayoutIdLst>
  <p:hf sldNum="0" hdr="0" ftr="0" dt="0"/>
  <p:txStyles>
    <p:title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hyperlink" Target="https://www.google.com/url?sa=i&amp;url=https%3A%2F%2Fwww.freepressjournal.in%2Fworld%2Fluis-arce-sworn-in-as-bolivias-new-president&amp;psig=AOvVaw3A6VAXOq8UOSJOhe2_DFc1&amp;ust=1608044655861000&amp;source=images&amp;cd=vfe&amp;ved=0CAIQjRxqFwoTCPiVy6bfze0CFQAAAAAdAAAAABAD"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hyperlink" Target="https://walterlippmann.com/wp-content/uploads/2019/11/f0152869.jpg"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bolivia.com/actualidad/politica/sdi/110873/piden-enjuiciar-al-expresidente-gonzalo-sanchez-de-lozada-por-privatizacion-de-empresas" TargetMode="External"/><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notenoughgood.com/2012/04/enforcing-water-regulations/agua-para-el-pueblo/" TargetMode="External"/><Relationship Id="rId2" Type="http://schemas.openxmlformats.org/officeDocument/2006/relationships/image" Target="../media/image18.jpg"/><Relationship Id="rId1" Type="http://schemas.openxmlformats.org/officeDocument/2006/relationships/slideLayout" Target="../slideLayouts/slideLayout7.xml"/><Relationship Id="rId5" Type="http://schemas.openxmlformats.org/officeDocument/2006/relationships/hyperlink" Target="https://www.timetoast.com/timelines/events-occurred-in-bolivia-since-the-2000-year" TargetMode="Externa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google.com/url?sa=i&amp;url=https%3A%2F%2Fen.wikipedia.org%2Fwiki%2FMovement_for_Socialism_(Bolivia)&amp;psig=AOvVaw2133uXxgMeG-Yy6Ab3ED3d&amp;ust=1607805930208000&amp;source=images&amp;cd=vfe&amp;ved=0CAIQjRxqFwoTCICY_f7lxu0CFQAAAAAdAAAAABAD"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nbcnews.com/news/latino/bolivia-political-uncertainty-after-president-would-be-successors-resign-n1079831" TargetMode="External"/><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hyperlink" Target="https://www.shareable.net/wp-content/uploads/2018/10/blog_top-image_Cochabamba-Water-Wars.jp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hyperlink" Target="https://lh3.googleusercontent.com/proxy/VoxlXcJMSQ9ypn2JeR7dxJorhgqHX7X9tul3764DzzI28nZjr3Srl6RvWUYnwLtFBlHjQ2lKHwPgVjJUUqSfZFsJl1mP9rSfvA"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lsj322bolivia.files.wordpress.com/" TargetMode="External"/><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hyperlink" Target="http://www.boliviabella.com/bolivian-constitution.html" TargetMode="External"/><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hyperlink" Target="http://blogs.lse.ac.uk/lsereviewofbooks/2014/03/25/book-review-latin-americas-multicultural-movements/" TargetMode="External"/><Relationship Id="rId2" Type="http://schemas.openxmlformats.org/officeDocument/2006/relationships/image" Target="../media/image26.jpg"/><Relationship Id="rId1" Type="http://schemas.openxmlformats.org/officeDocument/2006/relationships/slideLayout" Target="../slideLayouts/slideLayout7.xml"/><Relationship Id="rId5" Type="http://schemas.openxmlformats.org/officeDocument/2006/relationships/hyperlink" Target="https://latinno.net/es/news/january-news/" TargetMode="External"/><Relationship Id="rId4" Type="http://schemas.openxmlformats.org/officeDocument/2006/relationships/image" Target="../media/image27.jpg"/></Relationships>
</file>

<file path=ppt/slides/_rels/slide27.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hyperlink" Target="https://static.dw.com/image/51144712_401.jpg"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www.bolivia.com/actualidad/nacionales/crisis-departamento-beni-covid-19-271193"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3.jpg"/></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hyperlink" Target="http://www.whitewolfpack.com/2015/02/ancient-healing-methods-healing-process.html"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hyperlink" Target="https://riotimesonline.com/brazil-news/mercosur/bolivia-rules-out-re-entering-rigid-quarantine-for-covid-19-to-prioritize-economy/" TargetMode="External"/><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hyperlink" Target="https://www.cejis.org/cuida-tu-comunidad/?fbclid=IwAR2aBKI1jC2ivKsTLtF2Ld6GabU43bFYTOZUlSB8BL2eSxIwo4lU75xpDpg#!" TargetMode="External"/><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hyperlink" Target="https://www.cejis.org/protocolo-de-medidas-basicas-de-bioseguridad-frente-al-covid-19-para-las-comunidades-indigenas-de-las-tierras-bajas-de-bolivia/"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hyperlink" Target="https://debatesindigenas.org/remedios-del-monte.pdf" TargetMode="Externa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s://www.iwgia.org/es/noticias-alerta/noticias-covid-19/3699-debatesindigenas-remedios.html" TargetMode="External"/><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s://es.globalvoices.org/2020/09/24/como-los-pueblos-indigenas-resisten-al-covid-19-en-sudamerica/" TargetMode="External"/><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lopezdoriga.com/internacional/muerte-de-una-bebe-por-covid-19-conmociona-a-bolivia/" TargetMode="External"/><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hyperlink" Target="https://www.cbc.ca/radio/quirks/nov-14-covid-vaccine-immune-durability-wallabies-in-the-uk-ancient-female-hunters-and-more-1.5799632/you-re-cooler-than-your-ancestors-by-about-a-degree-1.5799642" TargetMode="External"/><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hyperlink" Target="https://www.statnews.com/2015/11/19/parasitic-worms-womens-fertility/" TargetMode="External"/><Relationship Id="rId2" Type="http://schemas.openxmlformats.org/officeDocument/2006/relationships/image" Target="../media/image45.jpg"/><Relationship Id="rId1" Type="http://schemas.openxmlformats.org/officeDocument/2006/relationships/slideLayout" Target="../slideLayouts/slideLayout7.xml"/><Relationship Id="rId5" Type="http://schemas.openxmlformats.org/officeDocument/2006/relationships/hyperlink" Target="https://www.inewsguyana.com/healthiest-hearts-in-the-world-found/" TargetMode="External"/><Relationship Id="rId4" Type="http://schemas.openxmlformats.org/officeDocument/2006/relationships/image" Target="../media/image46.jpg"/></Relationships>
</file>

<file path=ppt/slides/_rels/slide52.xml.rels><?xml version="1.0" encoding="UTF-8" standalone="yes"?>
<Relationships xmlns="http://schemas.openxmlformats.org/package/2006/relationships"><Relationship Id="rId2" Type="http://schemas.openxmlformats.org/officeDocument/2006/relationships/hyperlink" Target="https://www.thelancet.com/action/showFullTableHTML?isHtml=true&amp;tableId=tbl1&amp;pii=S0140-6736%2820%2931104-1" TargetMode="Externa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hyperlink" Target="https://www.thelancet.com/journals/lancet/article/PIIS0140-6736(20)31104-1/fulltext#seccestitle50" TargetMode="Externa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hyperlink" Target="https://www.youtube.com/watch?v=R76aLcu-xhY&amp;feature=youtu.be" TargetMode="External"/><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hyperlink" Target="https://pulitzercenter.org/reporting/chimane-maracatunsi-and-their-stolen-holy-mount-spanish" TargetMode="External"/><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https://doi.org/10.3917/pal.092.0011" TargetMode="External"/><Relationship Id="rId2" Type="http://schemas.openxmlformats.org/officeDocument/2006/relationships/hyperlink" Target="https://www.ceso-saco.com/app/uploads/2020/10/Latin-America-and-the-Caribbean_Report.pdf" TargetMode="External"/><Relationship Id="rId1" Type="http://schemas.openxmlformats.org/officeDocument/2006/relationships/slideLayout" Target="../slideLayouts/slideLayout2.xml"/><Relationship Id="rId5" Type="http://schemas.openxmlformats.org/officeDocument/2006/relationships/hyperlink" Target="https://www.ilo.org/wcmsp5/groups/public/---dgreports/---gender/documents/publication/wcms_757475.pdf" TargetMode="External"/><Relationship Id="rId4" Type="http://schemas.openxmlformats.org/officeDocument/2006/relationships/hyperlink" Target="https://doi.org/10.3917/etu.111.0017" TargetMode="External"/></Relationships>
</file>

<file path=ppt/slides/_rels/slide59.xml.rels><?xml version="1.0" encoding="UTF-8" standalone="yes"?>
<Relationships xmlns="http://schemas.openxmlformats.org/package/2006/relationships"><Relationship Id="rId8" Type="http://schemas.openxmlformats.org/officeDocument/2006/relationships/hyperlink" Target="https://www.lemonde.fr/international/article/2019/10/24/bolivie-face-aux-manifestations-le-president-evo-morales-denonce-un-coup-d-etat_6016743_3210.html" TargetMode="External"/><Relationship Id="rId13" Type="http://schemas.openxmlformats.org/officeDocument/2006/relationships/hyperlink" Target="https://debatesindigenas.org/notas/45-remedios-del-monte.htmlhttps:/indigenascovid19.red/archivos/11571" TargetMode="External"/><Relationship Id="rId3" Type="http://schemas.openxmlformats.org/officeDocument/2006/relationships/hyperlink" Target="https://www.worldbank.org/en/country/bolivia" TargetMode="External"/><Relationship Id="rId7" Type="http://schemas.openxmlformats.org/officeDocument/2006/relationships/hyperlink" Target="https://www.lemonde.fr/international/article/2019/10/29/apres-la-reelection-d-evo-morales-la-bolivie-reste-divisee_6017265_3210.html" TargetMode="External"/><Relationship Id="rId12" Type="http://schemas.openxmlformats.org/officeDocument/2006/relationships/hyperlink" Target="https://www.thelancet.com/journals/lancet/article/PIIS0140-6736(20)31104-1/fulltext#seccestitle50" TargetMode="External"/><Relationship Id="rId2" Type="http://schemas.openxmlformats.org/officeDocument/2006/relationships/hyperlink" Target="https://www.bbc.com/news/world-latin-america-54872827" TargetMode="External"/><Relationship Id="rId1" Type="http://schemas.openxmlformats.org/officeDocument/2006/relationships/slideLayout" Target="../slideLayouts/slideLayout2.xml"/><Relationship Id="rId6" Type="http://schemas.openxmlformats.org/officeDocument/2006/relationships/hyperlink" Target="https://www.lemonde.fr/international/article/2019/12/25/bolivie-evo-morales-denonce-un-coup-d-etat-du-aux-richesses-en-lithium-de-son-pays_6024003_3210.html" TargetMode="External"/><Relationship Id="rId11" Type="http://schemas.openxmlformats.org/officeDocument/2006/relationships/hyperlink" Target="https://scienceblog.com/516403/covid-19-among-an-indigenous-population/" TargetMode="External"/><Relationship Id="rId5" Type="http://schemas.openxmlformats.org/officeDocument/2006/relationships/hyperlink" Target="https://www.lemonde.fr/international/article/2020/10/20/presidentielle-en-bolivie-la-victoire-de-luis-arce-fidele-d-evo-morales-mais-socialiste-modere_6056656_3210.html" TargetMode="External"/><Relationship Id="rId10" Type="http://schemas.openxmlformats.org/officeDocument/2006/relationships/hyperlink" Target="https://www.downtoearth.org.in/blog/governance/in-bolivia-a-model-for-indigenous-groups-grappling-with-covid-19-72822" TargetMode="External"/><Relationship Id="rId4" Type="http://schemas.openxmlformats.org/officeDocument/2006/relationships/hyperlink" Target="https://www.lemonde.fr/idees/article/2020/10/26/en-bolivie-le-mas-a-survecu-a-evo-morales-et-il-a-gagne-sans-lui_6057429_3232.html" TargetMode="External"/><Relationship Id="rId9" Type="http://schemas.openxmlformats.org/officeDocument/2006/relationships/hyperlink" Target="https://www.lemonde.fr/international/article/2019/11/12/bolivie-evo-morales-au-mexique-designation-d-un-president-par-interim_6018910_3210.html" TargetMode="External"/><Relationship Id="rId14" Type="http://schemas.openxmlformats.org/officeDocument/2006/relationships/hyperlink" Target="https://indigenascovid19.red/archivos/12875"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southamericanpostcard.com/cgi-bin/photo.cgi?bolivia-EAAA9392" TargetMode="External"/><Relationship Id="rId7" Type="http://schemas.openxmlformats.org/officeDocument/2006/relationships/hyperlink" Target="https://www.pressenza.com/2013/03/bolivian-parliament-approves-a-law-guaranteeing-a-violence-free-life-for-women/" TargetMode="External"/><Relationship Id="rId2" Type="http://schemas.openxmlformats.org/officeDocument/2006/relationships/image" Target="../media/image8.JPG"/><Relationship Id="rId1" Type="http://schemas.openxmlformats.org/officeDocument/2006/relationships/slideLayout" Target="../slideLayouts/slideLayout6.xml"/><Relationship Id="rId6" Type="http://schemas.openxmlformats.org/officeDocument/2006/relationships/image" Target="../media/image10.jpg"/><Relationship Id="rId5" Type="http://schemas.openxmlformats.org/officeDocument/2006/relationships/hyperlink" Target="https://en.wikipedia.org/wiki/Indigenous_peoples_of_the_americas" TargetMode="Externa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hyperlink" Target="https://www.reuters.com/article/us-bolivia-indigenous-specialreport/special-report-morales-indigenous-icon-loses-support-among-bolivias-native-people-idUSKCN1L913T" TargetMode="External"/><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hyperlink" Target="https://www.google.com/url?sa=i&amp;url=https%3A%2F%2Fwww.pinterest.com%2Fpin%2F348888302353915063%2F&amp;psig=AOvVaw2hMANfRb4x8L3_2qjsLZEh&amp;ust=1607806170223000&amp;source=images&amp;cd=vfe&amp;ved=0CAIQjRxqFwoTCLjF7fDmxu0CFQAAAAAdAAAAABAD" TargetMode="External"/><Relationship Id="rId1" Type="http://schemas.openxmlformats.org/officeDocument/2006/relationships/slideLayout" Target="../slideLayouts/slideLayout2.xml"/><Relationship Id="rId5" Type="http://schemas.openxmlformats.org/officeDocument/2006/relationships/image" Target="file:////var/folders/q1/l7fyysnd7m13cvjknh9lz7_h0000gn/T/com.microsoft.Word/WebArchiveCopyPasteTempFiles/1100px-Flag_of_Bolivia_%2528state%2529.svg.png" TargetMode="Externa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hyperlink" Target="http://www.80grados.net/evo-morales-un-indigena-modernizador/evo-morales/" TargetMode="External"/><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6776E11-D4F7-41F6-9387-F95E1CB7AA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75026FC-7ABC-4495-9B75-545BA2956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060236"/>
            <a:ext cx="12198726" cy="1820735"/>
          </a:xfrm>
          <a:prstGeom prst="rect">
            <a:avLst/>
          </a:prstGeom>
          <a:gradFill>
            <a:gsLst>
              <a:gs pos="0">
                <a:schemeClr val="accent5">
                  <a:alpha val="83000"/>
                </a:schemeClr>
              </a:gs>
              <a:gs pos="100000">
                <a:schemeClr val="accent4">
                  <a:alpha val="74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ED82C61-7131-49A1-A07A-B22E472B4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270744" y="1998314"/>
            <a:ext cx="1605188" cy="8160125"/>
          </a:xfrm>
          <a:prstGeom prst="rect">
            <a:avLst/>
          </a:prstGeom>
          <a:gradFill>
            <a:gsLst>
              <a:gs pos="5000">
                <a:schemeClr val="accent2">
                  <a:alpha val="63000"/>
                </a:schemeClr>
              </a:gs>
              <a:gs pos="100000">
                <a:schemeClr val="accent5">
                  <a:alpha val="43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73D5C74-3AF5-4A74-8D32-8DF2C17CE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2413" y="2532510"/>
            <a:ext cx="1605189" cy="7090015"/>
          </a:xfrm>
          <a:prstGeom prst="rect">
            <a:avLst/>
          </a:prstGeom>
          <a:gradFill>
            <a:gsLst>
              <a:gs pos="42000">
                <a:schemeClr val="accent4">
                  <a:alpha val="0"/>
                </a:schemeClr>
              </a:gs>
              <a:gs pos="99000">
                <a:schemeClr val="accent6">
                  <a:alpha val="48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0E03176-380A-4A7E-879A-D179D5F466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930450" y="5257800"/>
            <a:ext cx="7275001" cy="1150514"/>
          </a:xfrm>
          <a:prstGeom prst="rect">
            <a:avLst/>
          </a:prstGeom>
          <a:gradFill>
            <a:gsLst>
              <a:gs pos="0">
                <a:schemeClr val="accent5">
                  <a:alpha val="37000"/>
                </a:schemeClr>
              </a:gs>
              <a:gs pos="56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5B133F9-AFAB-4F29-9134-A707745BE9A9}"/>
              </a:ext>
            </a:extLst>
          </p:cNvPr>
          <p:cNvSpPr>
            <a:spLocks noGrp="1"/>
          </p:cNvSpPr>
          <p:nvPr>
            <p:ph type="ctrTitle"/>
          </p:nvPr>
        </p:nvSpPr>
        <p:spPr>
          <a:xfrm>
            <a:off x="188823" y="5424023"/>
            <a:ext cx="7831975" cy="1040942"/>
          </a:xfrm>
        </p:spPr>
        <p:txBody>
          <a:bodyPr anchor="ctr">
            <a:noAutofit/>
          </a:bodyPr>
          <a:lstStyle/>
          <a:p>
            <a:r>
              <a:rPr lang="it-IT" sz="2400" dirty="0">
                <a:solidFill>
                  <a:schemeClr val="bg1"/>
                </a:solidFill>
              </a:rPr>
              <a:t>The </a:t>
            </a:r>
            <a:r>
              <a:rPr lang="it-IT" sz="2400" dirty="0" err="1">
                <a:solidFill>
                  <a:schemeClr val="bg1"/>
                </a:solidFill>
              </a:rPr>
              <a:t>chimÁne</a:t>
            </a:r>
            <a:r>
              <a:rPr lang="it-IT" sz="2400" dirty="0">
                <a:solidFill>
                  <a:schemeClr val="bg1"/>
                </a:solidFill>
              </a:rPr>
              <a:t> </a:t>
            </a:r>
            <a:r>
              <a:rPr lang="it-IT" sz="2400" dirty="0" err="1">
                <a:solidFill>
                  <a:schemeClr val="bg1"/>
                </a:solidFill>
              </a:rPr>
              <a:t>community’s</a:t>
            </a:r>
            <a:r>
              <a:rPr lang="it-IT" sz="2400" dirty="0">
                <a:solidFill>
                  <a:schemeClr val="bg1"/>
                </a:solidFill>
              </a:rPr>
              <a:t> </a:t>
            </a:r>
            <a:r>
              <a:rPr lang="it-IT" sz="2400" dirty="0" err="1">
                <a:solidFill>
                  <a:schemeClr val="bg1"/>
                </a:solidFill>
              </a:rPr>
              <a:t>resilience</a:t>
            </a:r>
            <a:r>
              <a:rPr lang="it-IT" sz="2400" dirty="0">
                <a:solidFill>
                  <a:schemeClr val="bg1"/>
                </a:solidFill>
              </a:rPr>
              <a:t> in the </a:t>
            </a:r>
            <a:r>
              <a:rPr lang="it-IT" sz="2400" dirty="0" err="1">
                <a:solidFill>
                  <a:schemeClr val="bg1"/>
                </a:solidFill>
              </a:rPr>
              <a:t>context</a:t>
            </a:r>
            <a:r>
              <a:rPr lang="it-IT" sz="2400" dirty="0">
                <a:solidFill>
                  <a:schemeClr val="bg1"/>
                </a:solidFill>
              </a:rPr>
              <a:t> of covid-19 </a:t>
            </a:r>
            <a:r>
              <a:rPr lang="it-IT" sz="2400" dirty="0" err="1">
                <a:solidFill>
                  <a:schemeClr val="bg1"/>
                </a:solidFill>
              </a:rPr>
              <a:t>pandemic</a:t>
            </a:r>
            <a:endParaRPr lang="it-IT" sz="2400" dirty="0">
              <a:solidFill>
                <a:schemeClr val="bg1"/>
              </a:solidFill>
            </a:endParaRPr>
          </a:p>
        </p:txBody>
      </p:sp>
      <p:pic>
        <p:nvPicPr>
          <p:cNvPr id="11" name="Immagine 10" descr="Immagine che contiene erba, esterni, albero, persona&#10;&#10;Descrizione generata automaticamente">
            <a:extLst>
              <a:ext uri="{FF2B5EF4-FFF2-40B4-BE49-F238E27FC236}">
                <a16:creationId xmlns:a16="http://schemas.microsoft.com/office/drawing/2014/main" id="{F4120093-C17B-4BD4-A975-89527A2A4A6E}"/>
              </a:ext>
            </a:extLst>
          </p:cNvPr>
          <p:cNvPicPr>
            <a:picLocks noChangeAspect="1"/>
          </p:cNvPicPr>
          <p:nvPr/>
        </p:nvPicPr>
        <p:blipFill rotWithShape="1">
          <a:blip r:embed="rId2"/>
          <a:srcRect l="39113" r="12612"/>
          <a:stretch/>
        </p:blipFill>
        <p:spPr>
          <a:xfrm>
            <a:off x="8166854" y="-19983"/>
            <a:ext cx="4025143" cy="5275782"/>
          </a:xfrm>
          <a:prstGeom prst="rect">
            <a:avLst/>
          </a:prstGeom>
        </p:spPr>
      </p:pic>
      <p:pic>
        <p:nvPicPr>
          <p:cNvPr id="9" name="Immagine 8" descr="Immagine che contiene persona, indossando, esterni, colorato&#10;&#10;Descrizione generata automaticamente">
            <a:extLst>
              <a:ext uri="{FF2B5EF4-FFF2-40B4-BE49-F238E27FC236}">
                <a16:creationId xmlns:a16="http://schemas.microsoft.com/office/drawing/2014/main" id="{4E0EAA28-F2B0-480F-85D9-74747817561F}"/>
              </a:ext>
            </a:extLst>
          </p:cNvPr>
          <p:cNvPicPr>
            <a:picLocks noChangeAspect="1"/>
          </p:cNvPicPr>
          <p:nvPr/>
        </p:nvPicPr>
        <p:blipFill rotWithShape="1">
          <a:blip r:embed="rId3"/>
          <a:srcRect t="3002" r="-2" b="-2"/>
          <a:stretch/>
        </p:blipFill>
        <p:spPr>
          <a:xfrm>
            <a:off x="3" y="-15378"/>
            <a:ext cx="8160126" cy="5073613"/>
          </a:xfrm>
          <a:prstGeom prst="rect">
            <a:avLst/>
          </a:prstGeom>
        </p:spPr>
      </p:pic>
      <p:sp>
        <p:nvSpPr>
          <p:cNvPr id="12" name="CasellaDiTesto 11">
            <a:extLst>
              <a:ext uri="{FF2B5EF4-FFF2-40B4-BE49-F238E27FC236}">
                <a16:creationId xmlns:a16="http://schemas.microsoft.com/office/drawing/2014/main" id="{A378D65C-159C-462E-BB34-3CC0D8647D06}"/>
              </a:ext>
            </a:extLst>
          </p:cNvPr>
          <p:cNvSpPr txBox="1"/>
          <p:nvPr/>
        </p:nvSpPr>
        <p:spPr>
          <a:xfrm>
            <a:off x="8209621" y="5288243"/>
            <a:ext cx="3804119" cy="2462213"/>
          </a:xfrm>
          <a:prstGeom prst="rect">
            <a:avLst/>
          </a:prstGeom>
          <a:noFill/>
        </p:spPr>
        <p:txBody>
          <a:bodyPr wrap="square" rtlCol="0">
            <a:spAutoFit/>
          </a:bodyPr>
          <a:lstStyle/>
          <a:p>
            <a:r>
              <a:rPr lang="it-IT" sz="1400" dirty="0">
                <a:solidFill>
                  <a:schemeClr val="bg1"/>
                </a:solidFill>
              </a:rPr>
              <a:t>Latin American </a:t>
            </a:r>
            <a:r>
              <a:rPr lang="it-IT" sz="1400" dirty="0" err="1">
                <a:solidFill>
                  <a:schemeClr val="bg1"/>
                </a:solidFill>
              </a:rPr>
              <a:t>Anthropology</a:t>
            </a:r>
            <a:r>
              <a:rPr lang="it-IT" sz="1400" dirty="0">
                <a:solidFill>
                  <a:schemeClr val="bg1"/>
                </a:solidFill>
              </a:rPr>
              <a:t> (CPS0536)</a:t>
            </a:r>
          </a:p>
          <a:p>
            <a:r>
              <a:rPr lang="it-IT" sz="1400" dirty="0">
                <a:solidFill>
                  <a:schemeClr val="bg1"/>
                </a:solidFill>
              </a:rPr>
              <a:t>Prof. Sofia Venturoli</a:t>
            </a:r>
          </a:p>
          <a:p>
            <a:endParaRPr lang="it-IT" sz="1400" dirty="0">
              <a:solidFill>
                <a:schemeClr val="bg1"/>
              </a:solidFill>
            </a:endParaRPr>
          </a:p>
          <a:p>
            <a:r>
              <a:rPr lang="it-IT" sz="1400" b="1" dirty="0" err="1">
                <a:solidFill>
                  <a:schemeClr val="bg1"/>
                </a:solidFill>
              </a:rPr>
              <a:t>Contributors</a:t>
            </a:r>
            <a:r>
              <a:rPr lang="it-IT" sz="1400" b="1" dirty="0">
                <a:solidFill>
                  <a:schemeClr val="bg1"/>
                </a:solidFill>
              </a:rPr>
              <a:t>: Cheryl Minh Ha, </a:t>
            </a:r>
          </a:p>
          <a:p>
            <a:r>
              <a:rPr lang="it-IT" sz="1400" b="1" dirty="0">
                <a:solidFill>
                  <a:schemeClr val="bg1"/>
                </a:solidFill>
              </a:rPr>
              <a:t>                      Irina Baciu</a:t>
            </a:r>
          </a:p>
          <a:p>
            <a:r>
              <a:rPr lang="it-IT" sz="1400" b="1" dirty="0">
                <a:solidFill>
                  <a:schemeClr val="bg1"/>
                </a:solidFill>
              </a:rPr>
              <a:t>                      Elena Alexandra Mariut</a:t>
            </a:r>
          </a:p>
          <a:p>
            <a:r>
              <a:rPr lang="it-IT" sz="1400" b="1" dirty="0">
                <a:solidFill>
                  <a:schemeClr val="bg1"/>
                </a:solidFill>
              </a:rPr>
              <a:t>                      Zoe </a:t>
            </a:r>
            <a:r>
              <a:rPr lang="it-IT" sz="1400" b="1" dirty="0" err="1">
                <a:solidFill>
                  <a:schemeClr val="bg1"/>
                </a:solidFill>
              </a:rPr>
              <a:t>Jan</a:t>
            </a:r>
            <a:endParaRPr lang="it-IT" sz="1400" b="1" dirty="0">
              <a:solidFill>
                <a:schemeClr val="bg1"/>
              </a:solidFill>
            </a:endParaRPr>
          </a:p>
          <a:p>
            <a:endParaRPr lang="it-IT" sz="1400" dirty="0">
              <a:solidFill>
                <a:schemeClr val="bg1"/>
              </a:solidFill>
            </a:endParaRPr>
          </a:p>
          <a:p>
            <a:endParaRPr lang="it-IT" sz="1400" dirty="0">
              <a:solidFill>
                <a:schemeClr val="bg1"/>
              </a:solidFill>
            </a:endParaRPr>
          </a:p>
          <a:p>
            <a:endParaRPr lang="it-IT" sz="1400" dirty="0">
              <a:solidFill>
                <a:schemeClr val="bg1"/>
              </a:solidFill>
            </a:endParaRPr>
          </a:p>
          <a:p>
            <a:endParaRPr lang="it-IT" sz="1400" dirty="0">
              <a:solidFill>
                <a:schemeClr val="bg1"/>
              </a:solidFill>
            </a:endParaRPr>
          </a:p>
        </p:txBody>
      </p:sp>
    </p:spTree>
    <p:extLst>
      <p:ext uri="{BB962C8B-B14F-4D97-AF65-F5344CB8AC3E}">
        <p14:creationId xmlns:p14="http://schemas.microsoft.com/office/powerpoint/2010/main" val="2012818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CE9FDE-7227-E343-A65D-885A5901741D}"/>
              </a:ext>
            </a:extLst>
          </p:cNvPr>
          <p:cNvSpPr>
            <a:spLocks noGrp="1"/>
          </p:cNvSpPr>
          <p:nvPr>
            <p:ph idx="1"/>
          </p:nvPr>
        </p:nvSpPr>
        <p:spPr>
          <a:xfrm>
            <a:off x="549965" y="932821"/>
            <a:ext cx="10241280" cy="1174275"/>
          </a:xfrm>
        </p:spPr>
        <p:txBody>
          <a:bodyPr>
            <a:normAutofit/>
          </a:bodyPr>
          <a:lstStyle/>
          <a:p>
            <a:pPr marL="0" indent="0">
              <a:buNone/>
            </a:pPr>
            <a:r>
              <a:rPr lang="en-US" sz="1800" dirty="0"/>
              <a:t>In the context of this </a:t>
            </a:r>
            <a:r>
              <a:rPr lang="en-US" sz="1800" b="1" dirty="0"/>
              <a:t>double crisis </a:t>
            </a:r>
            <a:r>
              <a:rPr lang="en-US" sz="1800" dirty="0"/>
              <a:t>(political and Covid-19) that is affecting the indigenous groups of Bolivia, the </a:t>
            </a:r>
            <a:r>
              <a:rPr lang="en-US" sz="1800" b="1" dirty="0"/>
              <a:t>aim</a:t>
            </a:r>
            <a:r>
              <a:rPr lang="en-US" sz="1800" dirty="0"/>
              <a:t> of this section is to explore the years of </a:t>
            </a:r>
            <a:r>
              <a:rPr lang="en-US" sz="1800" b="1" dirty="0"/>
              <a:t>Evo Morales’ governance </a:t>
            </a:r>
            <a:r>
              <a:rPr lang="en-US" sz="1800" dirty="0"/>
              <a:t>using a </a:t>
            </a:r>
            <a:r>
              <a:rPr lang="en-US" sz="1800" b="1" dirty="0"/>
              <a:t>tridimensional approach: social, economic and political</a:t>
            </a:r>
            <a:r>
              <a:rPr lang="en-US" sz="1800" dirty="0"/>
              <a:t>. </a:t>
            </a:r>
          </a:p>
        </p:txBody>
      </p:sp>
      <p:sp>
        <p:nvSpPr>
          <p:cNvPr id="4" name="CasellaDiTesto 3">
            <a:extLst>
              <a:ext uri="{FF2B5EF4-FFF2-40B4-BE49-F238E27FC236}">
                <a16:creationId xmlns:a16="http://schemas.microsoft.com/office/drawing/2014/main" id="{118C46D1-5551-469C-8E13-4496414A52A1}"/>
              </a:ext>
            </a:extLst>
          </p:cNvPr>
          <p:cNvSpPr txBox="1"/>
          <p:nvPr/>
        </p:nvSpPr>
        <p:spPr>
          <a:xfrm>
            <a:off x="549965" y="2107096"/>
            <a:ext cx="9859617" cy="646331"/>
          </a:xfrm>
          <a:prstGeom prst="rect">
            <a:avLst/>
          </a:prstGeom>
          <a:noFill/>
        </p:spPr>
        <p:txBody>
          <a:bodyPr wrap="square" rtlCol="0">
            <a:spAutoFit/>
          </a:bodyPr>
          <a:lstStyle/>
          <a:p>
            <a:r>
              <a:rPr lang="en-US" i="1" dirty="0"/>
              <a:t>Why is it important to understand the political panorama of Bolivia in the context of the resilience of Indigenous communities related to Covid-19 pandemic? </a:t>
            </a:r>
          </a:p>
        </p:txBody>
      </p:sp>
      <p:sp>
        <p:nvSpPr>
          <p:cNvPr id="5" name="CasellaDiTesto 4">
            <a:extLst>
              <a:ext uri="{FF2B5EF4-FFF2-40B4-BE49-F238E27FC236}">
                <a16:creationId xmlns:a16="http://schemas.microsoft.com/office/drawing/2014/main" id="{E3CAB1E6-58A0-4FBC-B99E-861767255051}"/>
              </a:ext>
            </a:extLst>
          </p:cNvPr>
          <p:cNvSpPr txBox="1"/>
          <p:nvPr/>
        </p:nvSpPr>
        <p:spPr>
          <a:xfrm>
            <a:off x="549965" y="3042745"/>
            <a:ext cx="9765526" cy="3416320"/>
          </a:xfrm>
          <a:prstGeom prst="rect">
            <a:avLst/>
          </a:prstGeom>
          <a:noFill/>
        </p:spPr>
        <p:txBody>
          <a:bodyPr wrap="square" rtlCol="0">
            <a:spAutoFit/>
          </a:bodyPr>
          <a:lstStyle/>
          <a:p>
            <a:r>
              <a:rPr lang="en-US" dirty="0"/>
              <a:t>It is of paramount importance to understand the political arena in order to draw the panorama of </a:t>
            </a:r>
            <a:r>
              <a:rPr lang="en-US" b="1" dirty="0"/>
              <a:t>Covid-19 resilience</a:t>
            </a:r>
            <a:r>
              <a:rPr lang="en-US" dirty="0"/>
              <a:t>. </a:t>
            </a:r>
          </a:p>
          <a:p>
            <a:endParaRPr lang="en-US" dirty="0"/>
          </a:p>
          <a:p>
            <a:r>
              <a:rPr lang="en-US" dirty="0"/>
              <a:t>We aim to provide you with wide socio-economic and political landscape of Bolivia in the 21th century, as we strongly believe this impacts the way indigenous communities reacted to the health crisis of 2020. </a:t>
            </a:r>
          </a:p>
          <a:p>
            <a:endParaRPr lang="en-US" dirty="0"/>
          </a:p>
          <a:p>
            <a:r>
              <a:rPr lang="en-US" dirty="0"/>
              <a:t>The </a:t>
            </a:r>
            <a:r>
              <a:rPr lang="en-US" b="1" dirty="0"/>
              <a:t>focus</a:t>
            </a:r>
            <a:r>
              <a:rPr lang="en-US" dirty="0"/>
              <a:t> of this section articulates the </a:t>
            </a:r>
            <a:r>
              <a:rPr lang="en-US" b="1" dirty="0"/>
              <a:t>impact of Evo Morales and MAS </a:t>
            </a:r>
            <a:r>
              <a:rPr lang="en-US" dirty="0"/>
              <a:t>(Movement for Socialism) regarding the emergence of indigenous people in Bolivia. A deep understanding of both politics and policy framework of nowadays Bolivia constitutes </a:t>
            </a:r>
            <a:r>
              <a:rPr lang="en-US" b="1" dirty="0"/>
              <a:t>a strong instrument</a:t>
            </a:r>
            <a:r>
              <a:rPr lang="en-US" dirty="0"/>
              <a:t> for tackling the </a:t>
            </a:r>
            <a:r>
              <a:rPr lang="en-US" b="1" dirty="0" err="1"/>
              <a:t>Chimáne</a:t>
            </a:r>
            <a:r>
              <a:rPr lang="en-US" dirty="0" err="1"/>
              <a:t>’s</a:t>
            </a:r>
            <a:r>
              <a:rPr lang="en-US" dirty="0"/>
              <a:t> community approach regarding Covid-19.</a:t>
            </a:r>
            <a:endParaRPr lang="it-IT" dirty="0"/>
          </a:p>
          <a:p>
            <a:endParaRPr lang="it-IT" dirty="0"/>
          </a:p>
        </p:txBody>
      </p:sp>
    </p:spTree>
    <p:extLst>
      <p:ext uri="{BB962C8B-B14F-4D97-AF65-F5344CB8AC3E}">
        <p14:creationId xmlns:p14="http://schemas.microsoft.com/office/powerpoint/2010/main" val="15564610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AED90975-3F92-9D4D-A05C-E2AED2131B1D}"/>
              </a:ext>
            </a:extLst>
          </p:cNvPr>
          <p:cNvPicPr>
            <a:picLocks noChangeAspect="1"/>
          </p:cNvPicPr>
          <p:nvPr/>
        </p:nvPicPr>
        <p:blipFill rotWithShape="1">
          <a:blip r:embed="rId3"/>
          <a:srcRect r="-1" b="23187"/>
          <a:stretch/>
        </p:blipFill>
        <p:spPr>
          <a:xfrm>
            <a:off x="7659757" y="1170643"/>
            <a:ext cx="4532243" cy="5215460"/>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
        <p:nvSpPr>
          <p:cNvPr id="5" name="CasellaDiTesto 4">
            <a:extLst>
              <a:ext uri="{FF2B5EF4-FFF2-40B4-BE49-F238E27FC236}">
                <a16:creationId xmlns:a16="http://schemas.microsoft.com/office/drawing/2014/main" id="{9B70BA4D-E096-47AB-A45B-BEDC8D29F425}"/>
              </a:ext>
            </a:extLst>
          </p:cNvPr>
          <p:cNvSpPr txBox="1"/>
          <p:nvPr/>
        </p:nvSpPr>
        <p:spPr>
          <a:xfrm>
            <a:off x="371060" y="1828800"/>
            <a:ext cx="7129673" cy="4247317"/>
          </a:xfrm>
          <a:prstGeom prst="rect">
            <a:avLst/>
          </a:prstGeom>
          <a:noFill/>
        </p:spPr>
        <p:txBody>
          <a:bodyPr wrap="square" rtlCol="0">
            <a:spAutoFit/>
          </a:bodyPr>
          <a:lstStyle/>
          <a:p>
            <a:r>
              <a:rPr lang="en-US" sz="1800" dirty="0">
                <a:solidFill>
                  <a:srgbClr val="000000"/>
                </a:solidFill>
              </a:rPr>
              <a:t>Firstly, the reason why we chose </a:t>
            </a:r>
            <a:r>
              <a:rPr lang="en-US" sz="1800" b="1" dirty="0">
                <a:solidFill>
                  <a:srgbClr val="000000"/>
                </a:solidFill>
              </a:rPr>
              <a:t>Bolivia</a:t>
            </a:r>
            <a:r>
              <a:rPr lang="en-US" sz="1800" dirty="0">
                <a:solidFill>
                  <a:srgbClr val="000000"/>
                </a:solidFill>
              </a:rPr>
              <a:t> as a country consists of its </a:t>
            </a:r>
            <a:r>
              <a:rPr lang="en-US" sz="1800" b="1" dirty="0">
                <a:solidFill>
                  <a:srgbClr val="000000"/>
                </a:solidFill>
              </a:rPr>
              <a:t>unique peculiarity </a:t>
            </a:r>
            <a:r>
              <a:rPr lang="en-US" sz="1800" dirty="0">
                <a:solidFill>
                  <a:srgbClr val="000000"/>
                </a:solidFill>
              </a:rPr>
              <a:t>; it’s the Latin American country with a </a:t>
            </a:r>
            <a:r>
              <a:rPr lang="en-US" sz="1800" b="1" dirty="0">
                <a:solidFill>
                  <a:srgbClr val="000000"/>
                </a:solidFill>
              </a:rPr>
              <a:t>61% indigenous population </a:t>
            </a:r>
            <a:r>
              <a:rPr lang="en-US" sz="1800" dirty="0">
                <a:solidFill>
                  <a:srgbClr val="000000"/>
                </a:solidFill>
              </a:rPr>
              <a:t>and also a </a:t>
            </a:r>
            <a:r>
              <a:rPr lang="en-US" sz="1800" b="1" i="1" dirty="0" err="1">
                <a:solidFill>
                  <a:srgbClr val="000000"/>
                </a:solidFill>
              </a:rPr>
              <a:t>plurinational</a:t>
            </a:r>
            <a:r>
              <a:rPr lang="en-US" sz="1800" b="1" dirty="0">
                <a:solidFill>
                  <a:srgbClr val="000000"/>
                </a:solidFill>
              </a:rPr>
              <a:t> state</a:t>
            </a:r>
            <a:r>
              <a:rPr lang="en-US" sz="1800" dirty="0">
                <a:solidFill>
                  <a:srgbClr val="000000"/>
                </a:solidFill>
              </a:rPr>
              <a:t> ( Art.1 2009 Constitution) and it is the </a:t>
            </a:r>
            <a:r>
              <a:rPr lang="en-US" sz="1800" b="1" dirty="0">
                <a:solidFill>
                  <a:srgbClr val="000000"/>
                </a:solidFill>
              </a:rPr>
              <a:t>only</a:t>
            </a:r>
            <a:r>
              <a:rPr lang="en-US" sz="1800" dirty="0">
                <a:solidFill>
                  <a:srgbClr val="000000"/>
                </a:solidFill>
              </a:rPr>
              <a:t> Latin American country that has been </a:t>
            </a:r>
            <a:r>
              <a:rPr lang="en-US" sz="1800" b="1" dirty="0">
                <a:solidFill>
                  <a:srgbClr val="000000"/>
                </a:solidFill>
              </a:rPr>
              <a:t>governed</a:t>
            </a:r>
            <a:r>
              <a:rPr lang="en-US" sz="1800" dirty="0">
                <a:solidFill>
                  <a:srgbClr val="000000"/>
                </a:solidFill>
              </a:rPr>
              <a:t> for thirteen years by an </a:t>
            </a:r>
            <a:r>
              <a:rPr lang="en-US" sz="1800" b="1" dirty="0">
                <a:solidFill>
                  <a:srgbClr val="000000"/>
                </a:solidFill>
              </a:rPr>
              <a:t>Indigenous president</a:t>
            </a:r>
            <a:r>
              <a:rPr lang="en-US" sz="1800" dirty="0">
                <a:solidFill>
                  <a:srgbClr val="000000"/>
                </a:solidFill>
              </a:rPr>
              <a:t>. </a:t>
            </a:r>
          </a:p>
          <a:p>
            <a:r>
              <a:rPr lang="en-US" sz="1800" dirty="0">
                <a:solidFill>
                  <a:srgbClr val="000000"/>
                </a:solidFill>
              </a:rPr>
              <a:t>To some extent, Evo Morales ’indigeneity and status as a coca grower and union leader encapsulated its legitimacy. </a:t>
            </a:r>
          </a:p>
          <a:p>
            <a:endParaRPr lang="en-US" dirty="0">
              <a:solidFill>
                <a:srgbClr val="000000"/>
              </a:solidFill>
            </a:endParaRPr>
          </a:p>
          <a:p>
            <a:r>
              <a:rPr lang="en-US" sz="1800" dirty="0">
                <a:solidFill>
                  <a:srgbClr val="000000"/>
                </a:solidFill>
              </a:rPr>
              <a:t>Secondly, it is important to understand the way </a:t>
            </a:r>
            <a:r>
              <a:rPr lang="en-US" sz="1800" b="1" dirty="0">
                <a:solidFill>
                  <a:srgbClr val="000000"/>
                </a:solidFill>
              </a:rPr>
              <a:t>Evo Morales together with MAS</a:t>
            </a:r>
            <a:r>
              <a:rPr lang="en-US" sz="1800" dirty="0">
                <a:solidFill>
                  <a:srgbClr val="000000"/>
                </a:solidFill>
              </a:rPr>
              <a:t> (his party) changed the face of Bolivia and why he failed to gain another term as a president in 2019, but, at the same time, why </a:t>
            </a:r>
            <a:r>
              <a:rPr lang="en-US" sz="1800" b="1" dirty="0">
                <a:solidFill>
                  <a:srgbClr val="000000"/>
                </a:solidFill>
              </a:rPr>
              <a:t>MAS</a:t>
            </a:r>
            <a:r>
              <a:rPr lang="en-US" sz="1800" dirty="0">
                <a:solidFill>
                  <a:srgbClr val="000000"/>
                </a:solidFill>
              </a:rPr>
              <a:t> managed to regain the power with its candidate, </a:t>
            </a:r>
            <a:r>
              <a:rPr lang="en-US" sz="1800" b="1" dirty="0">
                <a:solidFill>
                  <a:srgbClr val="000000"/>
                </a:solidFill>
              </a:rPr>
              <a:t>Luis Arce</a:t>
            </a:r>
            <a:r>
              <a:rPr lang="en-US" sz="1800" dirty="0">
                <a:solidFill>
                  <a:srgbClr val="000000"/>
                </a:solidFill>
              </a:rPr>
              <a:t>, the former Minister of Economy which is characterized as a ‘’moderate socialist ‘’( Le Monde, 2019) .</a:t>
            </a:r>
          </a:p>
          <a:p>
            <a:endParaRPr lang="it-IT" dirty="0"/>
          </a:p>
        </p:txBody>
      </p:sp>
      <p:sp>
        <p:nvSpPr>
          <p:cNvPr id="10" name="CasellaDiTesto 9">
            <a:extLst>
              <a:ext uri="{FF2B5EF4-FFF2-40B4-BE49-F238E27FC236}">
                <a16:creationId xmlns:a16="http://schemas.microsoft.com/office/drawing/2014/main" id="{9F2ADE3C-DD59-49CD-BC40-C67AF8BE6AD1}"/>
              </a:ext>
            </a:extLst>
          </p:cNvPr>
          <p:cNvSpPr txBox="1"/>
          <p:nvPr/>
        </p:nvSpPr>
        <p:spPr>
          <a:xfrm>
            <a:off x="6824867" y="6353115"/>
            <a:ext cx="5526156" cy="400110"/>
          </a:xfrm>
          <a:prstGeom prst="rect">
            <a:avLst/>
          </a:prstGeom>
          <a:noFill/>
        </p:spPr>
        <p:txBody>
          <a:bodyPr wrap="square">
            <a:spAutoFit/>
          </a:bodyPr>
          <a:lstStyle/>
          <a:p>
            <a:r>
              <a:rPr lang="en-US" sz="1000" b="1" i="0" dirty="0">
                <a:solidFill>
                  <a:srgbClr val="000000"/>
                </a:solidFill>
                <a:effectLst/>
              </a:rPr>
              <a:t>Luis Arce, winner of the October 18 general elections in Bolivia, took office as the new president of the South American country for the next five years.</a:t>
            </a:r>
            <a:endParaRPr lang="it-IT" sz="1000" b="1" dirty="0"/>
          </a:p>
        </p:txBody>
      </p:sp>
    </p:spTree>
    <p:extLst>
      <p:ext uri="{BB962C8B-B14F-4D97-AF65-F5344CB8AC3E}">
        <p14:creationId xmlns:p14="http://schemas.microsoft.com/office/powerpoint/2010/main" val="8014905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DED2E4-3EEC-C94F-9DA5-2BA5BEC6E01B}"/>
              </a:ext>
            </a:extLst>
          </p:cNvPr>
          <p:cNvSpPr>
            <a:spLocks noGrp="1"/>
          </p:cNvSpPr>
          <p:nvPr>
            <p:ph idx="1"/>
          </p:nvPr>
        </p:nvSpPr>
        <p:spPr>
          <a:xfrm>
            <a:off x="1099930" y="644390"/>
            <a:ext cx="10283687" cy="2560393"/>
          </a:xfrm>
        </p:spPr>
        <p:txBody>
          <a:bodyPr>
            <a:normAutofit/>
          </a:bodyPr>
          <a:lstStyle/>
          <a:p>
            <a:pPr marL="0" indent="0">
              <a:lnSpc>
                <a:spcPct val="150000"/>
              </a:lnSpc>
              <a:buNone/>
            </a:pPr>
            <a:r>
              <a:rPr lang="en-US" sz="1800" dirty="0"/>
              <a:t>According to the World Bank (2019), Bolivia is the poorest country in South America. However, in the past 13 years, Bolivia assisted to what scholars, international institutions and media called ‘’the Bolivian economic miracle’ ( Crabtree, 2017; Le Monde, 2019; Webber 2011; </a:t>
            </a:r>
            <a:r>
              <a:rPr lang="en-US" sz="1800" dirty="0" err="1"/>
              <a:t>Canessa</a:t>
            </a:r>
            <a:r>
              <a:rPr lang="en-US" sz="1800" dirty="0"/>
              <a:t>, 2014) as the poverty rate reduced from 60% (2005) to 35% (2019)(France 24, 2019).  </a:t>
            </a:r>
          </a:p>
        </p:txBody>
      </p:sp>
      <p:sp>
        <p:nvSpPr>
          <p:cNvPr id="4" name="CasellaDiTesto 3">
            <a:extLst>
              <a:ext uri="{FF2B5EF4-FFF2-40B4-BE49-F238E27FC236}">
                <a16:creationId xmlns:a16="http://schemas.microsoft.com/office/drawing/2014/main" id="{E53A2508-ED12-4AA0-B4A5-CB3081D6E5D3}"/>
              </a:ext>
            </a:extLst>
          </p:cNvPr>
          <p:cNvSpPr txBox="1"/>
          <p:nvPr/>
        </p:nvSpPr>
        <p:spPr>
          <a:xfrm>
            <a:off x="954158" y="3299791"/>
            <a:ext cx="10522226" cy="2446824"/>
          </a:xfrm>
          <a:prstGeom prst="rect">
            <a:avLst/>
          </a:prstGeom>
          <a:noFill/>
        </p:spPr>
        <p:txBody>
          <a:bodyPr wrap="square" rtlCol="0">
            <a:spAutoFit/>
          </a:bodyPr>
          <a:lstStyle/>
          <a:p>
            <a:pPr>
              <a:lnSpc>
                <a:spcPct val="150000"/>
              </a:lnSpc>
            </a:pPr>
            <a:r>
              <a:rPr lang="en-US" sz="1800" dirty="0"/>
              <a:t>The change in political class structure coupled with the </a:t>
            </a:r>
            <a:r>
              <a:rPr lang="en-US" sz="1800" b="1" dirty="0"/>
              <a:t>shift in paradigm </a:t>
            </a:r>
            <a:r>
              <a:rPr lang="en-US" sz="1800" dirty="0"/>
              <a:t>from a </a:t>
            </a:r>
            <a:r>
              <a:rPr lang="en-US" sz="1800" b="1" dirty="0"/>
              <a:t>neoliberal model </a:t>
            </a:r>
            <a:r>
              <a:rPr lang="en-US" sz="1800" dirty="0"/>
              <a:t>to la </a:t>
            </a:r>
            <a:r>
              <a:rPr lang="en-US" sz="1800" b="1" dirty="0"/>
              <a:t>socialist </a:t>
            </a:r>
            <a:r>
              <a:rPr lang="en-US" sz="1800" dirty="0"/>
              <a:t>one and the </a:t>
            </a:r>
            <a:r>
              <a:rPr lang="en-US" sz="1800" b="1" dirty="0"/>
              <a:t>transition</a:t>
            </a:r>
            <a:r>
              <a:rPr lang="en-US" sz="1800" dirty="0"/>
              <a:t> from </a:t>
            </a:r>
            <a:r>
              <a:rPr lang="en-US" sz="1800" b="1" dirty="0"/>
              <a:t>multiculturalism</a:t>
            </a:r>
            <a:r>
              <a:rPr lang="en-US" sz="1800" dirty="0"/>
              <a:t> to </a:t>
            </a:r>
            <a:r>
              <a:rPr lang="en-US" sz="1800" b="1" i="1" dirty="0" err="1"/>
              <a:t>plurinationalism</a:t>
            </a:r>
            <a:r>
              <a:rPr lang="en-US" sz="1800" b="1" dirty="0"/>
              <a:t> </a:t>
            </a:r>
            <a:r>
              <a:rPr lang="en-US" sz="1800" dirty="0"/>
              <a:t>represent key elements in understanding the new Bolivian epoch marked by progress, </a:t>
            </a:r>
            <a:r>
              <a:rPr lang="en-US" sz="1800" b="1" i="1" dirty="0" err="1"/>
              <a:t>buen</a:t>
            </a:r>
            <a:r>
              <a:rPr lang="en-US" sz="1800" b="1" i="1" dirty="0"/>
              <a:t> </a:t>
            </a:r>
            <a:r>
              <a:rPr lang="en-US" sz="1800" b="1" i="1" dirty="0" err="1"/>
              <a:t>vivir</a:t>
            </a:r>
            <a:r>
              <a:rPr lang="en-US" sz="1800" i="1" dirty="0"/>
              <a:t> </a:t>
            </a:r>
            <a:r>
              <a:rPr lang="en-US" sz="1800" dirty="0"/>
              <a:t>and representation. In fact, during Evo’s years, Bolivia remarked itself regionally as a country that managed to reduce both poverty and inequality in a considerable manner ( </a:t>
            </a:r>
            <a:r>
              <a:rPr lang="en-US" sz="1800" dirty="0" err="1"/>
              <a:t>Boholovsky</a:t>
            </a:r>
            <a:r>
              <a:rPr lang="en-US" sz="1800" dirty="0"/>
              <a:t>, 2020).</a:t>
            </a:r>
          </a:p>
          <a:p>
            <a:endParaRPr lang="it-IT" dirty="0"/>
          </a:p>
        </p:txBody>
      </p:sp>
    </p:spTree>
    <p:extLst>
      <p:ext uri="{BB962C8B-B14F-4D97-AF65-F5344CB8AC3E}">
        <p14:creationId xmlns:p14="http://schemas.microsoft.com/office/powerpoint/2010/main" val="4049455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9B0001-E600-3343-BC13-0863444B0616}"/>
              </a:ext>
            </a:extLst>
          </p:cNvPr>
          <p:cNvSpPr>
            <a:spLocks noGrp="1"/>
          </p:cNvSpPr>
          <p:nvPr>
            <p:ph idx="1"/>
          </p:nvPr>
        </p:nvSpPr>
        <p:spPr>
          <a:xfrm>
            <a:off x="584171" y="272346"/>
            <a:ext cx="6485863" cy="6384954"/>
          </a:xfrm>
        </p:spPr>
        <p:txBody>
          <a:bodyPr anchor="ctr">
            <a:normAutofit/>
          </a:bodyPr>
          <a:lstStyle/>
          <a:p>
            <a:pPr marL="0" indent="0">
              <a:buNone/>
            </a:pPr>
            <a:r>
              <a:rPr lang="en-US" sz="1800" dirty="0">
                <a:solidFill>
                  <a:srgbClr val="000000"/>
                </a:solidFill>
              </a:rPr>
              <a:t>However, Bolivia is a country of Revolutions and indigenous movements. In this sense, we can observe from the 18</a:t>
            </a:r>
            <a:r>
              <a:rPr lang="en-US" sz="1800" baseline="30000" dirty="0">
                <a:solidFill>
                  <a:srgbClr val="000000"/>
                </a:solidFill>
              </a:rPr>
              <a:t>th</a:t>
            </a:r>
            <a:r>
              <a:rPr lang="en-US" sz="1800" dirty="0">
                <a:solidFill>
                  <a:srgbClr val="000000"/>
                </a:solidFill>
              </a:rPr>
              <a:t> and 19</a:t>
            </a:r>
            <a:r>
              <a:rPr lang="en-US" sz="1800" baseline="30000" dirty="0">
                <a:solidFill>
                  <a:srgbClr val="000000"/>
                </a:solidFill>
              </a:rPr>
              <a:t>th</a:t>
            </a:r>
            <a:r>
              <a:rPr lang="en-US" sz="1800" dirty="0">
                <a:solidFill>
                  <a:srgbClr val="000000"/>
                </a:solidFill>
              </a:rPr>
              <a:t> century the presence of indigeneity throughout the governing image of </a:t>
            </a:r>
            <a:r>
              <a:rPr lang="en-US" sz="1800" b="1" dirty="0">
                <a:solidFill>
                  <a:srgbClr val="000000"/>
                </a:solidFill>
              </a:rPr>
              <a:t>Tupac </a:t>
            </a:r>
            <a:r>
              <a:rPr lang="en-US" sz="1800" b="1" dirty="0" err="1">
                <a:solidFill>
                  <a:srgbClr val="000000"/>
                </a:solidFill>
              </a:rPr>
              <a:t>Amaru</a:t>
            </a:r>
            <a:r>
              <a:rPr lang="en-US" sz="1800" dirty="0">
                <a:solidFill>
                  <a:srgbClr val="000000"/>
                </a:solidFill>
              </a:rPr>
              <a:t> and </a:t>
            </a:r>
            <a:r>
              <a:rPr lang="en-US" sz="1800" b="1" dirty="0">
                <a:solidFill>
                  <a:srgbClr val="000000"/>
                </a:solidFill>
              </a:rPr>
              <a:t>Tupac </a:t>
            </a:r>
            <a:r>
              <a:rPr lang="en-US" sz="1800" b="1" dirty="0" err="1">
                <a:solidFill>
                  <a:srgbClr val="000000"/>
                </a:solidFill>
              </a:rPr>
              <a:t>Katari</a:t>
            </a:r>
            <a:r>
              <a:rPr lang="en-US" sz="1800" dirty="0">
                <a:solidFill>
                  <a:srgbClr val="000000"/>
                </a:solidFill>
              </a:rPr>
              <a:t> who both inspired the social movements in the Andean Area (Crabtree, 2017). </a:t>
            </a:r>
          </a:p>
        </p:txBody>
      </p:sp>
      <p:pic>
        <p:nvPicPr>
          <p:cNvPr id="4" name="Picture 3">
            <a:hlinkClick r:id="rId2"/>
            <a:extLst>
              <a:ext uri="{FF2B5EF4-FFF2-40B4-BE49-F238E27FC236}">
                <a16:creationId xmlns:a16="http://schemas.microsoft.com/office/drawing/2014/main" id="{DCABD25B-C46D-9C4A-8526-9B427E080A9D}"/>
              </a:ext>
            </a:extLst>
          </p:cNvPr>
          <p:cNvPicPr>
            <a:picLocks noChangeAspect="1"/>
          </p:cNvPicPr>
          <p:nvPr/>
        </p:nvPicPr>
        <p:blipFill rotWithShape="1">
          <a:blip r:embed="rId3"/>
          <a:srcRect l="12442" r="13694" b="2"/>
          <a:stretch/>
        </p:blipFill>
        <p:spPr>
          <a:xfrm>
            <a:off x="7315200" y="783732"/>
            <a:ext cx="4876800" cy="561195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1858986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D11EDD15-9C17-46B7-AC26-3778E5E72627}"/>
              </a:ext>
            </a:extLst>
          </p:cNvPr>
          <p:cNvSpPr txBox="1"/>
          <p:nvPr/>
        </p:nvSpPr>
        <p:spPr>
          <a:xfrm>
            <a:off x="715618" y="715614"/>
            <a:ext cx="7248939" cy="2782956"/>
          </a:xfrm>
          <a:prstGeom prst="rect">
            <a:avLst/>
          </a:prstGeom>
        </p:spPr>
        <p:txBody>
          <a:bodyPr vert="horz" lIns="0" tIns="0" rIns="0" bIns="0" rtlCol="0" anchor="t">
            <a:normAutofit/>
          </a:bodyPr>
          <a:lstStyle/>
          <a:p>
            <a:pPr defTabSz="914400">
              <a:lnSpc>
                <a:spcPct val="110000"/>
              </a:lnSpc>
              <a:spcAft>
                <a:spcPts val="600"/>
              </a:spcAft>
            </a:pPr>
            <a:r>
              <a:rPr lang="en-US" dirty="0"/>
              <a:t>Moreover, the </a:t>
            </a:r>
            <a:r>
              <a:rPr lang="en-US" b="1" dirty="0"/>
              <a:t>emergence of indigenous people in the politics of representation </a:t>
            </a:r>
            <a:r>
              <a:rPr lang="en-US" dirty="0"/>
              <a:t>and affirming their rights lays earlier in the 1970s with the coagulation of indigenous movements under the </a:t>
            </a:r>
            <a:r>
              <a:rPr lang="en-US" b="1" dirty="0" err="1"/>
              <a:t>katarsim</a:t>
            </a:r>
            <a:r>
              <a:rPr lang="en-US" dirty="0"/>
              <a:t> which expressed a requirement to recognize the</a:t>
            </a:r>
            <a:r>
              <a:rPr lang="en-US" b="1" dirty="0"/>
              <a:t> Aymara</a:t>
            </a:r>
            <a:r>
              <a:rPr lang="en-US" dirty="0"/>
              <a:t> and </a:t>
            </a:r>
            <a:r>
              <a:rPr lang="en-US" b="1" dirty="0" err="1"/>
              <a:t>Quecha</a:t>
            </a:r>
            <a:r>
              <a:rPr lang="en-US" dirty="0"/>
              <a:t> cultures as part of the Bolivian Nation and asking for the respect of their right to organize themselves ( Calvo, </a:t>
            </a:r>
            <a:r>
              <a:rPr lang="en-US" dirty="0" err="1"/>
              <a:t>Recondo</a:t>
            </a:r>
            <a:r>
              <a:rPr lang="en-US" dirty="0"/>
              <a:t>, 2012). </a:t>
            </a:r>
          </a:p>
          <a:p>
            <a:pPr marL="0" indent="-228600" defTabSz="914400">
              <a:lnSpc>
                <a:spcPct val="110000"/>
              </a:lnSpc>
              <a:spcAft>
                <a:spcPts val="600"/>
              </a:spcAft>
              <a:buFont typeface="Arial" panose="020B0604020202020204" pitchFamily="34" charset="0"/>
              <a:buChar char="•"/>
            </a:pPr>
            <a:endParaRPr lang="en-US" dirty="0"/>
          </a:p>
          <a:p>
            <a:pPr marL="0" indent="-228600" defTabSz="914400">
              <a:lnSpc>
                <a:spcPct val="110000"/>
              </a:lnSpc>
              <a:spcAft>
                <a:spcPts val="600"/>
              </a:spcAft>
              <a:buFont typeface="Arial" panose="020B0604020202020204" pitchFamily="34" charset="0"/>
              <a:buChar char="•"/>
            </a:pPr>
            <a:endParaRPr lang="en-US" dirty="0"/>
          </a:p>
        </p:txBody>
      </p:sp>
      <p:pic>
        <p:nvPicPr>
          <p:cNvPr id="7" name="Immagine 6" descr="Immagine che contiene persona, interni&#10;&#10;Descrizione generata automaticamente">
            <a:extLst>
              <a:ext uri="{FF2B5EF4-FFF2-40B4-BE49-F238E27FC236}">
                <a16:creationId xmlns:a16="http://schemas.microsoft.com/office/drawing/2014/main" id="{8D0953E2-8E47-4C80-8F8B-DE26FB8E3138}"/>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7750" r="12998" b="-2"/>
          <a:stretch/>
        </p:blipFill>
        <p:spPr>
          <a:xfrm>
            <a:off x="7432485" y="1207276"/>
            <a:ext cx="4443447" cy="4443447"/>
          </a:xfrm>
          <a:custGeom>
            <a:avLst/>
            <a:gdLst/>
            <a:ahLst/>
            <a:cxnLst/>
            <a:rect l="l" t="t" r="r" b="b"/>
            <a:pathLst>
              <a:path w="4694238" h="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p:spPr>
      </p:pic>
      <p:sp>
        <p:nvSpPr>
          <p:cNvPr id="21" name="CasellaDiTesto 20">
            <a:extLst>
              <a:ext uri="{FF2B5EF4-FFF2-40B4-BE49-F238E27FC236}">
                <a16:creationId xmlns:a16="http://schemas.microsoft.com/office/drawing/2014/main" id="{CC9153B9-187B-4F0E-96B4-BF90917EDA35}"/>
              </a:ext>
            </a:extLst>
          </p:cNvPr>
          <p:cNvSpPr txBox="1"/>
          <p:nvPr/>
        </p:nvSpPr>
        <p:spPr>
          <a:xfrm>
            <a:off x="577464" y="2837618"/>
            <a:ext cx="6639472" cy="2517356"/>
          </a:xfrm>
          <a:prstGeom prst="rect">
            <a:avLst/>
          </a:prstGeom>
          <a:noFill/>
        </p:spPr>
        <p:txBody>
          <a:bodyPr wrap="square">
            <a:spAutoFit/>
          </a:bodyPr>
          <a:lstStyle/>
          <a:p>
            <a:pPr defTabSz="914400">
              <a:lnSpc>
                <a:spcPct val="110000"/>
              </a:lnSpc>
              <a:spcAft>
                <a:spcPts val="600"/>
              </a:spcAft>
            </a:pPr>
            <a:r>
              <a:rPr lang="en-US" dirty="0"/>
              <a:t>During the </a:t>
            </a:r>
            <a:r>
              <a:rPr lang="en-US" b="1" dirty="0"/>
              <a:t>90’s </a:t>
            </a:r>
            <a:r>
              <a:rPr lang="en-US" dirty="0"/>
              <a:t>the </a:t>
            </a:r>
            <a:r>
              <a:rPr lang="en-US" b="1" dirty="0"/>
              <a:t>neoliberalism approach of president Sanchez de </a:t>
            </a:r>
            <a:r>
              <a:rPr lang="en-US" b="1" dirty="0" err="1"/>
              <a:t>Lozanda</a:t>
            </a:r>
            <a:r>
              <a:rPr lang="en-US" b="1" dirty="0"/>
              <a:t> (1993-1997)</a:t>
            </a:r>
            <a:r>
              <a:rPr lang="en-US" dirty="0"/>
              <a:t> recognized the diversity of Bolivia launching a series of decentralization reforms. However, multiculturalism was part of neoliberalism of the 1990s in the region and followed the trend ; it provided the Indigenous people with some legal and territorial rights but all the achievements in this direction were made under neoliberalism; this multiculturalism was seen as a form of social capital.( Calvo, </a:t>
            </a:r>
            <a:r>
              <a:rPr lang="en-US" dirty="0" err="1"/>
              <a:t>Recondo</a:t>
            </a:r>
            <a:r>
              <a:rPr lang="en-US" dirty="0"/>
              <a:t> 2012) .</a:t>
            </a:r>
          </a:p>
        </p:txBody>
      </p:sp>
    </p:spTree>
    <p:extLst>
      <p:ext uri="{BB962C8B-B14F-4D97-AF65-F5344CB8AC3E}">
        <p14:creationId xmlns:p14="http://schemas.microsoft.com/office/powerpoint/2010/main" val="2027796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F4EE75-FA6F-9746-8F70-EF6BA2A94CDE}"/>
              </a:ext>
            </a:extLst>
          </p:cNvPr>
          <p:cNvSpPr>
            <a:spLocks noGrp="1"/>
          </p:cNvSpPr>
          <p:nvPr>
            <p:ph idx="1"/>
          </p:nvPr>
        </p:nvSpPr>
        <p:spPr>
          <a:xfrm>
            <a:off x="424068" y="1073427"/>
            <a:ext cx="11118573" cy="5607790"/>
          </a:xfrm>
        </p:spPr>
        <p:txBody>
          <a:bodyPr>
            <a:normAutofit/>
          </a:bodyPr>
          <a:lstStyle/>
          <a:p>
            <a:pPr marL="0" indent="0">
              <a:buNone/>
            </a:pPr>
            <a:r>
              <a:rPr lang="en-US" sz="1800" dirty="0"/>
              <a:t>The political and socioeconomic panorama of the 1990s portrayed the neoliberalism paradigm which was specific to the Latin American Continent. From a political point of view, Bolivia existed in the framework of a </a:t>
            </a:r>
            <a:r>
              <a:rPr lang="en-US" sz="1800" i="1" dirty="0"/>
              <a:t>democratic pact </a:t>
            </a:r>
            <a:r>
              <a:rPr lang="en-US" sz="1800" dirty="0"/>
              <a:t>which was in place for 20 years; this meant the governments were acceding to power throughout a convention between different political parties. Moreover, as Webber (2011) notes,  the 20</a:t>
            </a:r>
            <a:r>
              <a:rPr lang="en-US" sz="1800" baseline="30000" dirty="0"/>
              <a:t>th</a:t>
            </a:r>
            <a:r>
              <a:rPr lang="en-US" sz="1800" dirty="0"/>
              <a:t> century was marked by ideological impact of the </a:t>
            </a:r>
            <a:r>
              <a:rPr lang="en-US" sz="1800" b="1" dirty="0"/>
              <a:t>US imperialistic approach</a:t>
            </a:r>
            <a:r>
              <a:rPr lang="en-US" sz="1800" dirty="0"/>
              <a:t> of </a:t>
            </a:r>
            <a:r>
              <a:rPr lang="en-US" sz="1800" b="1" dirty="0"/>
              <a:t>‘’promotion of democracy’’</a:t>
            </a:r>
            <a:r>
              <a:rPr lang="en-US" sz="1800" dirty="0"/>
              <a:t> and </a:t>
            </a:r>
            <a:r>
              <a:rPr lang="en-US" sz="1800" b="1" dirty="0"/>
              <a:t>‘’war on drugs”</a:t>
            </a:r>
            <a:r>
              <a:rPr lang="en-US" sz="1800" dirty="0"/>
              <a:t> that lead to polyarchy, meaning, following the definition of William I. Robinson </a:t>
            </a:r>
            <a:r>
              <a:rPr lang="en-US" sz="1800" i="1" dirty="0"/>
              <a:t>the domination of an elite or a small group in then decision making process over the majority</a:t>
            </a:r>
            <a:r>
              <a:rPr lang="en-US" sz="1800" dirty="0"/>
              <a:t>. </a:t>
            </a:r>
          </a:p>
          <a:p>
            <a:pPr marL="0" indent="0">
              <a:buNone/>
            </a:pPr>
            <a:endParaRPr lang="en-US" sz="1800" dirty="0"/>
          </a:p>
          <a:p>
            <a:pPr marL="0" indent="0">
              <a:buNone/>
            </a:pPr>
            <a:r>
              <a:rPr lang="en-US" sz="1800" dirty="0"/>
              <a:t>In fact, Bolivia was ruled by a minority elite of white or mestizos (creoles), whilst the majority was represented by different indigenous groups.  In this sense, the Bolivian context at the beginning of 21st century illustrates a double crisis: an economic one due to the structural poverty and inequality and a representative one (Cardozo, 2009); this means that Bolivia found itself in a situation of instability. </a:t>
            </a:r>
            <a:endParaRPr lang="en-US" sz="900" dirty="0"/>
          </a:p>
        </p:txBody>
      </p:sp>
    </p:spTree>
    <p:extLst>
      <p:ext uri="{BB962C8B-B14F-4D97-AF65-F5344CB8AC3E}">
        <p14:creationId xmlns:p14="http://schemas.microsoft.com/office/powerpoint/2010/main" val="10415509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59FD9F7-2EAC-40C0-8EB1-043242797491}"/>
              </a:ext>
            </a:extLst>
          </p:cNvPr>
          <p:cNvSpPr txBox="1"/>
          <p:nvPr/>
        </p:nvSpPr>
        <p:spPr>
          <a:xfrm>
            <a:off x="742122" y="806682"/>
            <a:ext cx="11105322" cy="658047"/>
          </a:xfrm>
          <a:prstGeom prst="rect">
            <a:avLst/>
          </a:prstGeom>
        </p:spPr>
        <p:txBody>
          <a:bodyPr vert="horz" lIns="0" tIns="0" rIns="0" bIns="0" rtlCol="0">
            <a:normAutofit/>
          </a:bodyPr>
          <a:lstStyle/>
          <a:p>
            <a:pPr defTabSz="914400">
              <a:lnSpc>
                <a:spcPct val="110000"/>
              </a:lnSpc>
              <a:spcAft>
                <a:spcPts val="600"/>
              </a:spcAft>
            </a:pPr>
            <a:r>
              <a:rPr lang="en-US" b="1" dirty="0"/>
              <a:t>Two events</a:t>
            </a:r>
            <a:r>
              <a:rPr lang="en-US" dirty="0"/>
              <a:t> that profoundly changed the sociopolitical configuration of Bolivia at the beginning of the 2000s:</a:t>
            </a:r>
          </a:p>
        </p:txBody>
      </p:sp>
      <p:pic>
        <p:nvPicPr>
          <p:cNvPr id="5" name="Immagine 4" descr="Immagine che contiene testo, albero, esterni, segnale&#10;&#10;Descrizione generata automaticamente">
            <a:extLst>
              <a:ext uri="{FF2B5EF4-FFF2-40B4-BE49-F238E27FC236}">
                <a16:creationId xmlns:a16="http://schemas.microsoft.com/office/drawing/2014/main" id="{C1434AEF-402C-4E3E-9E25-FBF83F39AC3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0252" r="12996" b="-3"/>
          <a:stretch/>
        </p:blipFill>
        <p:spPr>
          <a:xfrm>
            <a:off x="8843170" y="1303312"/>
            <a:ext cx="2290082" cy="2290082"/>
          </a:xfrm>
          <a:custGeom>
            <a:avLst/>
            <a:gdLst/>
            <a:ahLst/>
            <a:cxnLst/>
            <a:rect l="l" t="t" r="r" b="b"/>
            <a:pathLst>
              <a:path w="2592126" h="2592126">
                <a:moveTo>
                  <a:pt x="1296063" y="0"/>
                </a:moveTo>
                <a:cubicBezTo>
                  <a:pt x="2011859" y="0"/>
                  <a:pt x="2592126" y="580267"/>
                  <a:pt x="2592126" y="1296063"/>
                </a:cubicBezTo>
                <a:cubicBezTo>
                  <a:pt x="2592126" y="2011859"/>
                  <a:pt x="2011859" y="2592126"/>
                  <a:pt x="1296063" y="2592126"/>
                </a:cubicBezTo>
                <a:cubicBezTo>
                  <a:pt x="580267" y="2592126"/>
                  <a:pt x="0" y="2011859"/>
                  <a:pt x="0" y="1296063"/>
                </a:cubicBezTo>
                <a:cubicBezTo>
                  <a:pt x="0" y="580267"/>
                  <a:pt x="580267" y="0"/>
                  <a:pt x="1296063" y="0"/>
                </a:cubicBezTo>
                <a:close/>
              </a:path>
            </a:pathLst>
          </a:custGeom>
        </p:spPr>
      </p:pic>
      <p:pic>
        <p:nvPicPr>
          <p:cNvPr id="8" name="Immagine 7" descr="Immagine che contiene testo, esterni, persona, persone&#10;&#10;Descrizione generata automaticamente">
            <a:extLst>
              <a:ext uri="{FF2B5EF4-FFF2-40B4-BE49-F238E27FC236}">
                <a16:creationId xmlns:a16="http://schemas.microsoft.com/office/drawing/2014/main" id="{B7963BEF-B943-4342-9F03-72118967F530}"/>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12016" r="15634" b="-3"/>
          <a:stretch/>
        </p:blipFill>
        <p:spPr>
          <a:xfrm>
            <a:off x="6553088" y="2484577"/>
            <a:ext cx="2290082" cy="2290082"/>
          </a:xfrm>
          <a:custGeom>
            <a:avLst/>
            <a:gdLst/>
            <a:ahLst/>
            <a:cxnLst/>
            <a:rect l="l" t="t" r="r" b="b"/>
            <a:pathLst>
              <a:path w="2592126" h="2592126">
                <a:moveTo>
                  <a:pt x="1296063" y="0"/>
                </a:moveTo>
                <a:cubicBezTo>
                  <a:pt x="2011859" y="0"/>
                  <a:pt x="2592126" y="580267"/>
                  <a:pt x="2592126" y="1296063"/>
                </a:cubicBezTo>
                <a:cubicBezTo>
                  <a:pt x="2592126" y="2011859"/>
                  <a:pt x="2011859" y="2592126"/>
                  <a:pt x="1296063" y="2592126"/>
                </a:cubicBezTo>
                <a:cubicBezTo>
                  <a:pt x="580267" y="2592126"/>
                  <a:pt x="0" y="2011859"/>
                  <a:pt x="0" y="1296063"/>
                </a:cubicBezTo>
                <a:cubicBezTo>
                  <a:pt x="0" y="580267"/>
                  <a:pt x="580267" y="0"/>
                  <a:pt x="1296063" y="0"/>
                </a:cubicBezTo>
                <a:close/>
              </a:path>
            </a:pathLst>
          </a:custGeom>
        </p:spPr>
      </p:pic>
      <p:sp>
        <p:nvSpPr>
          <p:cNvPr id="29" name="CasellaDiTesto 28">
            <a:extLst>
              <a:ext uri="{FF2B5EF4-FFF2-40B4-BE49-F238E27FC236}">
                <a16:creationId xmlns:a16="http://schemas.microsoft.com/office/drawing/2014/main" id="{33A0819F-CC0C-4E41-9806-F16B9F75959E}"/>
              </a:ext>
            </a:extLst>
          </p:cNvPr>
          <p:cNvSpPr txBox="1"/>
          <p:nvPr/>
        </p:nvSpPr>
        <p:spPr>
          <a:xfrm>
            <a:off x="685992" y="2847332"/>
            <a:ext cx="5786488" cy="689163"/>
          </a:xfrm>
          <a:prstGeom prst="rect">
            <a:avLst/>
          </a:prstGeom>
          <a:noFill/>
        </p:spPr>
        <p:txBody>
          <a:bodyPr wrap="square">
            <a:spAutoFit/>
          </a:bodyPr>
          <a:lstStyle/>
          <a:p>
            <a:pPr marL="342900" indent="-228600" defTabSz="914400">
              <a:lnSpc>
                <a:spcPct val="110000"/>
              </a:lnSpc>
              <a:spcAft>
                <a:spcPts val="600"/>
              </a:spcAft>
              <a:buFont typeface="Arial" panose="020B0604020202020204" pitchFamily="34" charset="0"/>
              <a:buChar char="•"/>
            </a:pPr>
            <a:r>
              <a:rPr lang="en-US" dirty="0"/>
              <a:t> the </a:t>
            </a:r>
            <a:r>
              <a:rPr lang="en-US" b="1" dirty="0"/>
              <a:t>Gas War (2003)</a:t>
            </a:r>
            <a:r>
              <a:rPr lang="en-US" dirty="0"/>
              <a:t> which lead to the resignation of the president Sanchez (</a:t>
            </a:r>
            <a:r>
              <a:rPr lang="en-US" dirty="0" err="1"/>
              <a:t>Postero</a:t>
            </a:r>
            <a:r>
              <a:rPr lang="en-US" dirty="0"/>
              <a:t>, 2007). </a:t>
            </a:r>
          </a:p>
        </p:txBody>
      </p:sp>
      <p:sp>
        <p:nvSpPr>
          <p:cNvPr id="31" name="CasellaDiTesto 30">
            <a:extLst>
              <a:ext uri="{FF2B5EF4-FFF2-40B4-BE49-F238E27FC236}">
                <a16:creationId xmlns:a16="http://schemas.microsoft.com/office/drawing/2014/main" id="{AAF70204-F195-426A-877B-8FB1B34E5B7D}"/>
              </a:ext>
            </a:extLst>
          </p:cNvPr>
          <p:cNvSpPr txBox="1"/>
          <p:nvPr/>
        </p:nvSpPr>
        <p:spPr>
          <a:xfrm>
            <a:off x="605383" y="1635868"/>
            <a:ext cx="7832530" cy="993862"/>
          </a:xfrm>
          <a:prstGeom prst="rect">
            <a:avLst/>
          </a:prstGeom>
          <a:noFill/>
        </p:spPr>
        <p:txBody>
          <a:bodyPr wrap="square">
            <a:spAutoFit/>
          </a:bodyPr>
          <a:lstStyle/>
          <a:p>
            <a:pPr marL="342900" indent="-228600" defTabSz="914400">
              <a:lnSpc>
                <a:spcPct val="110000"/>
              </a:lnSpc>
              <a:spcAft>
                <a:spcPts val="600"/>
              </a:spcAft>
              <a:buFont typeface="Arial" panose="020B0604020202020204" pitchFamily="34" charset="0"/>
              <a:buChar char="•"/>
            </a:pPr>
            <a:r>
              <a:rPr lang="en-US" dirty="0"/>
              <a:t>the </a:t>
            </a:r>
            <a:r>
              <a:rPr lang="en-US" b="1" dirty="0"/>
              <a:t>2000’Water War in the region of Cochabamba</a:t>
            </a:r>
            <a:r>
              <a:rPr lang="en-US" dirty="0"/>
              <a:t> caused by a World Bank’s project of privatization of water which provoked a series of riots and protests and</a:t>
            </a:r>
          </a:p>
        </p:txBody>
      </p:sp>
      <p:sp>
        <p:nvSpPr>
          <p:cNvPr id="33" name="CasellaDiTesto 32">
            <a:extLst>
              <a:ext uri="{FF2B5EF4-FFF2-40B4-BE49-F238E27FC236}">
                <a16:creationId xmlns:a16="http://schemas.microsoft.com/office/drawing/2014/main" id="{A55E673A-81F9-402A-9EAC-339F9BB9BF8A}"/>
              </a:ext>
            </a:extLst>
          </p:cNvPr>
          <p:cNvSpPr txBox="1"/>
          <p:nvPr/>
        </p:nvSpPr>
        <p:spPr>
          <a:xfrm>
            <a:off x="742122" y="4975043"/>
            <a:ext cx="10861282" cy="923330"/>
          </a:xfrm>
          <a:prstGeom prst="rect">
            <a:avLst/>
          </a:prstGeom>
          <a:noFill/>
        </p:spPr>
        <p:txBody>
          <a:bodyPr wrap="square">
            <a:spAutoFit/>
          </a:bodyPr>
          <a:lstStyle/>
          <a:p>
            <a:r>
              <a:rPr lang="en-US" dirty="0"/>
              <a:t>T</a:t>
            </a:r>
            <a:r>
              <a:rPr lang="en-US" sz="1800" dirty="0"/>
              <a:t>hese turbulent years of protests and riots having at their core the privatization and the exploitation crystallized the context for a new political force to enter in the decision-making arena and, at the same time, forged the start of a new political era oriented to the left. </a:t>
            </a:r>
          </a:p>
        </p:txBody>
      </p:sp>
    </p:spTree>
    <p:extLst>
      <p:ext uri="{BB962C8B-B14F-4D97-AF65-F5344CB8AC3E}">
        <p14:creationId xmlns:p14="http://schemas.microsoft.com/office/powerpoint/2010/main" val="25256016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85D08-56E0-D04A-A6BD-FEA602DF503B}"/>
              </a:ext>
            </a:extLst>
          </p:cNvPr>
          <p:cNvSpPr>
            <a:spLocks noGrp="1"/>
          </p:cNvSpPr>
          <p:nvPr>
            <p:ph type="title"/>
          </p:nvPr>
        </p:nvSpPr>
        <p:spPr>
          <a:xfrm>
            <a:off x="437322" y="245853"/>
            <a:ext cx="10453819" cy="1220717"/>
          </a:xfrm>
        </p:spPr>
        <p:txBody>
          <a:bodyPr anchor="b">
            <a:normAutofit/>
          </a:bodyPr>
          <a:lstStyle/>
          <a:p>
            <a:pPr>
              <a:lnSpc>
                <a:spcPct val="90000"/>
              </a:lnSpc>
            </a:pPr>
            <a:r>
              <a:rPr lang="en-US" sz="2000" b="1" dirty="0"/>
              <a:t>MAS (Movement for Socialism) – a new actor in the political game</a:t>
            </a:r>
            <a:br>
              <a:rPr lang="en-US" sz="2000" dirty="0"/>
            </a:br>
            <a:endParaRPr lang="en-US" sz="2000" dirty="0"/>
          </a:p>
        </p:txBody>
      </p:sp>
      <p:sp>
        <p:nvSpPr>
          <p:cNvPr id="3" name="Content Placeholder 2">
            <a:extLst>
              <a:ext uri="{FF2B5EF4-FFF2-40B4-BE49-F238E27FC236}">
                <a16:creationId xmlns:a16="http://schemas.microsoft.com/office/drawing/2014/main" id="{900445BF-E941-2E4B-9CD3-6DFBC4DB62FF}"/>
              </a:ext>
            </a:extLst>
          </p:cNvPr>
          <p:cNvSpPr>
            <a:spLocks noGrp="1"/>
          </p:cNvSpPr>
          <p:nvPr>
            <p:ph idx="1"/>
          </p:nvPr>
        </p:nvSpPr>
        <p:spPr>
          <a:xfrm>
            <a:off x="599583" y="2113093"/>
            <a:ext cx="6512118" cy="2279374"/>
          </a:xfrm>
        </p:spPr>
        <p:txBody>
          <a:bodyPr anchor="t">
            <a:normAutofit/>
          </a:bodyPr>
          <a:lstStyle/>
          <a:p>
            <a:pPr marL="0" indent="0">
              <a:buNone/>
            </a:pPr>
            <a:r>
              <a:rPr lang="en-US" sz="1800" dirty="0"/>
              <a:t>In order to understand the presence of Evo Morales in changing Bolivia’s politics and policies, it is of pivotal importance to analyze the role played by </a:t>
            </a:r>
            <a:r>
              <a:rPr lang="en-US" sz="1800" b="1" dirty="0"/>
              <a:t>MAS (Movement for Socialism</a:t>
            </a:r>
            <a:r>
              <a:rPr lang="en-US" sz="1800" dirty="0"/>
              <a:t>) in the partisan landscape. We will try to trace the configuration of MAS, as it continues to represent a strong political power nowadays due to the result of the 2020s elections (Le Monde, 2020). </a:t>
            </a:r>
          </a:p>
          <a:p>
            <a:pPr marL="0" indent="0">
              <a:buNone/>
            </a:pPr>
            <a:endParaRPr lang="en-US" sz="1800" dirty="0"/>
          </a:p>
          <a:p>
            <a:pPr marL="0" indent="0">
              <a:buNone/>
            </a:pPr>
            <a:endParaRPr lang="en-US" sz="1800" dirty="0"/>
          </a:p>
        </p:txBody>
      </p:sp>
      <p:pic>
        <p:nvPicPr>
          <p:cNvPr id="16" name="Picture 4" descr="Movement for Socialism (Bolivia) - Wikipedia">
            <a:hlinkClick r:id="rId2"/>
            <a:extLst>
              <a:ext uri="{FF2B5EF4-FFF2-40B4-BE49-F238E27FC236}">
                <a16:creationId xmlns:a16="http://schemas.microsoft.com/office/drawing/2014/main" id="{9353599F-FAF5-432B-B337-9E223C4F8F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863" r="11889" b="2"/>
          <a:stretch/>
        </p:blipFill>
        <p:spPr bwMode="auto">
          <a:xfrm>
            <a:off x="7398896" y="1580894"/>
            <a:ext cx="4448548" cy="4448548"/>
          </a:xfrm>
          <a:custGeom>
            <a:avLst/>
            <a:gdLst/>
            <a:ahLst/>
            <a:cxnLst/>
            <a:rect l="l" t="t" r="r" b="b"/>
            <a:pathLst>
              <a:path w="4694238" h="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303F5CC-62E9-BA4E-8CD1-5B30302CED3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482977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3315C994-72A3-455A-8A36-C8CBA85AA5C8}"/>
              </a:ext>
            </a:extLst>
          </p:cNvPr>
          <p:cNvSpPr txBox="1"/>
          <p:nvPr/>
        </p:nvSpPr>
        <p:spPr>
          <a:xfrm>
            <a:off x="351692" y="584403"/>
            <a:ext cx="7174209" cy="4443447"/>
          </a:xfrm>
          <a:prstGeom prst="rect">
            <a:avLst/>
          </a:prstGeom>
        </p:spPr>
        <p:txBody>
          <a:bodyPr vert="horz" lIns="0" tIns="0" rIns="0" bIns="0" rtlCol="0" anchor="t">
            <a:normAutofit/>
          </a:bodyPr>
          <a:lstStyle/>
          <a:p>
            <a:pPr defTabSz="914400">
              <a:lnSpc>
                <a:spcPct val="110000"/>
              </a:lnSpc>
              <a:spcAft>
                <a:spcPts val="600"/>
              </a:spcAft>
            </a:pPr>
            <a:r>
              <a:rPr lang="en-US" dirty="0"/>
              <a:t>According to some scholars (</a:t>
            </a:r>
            <a:r>
              <a:rPr lang="en-US" dirty="0" err="1"/>
              <a:t>Anria</a:t>
            </a:r>
            <a:r>
              <a:rPr lang="en-US" dirty="0"/>
              <a:t>, 2013, Webber 2011, </a:t>
            </a:r>
            <a:r>
              <a:rPr lang="en-US" dirty="0" err="1"/>
              <a:t>Postero</a:t>
            </a:r>
            <a:r>
              <a:rPr lang="en-US" dirty="0"/>
              <a:t>, 2007) MAS represents a hybrid organization as it tried to overcome the persistent rural-urban cleavage of the Bolivian society creating a </a:t>
            </a:r>
            <a:r>
              <a:rPr lang="en-US" b="1" dirty="0"/>
              <a:t>strong urban-rural coalition</a:t>
            </a:r>
            <a:r>
              <a:rPr lang="en-US" dirty="0"/>
              <a:t> (</a:t>
            </a:r>
            <a:r>
              <a:rPr lang="en-US" dirty="0" err="1"/>
              <a:t>Anria</a:t>
            </a:r>
            <a:r>
              <a:rPr lang="en-US" dirty="0"/>
              <a:t>, 2013). </a:t>
            </a:r>
          </a:p>
          <a:p>
            <a:pPr defTabSz="914400">
              <a:lnSpc>
                <a:spcPct val="110000"/>
              </a:lnSpc>
              <a:spcAft>
                <a:spcPts val="600"/>
              </a:spcAft>
            </a:pPr>
            <a:endParaRPr lang="en-US" dirty="0"/>
          </a:p>
          <a:p>
            <a:pPr defTabSz="914400">
              <a:lnSpc>
                <a:spcPct val="110000"/>
              </a:lnSpc>
              <a:spcAft>
                <a:spcPts val="600"/>
              </a:spcAft>
            </a:pPr>
            <a:r>
              <a:rPr lang="en-US" dirty="0"/>
              <a:t>They were considered </a:t>
            </a:r>
            <a:r>
              <a:rPr lang="en-US" b="1" i="1" dirty="0"/>
              <a:t>The Jacobines of the Andes </a:t>
            </a:r>
            <a:r>
              <a:rPr lang="en-US" dirty="0"/>
              <a:t>( </a:t>
            </a:r>
            <a:r>
              <a:rPr lang="en-US" dirty="0" err="1"/>
              <a:t>Dunkerley</a:t>
            </a:r>
            <a:r>
              <a:rPr lang="en-US" dirty="0"/>
              <a:t> , 2007). </a:t>
            </a:r>
          </a:p>
          <a:p>
            <a:pPr defTabSz="914400">
              <a:lnSpc>
                <a:spcPct val="110000"/>
              </a:lnSpc>
              <a:spcAft>
                <a:spcPts val="600"/>
              </a:spcAft>
            </a:pPr>
            <a:endParaRPr lang="en-US" dirty="0"/>
          </a:p>
          <a:p>
            <a:pPr defTabSz="914400">
              <a:lnSpc>
                <a:spcPct val="110000"/>
              </a:lnSpc>
              <a:spcAft>
                <a:spcPts val="600"/>
              </a:spcAft>
            </a:pPr>
            <a:r>
              <a:rPr lang="en-US" dirty="0"/>
              <a:t>According to </a:t>
            </a:r>
            <a:r>
              <a:rPr lang="en-US" dirty="0" err="1"/>
              <a:t>Anria</a:t>
            </a:r>
            <a:r>
              <a:rPr lang="en-US" dirty="0"/>
              <a:t> (2013) MAS embeds indigenous constituencies, but it should not be considered an indigenous party; in fact, it has a wider scope: to transgress the class structures and racial matters that characterized Bolivia and transform them into a discourse based on ethnic diversity. It was born in </a:t>
            </a:r>
            <a:r>
              <a:rPr lang="en-US" b="1" dirty="0" err="1"/>
              <a:t>Chapre</a:t>
            </a:r>
            <a:r>
              <a:rPr lang="en-US" dirty="0"/>
              <a:t>, part of Cochabamba department, an important city for </a:t>
            </a:r>
            <a:r>
              <a:rPr lang="en-US" i="1" dirty="0"/>
              <a:t>coca growers.</a:t>
            </a:r>
            <a:r>
              <a:rPr lang="en-US" dirty="0"/>
              <a:t> </a:t>
            </a:r>
          </a:p>
        </p:txBody>
      </p:sp>
      <p:pic>
        <p:nvPicPr>
          <p:cNvPr id="4" name="Immagine 3" descr="Immagine che contiene persona, colorato, ballerino, folla&#10;&#10;Descrizione generata automaticamente">
            <a:extLst>
              <a:ext uri="{FF2B5EF4-FFF2-40B4-BE49-F238E27FC236}">
                <a16:creationId xmlns:a16="http://schemas.microsoft.com/office/drawing/2014/main" id="{14500401-B236-46C3-B981-AB4AE2B1D2E9}"/>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9785" r="3465" b="-1"/>
          <a:stretch/>
        </p:blipFill>
        <p:spPr>
          <a:xfrm>
            <a:off x="7654941" y="584403"/>
            <a:ext cx="4443447" cy="4443447"/>
          </a:xfrm>
          <a:custGeom>
            <a:avLst/>
            <a:gdLst/>
            <a:ahLst/>
            <a:cxnLst/>
            <a:rect l="l" t="t" r="r" b="b"/>
            <a:pathLst>
              <a:path w="4694238" h="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p:spPr>
      </p:pic>
    </p:spTree>
    <p:extLst>
      <p:ext uri="{BB962C8B-B14F-4D97-AF65-F5344CB8AC3E}">
        <p14:creationId xmlns:p14="http://schemas.microsoft.com/office/powerpoint/2010/main" val="5081783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B2FDF7EC-B7A8-9C49-8620-7AD86A88BD64}"/>
              </a:ext>
            </a:extLst>
          </p:cNvPr>
          <p:cNvPicPr>
            <a:picLocks noChangeAspect="1"/>
          </p:cNvPicPr>
          <p:nvPr/>
        </p:nvPicPr>
        <p:blipFill rotWithShape="1">
          <a:blip r:embed="rId3"/>
          <a:srcRect l="24018" r="-1" b="-1"/>
          <a:stretch/>
        </p:blipFill>
        <p:spPr>
          <a:xfrm>
            <a:off x="21" y="432"/>
            <a:ext cx="5598921" cy="6407456"/>
          </a:xfrm>
          <a:prstGeom prst="rect">
            <a:avLst/>
          </a:prstGeom>
        </p:spPr>
      </p:pic>
      <p:sp>
        <p:nvSpPr>
          <p:cNvPr id="3" name="Content Placeholder 2">
            <a:extLst>
              <a:ext uri="{FF2B5EF4-FFF2-40B4-BE49-F238E27FC236}">
                <a16:creationId xmlns:a16="http://schemas.microsoft.com/office/drawing/2014/main" id="{ED5DE85F-AE6C-EF44-B7B0-2305E85A9CF6}"/>
              </a:ext>
            </a:extLst>
          </p:cNvPr>
          <p:cNvSpPr>
            <a:spLocks noGrp="1"/>
          </p:cNvSpPr>
          <p:nvPr>
            <p:ph idx="1"/>
          </p:nvPr>
        </p:nvSpPr>
        <p:spPr>
          <a:xfrm>
            <a:off x="5866227" y="330593"/>
            <a:ext cx="6085651" cy="5943654"/>
          </a:xfrm>
        </p:spPr>
        <p:txBody>
          <a:bodyPr>
            <a:normAutofit/>
          </a:bodyPr>
          <a:lstStyle/>
          <a:p>
            <a:pPr marL="0" indent="0">
              <a:lnSpc>
                <a:spcPct val="110000"/>
              </a:lnSpc>
              <a:buNone/>
            </a:pPr>
            <a:r>
              <a:rPr lang="en-US" sz="1800" dirty="0"/>
              <a:t> </a:t>
            </a:r>
            <a:r>
              <a:rPr lang="en-US" sz="1700" dirty="0"/>
              <a:t>An interesting dynamic can be noticed regarding, MAS approach regarding their implantation in rural vs. urban areas: </a:t>
            </a:r>
            <a:r>
              <a:rPr lang="en-US" sz="1700" dirty="0" err="1"/>
              <a:t>Anria</a:t>
            </a:r>
            <a:r>
              <a:rPr lang="en-US" sz="1700" dirty="0"/>
              <a:t> (2013) notices that they followed two different approaches: </a:t>
            </a:r>
            <a:r>
              <a:rPr lang="en-US" sz="1700" b="1" dirty="0"/>
              <a:t>bottom-up in the rural areas and top-down (populist) in the urban areas</a:t>
            </a:r>
            <a:r>
              <a:rPr lang="en-US" sz="1700" dirty="0"/>
              <a:t>. </a:t>
            </a:r>
          </a:p>
          <a:p>
            <a:pPr marL="0" indent="0">
              <a:lnSpc>
                <a:spcPct val="110000"/>
              </a:lnSpc>
              <a:buNone/>
            </a:pPr>
            <a:endParaRPr lang="en-US" sz="1700" dirty="0"/>
          </a:p>
          <a:p>
            <a:pPr marL="0" indent="0">
              <a:lnSpc>
                <a:spcPct val="110000"/>
              </a:lnSpc>
              <a:buNone/>
            </a:pPr>
            <a:r>
              <a:rPr lang="en-US" sz="1700" dirty="0"/>
              <a:t>There are some core elements occasioned the emergence of MAS according to </a:t>
            </a:r>
            <a:r>
              <a:rPr lang="en-US" sz="1700" dirty="0" err="1"/>
              <a:t>Anria</a:t>
            </a:r>
            <a:r>
              <a:rPr lang="en-US" sz="1700" dirty="0"/>
              <a:t> (2013): </a:t>
            </a:r>
          </a:p>
          <a:p>
            <a:pPr marL="0" indent="0">
              <a:lnSpc>
                <a:spcPct val="110000"/>
              </a:lnSpc>
              <a:buNone/>
            </a:pPr>
            <a:r>
              <a:rPr lang="en-US" sz="1600" b="1" dirty="0"/>
              <a:t>1.the crisis of neoliberalism (which became more and more prominent with Water War and Gas War) </a:t>
            </a:r>
          </a:p>
          <a:p>
            <a:pPr marL="0" indent="0">
              <a:lnSpc>
                <a:spcPct val="110000"/>
              </a:lnSpc>
              <a:buNone/>
            </a:pPr>
            <a:r>
              <a:rPr lang="en-US" sz="1600" b="1" dirty="0"/>
              <a:t>2. resistance to coca eradication </a:t>
            </a:r>
          </a:p>
          <a:p>
            <a:pPr marL="0" indent="0">
              <a:lnSpc>
                <a:spcPct val="110000"/>
              </a:lnSpc>
              <a:buNone/>
            </a:pPr>
            <a:r>
              <a:rPr lang="en-US" sz="1600" b="1" dirty="0"/>
              <a:t>3. flexible institutional landscape which allowed the existence of social movements and </a:t>
            </a:r>
          </a:p>
          <a:p>
            <a:pPr marL="0" indent="0">
              <a:lnSpc>
                <a:spcPct val="110000"/>
              </a:lnSpc>
              <a:buNone/>
            </a:pPr>
            <a:r>
              <a:rPr lang="en-US" sz="1600" b="1" dirty="0"/>
              <a:t>4. a crisis in the party system</a:t>
            </a:r>
            <a:r>
              <a:rPr lang="en-US" sz="1700" dirty="0"/>
              <a:t>. </a:t>
            </a:r>
          </a:p>
          <a:p>
            <a:pPr marL="0" indent="0">
              <a:lnSpc>
                <a:spcPct val="110000"/>
              </a:lnSpc>
              <a:buNone/>
            </a:pPr>
            <a:endParaRPr lang="en-US" sz="1700" dirty="0"/>
          </a:p>
          <a:p>
            <a:pPr marL="0" indent="0">
              <a:lnSpc>
                <a:spcPct val="110000"/>
              </a:lnSpc>
              <a:buNone/>
            </a:pPr>
            <a:endParaRPr lang="en-US" sz="1700" dirty="0"/>
          </a:p>
        </p:txBody>
      </p:sp>
    </p:spTree>
    <p:extLst>
      <p:ext uri="{BB962C8B-B14F-4D97-AF65-F5344CB8AC3E}">
        <p14:creationId xmlns:p14="http://schemas.microsoft.com/office/powerpoint/2010/main" val="2717869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0" name="Rectangle 49">
            <a:extLst>
              <a:ext uri="{FF2B5EF4-FFF2-40B4-BE49-F238E27FC236}">
                <a16:creationId xmlns:a16="http://schemas.microsoft.com/office/drawing/2014/main" id="{4D896123-1B32-4CB1-B2ED-E34BBC26B4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magine 6" descr="Immagine che contiene testo, persona, piùvecchio&#10;&#10;Descrizione generata automaticamente">
            <a:extLst>
              <a:ext uri="{FF2B5EF4-FFF2-40B4-BE49-F238E27FC236}">
                <a16:creationId xmlns:a16="http://schemas.microsoft.com/office/drawing/2014/main" id="{E1026FF5-81DC-43CC-AB5C-DCA4EF8FC6DB}"/>
              </a:ext>
            </a:extLst>
          </p:cNvPr>
          <p:cNvPicPr>
            <a:picLocks noChangeAspect="1"/>
          </p:cNvPicPr>
          <p:nvPr/>
        </p:nvPicPr>
        <p:blipFill rotWithShape="1">
          <a:blip r:embed="rId2"/>
          <a:srcRect l="5899" r="19433" b="-1"/>
          <a:stretch/>
        </p:blipFill>
        <p:spPr>
          <a:xfrm>
            <a:off x="20" y="10"/>
            <a:ext cx="12191980" cy="6857990"/>
          </a:xfrm>
          <a:prstGeom prst="rect">
            <a:avLst/>
          </a:prstGeom>
        </p:spPr>
      </p:pic>
      <p:sp>
        <p:nvSpPr>
          <p:cNvPr id="52" name="Rectangle 51">
            <a:extLst>
              <a:ext uri="{FF2B5EF4-FFF2-40B4-BE49-F238E27FC236}">
                <a16:creationId xmlns:a16="http://schemas.microsoft.com/office/drawing/2014/main" id="{1145F121-7DB3-4C20-B960-333CE2967F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3666683"/>
            <a:ext cx="12188952" cy="3191317"/>
          </a:xfrm>
          <a:prstGeom prst="rect">
            <a:avLst/>
          </a:prstGeom>
          <a:gradFill>
            <a:gsLst>
              <a:gs pos="42000">
                <a:schemeClr val="tx1">
                  <a:alpha val="23000"/>
                </a:schemeClr>
              </a:gs>
              <a:gs pos="0">
                <a:schemeClr val="tx1">
                  <a:alpha val="0"/>
                </a:schemeClr>
              </a:gs>
              <a:gs pos="100000">
                <a:schemeClr val="tx1">
                  <a:alpha val="3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166A4522-1107-40D8-99DB-823E81EFA7E4}"/>
              </a:ext>
            </a:extLst>
          </p:cNvPr>
          <p:cNvSpPr>
            <a:spLocks noGrp="1"/>
          </p:cNvSpPr>
          <p:nvPr>
            <p:ph type="title"/>
          </p:nvPr>
        </p:nvSpPr>
        <p:spPr>
          <a:xfrm>
            <a:off x="1524000" y="4709157"/>
            <a:ext cx="9144000" cy="1449977"/>
          </a:xfrm>
        </p:spPr>
        <p:txBody>
          <a:bodyPr vert="horz" lIns="0" tIns="0" rIns="0" bIns="0" rtlCol="0" anchor="b">
            <a:normAutofit/>
          </a:bodyPr>
          <a:lstStyle/>
          <a:p>
            <a:pPr algn="ctr"/>
            <a:r>
              <a:rPr lang="en-US" sz="4000" spc="750">
                <a:solidFill>
                  <a:schemeClr val="bg1"/>
                </a:solidFill>
              </a:rPr>
              <a:t>Bolivia: general covid-19 context</a:t>
            </a:r>
          </a:p>
        </p:txBody>
      </p:sp>
    </p:spTree>
    <p:extLst>
      <p:ext uri="{BB962C8B-B14F-4D97-AF65-F5344CB8AC3E}">
        <p14:creationId xmlns:p14="http://schemas.microsoft.com/office/powerpoint/2010/main" val="20558790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C5CC17-FF17-43CF-B073-D9051465D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EBE2DDC-0D14-44E6-A1AB-2EEC095074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9318" y="1410082"/>
            <a:ext cx="6858000" cy="4037835"/>
          </a:xfrm>
          <a:prstGeom prst="rect">
            <a:avLst/>
          </a:prstGeom>
          <a:gradFill>
            <a:gsLst>
              <a:gs pos="8000">
                <a:schemeClr val="accent6"/>
              </a:gs>
              <a:gs pos="100000">
                <a:schemeClr val="accent5">
                  <a:alpha val="7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8543D98-0AA2-43B4-B508-DC1DB7F3DC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2414" y="1406060"/>
            <a:ext cx="6857572" cy="4045450"/>
          </a:xfrm>
          <a:prstGeom prst="rect">
            <a:avLst/>
          </a:prstGeom>
          <a:gradFill>
            <a:gsLst>
              <a:gs pos="0">
                <a:schemeClr val="accent4">
                  <a:alpha val="0"/>
                </a:schemeClr>
              </a:gs>
              <a:gs pos="96000">
                <a:schemeClr val="accent2"/>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723C1D-9A1A-465B-8164-483BF54266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98889" y="3617790"/>
            <a:ext cx="2453337" cy="4027079"/>
          </a:xfrm>
          <a:prstGeom prst="rect">
            <a:avLst/>
          </a:prstGeom>
          <a:gradFill>
            <a:gsLst>
              <a:gs pos="2000">
                <a:schemeClr val="accent5">
                  <a:alpha val="35000"/>
                </a:schemeClr>
              </a:gs>
              <a:gs pos="67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6680484-5F73-4078-85C2-415205B1A4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30441" y="1644149"/>
            <a:ext cx="4384532" cy="4196758"/>
          </a:xfrm>
          <a:custGeom>
            <a:avLst/>
            <a:gdLst>
              <a:gd name="connsiteX0" fmla="*/ 44539 w 4384532"/>
              <a:gd name="connsiteY0" fmla="*/ 2446310 h 4196758"/>
              <a:gd name="connsiteX1" fmla="*/ 0 w 4384532"/>
              <a:gd name="connsiteY1" fmla="*/ 2004492 h 4196758"/>
              <a:gd name="connsiteX2" fmla="*/ 500607 w 4384532"/>
              <a:gd name="connsiteY2" fmla="*/ 610007 h 4196758"/>
              <a:gd name="connsiteX3" fmla="*/ 589546 w 4384532"/>
              <a:gd name="connsiteY3" fmla="*/ 512149 h 4196758"/>
              <a:gd name="connsiteX4" fmla="*/ 3077760 w 4384532"/>
              <a:gd name="connsiteY4" fmla="*/ 0 h 4196758"/>
              <a:gd name="connsiteX5" fmla="*/ 3237230 w 4384532"/>
              <a:gd name="connsiteY5" fmla="*/ 76821 h 4196758"/>
              <a:gd name="connsiteX6" fmla="*/ 4384532 w 4384532"/>
              <a:gd name="connsiteY6" fmla="*/ 2004492 h 4196758"/>
              <a:gd name="connsiteX7" fmla="*/ 2192266 w 4384532"/>
              <a:gd name="connsiteY7" fmla="*/ 4196758 h 4196758"/>
              <a:gd name="connsiteX8" fmla="*/ 44539 w 4384532"/>
              <a:gd name="connsiteY8" fmla="*/ 2446310 h 419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4532" h="4196758">
                <a:moveTo>
                  <a:pt x="44539" y="2446310"/>
                </a:moveTo>
                <a:cubicBezTo>
                  <a:pt x="15336" y="2303599"/>
                  <a:pt x="0" y="2155836"/>
                  <a:pt x="0" y="2004492"/>
                </a:cubicBezTo>
                <a:cubicBezTo>
                  <a:pt x="0" y="1474787"/>
                  <a:pt x="187867" y="988960"/>
                  <a:pt x="500607" y="610007"/>
                </a:cubicBezTo>
                <a:lnTo>
                  <a:pt x="589546" y="512149"/>
                </a:lnTo>
                <a:lnTo>
                  <a:pt x="3077760" y="0"/>
                </a:lnTo>
                <a:lnTo>
                  <a:pt x="3237230" y="76821"/>
                </a:lnTo>
                <a:cubicBezTo>
                  <a:pt x="3920615" y="448057"/>
                  <a:pt x="4384532" y="1172098"/>
                  <a:pt x="4384532" y="2004492"/>
                </a:cubicBezTo>
                <a:cubicBezTo>
                  <a:pt x="4384532" y="3215247"/>
                  <a:pt x="3403021" y="4196758"/>
                  <a:pt x="2192266" y="4196758"/>
                </a:cubicBezTo>
                <a:cubicBezTo>
                  <a:pt x="1132855" y="4196758"/>
                  <a:pt x="248960" y="3445288"/>
                  <a:pt x="44539" y="2446310"/>
                </a:cubicBezTo>
                <a:close/>
              </a:path>
            </a:pathLst>
          </a:custGeom>
          <a:gradFill>
            <a:gsLst>
              <a:gs pos="39000">
                <a:schemeClr val="accent4">
                  <a:lumMod val="20000"/>
                  <a:lumOff val="80000"/>
                  <a:alpha val="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a:extLst>
              <a:ext uri="{FF2B5EF4-FFF2-40B4-BE49-F238E27FC236}">
                <a16:creationId xmlns:a16="http://schemas.microsoft.com/office/drawing/2014/main" id="{172A4BC7-94C4-9E46-8F1A-F204C3BA4040}"/>
              </a:ext>
            </a:extLst>
          </p:cNvPr>
          <p:cNvSpPr>
            <a:spLocks noGrp="1"/>
          </p:cNvSpPr>
          <p:nvPr>
            <p:ph idx="1"/>
          </p:nvPr>
        </p:nvSpPr>
        <p:spPr>
          <a:xfrm>
            <a:off x="5015919" y="2446684"/>
            <a:ext cx="6273972" cy="4843462"/>
          </a:xfrm>
        </p:spPr>
        <p:txBody>
          <a:bodyPr>
            <a:normAutofit/>
          </a:bodyPr>
          <a:lstStyle/>
          <a:p>
            <a:pPr marL="0" indent="0">
              <a:buNone/>
            </a:pPr>
            <a:r>
              <a:rPr lang="en-US" sz="1800" dirty="0"/>
              <a:t>As Webber (2011) points out, MAS was an innovative actor on the Bolivian political game because it came up with moderate reforms, created a rupture with neoliberal multiculturalism; moreover, </a:t>
            </a:r>
            <a:r>
              <a:rPr lang="en-US" sz="1800" b="1" dirty="0"/>
              <a:t>MAS projected an ample economic strategy Plan de Desarrollo National in June 2006 that stressed the democratic and indigenous revolution.</a:t>
            </a:r>
            <a:r>
              <a:rPr lang="en-US" sz="1800" dirty="0"/>
              <a:t> (Webber, 2011). </a:t>
            </a:r>
          </a:p>
          <a:p>
            <a:endParaRPr lang="en-US" sz="1800" dirty="0"/>
          </a:p>
        </p:txBody>
      </p:sp>
    </p:spTree>
    <p:extLst>
      <p:ext uri="{BB962C8B-B14F-4D97-AF65-F5344CB8AC3E}">
        <p14:creationId xmlns:p14="http://schemas.microsoft.com/office/powerpoint/2010/main" val="40685348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86D25-7A2E-FD40-A186-DB53393AE958}"/>
              </a:ext>
            </a:extLst>
          </p:cNvPr>
          <p:cNvSpPr>
            <a:spLocks noGrp="1"/>
          </p:cNvSpPr>
          <p:nvPr>
            <p:ph type="title"/>
          </p:nvPr>
        </p:nvSpPr>
        <p:spPr>
          <a:xfrm>
            <a:off x="333769" y="345604"/>
            <a:ext cx="6710290" cy="920487"/>
          </a:xfrm>
        </p:spPr>
        <p:txBody>
          <a:bodyPr anchor="b">
            <a:normAutofit/>
          </a:bodyPr>
          <a:lstStyle/>
          <a:p>
            <a:pPr>
              <a:lnSpc>
                <a:spcPct val="90000"/>
              </a:lnSpc>
            </a:pPr>
            <a:r>
              <a:rPr lang="en-US" sz="1800" b="1" dirty="0"/>
              <a:t>Evo Morales- the symbol of Indigenous peoples</a:t>
            </a:r>
            <a:br>
              <a:rPr lang="en-US" sz="2400" dirty="0"/>
            </a:br>
            <a:endParaRPr lang="en-US" sz="2400" dirty="0"/>
          </a:p>
        </p:txBody>
      </p:sp>
      <p:sp>
        <p:nvSpPr>
          <p:cNvPr id="3" name="Content Placeholder 2">
            <a:extLst>
              <a:ext uri="{FF2B5EF4-FFF2-40B4-BE49-F238E27FC236}">
                <a16:creationId xmlns:a16="http://schemas.microsoft.com/office/drawing/2014/main" id="{2440A82E-5CE7-A240-A7CA-754907368E04}"/>
              </a:ext>
            </a:extLst>
          </p:cNvPr>
          <p:cNvSpPr>
            <a:spLocks noGrp="1"/>
          </p:cNvSpPr>
          <p:nvPr>
            <p:ph idx="1"/>
          </p:nvPr>
        </p:nvSpPr>
        <p:spPr>
          <a:xfrm>
            <a:off x="333766" y="1026942"/>
            <a:ext cx="7227089" cy="5154867"/>
          </a:xfrm>
        </p:spPr>
        <p:txBody>
          <a:bodyPr anchor="t">
            <a:normAutofit fontScale="92500" lnSpcReduction="10000"/>
          </a:bodyPr>
          <a:lstStyle/>
          <a:p>
            <a:pPr marL="0" indent="0">
              <a:lnSpc>
                <a:spcPct val="110000"/>
              </a:lnSpc>
              <a:buNone/>
            </a:pPr>
            <a:r>
              <a:rPr lang="en-US" sz="1900" dirty="0"/>
              <a:t>MAS needed a strong leader in order to access the political power in Bolivia in 2005’s presidential elections and found it in the image of Evo Morales. As Max Weber argues, legitimacy and authority can be acquired </a:t>
            </a:r>
            <a:r>
              <a:rPr lang="en-US" sz="1900" b="1" dirty="0"/>
              <a:t>throughout a charismatic leader that was embodied by Morales</a:t>
            </a:r>
            <a:r>
              <a:rPr lang="en-US" sz="1900" dirty="0"/>
              <a:t>. </a:t>
            </a:r>
          </a:p>
          <a:p>
            <a:pPr marL="0" indent="0">
              <a:lnSpc>
                <a:spcPct val="110000"/>
              </a:lnSpc>
              <a:buNone/>
            </a:pPr>
            <a:r>
              <a:rPr lang="en-US" sz="1900" dirty="0"/>
              <a:t>Why was Evo Morales the symbol that reunited the image of a new Bolivia? </a:t>
            </a:r>
          </a:p>
          <a:p>
            <a:pPr marL="0" indent="0">
              <a:lnSpc>
                <a:spcPct val="110000"/>
              </a:lnSpc>
              <a:buNone/>
            </a:pPr>
            <a:r>
              <a:rPr lang="en-US" sz="1900" dirty="0"/>
              <a:t>Firstly, he was a</a:t>
            </a:r>
            <a:r>
              <a:rPr lang="en-US" sz="1900" i="1" dirty="0"/>
              <a:t> cocalero</a:t>
            </a:r>
            <a:r>
              <a:rPr lang="en-US" sz="1900" dirty="0"/>
              <a:t> (a coca grower) from </a:t>
            </a:r>
            <a:r>
              <a:rPr lang="en-US" sz="1900" b="1" dirty="0" err="1"/>
              <a:t>Chapre</a:t>
            </a:r>
            <a:r>
              <a:rPr lang="en-US" sz="1900" dirty="0"/>
              <a:t> with indigenous roots that did not even speak Spanish fluently at the beginning. His election in 2005 with a huge participation at elections </a:t>
            </a:r>
            <a:r>
              <a:rPr lang="en-US" sz="1900" b="1" dirty="0"/>
              <a:t>(84%)</a:t>
            </a:r>
            <a:r>
              <a:rPr lang="en-US" sz="1900" dirty="0"/>
              <a:t> marked a historical yet unique moment in the Bolivian political history because Evo Morales was the first indigenous president in a country where the majority of population was indigenous. It gained also international attention becoming a symbol for the indigenous rights fight all over the region (Cardozo, 2009).  Secondly, as </a:t>
            </a:r>
            <a:r>
              <a:rPr lang="en-US" sz="1900" dirty="0" err="1"/>
              <a:t>Canessa</a:t>
            </a:r>
            <a:r>
              <a:rPr lang="en-US" sz="1900" dirty="0"/>
              <a:t> (2014) emphasizes, Evo Morales represented </a:t>
            </a:r>
            <a:r>
              <a:rPr lang="en-US" sz="1900" b="1" dirty="0"/>
              <a:t>the image of a culture of majority and the catalyst of a new type of relationship between the State and the Indigenous peoples</a:t>
            </a:r>
            <a:r>
              <a:rPr lang="en-US" sz="1900" dirty="0"/>
              <a:t>. \</a:t>
            </a:r>
          </a:p>
          <a:p>
            <a:pPr marL="0" indent="0">
              <a:lnSpc>
                <a:spcPct val="110000"/>
              </a:lnSpc>
              <a:buNone/>
            </a:pPr>
            <a:r>
              <a:rPr lang="en-US" sz="1900" b="1" i="1" dirty="0"/>
              <a:t>“The 500 years of Indian resistance have not been in vain. From 500 years of resistance we pass to another 500 in power.”</a:t>
            </a:r>
            <a:endParaRPr lang="en-US" sz="1900" b="1" dirty="0"/>
          </a:p>
          <a:p>
            <a:pPr>
              <a:lnSpc>
                <a:spcPct val="110000"/>
              </a:lnSpc>
            </a:pPr>
            <a:endParaRPr lang="en-US" sz="900" dirty="0"/>
          </a:p>
        </p:txBody>
      </p:sp>
      <p:pic>
        <p:nvPicPr>
          <p:cNvPr id="4" name="Picture 3">
            <a:hlinkClick r:id="rId2"/>
            <a:extLst>
              <a:ext uri="{FF2B5EF4-FFF2-40B4-BE49-F238E27FC236}">
                <a16:creationId xmlns:a16="http://schemas.microsoft.com/office/drawing/2014/main" id="{405F7C06-D68F-CB43-BEDB-AAA3E225E769}"/>
              </a:ext>
            </a:extLst>
          </p:cNvPr>
          <p:cNvPicPr>
            <a:picLocks noChangeAspect="1"/>
          </p:cNvPicPr>
          <p:nvPr/>
        </p:nvPicPr>
        <p:blipFill rotWithShape="1">
          <a:blip r:embed="rId3"/>
          <a:srcRect r="3" b="9744"/>
          <a:stretch/>
        </p:blipFill>
        <p:spPr>
          <a:xfrm>
            <a:off x="7695028" y="0"/>
            <a:ext cx="4496970" cy="6400372"/>
          </a:xfrm>
          <a:prstGeom prst="rect">
            <a:avLst/>
          </a:prstGeom>
        </p:spPr>
      </p:pic>
    </p:spTree>
    <p:extLst>
      <p:ext uri="{BB962C8B-B14F-4D97-AF65-F5344CB8AC3E}">
        <p14:creationId xmlns:p14="http://schemas.microsoft.com/office/powerpoint/2010/main" val="4266746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10ECC2-A84E-084C-A9E3-2CBA3E951F90}"/>
              </a:ext>
            </a:extLst>
          </p:cNvPr>
          <p:cNvSpPr>
            <a:spLocks noGrp="1"/>
          </p:cNvSpPr>
          <p:nvPr>
            <p:ph idx="1"/>
          </p:nvPr>
        </p:nvSpPr>
        <p:spPr>
          <a:xfrm>
            <a:off x="1104314" y="1197864"/>
            <a:ext cx="10241280" cy="4879380"/>
          </a:xfrm>
        </p:spPr>
        <p:txBody>
          <a:bodyPr>
            <a:normAutofit/>
          </a:bodyPr>
          <a:lstStyle/>
          <a:p>
            <a:pPr marL="0" indent="0">
              <a:buNone/>
            </a:pPr>
            <a:r>
              <a:rPr lang="en-US" sz="1800" dirty="0"/>
              <a:t>His words outlined a new beginning for Bolivian politics that from now on will follow a </a:t>
            </a:r>
            <a:r>
              <a:rPr lang="en-US" sz="1800" b="1" dirty="0"/>
              <a:t>decolonization strategy.</a:t>
            </a:r>
            <a:r>
              <a:rPr lang="en-US" sz="1800" dirty="0"/>
              <a:t> In this sense, he became a charismatic leader.</a:t>
            </a:r>
          </a:p>
          <a:p>
            <a:pPr marL="0" indent="0">
              <a:buNone/>
            </a:pPr>
            <a:r>
              <a:rPr lang="en-US" sz="1800" dirty="0"/>
              <a:t> Moreover, as </a:t>
            </a:r>
            <a:r>
              <a:rPr lang="en-US" sz="1800" dirty="0" err="1"/>
              <a:t>Postero</a:t>
            </a:r>
            <a:r>
              <a:rPr lang="en-US" sz="1800" dirty="0"/>
              <a:t> (2007) indicates, in January 2006 Morales takes part in an indigenous ceremony in </a:t>
            </a:r>
            <a:r>
              <a:rPr lang="en-US" sz="1800" dirty="0" err="1"/>
              <a:t>Tivanaku</a:t>
            </a:r>
            <a:r>
              <a:rPr lang="en-US" sz="1800" dirty="0"/>
              <a:t> wearing traditional clothes in the most important ritual of Indian world. This action outlines the entrance of Bolivia in a transition era as the idea of indigenous rights started to gain more and more importance. </a:t>
            </a:r>
          </a:p>
          <a:p>
            <a:pPr marL="0" indent="0">
              <a:buNone/>
            </a:pPr>
            <a:r>
              <a:rPr lang="en-US" sz="1800" dirty="0"/>
              <a:t>As a result, this </a:t>
            </a:r>
            <a:r>
              <a:rPr lang="en-US" sz="1800" b="1" dirty="0"/>
              <a:t>indigeneity</a:t>
            </a:r>
            <a:r>
              <a:rPr lang="en-US" sz="1800" dirty="0"/>
              <a:t> became a </a:t>
            </a:r>
            <a:r>
              <a:rPr lang="en-US" sz="1800" b="1" dirty="0"/>
              <a:t>machine of propaganda </a:t>
            </a:r>
            <a:r>
              <a:rPr lang="en-US" sz="1800" dirty="0"/>
              <a:t>for his </a:t>
            </a:r>
            <a:r>
              <a:rPr lang="en-US" sz="1800" b="1" dirty="0"/>
              <a:t>politics.</a:t>
            </a:r>
            <a:r>
              <a:rPr lang="en-US" sz="1800" dirty="0"/>
              <a:t> Morales politics resides in the intention of decolonizing Bolivia approaching a strategic essentialism which focuses on ethnicity (</a:t>
            </a:r>
            <a:r>
              <a:rPr lang="en-US" sz="1800" dirty="0" err="1"/>
              <a:t>Postero</a:t>
            </a:r>
            <a:r>
              <a:rPr lang="en-US" sz="1800" dirty="0"/>
              <a:t>, 2007). In his discourse, he used his personal experience- a childhood in poverty, then being a cocalero – that shaped his political image and strategy to gain the elections. He was the representation of power of the majority, the symbol of a cultural fight. </a:t>
            </a:r>
          </a:p>
          <a:p>
            <a:pPr marL="0" indent="0">
              <a:buNone/>
            </a:pPr>
            <a:r>
              <a:rPr lang="en-US" sz="1800" dirty="0"/>
              <a:t> </a:t>
            </a:r>
          </a:p>
          <a:p>
            <a:endParaRPr lang="en-US" sz="1800" dirty="0"/>
          </a:p>
        </p:txBody>
      </p:sp>
    </p:spTree>
    <p:extLst>
      <p:ext uri="{BB962C8B-B14F-4D97-AF65-F5344CB8AC3E}">
        <p14:creationId xmlns:p14="http://schemas.microsoft.com/office/powerpoint/2010/main" val="23489497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C5CC17-FF17-43CF-B073-D9051465D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EBE2DDC-0D14-44E6-A1AB-2EEC095074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9318" y="1410082"/>
            <a:ext cx="6858000" cy="4037835"/>
          </a:xfrm>
          <a:prstGeom prst="rect">
            <a:avLst/>
          </a:prstGeom>
          <a:gradFill>
            <a:gsLst>
              <a:gs pos="8000">
                <a:schemeClr val="accent6"/>
              </a:gs>
              <a:gs pos="100000">
                <a:schemeClr val="accent5">
                  <a:alpha val="7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8543D98-0AA2-43B4-B508-DC1DB7F3DC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2414" y="1406060"/>
            <a:ext cx="6857572" cy="4045450"/>
          </a:xfrm>
          <a:prstGeom prst="rect">
            <a:avLst/>
          </a:prstGeom>
          <a:gradFill>
            <a:gsLst>
              <a:gs pos="0">
                <a:schemeClr val="accent4">
                  <a:alpha val="0"/>
                </a:schemeClr>
              </a:gs>
              <a:gs pos="96000">
                <a:schemeClr val="accent2"/>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723C1D-9A1A-465B-8164-483BF54266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98889" y="3617790"/>
            <a:ext cx="2453337" cy="4027079"/>
          </a:xfrm>
          <a:prstGeom prst="rect">
            <a:avLst/>
          </a:prstGeom>
          <a:gradFill>
            <a:gsLst>
              <a:gs pos="2000">
                <a:schemeClr val="accent5">
                  <a:alpha val="35000"/>
                </a:schemeClr>
              </a:gs>
              <a:gs pos="67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6680484-5F73-4078-85C2-415205B1A4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30441" y="1644149"/>
            <a:ext cx="4384532" cy="4196758"/>
          </a:xfrm>
          <a:custGeom>
            <a:avLst/>
            <a:gdLst>
              <a:gd name="connsiteX0" fmla="*/ 44539 w 4384532"/>
              <a:gd name="connsiteY0" fmla="*/ 2446310 h 4196758"/>
              <a:gd name="connsiteX1" fmla="*/ 0 w 4384532"/>
              <a:gd name="connsiteY1" fmla="*/ 2004492 h 4196758"/>
              <a:gd name="connsiteX2" fmla="*/ 500607 w 4384532"/>
              <a:gd name="connsiteY2" fmla="*/ 610007 h 4196758"/>
              <a:gd name="connsiteX3" fmla="*/ 589546 w 4384532"/>
              <a:gd name="connsiteY3" fmla="*/ 512149 h 4196758"/>
              <a:gd name="connsiteX4" fmla="*/ 3077760 w 4384532"/>
              <a:gd name="connsiteY4" fmla="*/ 0 h 4196758"/>
              <a:gd name="connsiteX5" fmla="*/ 3237230 w 4384532"/>
              <a:gd name="connsiteY5" fmla="*/ 76821 h 4196758"/>
              <a:gd name="connsiteX6" fmla="*/ 4384532 w 4384532"/>
              <a:gd name="connsiteY6" fmla="*/ 2004492 h 4196758"/>
              <a:gd name="connsiteX7" fmla="*/ 2192266 w 4384532"/>
              <a:gd name="connsiteY7" fmla="*/ 4196758 h 4196758"/>
              <a:gd name="connsiteX8" fmla="*/ 44539 w 4384532"/>
              <a:gd name="connsiteY8" fmla="*/ 2446310 h 419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4532" h="4196758">
                <a:moveTo>
                  <a:pt x="44539" y="2446310"/>
                </a:moveTo>
                <a:cubicBezTo>
                  <a:pt x="15336" y="2303599"/>
                  <a:pt x="0" y="2155836"/>
                  <a:pt x="0" y="2004492"/>
                </a:cubicBezTo>
                <a:cubicBezTo>
                  <a:pt x="0" y="1474787"/>
                  <a:pt x="187867" y="988960"/>
                  <a:pt x="500607" y="610007"/>
                </a:cubicBezTo>
                <a:lnTo>
                  <a:pt x="589546" y="512149"/>
                </a:lnTo>
                <a:lnTo>
                  <a:pt x="3077760" y="0"/>
                </a:lnTo>
                <a:lnTo>
                  <a:pt x="3237230" y="76821"/>
                </a:lnTo>
                <a:cubicBezTo>
                  <a:pt x="3920615" y="448057"/>
                  <a:pt x="4384532" y="1172098"/>
                  <a:pt x="4384532" y="2004492"/>
                </a:cubicBezTo>
                <a:cubicBezTo>
                  <a:pt x="4384532" y="3215247"/>
                  <a:pt x="3403021" y="4196758"/>
                  <a:pt x="2192266" y="4196758"/>
                </a:cubicBezTo>
                <a:cubicBezTo>
                  <a:pt x="1132855" y="4196758"/>
                  <a:pt x="248960" y="3445288"/>
                  <a:pt x="44539" y="2446310"/>
                </a:cubicBezTo>
                <a:close/>
              </a:path>
            </a:pathLst>
          </a:custGeom>
          <a:gradFill>
            <a:gsLst>
              <a:gs pos="39000">
                <a:schemeClr val="accent4">
                  <a:lumMod val="20000"/>
                  <a:lumOff val="80000"/>
                  <a:alpha val="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A67F3353-638A-B843-8623-E678CB62A20A}"/>
              </a:ext>
            </a:extLst>
          </p:cNvPr>
          <p:cNvSpPr>
            <a:spLocks noGrp="1"/>
          </p:cNvSpPr>
          <p:nvPr>
            <p:ph type="title"/>
          </p:nvPr>
        </p:nvSpPr>
        <p:spPr>
          <a:xfrm>
            <a:off x="387927" y="1028701"/>
            <a:ext cx="3248863" cy="3020785"/>
          </a:xfrm>
        </p:spPr>
        <p:txBody>
          <a:bodyPr>
            <a:normAutofit/>
          </a:bodyPr>
          <a:lstStyle/>
          <a:p>
            <a:pPr algn="r">
              <a:lnSpc>
                <a:spcPct val="90000"/>
              </a:lnSpc>
            </a:pPr>
            <a:r>
              <a:rPr lang="en-US" sz="2200" b="1" dirty="0">
                <a:solidFill>
                  <a:schemeClr val="bg1"/>
                </a:solidFill>
              </a:rPr>
              <a:t>What were the main changes in politics and policies during the 13 years of Morales government?</a:t>
            </a:r>
            <a:br>
              <a:rPr lang="en-US" sz="2200" dirty="0">
                <a:solidFill>
                  <a:schemeClr val="bg1"/>
                </a:solidFill>
              </a:rPr>
            </a:br>
            <a:endParaRPr lang="en-US" sz="2200">
              <a:solidFill>
                <a:schemeClr val="bg1"/>
              </a:solidFill>
            </a:endParaRPr>
          </a:p>
        </p:txBody>
      </p:sp>
      <p:sp>
        <p:nvSpPr>
          <p:cNvPr id="3" name="Content Placeholder 2">
            <a:extLst>
              <a:ext uri="{FF2B5EF4-FFF2-40B4-BE49-F238E27FC236}">
                <a16:creationId xmlns:a16="http://schemas.microsoft.com/office/drawing/2014/main" id="{AACD1CAB-D39B-604F-9155-C86EB5CC26E8}"/>
              </a:ext>
            </a:extLst>
          </p:cNvPr>
          <p:cNvSpPr>
            <a:spLocks noGrp="1"/>
          </p:cNvSpPr>
          <p:nvPr>
            <p:ph idx="1"/>
          </p:nvPr>
        </p:nvSpPr>
        <p:spPr>
          <a:xfrm>
            <a:off x="4777409" y="1028702"/>
            <a:ext cx="6273972" cy="4843462"/>
          </a:xfrm>
        </p:spPr>
        <p:txBody>
          <a:bodyPr>
            <a:normAutofit/>
          </a:bodyPr>
          <a:lstStyle/>
          <a:p>
            <a:pPr marL="0" indent="0">
              <a:buNone/>
            </a:pPr>
            <a:r>
              <a:rPr lang="en-US" sz="1800" dirty="0"/>
              <a:t>One of the most important action of Morales was to reshape </a:t>
            </a:r>
            <a:r>
              <a:rPr lang="en-US" sz="1800" b="1" dirty="0"/>
              <a:t>the foreign policy</a:t>
            </a:r>
            <a:r>
              <a:rPr lang="en-US" sz="1800" dirty="0"/>
              <a:t> of Bolivia. This had a major influence not only in the international relations and regional arena but also at the national level. </a:t>
            </a:r>
          </a:p>
          <a:p>
            <a:pPr marL="0" indent="0">
              <a:buNone/>
            </a:pPr>
            <a:endParaRPr lang="en-US" sz="1800" dirty="0"/>
          </a:p>
          <a:p>
            <a:pPr marL="0" indent="0">
              <a:buNone/>
            </a:pPr>
            <a:r>
              <a:rPr lang="en-US" sz="1800" dirty="0"/>
              <a:t>Following an anti-American and anti-Chilean sentiment, he decided to strengthen Bolivia’s bilateral relations with countries such as Cuba, Venezuela, Mexico, Argentina (Le Monde, 2019). </a:t>
            </a:r>
          </a:p>
          <a:p>
            <a:pPr marL="0" indent="0">
              <a:buNone/>
            </a:pPr>
            <a:endParaRPr lang="en-US" sz="1800" dirty="0"/>
          </a:p>
          <a:p>
            <a:pPr marL="0" indent="0">
              <a:buNone/>
            </a:pPr>
            <a:r>
              <a:rPr lang="en-US" sz="1800" dirty="0"/>
              <a:t>As he supported the cocalero community, Morales considered the US war on Drugs one of its main foes. </a:t>
            </a:r>
          </a:p>
        </p:txBody>
      </p:sp>
    </p:spTree>
    <p:extLst>
      <p:ext uri="{BB962C8B-B14F-4D97-AF65-F5344CB8AC3E}">
        <p14:creationId xmlns:p14="http://schemas.microsoft.com/office/powerpoint/2010/main" val="2519326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C3B90C-9F64-CA47-85A4-805331F83858}"/>
              </a:ext>
            </a:extLst>
          </p:cNvPr>
          <p:cNvSpPr>
            <a:spLocks noGrp="1"/>
          </p:cNvSpPr>
          <p:nvPr>
            <p:ph idx="1"/>
          </p:nvPr>
        </p:nvSpPr>
        <p:spPr>
          <a:xfrm>
            <a:off x="1335515" y="2124220"/>
            <a:ext cx="10185009" cy="4417256"/>
          </a:xfrm>
        </p:spPr>
        <p:txBody>
          <a:bodyPr>
            <a:normAutofit/>
          </a:bodyPr>
          <a:lstStyle/>
          <a:p>
            <a:pPr marL="0" indent="0">
              <a:buNone/>
            </a:pPr>
            <a:endParaRPr lang="en-US" sz="1800" dirty="0"/>
          </a:p>
          <a:p>
            <a:pPr marL="0" indent="0">
              <a:buNone/>
            </a:pPr>
            <a:r>
              <a:rPr lang="en-US" sz="1800" dirty="0"/>
              <a:t>From an </a:t>
            </a:r>
            <a:r>
              <a:rPr lang="en-US" sz="1800" b="1" dirty="0"/>
              <a:t>economic point of view</a:t>
            </a:r>
            <a:r>
              <a:rPr lang="en-US" sz="1800" dirty="0"/>
              <a:t>, Morales changed the way neoliberalism shaped the development of Bolivia. He changed the perspective from a growth model to </a:t>
            </a:r>
            <a:r>
              <a:rPr lang="en-US" sz="1800" b="1" dirty="0" err="1"/>
              <a:t>buen</a:t>
            </a:r>
            <a:r>
              <a:rPr lang="en-US" sz="1800" b="1" dirty="0"/>
              <a:t> </a:t>
            </a:r>
            <a:r>
              <a:rPr lang="en-US" sz="1800" b="1" dirty="0" err="1"/>
              <a:t>vivir</a:t>
            </a:r>
            <a:r>
              <a:rPr lang="en-US" sz="1800" dirty="0"/>
              <a:t> which pointed out the State’s intervention in economy. However, Bolivia experienced an unexpected growth, becoming a middle-income country. He used the hydrocarbon export and a massive public investment. (</a:t>
            </a:r>
            <a:r>
              <a:rPr lang="en-US" sz="1800" dirty="0" err="1"/>
              <a:t>Boholovsky</a:t>
            </a:r>
            <a:r>
              <a:rPr lang="en-US" sz="1800" dirty="0"/>
              <a:t>, 2020). </a:t>
            </a:r>
          </a:p>
          <a:p>
            <a:pPr marL="0" indent="0">
              <a:buNone/>
            </a:pPr>
            <a:endParaRPr lang="en-US" sz="1800" dirty="0"/>
          </a:p>
          <a:p>
            <a:endParaRPr lang="en-US" sz="1800" dirty="0"/>
          </a:p>
        </p:txBody>
      </p:sp>
    </p:spTree>
    <p:extLst>
      <p:ext uri="{BB962C8B-B14F-4D97-AF65-F5344CB8AC3E}">
        <p14:creationId xmlns:p14="http://schemas.microsoft.com/office/powerpoint/2010/main" val="14795093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E7AEEC-E166-2C46-8413-A9CF0C80EEF6}"/>
              </a:ext>
            </a:extLst>
          </p:cNvPr>
          <p:cNvSpPr>
            <a:spLocks noGrp="1"/>
          </p:cNvSpPr>
          <p:nvPr>
            <p:ph idx="1"/>
          </p:nvPr>
        </p:nvSpPr>
        <p:spPr>
          <a:xfrm>
            <a:off x="503583" y="823873"/>
            <a:ext cx="9554817" cy="1654281"/>
          </a:xfrm>
        </p:spPr>
        <p:txBody>
          <a:bodyPr>
            <a:noAutofit/>
          </a:bodyPr>
          <a:lstStyle/>
          <a:p>
            <a:pPr marL="0" indent="0">
              <a:buNone/>
            </a:pPr>
            <a:r>
              <a:rPr lang="en-US" sz="1800" dirty="0"/>
              <a:t>The most important achievement of Morales’ era was the </a:t>
            </a:r>
            <a:r>
              <a:rPr lang="en-US" sz="1800" b="1" dirty="0"/>
              <a:t>change of Constitution in 2009 </a:t>
            </a:r>
            <a:r>
              <a:rPr lang="en-US" sz="1800" dirty="0"/>
              <a:t>as it came up with major changes, giving </a:t>
            </a:r>
            <a:r>
              <a:rPr lang="en-US" sz="1800" b="1" dirty="0"/>
              <a:t>recognition to the indigenous people </a:t>
            </a:r>
            <a:r>
              <a:rPr lang="en-US" sz="1800" dirty="0"/>
              <a:t>from a </a:t>
            </a:r>
            <a:r>
              <a:rPr lang="en-US" sz="1800" b="1" dirty="0"/>
              <a:t>legal perspective</a:t>
            </a:r>
            <a:r>
              <a:rPr lang="en-US" sz="1800" dirty="0"/>
              <a:t>. We can notice that in its preamble, the Constitution states the fight against the ‘’colonial, republican and neoliberal past’’ (Constitution of Bolivia, 2009). A key change was the transformation of Bolivia in a </a:t>
            </a:r>
            <a:r>
              <a:rPr lang="en-US" sz="1800" b="1" dirty="0" err="1"/>
              <a:t>Plurinational</a:t>
            </a:r>
            <a:r>
              <a:rPr lang="en-US" sz="1800" b="1" dirty="0"/>
              <a:t> State </a:t>
            </a:r>
            <a:r>
              <a:rPr lang="en-US" sz="1800" dirty="0"/>
              <a:t>fact that recognizes legally the ethnic diversity of the Bolivian state (Constitution of Bolivia, 2009). </a:t>
            </a:r>
          </a:p>
          <a:p>
            <a:pPr marL="0" indent="0">
              <a:buNone/>
            </a:pPr>
            <a:endParaRPr lang="en-US" sz="1800" dirty="0"/>
          </a:p>
        </p:txBody>
      </p:sp>
      <p:pic>
        <p:nvPicPr>
          <p:cNvPr id="5" name="Immagine 4" descr="Immagine che contiene persona&#10;&#10;Descrizione generata automaticamente">
            <a:extLst>
              <a:ext uri="{FF2B5EF4-FFF2-40B4-BE49-F238E27FC236}">
                <a16:creationId xmlns:a16="http://schemas.microsoft.com/office/drawing/2014/main" id="{E340DEB4-5940-4005-B56E-BA58A277623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03583" y="3241394"/>
            <a:ext cx="3962400" cy="2857500"/>
          </a:xfrm>
          <a:prstGeom prst="rect">
            <a:avLst/>
          </a:prstGeom>
        </p:spPr>
      </p:pic>
      <p:pic>
        <p:nvPicPr>
          <p:cNvPr id="7" name="Immagine 6">
            <a:extLst>
              <a:ext uri="{FF2B5EF4-FFF2-40B4-BE49-F238E27FC236}">
                <a16:creationId xmlns:a16="http://schemas.microsoft.com/office/drawing/2014/main" id="{5E45E4D8-478D-448C-9C7F-0DA8D823643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0058401" y="823873"/>
            <a:ext cx="1824980" cy="2732006"/>
          </a:xfrm>
          <a:prstGeom prst="rect">
            <a:avLst/>
          </a:prstGeom>
        </p:spPr>
      </p:pic>
      <p:sp>
        <p:nvSpPr>
          <p:cNvPr id="9" name="CasellaDiTesto 8">
            <a:extLst>
              <a:ext uri="{FF2B5EF4-FFF2-40B4-BE49-F238E27FC236}">
                <a16:creationId xmlns:a16="http://schemas.microsoft.com/office/drawing/2014/main" id="{C629FB3A-3844-41B9-9D55-2BDF3E8EACD5}"/>
              </a:ext>
            </a:extLst>
          </p:cNvPr>
          <p:cNvSpPr txBox="1"/>
          <p:nvPr/>
        </p:nvSpPr>
        <p:spPr>
          <a:xfrm>
            <a:off x="4704522" y="3784730"/>
            <a:ext cx="7178859" cy="2308324"/>
          </a:xfrm>
          <a:prstGeom prst="rect">
            <a:avLst/>
          </a:prstGeom>
          <a:noFill/>
        </p:spPr>
        <p:txBody>
          <a:bodyPr wrap="square">
            <a:spAutoFit/>
          </a:bodyPr>
          <a:lstStyle/>
          <a:p>
            <a:pPr marL="0" indent="0">
              <a:buNone/>
            </a:pPr>
            <a:r>
              <a:rPr lang="en-US" sz="1800" dirty="0"/>
              <a:t>This is a unique feature that gives rights to many indigenous communities empowering them and recognizing the </a:t>
            </a:r>
            <a:r>
              <a:rPr lang="en-US" sz="1800" b="1" dirty="0"/>
              <a:t>intercultural configuration of Bolivia</a:t>
            </a:r>
            <a:r>
              <a:rPr lang="en-US" sz="1800" dirty="0"/>
              <a:t>. Furthermore, it marks a clear rupture with the multicultural paradigm that characterized the neoliberal epoch. As </a:t>
            </a:r>
            <a:r>
              <a:rPr lang="en-US" sz="1800" dirty="0" err="1"/>
              <a:t>Canessa</a:t>
            </a:r>
            <a:r>
              <a:rPr lang="en-US" sz="1800" dirty="0"/>
              <a:t> (2014) underlines, the recognition of Indigenous people means that Indigeneity becomes a </a:t>
            </a:r>
            <a:r>
              <a:rPr lang="en-US" sz="1800" b="1" dirty="0"/>
              <a:t>legitimacy vector of the governance</a:t>
            </a:r>
            <a:r>
              <a:rPr lang="en-US" sz="1800" dirty="0"/>
              <a:t>. It was, in fact, ‘’a </a:t>
            </a:r>
            <a:r>
              <a:rPr lang="en-US" sz="1800" dirty="0" err="1"/>
              <a:t>plurinational</a:t>
            </a:r>
            <a:r>
              <a:rPr lang="en-US" sz="1800" dirty="0"/>
              <a:t> revolution’’. Despite all these evolutions, the Bolivian politics also followed a nationalist path.</a:t>
            </a:r>
          </a:p>
        </p:txBody>
      </p:sp>
    </p:spTree>
    <p:extLst>
      <p:ext uri="{BB962C8B-B14F-4D97-AF65-F5344CB8AC3E}">
        <p14:creationId xmlns:p14="http://schemas.microsoft.com/office/powerpoint/2010/main" val="14442541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persona, esterni&#10;&#10;Descrizione generata automaticamente">
            <a:extLst>
              <a:ext uri="{FF2B5EF4-FFF2-40B4-BE49-F238E27FC236}">
                <a16:creationId xmlns:a16="http://schemas.microsoft.com/office/drawing/2014/main" id="{9F7C16C9-7658-42F1-BB92-490EC360D47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0143" r="6069" b="1"/>
          <a:stretch/>
        </p:blipFill>
        <p:spPr>
          <a:xfrm>
            <a:off x="-1" y="10"/>
            <a:ext cx="4038601" cy="3217323"/>
          </a:xfrm>
          <a:prstGeom prst="rect">
            <a:avLst/>
          </a:prstGeom>
        </p:spPr>
      </p:pic>
      <p:pic>
        <p:nvPicPr>
          <p:cNvPr id="8" name="Immagine 7" descr="Immagine che contiene cielo, esterni, persona, persone&#10;&#10;Descrizione generata automaticamente">
            <a:extLst>
              <a:ext uri="{FF2B5EF4-FFF2-40B4-BE49-F238E27FC236}">
                <a16:creationId xmlns:a16="http://schemas.microsoft.com/office/drawing/2014/main" id="{028D2A41-3F7B-476D-9696-B7C53D2423B8}"/>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4927" r="11284" b="1"/>
          <a:stretch/>
        </p:blipFill>
        <p:spPr>
          <a:xfrm>
            <a:off x="-2" y="3191409"/>
            <a:ext cx="4038601" cy="3217333"/>
          </a:xfrm>
          <a:prstGeom prst="rect">
            <a:avLst/>
          </a:prstGeom>
        </p:spPr>
      </p:pic>
      <p:sp>
        <p:nvSpPr>
          <p:cNvPr id="3" name="CasellaDiTesto 2">
            <a:extLst>
              <a:ext uri="{FF2B5EF4-FFF2-40B4-BE49-F238E27FC236}">
                <a16:creationId xmlns:a16="http://schemas.microsoft.com/office/drawing/2014/main" id="{9866AD59-4AC4-41F0-ACF1-FF950259A3C0}"/>
              </a:ext>
            </a:extLst>
          </p:cNvPr>
          <p:cNvSpPr txBox="1"/>
          <p:nvPr/>
        </p:nvSpPr>
        <p:spPr>
          <a:xfrm>
            <a:off x="4712773" y="748509"/>
            <a:ext cx="6805052" cy="1634594"/>
          </a:xfrm>
          <a:prstGeom prst="rect">
            <a:avLst/>
          </a:prstGeom>
        </p:spPr>
        <p:txBody>
          <a:bodyPr vert="horz" lIns="0" tIns="0" rIns="0" bIns="0" rtlCol="0">
            <a:normAutofit lnSpcReduction="10000"/>
          </a:bodyPr>
          <a:lstStyle/>
          <a:p>
            <a:pPr indent="-228600" defTabSz="914400">
              <a:lnSpc>
                <a:spcPct val="120000"/>
              </a:lnSpc>
              <a:spcAft>
                <a:spcPts val="600"/>
              </a:spcAft>
              <a:buFont typeface="Arial" panose="020B0604020202020204" pitchFamily="34" charset="0"/>
              <a:buChar char="•"/>
            </a:pPr>
            <a:r>
              <a:rPr lang="en-US" dirty="0"/>
              <a:t>Apart from the Constitution, other achievements for Indigenous people consisted in the framework for the autonomy of the regions which meant the control of resources. Morales imposed a series of reforms and laws that permitted the autonomy of the regions which lead to the decentralization of Bolivian state. </a:t>
            </a:r>
          </a:p>
          <a:p>
            <a:pPr defTabSz="914400">
              <a:lnSpc>
                <a:spcPct val="120000"/>
              </a:lnSpc>
              <a:spcAft>
                <a:spcPts val="600"/>
              </a:spcAft>
            </a:pPr>
            <a:endParaRPr lang="en-US" dirty="0"/>
          </a:p>
        </p:txBody>
      </p:sp>
      <p:sp>
        <p:nvSpPr>
          <p:cNvPr id="17" name="CasellaDiTesto 16">
            <a:extLst>
              <a:ext uri="{FF2B5EF4-FFF2-40B4-BE49-F238E27FC236}">
                <a16:creationId xmlns:a16="http://schemas.microsoft.com/office/drawing/2014/main" id="{FB0FA0BA-814A-4EBF-9044-9B15761AC532}"/>
              </a:ext>
            </a:extLst>
          </p:cNvPr>
          <p:cNvSpPr txBox="1"/>
          <p:nvPr/>
        </p:nvSpPr>
        <p:spPr>
          <a:xfrm>
            <a:off x="4712772" y="3839818"/>
            <a:ext cx="6805051" cy="1479379"/>
          </a:xfrm>
          <a:prstGeom prst="rect">
            <a:avLst/>
          </a:prstGeom>
          <a:noFill/>
        </p:spPr>
        <p:txBody>
          <a:bodyPr wrap="square">
            <a:spAutoFit/>
          </a:bodyPr>
          <a:lstStyle/>
          <a:p>
            <a:pPr indent="-228600" defTabSz="914400">
              <a:lnSpc>
                <a:spcPct val="120000"/>
              </a:lnSpc>
              <a:spcAft>
                <a:spcPts val="600"/>
              </a:spcAft>
              <a:buFont typeface="Arial" panose="020B0604020202020204" pitchFamily="34" charset="0"/>
              <a:buChar char="•"/>
            </a:pPr>
            <a:endParaRPr lang="en-US" dirty="0"/>
          </a:p>
          <a:p>
            <a:pPr indent="-228600" defTabSz="914400">
              <a:lnSpc>
                <a:spcPct val="120000"/>
              </a:lnSpc>
              <a:spcAft>
                <a:spcPts val="600"/>
              </a:spcAft>
              <a:buFont typeface="Arial" panose="020B0604020202020204" pitchFamily="34" charset="0"/>
              <a:buChar char="•"/>
            </a:pPr>
            <a:r>
              <a:rPr lang="en-US" dirty="0"/>
              <a:t>As we can notice, Morales emphasized the discourse of Indigenous rights and socialist economic approach in his political strategy. Moreover, he fought against the USA influence and interventionism.</a:t>
            </a:r>
          </a:p>
        </p:txBody>
      </p:sp>
      <p:sp>
        <p:nvSpPr>
          <p:cNvPr id="19" name="CasellaDiTesto 18">
            <a:extLst>
              <a:ext uri="{FF2B5EF4-FFF2-40B4-BE49-F238E27FC236}">
                <a16:creationId xmlns:a16="http://schemas.microsoft.com/office/drawing/2014/main" id="{88A924EC-793F-4F52-8C91-6D9815D77C49}"/>
              </a:ext>
            </a:extLst>
          </p:cNvPr>
          <p:cNvSpPr txBox="1"/>
          <p:nvPr/>
        </p:nvSpPr>
        <p:spPr>
          <a:xfrm>
            <a:off x="0" y="2870610"/>
            <a:ext cx="4038599" cy="369332"/>
          </a:xfrm>
          <a:prstGeom prst="rect">
            <a:avLst/>
          </a:prstGeom>
          <a:noFill/>
        </p:spPr>
        <p:txBody>
          <a:bodyPr wrap="square">
            <a:spAutoFit/>
          </a:bodyPr>
          <a:lstStyle/>
          <a:p>
            <a:r>
              <a:rPr lang="it-IT" sz="900" dirty="0"/>
              <a:t>https://blogs.lse.ac.uk/lsereviewofbooks/2014/03/25/book-review-latin-americas-multicultural-movements/</a:t>
            </a:r>
          </a:p>
        </p:txBody>
      </p:sp>
      <p:sp>
        <p:nvSpPr>
          <p:cNvPr id="21" name="CasellaDiTesto 20">
            <a:extLst>
              <a:ext uri="{FF2B5EF4-FFF2-40B4-BE49-F238E27FC236}">
                <a16:creationId xmlns:a16="http://schemas.microsoft.com/office/drawing/2014/main" id="{4F716202-6E09-434B-BD49-E22032BB2DD1}"/>
              </a:ext>
            </a:extLst>
          </p:cNvPr>
          <p:cNvSpPr txBox="1"/>
          <p:nvPr/>
        </p:nvSpPr>
        <p:spPr>
          <a:xfrm>
            <a:off x="102704" y="6151205"/>
            <a:ext cx="2521226" cy="246221"/>
          </a:xfrm>
          <a:prstGeom prst="rect">
            <a:avLst/>
          </a:prstGeom>
          <a:noFill/>
        </p:spPr>
        <p:txBody>
          <a:bodyPr wrap="square">
            <a:spAutoFit/>
          </a:bodyPr>
          <a:lstStyle/>
          <a:p>
            <a:r>
              <a:rPr lang="it-IT" sz="1000" dirty="0"/>
              <a:t>https://latinno.net/es/news/january-news/</a:t>
            </a:r>
          </a:p>
        </p:txBody>
      </p:sp>
    </p:spTree>
    <p:extLst>
      <p:ext uri="{BB962C8B-B14F-4D97-AF65-F5344CB8AC3E}">
        <p14:creationId xmlns:p14="http://schemas.microsoft.com/office/powerpoint/2010/main" val="6719061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5F76D-ACC8-DA44-9C56-54AB30DB5980}"/>
              </a:ext>
            </a:extLst>
          </p:cNvPr>
          <p:cNvSpPr>
            <a:spLocks noGrp="1"/>
          </p:cNvSpPr>
          <p:nvPr>
            <p:ph type="title"/>
          </p:nvPr>
        </p:nvSpPr>
        <p:spPr>
          <a:xfrm>
            <a:off x="804998" y="225287"/>
            <a:ext cx="10485854" cy="1048332"/>
          </a:xfrm>
        </p:spPr>
        <p:txBody>
          <a:bodyPr>
            <a:normAutofit/>
          </a:bodyPr>
          <a:lstStyle/>
          <a:p>
            <a:r>
              <a:rPr lang="en-US" sz="2000" b="1" dirty="0">
                <a:solidFill>
                  <a:srgbClr val="000000"/>
                </a:solidFill>
              </a:rPr>
              <a:t>The 2019’s elections: why did Morales fail?</a:t>
            </a:r>
            <a:br>
              <a:rPr lang="en-US" sz="2000" dirty="0">
                <a:solidFill>
                  <a:srgbClr val="000000"/>
                </a:solidFill>
              </a:rPr>
            </a:br>
            <a:r>
              <a:rPr lang="en-US" sz="2000" dirty="0">
                <a:solidFill>
                  <a:srgbClr val="000000"/>
                </a:solidFill>
              </a:rPr>
              <a:t> </a:t>
            </a:r>
            <a:br>
              <a:rPr lang="en-US" sz="2000" dirty="0">
                <a:solidFill>
                  <a:srgbClr val="000000"/>
                </a:solidFill>
              </a:rPr>
            </a:br>
            <a:endParaRPr lang="en-US" sz="2000" dirty="0">
              <a:solidFill>
                <a:srgbClr val="000000"/>
              </a:solidFill>
            </a:endParaRPr>
          </a:p>
        </p:txBody>
      </p:sp>
      <p:sp>
        <p:nvSpPr>
          <p:cNvPr id="3" name="Content Placeholder 2">
            <a:extLst>
              <a:ext uri="{FF2B5EF4-FFF2-40B4-BE49-F238E27FC236}">
                <a16:creationId xmlns:a16="http://schemas.microsoft.com/office/drawing/2014/main" id="{92F83DCE-F531-4B4E-9C35-80363C9C7CBF}"/>
              </a:ext>
            </a:extLst>
          </p:cNvPr>
          <p:cNvSpPr>
            <a:spLocks noGrp="1"/>
          </p:cNvSpPr>
          <p:nvPr>
            <p:ph idx="1"/>
          </p:nvPr>
        </p:nvSpPr>
        <p:spPr>
          <a:xfrm>
            <a:off x="636103" y="2676753"/>
            <a:ext cx="6957391" cy="1900390"/>
          </a:xfrm>
        </p:spPr>
        <p:txBody>
          <a:bodyPr anchor="ctr">
            <a:normAutofit lnSpcReduction="10000"/>
          </a:bodyPr>
          <a:lstStyle/>
          <a:p>
            <a:pPr marL="0" indent="0">
              <a:buNone/>
            </a:pPr>
            <a:r>
              <a:rPr lang="en-US" sz="1800" dirty="0">
                <a:solidFill>
                  <a:srgbClr val="000000"/>
                </a:solidFill>
              </a:rPr>
              <a:t>The case was sent to the OAS (Organization of the American States) which stated that ‘’ </a:t>
            </a:r>
            <a:r>
              <a:rPr lang="en-US" sz="1800" i="1" dirty="0">
                <a:solidFill>
                  <a:srgbClr val="000000"/>
                </a:solidFill>
              </a:rPr>
              <a:t>it was not statically probable for Morales to win the election. </a:t>
            </a:r>
            <a:r>
              <a:rPr lang="en-US" sz="1800" dirty="0">
                <a:solidFill>
                  <a:srgbClr val="000000"/>
                </a:solidFill>
              </a:rPr>
              <a:t>Morales replayed saying that OEAs took a political decision and that his country suffered a </a:t>
            </a:r>
            <a:r>
              <a:rPr lang="en-US" sz="1800" b="1" dirty="0">
                <a:solidFill>
                  <a:srgbClr val="000000"/>
                </a:solidFill>
              </a:rPr>
              <a:t>coup d’état</a:t>
            </a:r>
            <a:r>
              <a:rPr lang="en-US" sz="1800" dirty="0">
                <a:solidFill>
                  <a:srgbClr val="000000"/>
                </a:solidFill>
              </a:rPr>
              <a:t> due to its lithium reserves from the part of the Americans (Le Monde, 2019). In addition, the one who took his place was the chief of Senate. </a:t>
            </a:r>
          </a:p>
        </p:txBody>
      </p:sp>
      <p:pic>
        <p:nvPicPr>
          <p:cNvPr id="4" name="Picture 3">
            <a:hlinkClick r:id="rId2"/>
            <a:extLst>
              <a:ext uri="{FF2B5EF4-FFF2-40B4-BE49-F238E27FC236}">
                <a16:creationId xmlns:a16="http://schemas.microsoft.com/office/drawing/2014/main" id="{F09D69C7-1B2C-574C-A2C8-5D7739E20B3E}"/>
              </a:ext>
            </a:extLst>
          </p:cNvPr>
          <p:cNvPicPr>
            <a:picLocks noChangeAspect="1"/>
          </p:cNvPicPr>
          <p:nvPr/>
        </p:nvPicPr>
        <p:blipFill rotWithShape="1">
          <a:blip r:embed="rId3"/>
          <a:srcRect l="25151" r="25968" b="1"/>
          <a:stretch/>
        </p:blipFill>
        <p:spPr>
          <a:xfrm>
            <a:off x="7712765" y="1273619"/>
            <a:ext cx="4479235" cy="5154462"/>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
        <p:nvSpPr>
          <p:cNvPr id="10" name="CasellaDiTesto 9">
            <a:extLst>
              <a:ext uri="{FF2B5EF4-FFF2-40B4-BE49-F238E27FC236}">
                <a16:creationId xmlns:a16="http://schemas.microsoft.com/office/drawing/2014/main" id="{5E03C6ED-F8F0-411D-A157-A104A05AEA7C}"/>
              </a:ext>
            </a:extLst>
          </p:cNvPr>
          <p:cNvSpPr txBox="1"/>
          <p:nvPr/>
        </p:nvSpPr>
        <p:spPr>
          <a:xfrm>
            <a:off x="576469" y="4857839"/>
            <a:ext cx="7195931" cy="1200329"/>
          </a:xfrm>
          <a:prstGeom prst="rect">
            <a:avLst/>
          </a:prstGeom>
          <a:noFill/>
        </p:spPr>
        <p:txBody>
          <a:bodyPr wrap="square">
            <a:spAutoFit/>
          </a:bodyPr>
          <a:lstStyle/>
          <a:p>
            <a:pPr marL="0" indent="0">
              <a:buNone/>
            </a:pPr>
            <a:r>
              <a:rPr lang="en-US" sz="1800" dirty="0">
                <a:solidFill>
                  <a:srgbClr val="000000"/>
                </a:solidFill>
              </a:rPr>
              <a:t>Morales fled to Mexico in November 2019 being in exile and seek to return to candidate for the Senate, decision that was contested in Justice. In this context, </a:t>
            </a:r>
            <a:r>
              <a:rPr lang="en-US" sz="1800" b="1" dirty="0">
                <a:solidFill>
                  <a:srgbClr val="000000"/>
                </a:solidFill>
              </a:rPr>
              <a:t>Human Rights Watch denounced a political persecution against Morales.</a:t>
            </a:r>
            <a:endParaRPr lang="en-US" sz="1800" dirty="0">
              <a:solidFill>
                <a:srgbClr val="000000"/>
              </a:solidFill>
            </a:endParaRPr>
          </a:p>
        </p:txBody>
      </p:sp>
      <p:sp>
        <p:nvSpPr>
          <p:cNvPr id="12" name="CasellaDiTesto 11">
            <a:extLst>
              <a:ext uri="{FF2B5EF4-FFF2-40B4-BE49-F238E27FC236}">
                <a16:creationId xmlns:a16="http://schemas.microsoft.com/office/drawing/2014/main" id="{1D2DCB00-B8F4-475D-AD61-5A57B810FFF0}"/>
              </a:ext>
            </a:extLst>
          </p:cNvPr>
          <p:cNvSpPr txBox="1"/>
          <p:nvPr/>
        </p:nvSpPr>
        <p:spPr>
          <a:xfrm>
            <a:off x="636103" y="998094"/>
            <a:ext cx="7076662" cy="1200329"/>
          </a:xfrm>
          <a:prstGeom prst="rect">
            <a:avLst/>
          </a:prstGeom>
          <a:noFill/>
        </p:spPr>
        <p:txBody>
          <a:bodyPr wrap="square">
            <a:spAutoFit/>
          </a:bodyPr>
          <a:lstStyle/>
          <a:p>
            <a:pPr marL="0" indent="0">
              <a:buNone/>
            </a:pPr>
            <a:r>
              <a:rPr lang="en-US" sz="1800" dirty="0">
                <a:solidFill>
                  <a:srgbClr val="000000"/>
                </a:solidFill>
              </a:rPr>
              <a:t>As the international media presented the elections of 2019 were marked by instability. Morales won and Carlos Mensa lost the presidency (Le Monde, 2019). The opposition quickly reacted with three weeks of violent protests in the capital. </a:t>
            </a:r>
          </a:p>
        </p:txBody>
      </p:sp>
    </p:spTree>
    <p:extLst>
      <p:ext uri="{BB962C8B-B14F-4D97-AF65-F5344CB8AC3E}">
        <p14:creationId xmlns:p14="http://schemas.microsoft.com/office/powerpoint/2010/main" val="845374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36">
            <a:extLst>
              <a:ext uri="{FF2B5EF4-FFF2-40B4-BE49-F238E27FC236}">
                <a16:creationId xmlns:a16="http://schemas.microsoft.com/office/drawing/2014/main" id="{8BEAC55E-FD3E-4A90-B4E2-D197D80383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asellaDiTesto 3">
            <a:extLst>
              <a:ext uri="{FF2B5EF4-FFF2-40B4-BE49-F238E27FC236}">
                <a16:creationId xmlns:a16="http://schemas.microsoft.com/office/drawing/2014/main" id="{70139E16-1E35-49E0-BD0E-F9FF657463C2}"/>
              </a:ext>
            </a:extLst>
          </p:cNvPr>
          <p:cNvSpPr txBox="1"/>
          <p:nvPr/>
        </p:nvSpPr>
        <p:spPr>
          <a:xfrm>
            <a:off x="1371601" y="457199"/>
            <a:ext cx="9448800" cy="1061357"/>
          </a:xfrm>
          <a:prstGeom prst="rect">
            <a:avLst/>
          </a:prstGeom>
        </p:spPr>
        <p:txBody>
          <a:bodyPr vert="horz" lIns="0" tIns="0" rIns="0" bIns="0" rtlCol="0" anchor="b">
            <a:normAutofit/>
          </a:bodyPr>
          <a:lstStyle/>
          <a:p>
            <a:pPr defTabSz="914400">
              <a:spcBef>
                <a:spcPct val="0"/>
              </a:spcBef>
              <a:spcAft>
                <a:spcPts val="600"/>
              </a:spcAft>
            </a:pPr>
            <a:r>
              <a:rPr lang="en-US" sz="4000" b="1" cap="all" spc="700">
                <a:latin typeface="+mj-lt"/>
                <a:ea typeface="+mj-ea"/>
                <a:cs typeface="+mj-cs"/>
              </a:rPr>
              <a:t>CONCLUSIONS</a:t>
            </a:r>
          </a:p>
        </p:txBody>
      </p:sp>
      <p:sp>
        <p:nvSpPr>
          <p:cNvPr id="3" name="Content Placeholder 2">
            <a:extLst>
              <a:ext uri="{FF2B5EF4-FFF2-40B4-BE49-F238E27FC236}">
                <a16:creationId xmlns:a16="http://schemas.microsoft.com/office/drawing/2014/main" id="{7DE775FA-4477-754E-9674-158972CC8A4E}"/>
              </a:ext>
            </a:extLst>
          </p:cNvPr>
          <p:cNvSpPr>
            <a:spLocks noGrp="1"/>
          </p:cNvSpPr>
          <p:nvPr>
            <p:ph idx="1"/>
          </p:nvPr>
        </p:nvSpPr>
        <p:spPr>
          <a:xfrm>
            <a:off x="1371601" y="1887968"/>
            <a:ext cx="9448800" cy="3812746"/>
          </a:xfrm>
        </p:spPr>
        <p:txBody>
          <a:bodyPr vert="horz" lIns="0" tIns="0" rIns="0" bIns="0" rtlCol="0">
            <a:normAutofit/>
          </a:bodyPr>
          <a:lstStyle/>
          <a:p>
            <a:pPr marL="0"/>
            <a:endParaRPr lang="en-US" sz="1800"/>
          </a:p>
          <a:p>
            <a:r>
              <a:rPr lang="en-US" sz="1800"/>
              <a:t>An interesting point is that MAS won once again the election even if Evo Morales is highly criticized in the country. He now returned in Bolivia (Le Monde, 2020) and he intends to continue its political career.</a:t>
            </a:r>
          </a:p>
          <a:p>
            <a:pPr marL="0"/>
            <a:endParaRPr lang="en-US" sz="1800"/>
          </a:p>
          <a:p>
            <a:r>
              <a:rPr lang="en-US" sz="1800"/>
              <a:t>Evo Morales remains an important figure for transforming Bolivia and highlighting its diverse ethnicity, adopting policies in favor of indigenous people. Even if he was involved in some corruption affaires and received critics for the administration of health system and environment, Evo Morales embodies the change in Bolivian society.</a:t>
            </a:r>
          </a:p>
          <a:p>
            <a:pPr marL="0"/>
            <a:endParaRPr lang="en-US" sz="1800"/>
          </a:p>
          <a:p>
            <a:endParaRPr lang="en-US" sz="1800"/>
          </a:p>
        </p:txBody>
      </p:sp>
      <p:sp>
        <p:nvSpPr>
          <p:cNvPr id="44" name="Rectangle 38">
            <a:extLst>
              <a:ext uri="{FF2B5EF4-FFF2-40B4-BE49-F238E27FC236}">
                <a16:creationId xmlns:a16="http://schemas.microsoft.com/office/drawing/2014/main" id="{282DCAD1-D7F2-4CA8-960C-526B7DB37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8741"/>
            <a:ext cx="12192000" cy="449256"/>
          </a:xfrm>
          <a:prstGeom prst="rect">
            <a:avLst/>
          </a:prstGeom>
          <a:gradFill>
            <a:gsLst>
              <a:gs pos="14000">
                <a:schemeClr val="accent4">
                  <a:alpha val="28000"/>
                </a:schemeClr>
              </a:gs>
              <a:gs pos="100000">
                <a:schemeClr val="accent5">
                  <a:alpha val="85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0">
            <a:extLst>
              <a:ext uri="{FF2B5EF4-FFF2-40B4-BE49-F238E27FC236}">
                <a16:creationId xmlns:a16="http://schemas.microsoft.com/office/drawing/2014/main" id="{0009AC7F-1347-41C8-8BEB-47473A21A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8316"/>
            <a:ext cx="8153398" cy="449684"/>
          </a:xfrm>
          <a:prstGeom prst="rect">
            <a:avLst/>
          </a:prstGeom>
          <a:gradFill>
            <a:gsLst>
              <a:gs pos="9000">
                <a:schemeClr val="accent2">
                  <a:lumMod val="60000"/>
                  <a:lumOff val="40000"/>
                  <a:alpha val="68000"/>
                </a:schemeClr>
              </a:gs>
              <a:gs pos="99000">
                <a:schemeClr val="accent2"/>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82337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3"/>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4D896123-1B32-4CB1-B2ED-E34BBC26B4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Google Shape;57;p13"/>
          <p:cNvPicPr preferRelativeResize="0"/>
          <p:nvPr/>
        </p:nvPicPr>
        <p:blipFill rotWithShape="1">
          <a:blip r:embed="rId3"/>
          <a:srcRect b="1747"/>
          <a:stretch/>
        </p:blipFill>
        <p:spPr>
          <a:xfrm>
            <a:off x="20" y="10"/>
            <a:ext cx="12191980" cy="6857990"/>
          </a:xfrm>
          <a:prstGeom prst="rect">
            <a:avLst/>
          </a:prstGeom>
          <a:noFill/>
        </p:spPr>
      </p:pic>
      <p:sp>
        <p:nvSpPr>
          <p:cNvPr id="64" name="Rectangle 63">
            <a:extLst>
              <a:ext uri="{FF2B5EF4-FFF2-40B4-BE49-F238E27FC236}">
                <a16:creationId xmlns:a16="http://schemas.microsoft.com/office/drawing/2014/main" id="{1145F121-7DB3-4C20-B960-333CE2967F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3666683"/>
            <a:ext cx="12188952" cy="3191317"/>
          </a:xfrm>
          <a:prstGeom prst="rect">
            <a:avLst/>
          </a:prstGeom>
          <a:gradFill>
            <a:gsLst>
              <a:gs pos="42000">
                <a:schemeClr val="tx1">
                  <a:alpha val="23000"/>
                </a:schemeClr>
              </a:gs>
              <a:gs pos="0">
                <a:schemeClr val="tx1">
                  <a:alpha val="0"/>
                </a:schemeClr>
              </a:gs>
              <a:gs pos="100000">
                <a:schemeClr val="tx1">
                  <a:alpha val="3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Google Shape;54;p13"/>
          <p:cNvSpPr txBox="1">
            <a:spLocks noGrp="1"/>
          </p:cNvSpPr>
          <p:nvPr>
            <p:ph type="ctrTitle"/>
          </p:nvPr>
        </p:nvSpPr>
        <p:spPr>
          <a:xfrm>
            <a:off x="731521" y="4306473"/>
            <a:ext cx="10189698" cy="3850276"/>
          </a:xfrm>
          <a:prstGeom prst="rect">
            <a:avLst/>
          </a:prstGeom>
        </p:spPr>
        <p:txBody>
          <a:bodyPr spcFirstLastPara="1" vert="horz" lIns="121900" tIns="121900" rIns="121900" bIns="121900" rtlCol="0" anchorCtr="0">
            <a:normAutofit/>
          </a:bodyPr>
          <a:lstStyle/>
          <a:p>
            <a:pPr>
              <a:spcBef>
                <a:spcPts val="0"/>
              </a:spcBef>
            </a:pPr>
            <a:r>
              <a:rPr lang="en-US" sz="2800" dirty="0">
                <a:solidFill>
                  <a:schemeClr val="bg1"/>
                </a:solidFill>
              </a:rPr>
              <a:t>The </a:t>
            </a:r>
            <a:r>
              <a:rPr lang="en-US" sz="2800" dirty="0" err="1">
                <a:solidFill>
                  <a:schemeClr val="bg1"/>
                </a:solidFill>
              </a:rPr>
              <a:t>Chimáne</a:t>
            </a:r>
            <a:r>
              <a:rPr lang="en-US" sz="2800" dirty="0">
                <a:solidFill>
                  <a:schemeClr val="bg1"/>
                </a:solidFill>
              </a:rPr>
              <a:t> : a Native Amazonian community that is particularly vulnerable to Covid19</a:t>
            </a:r>
          </a:p>
          <a:p>
            <a:pPr>
              <a:spcBef>
                <a:spcPts val="0"/>
              </a:spcBef>
            </a:pPr>
            <a:endParaRPr lang="en-US" sz="2800" dirty="0">
              <a:solidFill>
                <a:schemeClr val="bg1"/>
              </a:solidFill>
            </a:endParaRPr>
          </a:p>
          <a:p>
            <a:pPr>
              <a:spcBef>
                <a:spcPts val="0"/>
              </a:spcBef>
              <a:buClr>
                <a:schemeClr val="dk1"/>
              </a:buClr>
              <a:buSzPts val="1100"/>
            </a:pPr>
            <a:endParaRPr lang="en-US" sz="2800" dirty="0">
              <a:solidFill>
                <a:schemeClr val="bg1"/>
              </a:solidFill>
            </a:endParaRPr>
          </a:p>
          <a:p>
            <a:pPr>
              <a:spcBef>
                <a:spcPts val="0"/>
              </a:spcBef>
            </a:pPr>
            <a:endParaRPr lang="en-US" sz="2800" dirty="0">
              <a:solidFill>
                <a:schemeClr val="bg1"/>
              </a:solidFill>
            </a:endParaRPr>
          </a:p>
        </p:txBody>
      </p:sp>
      <p:sp>
        <p:nvSpPr>
          <p:cNvPr id="56" name="Google Shape;56;p13"/>
          <p:cNvSpPr txBox="1"/>
          <p:nvPr/>
        </p:nvSpPr>
        <p:spPr>
          <a:xfrm>
            <a:off x="1836133" y="-13220233"/>
            <a:ext cx="9871200" cy="1151600"/>
          </a:xfrm>
          <a:prstGeom prst="rect">
            <a:avLst/>
          </a:prstGeom>
          <a:noFill/>
          <a:ln>
            <a:noFill/>
          </a:ln>
        </p:spPr>
        <p:txBody>
          <a:bodyPr spcFirstLastPara="1" wrap="square" lIns="121900" tIns="121900" rIns="121900" bIns="121900" anchor="t" anchorCtr="0">
            <a:noAutofit/>
          </a:bodyPr>
          <a:lstStyle/>
          <a:p>
            <a:endParaRPr sz="24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E3CBB9B1-7B7D-4BA1-A1AF-572168B395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C0DF334C-C57C-4A75-A5B8-F46C0FCA6BF5}"/>
              </a:ext>
            </a:extLst>
          </p:cNvPr>
          <p:cNvSpPr>
            <a:spLocks noGrp="1"/>
          </p:cNvSpPr>
          <p:nvPr>
            <p:ph type="title"/>
          </p:nvPr>
        </p:nvSpPr>
        <p:spPr>
          <a:xfrm>
            <a:off x="8643193" y="404782"/>
            <a:ext cx="3091607" cy="989090"/>
          </a:xfrm>
        </p:spPr>
        <p:txBody>
          <a:bodyPr anchor="b">
            <a:normAutofit/>
          </a:bodyPr>
          <a:lstStyle/>
          <a:p>
            <a:r>
              <a:rPr lang="it-IT" sz="2800" dirty="0"/>
              <a:t>Covid-19 in </a:t>
            </a:r>
            <a:r>
              <a:rPr lang="it-IT" sz="2800" dirty="0" err="1"/>
              <a:t>bolivia</a:t>
            </a:r>
            <a:r>
              <a:rPr lang="it-IT" sz="2800" dirty="0"/>
              <a:t> </a:t>
            </a:r>
          </a:p>
        </p:txBody>
      </p:sp>
      <p:pic>
        <p:nvPicPr>
          <p:cNvPr id="10" name="Immagine 9">
            <a:extLst>
              <a:ext uri="{FF2B5EF4-FFF2-40B4-BE49-F238E27FC236}">
                <a16:creationId xmlns:a16="http://schemas.microsoft.com/office/drawing/2014/main" id="{5B6661E0-8FF7-414C-8417-3C42069F2123}"/>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6920" r="11716"/>
          <a:stretch/>
        </p:blipFill>
        <p:spPr>
          <a:xfrm>
            <a:off x="20" y="431"/>
            <a:ext cx="8115280" cy="6408311"/>
          </a:xfrm>
          <a:prstGeom prst="rect">
            <a:avLst/>
          </a:prstGeom>
        </p:spPr>
      </p:pic>
      <p:sp>
        <p:nvSpPr>
          <p:cNvPr id="3" name="Segnaposto contenuto 2">
            <a:extLst>
              <a:ext uri="{FF2B5EF4-FFF2-40B4-BE49-F238E27FC236}">
                <a16:creationId xmlns:a16="http://schemas.microsoft.com/office/drawing/2014/main" id="{3D348425-C2DE-4EBB-AAC2-5EF2216DAA9F}"/>
              </a:ext>
            </a:extLst>
          </p:cNvPr>
          <p:cNvSpPr>
            <a:spLocks noGrp="1"/>
          </p:cNvSpPr>
          <p:nvPr>
            <p:ph idx="1"/>
          </p:nvPr>
        </p:nvSpPr>
        <p:spPr>
          <a:xfrm>
            <a:off x="8494399" y="1798654"/>
            <a:ext cx="3240401" cy="4160019"/>
          </a:xfrm>
        </p:spPr>
        <p:txBody>
          <a:bodyPr>
            <a:normAutofit/>
          </a:bodyPr>
          <a:lstStyle/>
          <a:p>
            <a:r>
              <a:rPr lang="it-IT" sz="1800" dirty="0"/>
              <a:t>Total quarantine </a:t>
            </a:r>
            <a:r>
              <a:rPr lang="it-IT" sz="1800" dirty="0" err="1"/>
              <a:t>declared</a:t>
            </a:r>
            <a:r>
              <a:rPr lang="it-IT" sz="1800" dirty="0"/>
              <a:t> on March 22 </a:t>
            </a:r>
            <a:r>
              <a:rPr lang="it-IT" sz="1800" dirty="0" err="1"/>
              <a:t>until</a:t>
            </a:r>
            <a:r>
              <a:rPr lang="it-IT" sz="1800" dirty="0"/>
              <a:t> May 31.</a:t>
            </a:r>
          </a:p>
          <a:p>
            <a:pPr marL="0" indent="0">
              <a:buNone/>
            </a:pPr>
            <a:endParaRPr lang="it-IT" sz="1800" dirty="0"/>
          </a:p>
          <a:p>
            <a:r>
              <a:rPr lang="it-IT" sz="1800" dirty="0"/>
              <a:t>End of </a:t>
            </a:r>
            <a:r>
              <a:rPr lang="it-IT" sz="1800" dirty="0" err="1"/>
              <a:t>July</a:t>
            </a:r>
            <a:r>
              <a:rPr lang="it-IT" sz="1800" dirty="0"/>
              <a:t>: 75.234 </a:t>
            </a:r>
            <a:r>
              <a:rPr lang="it-IT" sz="1800" dirty="0" err="1"/>
              <a:t>positives</a:t>
            </a:r>
            <a:r>
              <a:rPr lang="it-IT" sz="1800" dirty="0"/>
              <a:t> </a:t>
            </a:r>
          </a:p>
          <a:p>
            <a:pPr marL="0" indent="0">
              <a:buNone/>
            </a:pPr>
            <a:r>
              <a:rPr lang="it-IT" sz="1800" dirty="0"/>
              <a:t>                     23.305 </a:t>
            </a:r>
            <a:r>
              <a:rPr lang="it-IT" sz="1800" dirty="0" err="1"/>
              <a:t>recovered</a:t>
            </a:r>
            <a:r>
              <a:rPr lang="it-IT" sz="1800" dirty="0"/>
              <a:t> </a:t>
            </a:r>
          </a:p>
          <a:p>
            <a:pPr marL="0" indent="0">
              <a:buNone/>
            </a:pPr>
            <a:r>
              <a:rPr lang="it-IT" sz="1800" dirty="0"/>
              <a:t>                     2.894 </a:t>
            </a:r>
            <a:r>
              <a:rPr lang="it-IT" sz="1800" dirty="0" err="1"/>
              <a:t>deaths</a:t>
            </a:r>
            <a:r>
              <a:rPr lang="it-IT" sz="1800" dirty="0"/>
              <a:t> </a:t>
            </a:r>
          </a:p>
          <a:p>
            <a:pPr marL="0" indent="0">
              <a:buNone/>
            </a:pPr>
            <a:endParaRPr lang="it-IT" sz="1800" dirty="0"/>
          </a:p>
          <a:p>
            <a:r>
              <a:rPr lang="it-IT" sz="1800" dirty="0" err="1"/>
              <a:t>December</a:t>
            </a:r>
            <a:r>
              <a:rPr lang="it-IT" sz="1800" dirty="0"/>
              <a:t>: 147.150 </a:t>
            </a:r>
            <a:r>
              <a:rPr lang="it-IT" sz="1800" dirty="0" err="1"/>
              <a:t>positives</a:t>
            </a:r>
            <a:endParaRPr lang="it-IT" sz="1800" dirty="0"/>
          </a:p>
          <a:p>
            <a:pPr marL="0" indent="0">
              <a:buNone/>
            </a:pPr>
            <a:r>
              <a:rPr lang="it-IT" sz="1800" dirty="0"/>
              <a:t>                      9.018 </a:t>
            </a:r>
            <a:r>
              <a:rPr lang="it-IT" sz="1800" dirty="0" err="1"/>
              <a:t>deaths</a:t>
            </a:r>
            <a:r>
              <a:rPr lang="it-IT" sz="1800" dirty="0"/>
              <a:t> </a:t>
            </a:r>
          </a:p>
          <a:p>
            <a:pPr marL="0" indent="0">
              <a:buNone/>
            </a:pPr>
            <a:endParaRPr lang="it-IT" sz="1800" dirty="0"/>
          </a:p>
        </p:txBody>
      </p:sp>
      <p:sp>
        <p:nvSpPr>
          <p:cNvPr id="17" name="Rectangle 16">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49257"/>
          </a:xfrm>
          <a:prstGeom prst="rect">
            <a:avLst/>
          </a:prstGeom>
          <a:gradFill>
            <a:gsLst>
              <a:gs pos="34000">
                <a:schemeClr val="accent4">
                  <a:alpha val="73000"/>
                </a:schemeClr>
              </a:gs>
              <a:gs pos="100000">
                <a:schemeClr val="accent5">
                  <a:alpha val="89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8314"/>
            <a:ext cx="8115300" cy="449258"/>
          </a:xfrm>
          <a:prstGeom prst="rect">
            <a:avLst/>
          </a:prstGeom>
          <a:gradFill>
            <a:gsLst>
              <a:gs pos="22000">
                <a:schemeClr val="accent5">
                  <a:lumMod val="60000"/>
                  <a:lumOff val="40000"/>
                  <a:alpha val="55000"/>
                </a:schemeClr>
              </a:gs>
              <a:gs pos="99000">
                <a:schemeClr val="accent2"/>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48048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1"/>
        <p:cNvGrpSpPr/>
        <p:nvPr/>
      </p:nvGrpSpPr>
      <p:grpSpPr>
        <a:xfrm>
          <a:off x="0" y="0"/>
          <a:ext cx="0" cy="0"/>
          <a:chOff x="0" y="0"/>
          <a:chExt cx="0" cy="0"/>
        </a:xfrm>
      </p:grpSpPr>
      <p:sp>
        <p:nvSpPr>
          <p:cNvPr id="70" name="Rectangle 69">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4" name="Rectangle 73">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Google Shape;62;p14"/>
          <p:cNvSpPr txBox="1">
            <a:spLocks noGrp="1"/>
          </p:cNvSpPr>
          <p:nvPr>
            <p:ph type="title"/>
          </p:nvPr>
        </p:nvSpPr>
        <p:spPr>
          <a:xfrm>
            <a:off x="658849" y="243757"/>
            <a:ext cx="7448241" cy="634155"/>
          </a:xfrm>
          <a:prstGeom prst="rect">
            <a:avLst/>
          </a:prstGeom>
        </p:spPr>
        <p:txBody>
          <a:bodyPr spcFirstLastPara="1" vert="horz" lIns="0" tIns="0" rIns="0" bIns="0" rtlCol="0" anchor="b" anchorCtr="0">
            <a:normAutofit/>
          </a:bodyPr>
          <a:lstStyle/>
          <a:p>
            <a:pPr algn="ctr">
              <a:spcBef>
                <a:spcPct val="0"/>
              </a:spcBef>
            </a:pPr>
            <a:r>
              <a:rPr lang="en-US" sz="2400" dirty="0"/>
              <a:t>General presentation</a:t>
            </a:r>
          </a:p>
        </p:txBody>
      </p:sp>
      <p:sp>
        <p:nvSpPr>
          <p:cNvPr id="63" name="Google Shape;63;p14"/>
          <p:cNvSpPr txBox="1">
            <a:spLocks noGrp="1"/>
          </p:cNvSpPr>
          <p:nvPr>
            <p:ph type="body" idx="1"/>
          </p:nvPr>
        </p:nvSpPr>
        <p:spPr>
          <a:xfrm>
            <a:off x="479506" y="2278673"/>
            <a:ext cx="7909118" cy="3461155"/>
          </a:xfrm>
          <a:prstGeom prst="rect">
            <a:avLst/>
          </a:prstGeom>
        </p:spPr>
        <p:txBody>
          <a:bodyPr spcFirstLastPara="1" vert="horz" lIns="0" tIns="0" rIns="0" bIns="0" rtlCol="0" anchorCtr="0">
            <a:normAutofit fontScale="92500"/>
          </a:bodyPr>
          <a:lstStyle/>
          <a:p>
            <a:pPr marL="0" indent="0">
              <a:buClr>
                <a:schemeClr val="dk1"/>
              </a:buClr>
              <a:buSzPts val="1100"/>
              <a:buNone/>
            </a:pPr>
            <a:endParaRPr lang="en-US" sz="1800" dirty="0"/>
          </a:p>
          <a:p>
            <a:pPr marL="0" indent="0">
              <a:buClr>
                <a:schemeClr val="dk1"/>
              </a:buClr>
              <a:buSzPts val="1100"/>
              <a:buNone/>
            </a:pPr>
            <a:r>
              <a:rPr lang="en-US" sz="1800" dirty="0"/>
              <a:t>The </a:t>
            </a:r>
            <a:r>
              <a:rPr lang="en-US" sz="1800" dirty="0" err="1"/>
              <a:t>Chimáne</a:t>
            </a:r>
            <a:r>
              <a:rPr lang="en-US" sz="1800" dirty="0"/>
              <a:t> are the main residents of the </a:t>
            </a:r>
            <a:r>
              <a:rPr lang="en-US" sz="1800" dirty="0" err="1"/>
              <a:t>Territorio</a:t>
            </a:r>
            <a:r>
              <a:rPr lang="en-US" sz="1800" dirty="0"/>
              <a:t> del </a:t>
            </a:r>
            <a:r>
              <a:rPr lang="en-US" sz="1800" dirty="0" err="1"/>
              <a:t>Consejo</a:t>
            </a:r>
            <a:r>
              <a:rPr lang="en-US" sz="1800" dirty="0"/>
              <a:t> </a:t>
            </a:r>
            <a:r>
              <a:rPr lang="en-US" sz="1800" dirty="0" err="1"/>
              <a:t>T’simane</a:t>
            </a:r>
            <a:r>
              <a:rPr lang="en-US" sz="1800" dirty="0"/>
              <a:t> and the </a:t>
            </a:r>
            <a:r>
              <a:rPr lang="en-US" sz="1800" dirty="0" err="1"/>
              <a:t>Pilón</a:t>
            </a:r>
            <a:r>
              <a:rPr lang="en-US" sz="1800" dirty="0"/>
              <a:t> </a:t>
            </a:r>
            <a:r>
              <a:rPr lang="en-US" sz="1800" dirty="0" err="1"/>
              <a:t>Lajas</a:t>
            </a:r>
            <a:r>
              <a:rPr lang="en-US" sz="1800" dirty="0"/>
              <a:t> Reserve, affiliated with the multiethnic </a:t>
            </a:r>
            <a:r>
              <a:rPr lang="en-US" sz="1800" dirty="0" err="1"/>
              <a:t>Consejo</a:t>
            </a:r>
            <a:r>
              <a:rPr lang="en-US" sz="1800" dirty="0"/>
              <a:t> Regional </a:t>
            </a:r>
            <a:r>
              <a:rPr lang="en-US" sz="1800" dirty="0" err="1"/>
              <a:t>Tsimane</a:t>
            </a:r>
            <a:r>
              <a:rPr lang="en-US" sz="1800" dirty="0"/>
              <a:t> </a:t>
            </a:r>
            <a:r>
              <a:rPr lang="en-US" sz="1800" dirty="0" err="1"/>
              <a:t>Moseten</a:t>
            </a:r>
            <a:r>
              <a:rPr lang="en-US" sz="1800" dirty="0"/>
              <a:t>. The Reserve holds the title of Native Community Land (meaning that according to Bolivian law, the territory belongs to Indigenous communities through collective title).</a:t>
            </a:r>
          </a:p>
          <a:p>
            <a:pPr marL="0" indent="0">
              <a:buClr>
                <a:schemeClr val="dk1"/>
              </a:buClr>
              <a:buSzPts val="1100"/>
              <a:buNone/>
            </a:pPr>
            <a:endParaRPr lang="en-US" sz="1800" dirty="0"/>
          </a:p>
          <a:p>
            <a:pPr marL="0" indent="0">
              <a:buClr>
                <a:schemeClr val="dk1"/>
              </a:buClr>
              <a:buSzPts val="1100"/>
              <a:buNone/>
            </a:pPr>
            <a:r>
              <a:rPr lang="en-US" sz="1800" dirty="0"/>
              <a:t>The community speaks an eponym language isolate which has some dialects known as </a:t>
            </a:r>
            <a:r>
              <a:rPr lang="en-US" sz="1800" dirty="0" err="1"/>
              <a:t>Mosetén</a:t>
            </a:r>
            <a:r>
              <a:rPr lang="en-US" sz="1800" dirty="0"/>
              <a:t>.</a:t>
            </a:r>
          </a:p>
          <a:p>
            <a:pPr marL="0" indent="0">
              <a:buNone/>
            </a:pPr>
            <a:endParaRPr lang="en-US" sz="1800" dirty="0"/>
          </a:p>
          <a:p>
            <a:pPr marL="0" indent="0">
              <a:buNone/>
            </a:pPr>
            <a:r>
              <a:rPr lang="en-US" sz="1800" dirty="0" err="1"/>
              <a:t>Chimáne</a:t>
            </a:r>
            <a:r>
              <a:rPr lang="en-US" sz="1800" dirty="0"/>
              <a:t> villages usually gather around 20 household with an average of 6 person in each of these. </a:t>
            </a:r>
          </a:p>
          <a:p>
            <a:pPr marL="0" indent="-228600">
              <a:buFont typeface="Arial" panose="020B0604020202020204" pitchFamily="34" charset="0"/>
              <a:buChar char="•"/>
            </a:pPr>
            <a:endParaRPr lang="en-US" sz="1800" dirty="0"/>
          </a:p>
          <a:p>
            <a:pPr marL="0" indent="-228600">
              <a:buClr>
                <a:schemeClr val="dk1"/>
              </a:buClr>
              <a:buSzPts val="1100"/>
              <a:buFont typeface="Arial" panose="020B0604020202020204" pitchFamily="34" charset="0"/>
              <a:buChar char="•"/>
            </a:pPr>
            <a:endParaRPr lang="en-US" sz="1800" dirty="0"/>
          </a:p>
          <a:p>
            <a:pPr marL="0" indent="-228600">
              <a:buClr>
                <a:schemeClr val="dk1"/>
              </a:buClr>
              <a:buSzPts val="1100"/>
              <a:buFont typeface="Arial" panose="020B0604020202020204" pitchFamily="34" charset="0"/>
              <a:buChar char="•"/>
            </a:pPr>
            <a:endParaRPr lang="en-US" sz="1800" dirty="0"/>
          </a:p>
          <a:p>
            <a:pPr marL="0" indent="-228600">
              <a:spcAft>
                <a:spcPts val="2133"/>
              </a:spcAft>
              <a:buFont typeface="Arial" panose="020B0604020202020204" pitchFamily="34" charset="0"/>
              <a:buChar char="•"/>
            </a:pPr>
            <a:endParaRPr lang="en-US" sz="1800" b="1" dirty="0"/>
          </a:p>
        </p:txBody>
      </p:sp>
      <p:pic>
        <p:nvPicPr>
          <p:cNvPr id="64" name="Google Shape;64;p14"/>
          <p:cNvPicPr preferRelativeResize="0"/>
          <p:nvPr/>
        </p:nvPicPr>
        <p:blipFill rotWithShape="1">
          <a:blip r:embed="rId3"/>
          <a:srcRect t="7908" r="3" b="3345"/>
          <a:stretch/>
        </p:blipFill>
        <p:spPr>
          <a:xfrm>
            <a:off x="8765939" y="629382"/>
            <a:ext cx="2592126" cy="2592126"/>
          </a:xfrm>
          <a:custGeom>
            <a:avLst/>
            <a:gdLst/>
            <a:ahLst/>
            <a:cxnLst/>
            <a:rect l="l" t="t" r="r" b="b"/>
            <a:pathLst>
              <a:path w="2592126" h="2592126">
                <a:moveTo>
                  <a:pt x="1296063" y="0"/>
                </a:moveTo>
                <a:cubicBezTo>
                  <a:pt x="2011859" y="0"/>
                  <a:pt x="2592126" y="580267"/>
                  <a:pt x="2592126" y="1296063"/>
                </a:cubicBezTo>
                <a:cubicBezTo>
                  <a:pt x="2592126" y="2011859"/>
                  <a:pt x="2011859" y="2592126"/>
                  <a:pt x="1296063" y="2592126"/>
                </a:cubicBezTo>
                <a:cubicBezTo>
                  <a:pt x="580267" y="2592126"/>
                  <a:pt x="0" y="2011859"/>
                  <a:pt x="0" y="1296063"/>
                </a:cubicBezTo>
                <a:cubicBezTo>
                  <a:pt x="0" y="580267"/>
                  <a:pt x="580267" y="0"/>
                  <a:pt x="1296063" y="0"/>
                </a:cubicBezTo>
                <a:close/>
              </a:path>
            </a:pathLst>
          </a:custGeom>
          <a:noFill/>
        </p:spPr>
      </p:pic>
      <p:pic>
        <p:nvPicPr>
          <p:cNvPr id="65" name="Google Shape;65;p14"/>
          <p:cNvPicPr preferRelativeResize="0"/>
          <p:nvPr/>
        </p:nvPicPr>
        <p:blipFill rotWithShape="1">
          <a:blip r:embed="rId4"/>
          <a:srcRect l="17491" r="7506" b="-5"/>
          <a:stretch/>
        </p:blipFill>
        <p:spPr>
          <a:xfrm>
            <a:off x="8868130" y="3515090"/>
            <a:ext cx="2592126" cy="2592126"/>
          </a:xfrm>
          <a:custGeom>
            <a:avLst/>
            <a:gdLst/>
            <a:ahLst/>
            <a:cxnLst/>
            <a:rect l="l" t="t" r="r" b="b"/>
            <a:pathLst>
              <a:path w="2592126" h="2592126">
                <a:moveTo>
                  <a:pt x="1296063" y="0"/>
                </a:moveTo>
                <a:cubicBezTo>
                  <a:pt x="2011859" y="0"/>
                  <a:pt x="2592126" y="580267"/>
                  <a:pt x="2592126" y="1296063"/>
                </a:cubicBezTo>
                <a:cubicBezTo>
                  <a:pt x="2592126" y="2011859"/>
                  <a:pt x="2011859" y="2592126"/>
                  <a:pt x="1296063" y="2592126"/>
                </a:cubicBezTo>
                <a:cubicBezTo>
                  <a:pt x="580267" y="2592126"/>
                  <a:pt x="0" y="2011859"/>
                  <a:pt x="0" y="1296063"/>
                </a:cubicBezTo>
                <a:cubicBezTo>
                  <a:pt x="0" y="580267"/>
                  <a:pt x="580267" y="0"/>
                  <a:pt x="1296063" y="0"/>
                </a:cubicBezTo>
                <a:close/>
              </a:path>
            </a:pathLst>
          </a:custGeom>
          <a:noFill/>
        </p:spPr>
      </p:pic>
      <p:sp>
        <p:nvSpPr>
          <p:cNvPr id="76" name="Rectangle 75">
            <a:extLst>
              <a:ext uri="{FF2B5EF4-FFF2-40B4-BE49-F238E27FC236}">
                <a16:creationId xmlns:a16="http://schemas.microsoft.com/office/drawing/2014/main" id="{693CD2E6-B09F-43E9-9259-B606BD9C2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B5367AB5-418C-4245-B83E-713F45B25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asellaDiTesto 6">
            <a:extLst>
              <a:ext uri="{FF2B5EF4-FFF2-40B4-BE49-F238E27FC236}">
                <a16:creationId xmlns:a16="http://schemas.microsoft.com/office/drawing/2014/main" id="{8D485D41-D154-4B23-A36B-5A24B78AAF94}"/>
              </a:ext>
            </a:extLst>
          </p:cNvPr>
          <p:cNvSpPr txBox="1"/>
          <p:nvPr/>
        </p:nvSpPr>
        <p:spPr>
          <a:xfrm>
            <a:off x="415599" y="1341781"/>
            <a:ext cx="7973025" cy="923330"/>
          </a:xfrm>
          <a:prstGeom prst="rect">
            <a:avLst/>
          </a:prstGeom>
          <a:noFill/>
        </p:spPr>
        <p:txBody>
          <a:bodyPr wrap="square">
            <a:spAutoFit/>
          </a:bodyPr>
          <a:lstStyle/>
          <a:p>
            <a:pPr marL="0" indent="0">
              <a:spcAft>
                <a:spcPts val="600"/>
              </a:spcAft>
              <a:buNone/>
            </a:pPr>
            <a:r>
              <a:rPr lang="en-US">
                <a:solidFill>
                  <a:schemeClr val="dk1"/>
                </a:solidFill>
              </a:rPr>
              <a:t>The </a:t>
            </a:r>
            <a:r>
              <a:rPr lang="en-US" err="1">
                <a:solidFill>
                  <a:schemeClr val="dk1"/>
                </a:solidFill>
              </a:rPr>
              <a:t>Chimáne</a:t>
            </a:r>
            <a:r>
              <a:rPr lang="en-US">
                <a:solidFill>
                  <a:schemeClr val="dk1"/>
                </a:solidFill>
              </a:rPr>
              <a:t> or </a:t>
            </a:r>
            <a:r>
              <a:rPr lang="en-US" err="1">
                <a:solidFill>
                  <a:schemeClr val="dk1"/>
                </a:solidFill>
              </a:rPr>
              <a:t>Tsimane</a:t>
            </a:r>
            <a:r>
              <a:rPr lang="en-US">
                <a:solidFill>
                  <a:schemeClr val="dk1"/>
                </a:solidFill>
              </a:rPr>
              <a:t> are a native Amazonian community of lowland Bolivia, living in Beni department, which is a political region of Bolivia. They currently reside in about 100 villages spread across the region.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pPr algn="ctr"/>
            <a:r>
              <a:rPr lang="it-IT" sz="2400"/>
              <a:t>The community</a:t>
            </a:r>
            <a:endParaRPr lang="it-IT" sz="2400" dirty="0"/>
          </a:p>
        </p:txBody>
      </p:sp>
      <p:sp>
        <p:nvSpPr>
          <p:cNvPr id="71" name="Google Shape;71;p15"/>
          <p:cNvSpPr txBox="1">
            <a:spLocks noGrp="1"/>
          </p:cNvSpPr>
          <p:nvPr>
            <p:ph type="body" idx="1"/>
          </p:nvPr>
        </p:nvSpPr>
        <p:spPr>
          <a:xfrm>
            <a:off x="5971190" y="4474423"/>
            <a:ext cx="5300871" cy="1450808"/>
          </a:xfrm>
          <a:prstGeom prst="rect">
            <a:avLst/>
          </a:prstGeom>
        </p:spPr>
        <p:txBody>
          <a:bodyPr spcFirstLastPara="1" vert="horz" wrap="square" lIns="121900" tIns="121900" rIns="121900" bIns="121900" rtlCol="0" anchor="t" anchorCtr="0">
            <a:noAutofit/>
          </a:bodyPr>
          <a:lstStyle/>
          <a:p>
            <a:pPr marL="0" indent="0">
              <a:buClr>
                <a:schemeClr val="dk1"/>
              </a:buClr>
              <a:buSzPts val="1100"/>
              <a:buNone/>
            </a:pPr>
            <a:r>
              <a:rPr lang="en-US" sz="1800" dirty="0">
                <a:solidFill>
                  <a:schemeClr val="dk1"/>
                </a:solidFill>
              </a:rPr>
              <a:t>However, the population has gone through some degree of </a:t>
            </a:r>
            <a:r>
              <a:rPr lang="en-US" sz="1800" b="1" dirty="0">
                <a:solidFill>
                  <a:schemeClr val="dk1"/>
                </a:solidFill>
              </a:rPr>
              <a:t>market integration </a:t>
            </a:r>
            <a:r>
              <a:rPr lang="en-US" sz="1800" dirty="0">
                <a:solidFill>
                  <a:schemeClr val="dk1"/>
                </a:solidFill>
              </a:rPr>
              <a:t>since the beginning of the </a:t>
            </a:r>
            <a:r>
              <a:rPr lang="en-US" sz="1800" b="1" dirty="0" err="1">
                <a:solidFill>
                  <a:schemeClr val="dk1"/>
                </a:solidFill>
              </a:rPr>
              <a:t>XXIst</a:t>
            </a:r>
            <a:r>
              <a:rPr lang="en-US" sz="1800" b="1" dirty="0">
                <a:solidFill>
                  <a:schemeClr val="dk1"/>
                </a:solidFill>
              </a:rPr>
              <a:t> century</a:t>
            </a:r>
            <a:r>
              <a:rPr lang="en-US" sz="1800" dirty="0">
                <a:solidFill>
                  <a:schemeClr val="dk1"/>
                </a:solidFill>
              </a:rPr>
              <a:t>, so some </a:t>
            </a:r>
            <a:r>
              <a:rPr lang="en-US" sz="1800" dirty="0" err="1"/>
              <a:t>Chimáne</a:t>
            </a:r>
            <a:r>
              <a:rPr lang="en-US" sz="1800" dirty="0"/>
              <a:t> </a:t>
            </a:r>
            <a:r>
              <a:rPr lang="en-US" sz="1800" dirty="0">
                <a:solidFill>
                  <a:schemeClr val="dk1"/>
                </a:solidFill>
              </a:rPr>
              <a:t>take part in the cash economy.</a:t>
            </a:r>
            <a:endParaRPr lang="en-US" sz="3600" dirty="0"/>
          </a:p>
        </p:txBody>
      </p:sp>
      <p:pic>
        <p:nvPicPr>
          <p:cNvPr id="72" name="Google Shape;72;p15"/>
          <p:cNvPicPr preferRelativeResize="0"/>
          <p:nvPr/>
        </p:nvPicPr>
        <p:blipFill>
          <a:blip r:embed="rId3">
            <a:alphaModFix/>
          </a:blip>
          <a:stretch>
            <a:fillRect/>
          </a:stretch>
        </p:blipFill>
        <p:spPr>
          <a:xfrm>
            <a:off x="2146852" y="3170257"/>
            <a:ext cx="3729402" cy="2754974"/>
          </a:xfrm>
          <a:prstGeom prst="rect">
            <a:avLst/>
          </a:prstGeom>
          <a:noFill/>
          <a:ln>
            <a:noFill/>
          </a:ln>
        </p:spPr>
      </p:pic>
      <p:pic>
        <p:nvPicPr>
          <p:cNvPr id="73" name="Google Shape;73;p15"/>
          <p:cNvPicPr preferRelativeResize="0"/>
          <p:nvPr/>
        </p:nvPicPr>
        <p:blipFill>
          <a:blip r:embed="rId4">
            <a:alphaModFix/>
          </a:blip>
          <a:stretch>
            <a:fillRect/>
          </a:stretch>
        </p:blipFill>
        <p:spPr>
          <a:xfrm>
            <a:off x="7951305" y="1319389"/>
            <a:ext cx="2504661" cy="3155034"/>
          </a:xfrm>
          <a:prstGeom prst="rect">
            <a:avLst/>
          </a:prstGeom>
          <a:noFill/>
          <a:ln>
            <a:noFill/>
          </a:ln>
        </p:spPr>
      </p:pic>
      <p:sp>
        <p:nvSpPr>
          <p:cNvPr id="7" name="CasellaDiTesto 6">
            <a:extLst>
              <a:ext uri="{FF2B5EF4-FFF2-40B4-BE49-F238E27FC236}">
                <a16:creationId xmlns:a16="http://schemas.microsoft.com/office/drawing/2014/main" id="{E84575BD-2B52-4F37-B9EA-B89FACEDDA00}"/>
              </a:ext>
            </a:extLst>
          </p:cNvPr>
          <p:cNvSpPr txBox="1"/>
          <p:nvPr/>
        </p:nvSpPr>
        <p:spPr>
          <a:xfrm>
            <a:off x="2146853" y="1489360"/>
            <a:ext cx="5804452" cy="1200329"/>
          </a:xfrm>
          <a:prstGeom prst="rect">
            <a:avLst/>
          </a:prstGeom>
          <a:noFill/>
        </p:spPr>
        <p:txBody>
          <a:bodyPr wrap="square">
            <a:spAutoFit/>
          </a:bodyPr>
          <a:lstStyle/>
          <a:p>
            <a:pPr marL="0" indent="0">
              <a:buClr>
                <a:schemeClr val="dk1"/>
              </a:buClr>
              <a:buSzPts val="1100"/>
              <a:buNone/>
            </a:pPr>
            <a:r>
              <a:rPr lang="en-US" sz="1800" dirty="0">
                <a:solidFill>
                  <a:schemeClr val="dk1"/>
                </a:solidFill>
              </a:rPr>
              <a:t>Like many native Amazonian communities, they practice preferential </a:t>
            </a:r>
            <a:r>
              <a:rPr lang="en-US" sz="1800" b="1" dirty="0">
                <a:solidFill>
                  <a:schemeClr val="dk1"/>
                </a:solidFill>
              </a:rPr>
              <a:t>cross-cousin marriage </a:t>
            </a:r>
            <a:r>
              <a:rPr lang="en-US" sz="1800" dirty="0">
                <a:solidFill>
                  <a:schemeClr val="dk1"/>
                </a:solidFill>
              </a:rPr>
              <a:t>and mostly live on </a:t>
            </a:r>
            <a:r>
              <a:rPr lang="en-US" sz="1800" b="1" dirty="0">
                <a:solidFill>
                  <a:schemeClr val="dk1"/>
                </a:solidFill>
              </a:rPr>
              <a:t>subsistence agriculture</a:t>
            </a:r>
            <a:r>
              <a:rPr lang="en-US" sz="1800" dirty="0">
                <a:solidFill>
                  <a:schemeClr val="dk1"/>
                </a:solidFill>
              </a:rPr>
              <a:t>.</a:t>
            </a:r>
            <a:r>
              <a:rPr lang="en-US" sz="1800" dirty="0">
                <a:solidFill>
                  <a:srgbClr val="0645AD"/>
                </a:solidFill>
              </a:rPr>
              <a:t> </a:t>
            </a:r>
            <a:r>
              <a:rPr lang="en-US" sz="1800" dirty="0">
                <a:solidFill>
                  <a:schemeClr val="dk1"/>
                </a:solidFill>
              </a:rPr>
              <a:t>Many of them also consider </a:t>
            </a:r>
            <a:r>
              <a:rPr lang="en-US" sz="1800" b="1" dirty="0">
                <a:solidFill>
                  <a:schemeClr val="dk1"/>
                </a:solidFill>
              </a:rPr>
              <a:t>gathering, hunting and fishing </a:t>
            </a:r>
            <a:r>
              <a:rPr lang="en-US" sz="1800" dirty="0">
                <a:solidFill>
                  <a:schemeClr val="dk1"/>
                </a:solidFill>
              </a:rPr>
              <a:t>as sources of food.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6"/>
          <p:cNvSpPr txBox="1">
            <a:spLocks noGrp="1"/>
          </p:cNvSpPr>
          <p:nvPr>
            <p:ph type="title"/>
          </p:nvPr>
        </p:nvSpPr>
        <p:spPr>
          <a:xfrm>
            <a:off x="534869" y="237580"/>
            <a:ext cx="11360800" cy="528587"/>
          </a:xfrm>
          <a:prstGeom prst="rect">
            <a:avLst/>
          </a:prstGeom>
        </p:spPr>
        <p:txBody>
          <a:bodyPr spcFirstLastPara="1" vert="horz" wrap="square" lIns="121900" tIns="121900" rIns="121900" bIns="121900" rtlCol="0" anchor="t" anchorCtr="0">
            <a:noAutofit/>
          </a:bodyPr>
          <a:lstStyle/>
          <a:p>
            <a:pPr algn="ctr"/>
            <a:r>
              <a:rPr lang="en-US" sz="1800" b="1" dirty="0">
                <a:solidFill>
                  <a:schemeClr val="dk1"/>
                </a:solidFill>
              </a:rPr>
              <a:t>A history marked by </a:t>
            </a:r>
            <a:r>
              <a:rPr lang="en-US" sz="1800" b="1" dirty="0" err="1">
                <a:solidFill>
                  <a:schemeClr val="dk1"/>
                </a:solidFill>
              </a:rPr>
              <a:t>Colonisation</a:t>
            </a:r>
            <a:r>
              <a:rPr lang="en-US" sz="1800" b="1" dirty="0">
                <a:solidFill>
                  <a:schemeClr val="dk1"/>
                </a:solidFill>
              </a:rPr>
              <a:t> </a:t>
            </a:r>
            <a:br>
              <a:rPr lang="en-US" sz="1800" b="1" dirty="0">
                <a:solidFill>
                  <a:schemeClr val="dk1"/>
                </a:solidFill>
              </a:rPr>
            </a:br>
            <a:endParaRPr sz="1800" dirty="0"/>
          </a:p>
        </p:txBody>
      </p:sp>
      <p:sp>
        <p:nvSpPr>
          <p:cNvPr id="79" name="Google Shape;79;p16"/>
          <p:cNvSpPr txBox="1">
            <a:spLocks noGrp="1"/>
          </p:cNvSpPr>
          <p:nvPr>
            <p:ph type="body" idx="1"/>
          </p:nvPr>
        </p:nvSpPr>
        <p:spPr>
          <a:xfrm>
            <a:off x="296331" y="1031026"/>
            <a:ext cx="7363426" cy="4945703"/>
          </a:xfrm>
          <a:prstGeom prst="rect">
            <a:avLst/>
          </a:prstGeom>
        </p:spPr>
        <p:txBody>
          <a:bodyPr spcFirstLastPara="1" vert="horz" wrap="square" lIns="121900" tIns="121900" rIns="121900" bIns="121900" rtlCol="0" anchor="t" anchorCtr="0">
            <a:noAutofit/>
          </a:bodyPr>
          <a:lstStyle/>
          <a:p>
            <a:pPr marL="0" indent="0">
              <a:buClr>
                <a:schemeClr val="dk1"/>
              </a:buClr>
              <a:buSzPts val="1100"/>
              <a:buNone/>
            </a:pPr>
            <a:r>
              <a:rPr lang="fr" sz="1600" dirty="0">
                <a:solidFill>
                  <a:schemeClr val="dk1"/>
                </a:solidFill>
              </a:rPr>
              <a:t>Until the beginning of the </a:t>
            </a:r>
            <a:r>
              <a:rPr lang="fr" sz="1600" b="1" dirty="0">
                <a:solidFill>
                  <a:schemeClr val="dk1"/>
                </a:solidFill>
              </a:rPr>
              <a:t>XXth century</a:t>
            </a:r>
            <a:r>
              <a:rPr lang="fr" sz="1600" dirty="0">
                <a:solidFill>
                  <a:schemeClr val="dk1"/>
                </a:solidFill>
              </a:rPr>
              <a:t>, the Chimane were a mobile, scattered, </a:t>
            </a:r>
            <a:r>
              <a:rPr lang="fr" sz="1600" b="1" dirty="0">
                <a:solidFill>
                  <a:schemeClr val="dk1"/>
                </a:solidFill>
              </a:rPr>
              <a:t>decentralized, and politically acephalous community</a:t>
            </a:r>
            <a:r>
              <a:rPr lang="fr" sz="1600" dirty="0">
                <a:solidFill>
                  <a:schemeClr val="dk1"/>
                </a:solidFill>
              </a:rPr>
              <a:t>. They avoided sedentary living in Catholic missions or Spanish towns established during the process of Colonisation, but they had multiple attacks with them between the XVIIth and XVIIIth centuries. </a:t>
            </a:r>
            <a:endParaRPr sz="1600" dirty="0">
              <a:solidFill>
                <a:schemeClr val="dk1"/>
              </a:solidFill>
            </a:endParaRPr>
          </a:p>
          <a:p>
            <a:pPr marL="0" indent="0">
              <a:buClr>
                <a:schemeClr val="dk1"/>
              </a:buClr>
              <a:buSzPts val="1100"/>
              <a:buNone/>
            </a:pPr>
            <a:endParaRPr lang="fr" sz="1600" dirty="0">
              <a:solidFill>
                <a:schemeClr val="dk1"/>
              </a:solidFill>
            </a:endParaRPr>
          </a:p>
          <a:p>
            <a:pPr marL="0" indent="0">
              <a:buClr>
                <a:schemeClr val="dk1"/>
              </a:buClr>
              <a:buSzPts val="1100"/>
              <a:buNone/>
            </a:pPr>
            <a:r>
              <a:rPr lang="fr" sz="1600" dirty="0">
                <a:solidFill>
                  <a:schemeClr val="dk1"/>
                </a:solidFill>
              </a:rPr>
              <a:t>In the 1920s and 1930s, some Chimáne started working in cattle ranches and farms of </a:t>
            </a:r>
            <a:r>
              <a:rPr lang="fr" sz="1600" i="1" dirty="0">
                <a:solidFill>
                  <a:schemeClr val="dk1"/>
                </a:solidFill>
              </a:rPr>
              <a:t>mestizos</a:t>
            </a:r>
            <a:r>
              <a:rPr lang="fr" sz="1600" dirty="0">
                <a:solidFill>
                  <a:schemeClr val="dk1"/>
                </a:solidFill>
              </a:rPr>
              <a:t> who had moved to the area.</a:t>
            </a:r>
            <a:endParaRPr sz="1600" dirty="0">
              <a:solidFill>
                <a:schemeClr val="dk1"/>
              </a:solidFill>
            </a:endParaRPr>
          </a:p>
          <a:p>
            <a:pPr marL="0" indent="0">
              <a:buClr>
                <a:schemeClr val="dk1"/>
              </a:buClr>
              <a:buSzPts val="1100"/>
              <a:buNone/>
            </a:pPr>
            <a:endParaRPr lang="fr" sz="1600" dirty="0">
              <a:solidFill>
                <a:schemeClr val="dk1"/>
              </a:solidFill>
            </a:endParaRPr>
          </a:p>
          <a:p>
            <a:pPr marL="0" indent="0">
              <a:buClr>
                <a:schemeClr val="dk1"/>
              </a:buClr>
              <a:buSzPts val="1100"/>
              <a:buNone/>
            </a:pPr>
            <a:r>
              <a:rPr lang="fr" sz="1600" dirty="0">
                <a:solidFill>
                  <a:schemeClr val="dk1"/>
                </a:solidFill>
              </a:rPr>
              <a:t>From the </a:t>
            </a:r>
            <a:r>
              <a:rPr lang="fr" sz="1600" b="1" dirty="0">
                <a:solidFill>
                  <a:schemeClr val="dk1"/>
                </a:solidFill>
              </a:rPr>
              <a:t>end</a:t>
            </a:r>
            <a:r>
              <a:rPr lang="fr" sz="1600" dirty="0">
                <a:solidFill>
                  <a:schemeClr val="dk1"/>
                </a:solidFill>
              </a:rPr>
              <a:t> of the </a:t>
            </a:r>
            <a:r>
              <a:rPr lang="fr" sz="1600" b="1" dirty="0">
                <a:solidFill>
                  <a:schemeClr val="dk1"/>
                </a:solidFill>
              </a:rPr>
              <a:t>1940’s</a:t>
            </a:r>
            <a:r>
              <a:rPr lang="fr" sz="1600" dirty="0">
                <a:solidFill>
                  <a:schemeClr val="dk1"/>
                </a:solidFill>
              </a:rPr>
              <a:t> and on, the community underwent </a:t>
            </a:r>
            <a:r>
              <a:rPr lang="fr" sz="1600" b="1" dirty="0">
                <a:solidFill>
                  <a:schemeClr val="dk1"/>
                </a:solidFill>
              </a:rPr>
              <a:t>important socioeconomic changes </a:t>
            </a:r>
            <a:r>
              <a:rPr lang="fr" sz="1600" dirty="0">
                <a:solidFill>
                  <a:schemeClr val="dk1"/>
                </a:solidFill>
              </a:rPr>
              <a:t>: Protestant missionaries sent by the USA arrived in Chimáne territories and settled permanently to convert the indigenous community to Protestant religion. Then, the Bolivian government started building roads, cutting through the Chimáne territory and encouraging highland farmers to settle in the lowlands. From that point on there were also traveling traders, who bought crops and forest goods from the Chimáne and in exchange supplied them with commercial goods. </a:t>
            </a:r>
            <a:endParaRPr sz="1600" dirty="0">
              <a:solidFill>
                <a:schemeClr val="dk1"/>
              </a:solidFill>
            </a:endParaRPr>
          </a:p>
          <a:p>
            <a:pPr marL="0" indent="0">
              <a:buClr>
                <a:schemeClr val="dk1"/>
              </a:buClr>
              <a:buSzPts val="1100"/>
              <a:buNone/>
            </a:pPr>
            <a:endParaRPr dirty="0">
              <a:solidFill>
                <a:schemeClr val="dk1"/>
              </a:solidFill>
            </a:endParaRPr>
          </a:p>
          <a:p>
            <a:pPr marL="0" indent="0">
              <a:spcAft>
                <a:spcPts val="2133"/>
              </a:spcAft>
              <a:buNone/>
            </a:pPr>
            <a:endParaRPr sz="3200" dirty="0"/>
          </a:p>
        </p:txBody>
      </p:sp>
      <p:pic>
        <p:nvPicPr>
          <p:cNvPr id="80" name="Google Shape;80;p16"/>
          <p:cNvPicPr preferRelativeResize="0"/>
          <p:nvPr/>
        </p:nvPicPr>
        <p:blipFill>
          <a:blip r:embed="rId3">
            <a:alphaModFix/>
          </a:blip>
          <a:stretch>
            <a:fillRect/>
          </a:stretch>
        </p:blipFill>
        <p:spPr>
          <a:xfrm>
            <a:off x="7891975" y="1270179"/>
            <a:ext cx="4003694" cy="421622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45C5CC17-FF17-43CF-B073-D9051465D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EBE2DDC-0D14-44E6-A1AB-2EEC095074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9318" y="1410082"/>
            <a:ext cx="6858000" cy="4037835"/>
          </a:xfrm>
          <a:prstGeom prst="rect">
            <a:avLst/>
          </a:prstGeom>
          <a:gradFill>
            <a:gsLst>
              <a:gs pos="8000">
                <a:schemeClr val="accent6"/>
              </a:gs>
              <a:gs pos="100000">
                <a:schemeClr val="accent5">
                  <a:alpha val="7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543D98-0AA2-43B4-B508-DC1DB7F3DC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2414" y="1406060"/>
            <a:ext cx="6857572" cy="4045450"/>
          </a:xfrm>
          <a:prstGeom prst="rect">
            <a:avLst/>
          </a:prstGeom>
          <a:gradFill>
            <a:gsLst>
              <a:gs pos="0">
                <a:schemeClr val="accent4">
                  <a:alpha val="0"/>
                </a:schemeClr>
              </a:gs>
              <a:gs pos="96000">
                <a:schemeClr val="accent2"/>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9723C1D-9A1A-465B-8164-483BF54266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98889" y="3617790"/>
            <a:ext cx="2453337" cy="4027079"/>
          </a:xfrm>
          <a:prstGeom prst="rect">
            <a:avLst/>
          </a:prstGeom>
          <a:gradFill>
            <a:gsLst>
              <a:gs pos="2000">
                <a:schemeClr val="accent5">
                  <a:alpha val="35000"/>
                </a:schemeClr>
              </a:gs>
              <a:gs pos="67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A6680484-5F73-4078-85C2-415205B1A4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30441" y="1644149"/>
            <a:ext cx="4384532" cy="4196758"/>
          </a:xfrm>
          <a:custGeom>
            <a:avLst/>
            <a:gdLst>
              <a:gd name="connsiteX0" fmla="*/ 44539 w 4384532"/>
              <a:gd name="connsiteY0" fmla="*/ 2446310 h 4196758"/>
              <a:gd name="connsiteX1" fmla="*/ 0 w 4384532"/>
              <a:gd name="connsiteY1" fmla="*/ 2004492 h 4196758"/>
              <a:gd name="connsiteX2" fmla="*/ 500607 w 4384532"/>
              <a:gd name="connsiteY2" fmla="*/ 610007 h 4196758"/>
              <a:gd name="connsiteX3" fmla="*/ 589546 w 4384532"/>
              <a:gd name="connsiteY3" fmla="*/ 512149 h 4196758"/>
              <a:gd name="connsiteX4" fmla="*/ 3077760 w 4384532"/>
              <a:gd name="connsiteY4" fmla="*/ 0 h 4196758"/>
              <a:gd name="connsiteX5" fmla="*/ 3237230 w 4384532"/>
              <a:gd name="connsiteY5" fmla="*/ 76821 h 4196758"/>
              <a:gd name="connsiteX6" fmla="*/ 4384532 w 4384532"/>
              <a:gd name="connsiteY6" fmla="*/ 2004492 h 4196758"/>
              <a:gd name="connsiteX7" fmla="*/ 2192266 w 4384532"/>
              <a:gd name="connsiteY7" fmla="*/ 4196758 h 4196758"/>
              <a:gd name="connsiteX8" fmla="*/ 44539 w 4384532"/>
              <a:gd name="connsiteY8" fmla="*/ 2446310 h 419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4532" h="4196758">
                <a:moveTo>
                  <a:pt x="44539" y="2446310"/>
                </a:moveTo>
                <a:cubicBezTo>
                  <a:pt x="15336" y="2303599"/>
                  <a:pt x="0" y="2155836"/>
                  <a:pt x="0" y="2004492"/>
                </a:cubicBezTo>
                <a:cubicBezTo>
                  <a:pt x="0" y="1474787"/>
                  <a:pt x="187867" y="988960"/>
                  <a:pt x="500607" y="610007"/>
                </a:cubicBezTo>
                <a:lnTo>
                  <a:pt x="589546" y="512149"/>
                </a:lnTo>
                <a:lnTo>
                  <a:pt x="3077760" y="0"/>
                </a:lnTo>
                <a:lnTo>
                  <a:pt x="3237230" y="76821"/>
                </a:lnTo>
                <a:cubicBezTo>
                  <a:pt x="3920615" y="448057"/>
                  <a:pt x="4384532" y="1172098"/>
                  <a:pt x="4384532" y="2004492"/>
                </a:cubicBezTo>
                <a:cubicBezTo>
                  <a:pt x="4384532" y="3215247"/>
                  <a:pt x="3403021" y="4196758"/>
                  <a:pt x="2192266" y="4196758"/>
                </a:cubicBezTo>
                <a:cubicBezTo>
                  <a:pt x="1132855" y="4196758"/>
                  <a:pt x="248960" y="3445288"/>
                  <a:pt x="44539" y="2446310"/>
                </a:cubicBezTo>
                <a:close/>
              </a:path>
            </a:pathLst>
          </a:custGeom>
          <a:gradFill>
            <a:gsLst>
              <a:gs pos="39000">
                <a:schemeClr val="accent4">
                  <a:lumMod val="20000"/>
                  <a:lumOff val="80000"/>
                  <a:alpha val="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asellaDiTesto 2">
            <a:extLst>
              <a:ext uri="{FF2B5EF4-FFF2-40B4-BE49-F238E27FC236}">
                <a16:creationId xmlns:a16="http://schemas.microsoft.com/office/drawing/2014/main" id="{53C49BE1-623D-4FEA-9C0C-5F84BA86C7EC}"/>
              </a:ext>
            </a:extLst>
          </p:cNvPr>
          <p:cNvSpPr txBox="1"/>
          <p:nvPr/>
        </p:nvSpPr>
        <p:spPr>
          <a:xfrm>
            <a:off x="5178819" y="534570"/>
            <a:ext cx="6493449" cy="5866228"/>
          </a:xfrm>
          <a:prstGeom prst="rect">
            <a:avLst/>
          </a:prstGeom>
        </p:spPr>
        <p:txBody>
          <a:bodyPr vert="horz" lIns="0" tIns="0" rIns="0" bIns="0" rtlCol="0">
            <a:normAutofit lnSpcReduction="10000"/>
          </a:bodyPr>
          <a:lstStyle/>
          <a:p>
            <a:pPr defTabSz="914400">
              <a:lnSpc>
                <a:spcPct val="110000"/>
              </a:lnSpc>
              <a:spcAft>
                <a:spcPts val="600"/>
              </a:spcAft>
              <a:buClr>
                <a:schemeClr val="dk1"/>
              </a:buClr>
              <a:buSzPts val="1100"/>
            </a:pPr>
            <a:r>
              <a:rPr lang="en-US" dirty="0"/>
              <a:t>Between 1954 and 1985, the missionaries agreed with the Bolivian government to educate the lowland native Amazonian populations. They taught their language to </a:t>
            </a:r>
            <a:r>
              <a:rPr lang="en-US" dirty="0" err="1"/>
              <a:t>Chimane</a:t>
            </a:r>
            <a:r>
              <a:rPr lang="en-US" dirty="0"/>
              <a:t>, so that they could translate the Bible in their language. They also taught them academic and practical skills (like modern hygiene) and encouraged other important cultural changes of the community, as they condemned shamans and the use of myths and legends.</a:t>
            </a:r>
          </a:p>
          <a:p>
            <a:pPr marL="0" indent="-228600" defTabSz="914400">
              <a:lnSpc>
                <a:spcPct val="110000"/>
              </a:lnSpc>
              <a:spcAft>
                <a:spcPts val="600"/>
              </a:spcAft>
              <a:buClr>
                <a:schemeClr val="dk1"/>
              </a:buClr>
              <a:buSzPts val="1100"/>
              <a:buFont typeface="Arial" panose="020B0604020202020204" pitchFamily="34" charset="0"/>
              <a:buChar char="•"/>
            </a:pPr>
            <a:endParaRPr lang="en-US" dirty="0"/>
          </a:p>
          <a:p>
            <a:pPr defTabSz="914400">
              <a:lnSpc>
                <a:spcPct val="110000"/>
              </a:lnSpc>
              <a:spcAft>
                <a:spcPts val="600"/>
              </a:spcAft>
              <a:buClr>
                <a:schemeClr val="dk1"/>
              </a:buClr>
              <a:buSzPts val="1100"/>
            </a:pPr>
            <a:r>
              <a:rPr lang="en-US" dirty="0"/>
              <a:t>But in </a:t>
            </a:r>
            <a:r>
              <a:rPr lang="en-US" b="1" dirty="0"/>
              <a:t>1989,</a:t>
            </a:r>
            <a:r>
              <a:rPr lang="en-US" dirty="0"/>
              <a:t> the </a:t>
            </a:r>
            <a:r>
              <a:rPr lang="en-US" b="1" dirty="0"/>
              <a:t>Protestant missionaries </a:t>
            </a:r>
            <a:r>
              <a:rPr lang="en-US" dirty="0"/>
              <a:t>helped creating the </a:t>
            </a:r>
            <a:r>
              <a:rPr lang="en-US" b="1" dirty="0"/>
              <a:t>Great </a:t>
            </a:r>
            <a:r>
              <a:rPr lang="en-US" b="1" dirty="0" err="1"/>
              <a:t>Chimáne</a:t>
            </a:r>
            <a:r>
              <a:rPr lang="en-US" b="1" dirty="0"/>
              <a:t> Council </a:t>
            </a:r>
            <a:r>
              <a:rPr lang="en-US" dirty="0"/>
              <a:t>to represent the community and to help them fight illegal encroachers in court. Moreover, </a:t>
            </a:r>
            <a:r>
              <a:rPr lang="en-US" b="1" dirty="0"/>
              <a:t>NGO’s</a:t>
            </a:r>
            <a:r>
              <a:rPr lang="en-US" dirty="0"/>
              <a:t> started working in the community’s territory, </a:t>
            </a:r>
            <a:r>
              <a:rPr lang="en-US" b="1" dirty="0"/>
              <a:t>developing projects</a:t>
            </a:r>
            <a:r>
              <a:rPr lang="en-US" dirty="0"/>
              <a:t> related to health, education, farming, land demarcation, and to the sale of forest goods. </a:t>
            </a:r>
          </a:p>
          <a:p>
            <a:pPr marL="0" indent="-228600" defTabSz="914400">
              <a:lnSpc>
                <a:spcPct val="110000"/>
              </a:lnSpc>
              <a:spcAft>
                <a:spcPts val="600"/>
              </a:spcAft>
              <a:buClr>
                <a:schemeClr val="dk1"/>
              </a:buClr>
              <a:buSzPts val="1100"/>
              <a:buFont typeface="Arial" panose="020B0604020202020204" pitchFamily="34" charset="0"/>
              <a:buChar char="•"/>
            </a:pPr>
            <a:endParaRPr lang="en-US" dirty="0"/>
          </a:p>
          <a:p>
            <a:pPr defTabSz="914400">
              <a:lnSpc>
                <a:spcPct val="110000"/>
              </a:lnSpc>
              <a:spcAft>
                <a:spcPts val="600"/>
              </a:spcAft>
              <a:buClr>
                <a:schemeClr val="dk1"/>
              </a:buClr>
              <a:buSzPts val="1100"/>
            </a:pPr>
            <a:r>
              <a:rPr lang="en-US" dirty="0"/>
              <a:t>Finally, despite these five decades of exposure to outsiders, partly thanks to their ability of retreating towards less accessible regions in response to encroachment, the </a:t>
            </a:r>
            <a:r>
              <a:rPr lang="en-US" dirty="0" err="1"/>
              <a:t>Chimáne</a:t>
            </a:r>
            <a:r>
              <a:rPr lang="en-US" dirty="0"/>
              <a:t> community has kept a high </a:t>
            </a:r>
            <a:r>
              <a:rPr lang="en-US" b="1" dirty="0"/>
              <a:t>degree of economic self sufficiency and autonomy </a:t>
            </a:r>
            <a:r>
              <a:rPr lang="en-US" dirty="0"/>
              <a:t>in how they take part in national society.</a:t>
            </a:r>
          </a:p>
        </p:txBody>
      </p:sp>
    </p:spTree>
    <p:extLst>
      <p:ext uri="{BB962C8B-B14F-4D97-AF65-F5344CB8AC3E}">
        <p14:creationId xmlns:p14="http://schemas.microsoft.com/office/powerpoint/2010/main" val="15272349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4"/>
        <p:cNvGrpSpPr/>
        <p:nvPr/>
      </p:nvGrpSpPr>
      <p:grpSpPr>
        <a:xfrm>
          <a:off x="0" y="0"/>
          <a:ext cx="0" cy="0"/>
          <a:chOff x="0" y="0"/>
          <a:chExt cx="0" cy="0"/>
        </a:xfrm>
      </p:grpSpPr>
      <p:sp>
        <p:nvSpPr>
          <p:cNvPr id="91" name="Rectangle 9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5" name="Rectangle 94">
            <a:extLst>
              <a:ext uri="{FF2B5EF4-FFF2-40B4-BE49-F238E27FC236}">
                <a16:creationId xmlns:a16="http://schemas.microsoft.com/office/drawing/2014/main" id="{ED9D89B5-CCAB-4617-B70E-501DBE3C8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Google Shape;85;p17"/>
          <p:cNvSpPr txBox="1">
            <a:spLocks noGrp="1"/>
          </p:cNvSpPr>
          <p:nvPr>
            <p:ph type="title"/>
          </p:nvPr>
        </p:nvSpPr>
        <p:spPr>
          <a:xfrm>
            <a:off x="917275" y="4583953"/>
            <a:ext cx="9803734" cy="1465973"/>
          </a:xfrm>
          <a:prstGeom prst="rect">
            <a:avLst/>
          </a:prstGeom>
        </p:spPr>
        <p:txBody>
          <a:bodyPr spcFirstLastPara="1" vert="horz" lIns="0" tIns="0" rIns="0" bIns="0" rtlCol="0" anchor="t" anchorCtr="0">
            <a:normAutofit/>
          </a:bodyPr>
          <a:lstStyle/>
          <a:p>
            <a:pPr algn="ctr">
              <a:lnSpc>
                <a:spcPct val="90000"/>
              </a:lnSpc>
              <a:spcBef>
                <a:spcPct val="0"/>
              </a:spcBef>
            </a:pPr>
            <a:r>
              <a:rPr lang="en-US" sz="2000" dirty="0" err="1"/>
              <a:t>Chimáne</a:t>
            </a:r>
            <a:r>
              <a:rPr lang="en-US" sz="2000" dirty="0"/>
              <a:t>’ specific vision of health and healing practices </a:t>
            </a:r>
            <a:br>
              <a:rPr lang="en-US" sz="2000" dirty="0"/>
            </a:br>
            <a:endParaRPr lang="en-US" sz="2000" dirty="0"/>
          </a:p>
        </p:txBody>
      </p:sp>
      <p:pic>
        <p:nvPicPr>
          <p:cNvPr id="4" name="Immagine 3" descr="Immagine che contiene testo, persona&#10;&#10;Descrizione generata automaticamente">
            <a:extLst>
              <a:ext uri="{FF2B5EF4-FFF2-40B4-BE49-F238E27FC236}">
                <a16:creationId xmlns:a16="http://schemas.microsoft.com/office/drawing/2014/main" id="{E21DEA48-8362-42C8-BF85-A16182073E2E}"/>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10242" b="17601"/>
          <a:stretch/>
        </p:blipFill>
        <p:spPr>
          <a:xfrm>
            <a:off x="20" y="432"/>
            <a:ext cx="12191980" cy="4244759"/>
          </a:xfrm>
          <a:prstGeom prst="rect">
            <a:avLst/>
          </a:prstGeom>
        </p:spPr>
      </p:pic>
      <p:sp>
        <p:nvSpPr>
          <p:cNvPr id="97" name="Rectangle 96">
            <a:extLst>
              <a:ext uri="{FF2B5EF4-FFF2-40B4-BE49-F238E27FC236}">
                <a16:creationId xmlns:a16="http://schemas.microsoft.com/office/drawing/2014/main" id="{955DEFE8-24AF-47F7-B020-D4D76ABA1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6EAE3873-25FC-4346-B1D5-82E5F9D953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67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6;p17">
            <a:extLst>
              <a:ext uri="{FF2B5EF4-FFF2-40B4-BE49-F238E27FC236}">
                <a16:creationId xmlns:a16="http://schemas.microsoft.com/office/drawing/2014/main" id="{B24D49E5-4182-47EE-B10D-33A9FA00B6B4}"/>
              </a:ext>
            </a:extLst>
          </p:cNvPr>
          <p:cNvSpPr txBox="1">
            <a:spLocks/>
          </p:cNvSpPr>
          <p:nvPr/>
        </p:nvSpPr>
        <p:spPr>
          <a:xfrm>
            <a:off x="728870" y="722089"/>
            <a:ext cx="10979426" cy="5016256"/>
          </a:xfrm>
          <a:prstGeom prst="rect">
            <a:avLst/>
          </a:prstGeom>
        </p:spPr>
        <p:txBody>
          <a:bodyPr spcFirstLastPara="1" vert="horz" lIns="0" tIns="0" rIns="0" bIns="0" rtlCol="0" anchorCtr="0">
            <a:normAutofit lnSpcReduction="10000"/>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Clr>
                <a:schemeClr val="dk1"/>
              </a:buClr>
              <a:buSzPts val="1100"/>
              <a:buNone/>
            </a:pPr>
            <a:r>
              <a:rPr lang="en-US" sz="1800" dirty="0" err="1"/>
              <a:t>Chimáne</a:t>
            </a:r>
            <a:r>
              <a:rPr lang="en-US" sz="1800" dirty="0"/>
              <a:t> consider the </a:t>
            </a:r>
            <a:r>
              <a:rPr lang="en-US" sz="1800" b="1" dirty="0"/>
              <a:t>world</a:t>
            </a:r>
            <a:r>
              <a:rPr lang="en-US" sz="1800" dirty="0"/>
              <a:t> as </a:t>
            </a:r>
            <a:r>
              <a:rPr lang="en-US" sz="1800" b="1" dirty="0"/>
              <a:t>divided between </a:t>
            </a:r>
            <a:r>
              <a:rPr lang="en-US" sz="1800" dirty="0"/>
              <a:t>the </a:t>
            </a:r>
            <a:r>
              <a:rPr lang="en-US" sz="1800" b="1" dirty="0"/>
              <a:t>natural tangible environment </a:t>
            </a:r>
            <a:r>
              <a:rPr lang="en-US" sz="1800" dirty="0"/>
              <a:t>and the </a:t>
            </a:r>
            <a:r>
              <a:rPr lang="en-US" sz="1800" b="1" dirty="0"/>
              <a:t>spiritual world</a:t>
            </a:r>
            <a:r>
              <a:rPr lang="en-US" sz="1800" dirty="0"/>
              <a:t>. Thus, they distinguish between </a:t>
            </a:r>
            <a:r>
              <a:rPr lang="en-US" sz="1800" b="1" dirty="0"/>
              <a:t>common and spiritual illnesses </a:t>
            </a:r>
            <a:r>
              <a:rPr lang="en-US" sz="1800" dirty="0"/>
              <a:t>: </a:t>
            </a:r>
          </a:p>
          <a:p>
            <a:pPr>
              <a:lnSpc>
                <a:spcPct val="110000"/>
              </a:lnSpc>
              <a:buClr>
                <a:schemeClr val="dk1"/>
              </a:buClr>
              <a:buSzPts val="1100"/>
            </a:pPr>
            <a:r>
              <a:rPr lang="en-US" sz="1800" dirty="0"/>
              <a:t>common illnesses result from external or internal causes like contact with dangerous agents or internally-initiated imbalances;</a:t>
            </a:r>
          </a:p>
          <a:p>
            <a:pPr>
              <a:lnSpc>
                <a:spcPct val="110000"/>
              </a:lnSpc>
              <a:buClr>
                <a:schemeClr val="dk1"/>
              </a:buClr>
              <a:buSzPts val="1100"/>
            </a:pPr>
            <a:r>
              <a:rPr lang="en-US" sz="1800" dirty="0"/>
              <a:t> spiritual illnesses result from the purposeful intervention of a human or supernatural power. When a sickness occurs, it is first treated as a common (not spiritual). </a:t>
            </a:r>
          </a:p>
          <a:p>
            <a:pPr marL="0">
              <a:lnSpc>
                <a:spcPct val="110000"/>
              </a:lnSpc>
              <a:buClr>
                <a:schemeClr val="dk1"/>
              </a:buClr>
              <a:buSzPts val="1100"/>
            </a:pPr>
            <a:endParaRPr lang="en-US" sz="1800" dirty="0"/>
          </a:p>
          <a:p>
            <a:pPr marL="0" indent="0">
              <a:lnSpc>
                <a:spcPct val="110000"/>
              </a:lnSpc>
              <a:buClr>
                <a:schemeClr val="dk1"/>
              </a:buClr>
              <a:buSzPts val="1100"/>
              <a:buNone/>
            </a:pPr>
            <a:r>
              <a:rPr lang="en-US" sz="1800" dirty="0"/>
              <a:t>Usually, as they have an important ethnobotanical knowledge, </a:t>
            </a:r>
            <a:r>
              <a:rPr lang="en-US" sz="1800" b="1" dirty="0" err="1"/>
              <a:t>Chimáne</a:t>
            </a:r>
            <a:r>
              <a:rPr lang="en-US" sz="1800" b="1" dirty="0"/>
              <a:t> self-medicate with plant remedies</a:t>
            </a:r>
            <a:r>
              <a:rPr lang="en-US" sz="1800" dirty="0"/>
              <a:t>. </a:t>
            </a:r>
          </a:p>
          <a:p>
            <a:pPr marL="0" indent="0">
              <a:lnSpc>
                <a:spcPct val="110000"/>
              </a:lnSpc>
              <a:buClr>
                <a:schemeClr val="dk1"/>
              </a:buClr>
              <a:buSzPts val="1100"/>
              <a:buNone/>
            </a:pPr>
            <a:endParaRPr lang="en-US" sz="1800" dirty="0"/>
          </a:p>
          <a:p>
            <a:pPr marL="0" indent="0">
              <a:lnSpc>
                <a:spcPct val="110000"/>
              </a:lnSpc>
              <a:buClr>
                <a:schemeClr val="dk1"/>
              </a:buClr>
              <a:buSzPts val="1100"/>
              <a:buNone/>
            </a:pPr>
            <a:r>
              <a:rPr lang="en-US" sz="1800" dirty="0"/>
              <a:t>They can also use Western medicines in combination with ethnomedical treatments. If the disease persists, then it can be considered as « spiritual », in which case the </a:t>
            </a:r>
            <a:r>
              <a:rPr lang="en-US" sz="1800" dirty="0" err="1"/>
              <a:t>Chimáne</a:t>
            </a:r>
            <a:r>
              <a:rPr lang="en-US" sz="1800" dirty="0"/>
              <a:t> ask for the advice of knowledgeable people in the village (usually traditional healers). </a:t>
            </a:r>
          </a:p>
          <a:p>
            <a:pPr marL="0" indent="0">
              <a:lnSpc>
                <a:spcPct val="110000"/>
              </a:lnSpc>
              <a:buClr>
                <a:schemeClr val="dk1"/>
              </a:buClr>
              <a:buSzPts val="1100"/>
              <a:buNone/>
            </a:pPr>
            <a:endParaRPr lang="en-US" sz="1800" dirty="0"/>
          </a:p>
          <a:p>
            <a:pPr marL="0" indent="0">
              <a:lnSpc>
                <a:spcPct val="110000"/>
              </a:lnSpc>
              <a:buClr>
                <a:schemeClr val="dk1"/>
              </a:buClr>
              <a:buSzPts val="1100"/>
              <a:buNone/>
            </a:pPr>
            <a:r>
              <a:rPr lang="en-US" sz="1800" dirty="0"/>
              <a:t>Hospitals are only visited as a last resort and mistrust on Western doctors is common.</a:t>
            </a:r>
          </a:p>
          <a:p>
            <a:pPr marL="0">
              <a:lnSpc>
                <a:spcPct val="110000"/>
              </a:lnSpc>
              <a:buClr>
                <a:schemeClr val="dk1"/>
              </a:buClr>
              <a:buSzPts val="1100"/>
            </a:pPr>
            <a:endParaRPr lang="en-US" sz="1800" dirty="0"/>
          </a:p>
          <a:p>
            <a:pPr marL="0">
              <a:lnSpc>
                <a:spcPct val="110000"/>
              </a:lnSpc>
              <a:spcAft>
                <a:spcPts val="2133"/>
              </a:spcAft>
            </a:pPr>
            <a:endParaRPr lang="en-US" sz="1800" dirty="0"/>
          </a:p>
        </p:txBody>
      </p:sp>
    </p:spTree>
    <p:extLst>
      <p:ext uri="{BB962C8B-B14F-4D97-AF65-F5344CB8AC3E}">
        <p14:creationId xmlns:p14="http://schemas.microsoft.com/office/powerpoint/2010/main" val="31909307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8B7CF6B-D9D8-4A1A-905A-BCF3CCEDC6BF}"/>
              </a:ext>
            </a:extLst>
          </p:cNvPr>
          <p:cNvSpPr txBox="1"/>
          <p:nvPr/>
        </p:nvSpPr>
        <p:spPr>
          <a:xfrm>
            <a:off x="410816" y="982176"/>
            <a:ext cx="10442713" cy="1200329"/>
          </a:xfrm>
          <a:prstGeom prst="rect">
            <a:avLst/>
          </a:prstGeom>
          <a:noFill/>
        </p:spPr>
        <p:txBody>
          <a:bodyPr wrap="square">
            <a:spAutoFit/>
          </a:bodyPr>
          <a:lstStyle/>
          <a:p>
            <a:pPr marL="0" indent="0">
              <a:buClr>
                <a:schemeClr val="dk1"/>
              </a:buClr>
              <a:buSzPts val="1100"/>
              <a:buNone/>
            </a:pPr>
            <a:r>
              <a:rPr lang="en-US" sz="1800" dirty="0" err="1">
                <a:solidFill>
                  <a:schemeClr val="dk1"/>
                </a:solidFill>
              </a:rPr>
              <a:t>Chimáne’s</a:t>
            </a:r>
            <a:r>
              <a:rPr lang="en-US" sz="1800" dirty="0">
                <a:solidFill>
                  <a:schemeClr val="dk1"/>
                </a:solidFill>
              </a:rPr>
              <a:t> </a:t>
            </a:r>
            <a:r>
              <a:rPr lang="en-US" sz="1800" b="1" dirty="0">
                <a:solidFill>
                  <a:schemeClr val="dk1"/>
                </a:solidFill>
              </a:rPr>
              <a:t>use of Western treatments </a:t>
            </a:r>
            <a:r>
              <a:rPr lang="en-US" sz="1800" dirty="0">
                <a:solidFill>
                  <a:schemeClr val="dk1"/>
                </a:solidFill>
              </a:rPr>
              <a:t>has </a:t>
            </a:r>
            <a:r>
              <a:rPr lang="en-US" sz="1800" b="1" dirty="0">
                <a:solidFill>
                  <a:schemeClr val="dk1"/>
                </a:solidFill>
              </a:rPr>
              <a:t>increased during the last 50 years</a:t>
            </a:r>
            <a:r>
              <a:rPr lang="en-US" sz="1800" dirty="0">
                <a:solidFill>
                  <a:schemeClr val="dk1"/>
                </a:solidFill>
              </a:rPr>
              <a:t>, as the community was ever-increasingly exposed to the Bolivian national society. They get pharmaceuticals from stores in local market towns and sometimes itinerant traders or occasional visitors like researchers.</a:t>
            </a:r>
          </a:p>
          <a:p>
            <a:pPr marL="0" indent="0">
              <a:buClr>
                <a:schemeClr val="dk1"/>
              </a:buClr>
              <a:buSzPts val="1100"/>
              <a:buNone/>
            </a:pPr>
            <a:endParaRPr lang="en-US" sz="1800" dirty="0">
              <a:solidFill>
                <a:schemeClr val="dk1"/>
              </a:solidFill>
            </a:endParaRPr>
          </a:p>
        </p:txBody>
      </p:sp>
      <p:sp>
        <p:nvSpPr>
          <p:cNvPr id="5" name="CasellaDiTesto 4">
            <a:extLst>
              <a:ext uri="{FF2B5EF4-FFF2-40B4-BE49-F238E27FC236}">
                <a16:creationId xmlns:a16="http://schemas.microsoft.com/office/drawing/2014/main" id="{094B4C3C-338D-48C7-863C-196E86284313}"/>
              </a:ext>
            </a:extLst>
          </p:cNvPr>
          <p:cNvSpPr txBox="1"/>
          <p:nvPr/>
        </p:nvSpPr>
        <p:spPr>
          <a:xfrm>
            <a:off x="410817" y="2324391"/>
            <a:ext cx="10919792" cy="2308324"/>
          </a:xfrm>
          <a:prstGeom prst="rect">
            <a:avLst/>
          </a:prstGeom>
          <a:noFill/>
        </p:spPr>
        <p:txBody>
          <a:bodyPr wrap="square">
            <a:spAutoFit/>
          </a:bodyPr>
          <a:lstStyle/>
          <a:p>
            <a:pPr marL="0" indent="0">
              <a:buClr>
                <a:schemeClr val="dk1"/>
              </a:buClr>
              <a:buSzPts val="1100"/>
              <a:buNone/>
            </a:pPr>
            <a:r>
              <a:rPr lang="en-US" sz="1800" dirty="0">
                <a:solidFill>
                  <a:schemeClr val="dk1"/>
                </a:solidFill>
              </a:rPr>
              <a:t>The decrease in the use of traditional medicine among </a:t>
            </a:r>
            <a:r>
              <a:rPr lang="en-US" sz="1800" dirty="0" err="1">
                <a:solidFill>
                  <a:schemeClr val="dk1"/>
                </a:solidFill>
              </a:rPr>
              <a:t>Chimáne</a:t>
            </a:r>
            <a:r>
              <a:rPr lang="en-US" sz="1800" dirty="0">
                <a:solidFill>
                  <a:schemeClr val="dk1"/>
                </a:solidFill>
              </a:rPr>
              <a:t> is also due to some drawbacks in comparison to Western medicine : the </a:t>
            </a:r>
            <a:r>
              <a:rPr lang="en-US" sz="1800" b="1" dirty="0">
                <a:solidFill>
                  <a:schemeClr val="dk1"/>
                </a:solidFill>
              </a:rPr>
              <a:t>curative power of plant remedies </a:t>
            </a:r>
            <a:r>
              <a:rPr lang="en-US" sz="1800" dirty="0">
                <a:solidFill>
                  <a:schemeClr val="dk1"/>
                </a:solidFill>
              </a:rPr>
              <a:t>is </a:t>
            </a:r>
            <a:r>
              <a:rPr lang="en-US" sz="1800" b="1" dirty="0">
                <a:solidFill>
                  <a:schemeClr val="dk1"/>
                </a:solidFill>
              </a:rPr>
              <a:t>slower</a:t>
            </a:r>
            <a:r>
              <a:rPr lang="en-US" sz="1800" dirty="0">
                <a:solidFill>
                  <a:schemeClr val="dk1"/>
                </a:solidFill>
              </a:rPr>
              <a:t> and some curative plants have to be accompanied with specific restrictions the patient needs to follow for the medicine to work.</a:t>
            </a:r>
          </a:p>
          <a:p>
            <a:pPr marL="0" indent="0">
              <a:buClr>
                <a:schemeClr val="dk1"/>
              </a:buClr>
              <a:buSzPts val="1100"/>
              <a:buNone/>
            </a:pPr>
            <a:r>
              <a:rPr lang="en-US" sz="1800" dirty="0">
                <a:solidFill>
                  <a:schemeClr val="dk1"/>
                </a:solidFill>
              </a:rPr>
              <a:t>Unfortunately, Western medicine has the potential to deteriorate </a:t>
            </a:r>
            <a:r>
              <a:rPr lang="en-US" sz="1800" dirty="0" err="1">
                <a:solidFill>
                  <a:schemeClr val="dk1"/>
                </a:solidFill>
              </a:rPr>
              <a:t>Chimáne’s</a:t>
            </a:r>
            <a:r>
              <a:rPr lang="en-US" sz="1800" dirty="0">
                <a:solidFill>
                  <a:schemeClr val="dk1"/>
                </a:solidFill>
              </a:rPr>
              <a:t> health in the short term as they </a:t>
            </a:r>
            <a:r>
              <a:rPr lang="en-US" sz="1800" dirty="0">
                <a:solidFill>
                  <a:schemeClr val="tx1">
                    <a:lumMod val="95000"/>
                    <a:lumOff val="5000"/>
                  </a:schemeClr>
                </a:solidFill>
              </a:rPr>
              <a:t>often</a:t>
            </a:r>
            <a:r>
              <a:rPr lang="en-US" sz="1800" dirty="0">
                <a:solidFill>
                  <a:schemeClr val="dk1"/>
                </a:solidFill>
              </a:rPr>
              <a:t> misuse it. </a:t>
            </a:r>
          </a:p>
          <a:p>
            <a:pPr marL="0" indent="0">
              <a:buClr>
                <a:schemeClr val="dk1"/>
              </a:buClr>
              <a:buSzPts val="1100"/>
              <a:buNone/>
            </a:pPr>
            <a:r>
              <a:rPr lang="en-US" sz="1800" dirty="0">
                <a:solidFill>
                  <a:schemeClr val="dk1"/>
                </a:solidFill>
              </a:rPr>
              <a:t>But </a:t>
            </a:r>
            <a:r>
              <a:rPr lang="en-US" sz="1800" b="1" dirty="0">
                <a:solidFill>
                  <a:schemeClr val="dk1"/>
                </a:solidFill>
              </a:rPr>
              <a:t>pharmaceuticals</a:t>
            </a:r>
            <a:r>
              <a:rPr lang="en-US" sz="1800" dirty="0">
                <a:solidFill>
                  <a:schemeClr val="dk1"/>
                </a:solidFill>
              </a:rPr>
              <a:t> are </a:t>
            </a:r>
            <a:r>
              <a:rPr lang="en-US" sz="1800" b="1" dirty="0">
                <a:solidFill>
                  <a:schemeClr val="dk1"/>
                </a:solidFill>
              </a:rPr>
              <a:t>still less popular </a:t>
            </a:r>
            <a:r>
              <a:rPr lang="en-US" sz="1800" dirty="0">
                <a:solidFill>
                  <a:schemeClr val="dk1"/>
                </a:solidFill>
              </a:rPr>
              <a:t>than plant remedies among the community because of the </a:t>
            </a:r>
            <a:r>
              <a:rPr lang="en-US" sz="1800" b="1" dirty="0">
                <a:solidFill>
                  <a:schemeClr val="dk1"/>
                </a:solidFill>
              </a:rPr>
              <a:t>long-distances to pharmacies </a:t>
            </a:r>
            <a:r>
              <a:rPr lang="en-US" sz="1800" dirty="0">
                <a:solidFill>
                  <a:schemeClr val="dk1"/>
                </a:solidFill>
              </a:rPr>
              <a:t>and relative </a:t>
            </a:r>
            <a:r>
              <a:rPr lang="en-US" sz="1800" b="1" dirty="0">
                <a:solidFill>
                  <a:schemeClr val="dk1"/>
                </a:solidFill>
              </a:rPr>
              <a:t>high prices</a:t>
            </a:r>
            <a:r>
              <a:rPr lang="en-US" sz="1800" dirty="0">
                <a:solidFill>
                  <a:schemeClr val="dk1"/>
                </a:solidFill>
              </a:rPr>
              <a:t>.</a:t>
            </a:r>
          </a:p>
          <a:p>
            <a:pPr marL="0" indent="0">
              <a:buClr>
                <a:schemeClr val="dk1"/>
              </a:buClr>
              <a:buSzPts val="1100"/>
              <a:buNone/>
            </a:pPr>
            <a:endParaRPr lang="en-US" sz="1800" dirty="0">
              <a:solidFill>
                <a:schemeClr val="dk1"/>
              </a:solidFill>
            </a:endParaRPr>
          </a:p>
        </p:txBody>
      </p:sp>
      <p:sp>
        <p:nvSpPr>
          <p:cNvPr id="7" name="CasellaDiTesto 6">
            <a:extLst>
              <a:ext uri="{FF2B5EF4-FFF2-40B4-BE49-F238E27FC236}">
                <a16:creationId xmlns:a16="http://schemas.microsoft.com/office/drawing/2014/main" id="{D16C5BC7-6DE4-471C-BBE8-D896A35029F1}"/>
              </a:ext>
            </a:extLst>
          </p:cNvPr>
          <p:cNvSpPr txBox="1"/>
          <p:nvPr/>
        </p:nvSpPr>
        <p:spPr>
          <a:xfrm>
            <a:off x="410816" y="4774601"/>
            <a:ext cx="10747514" cy="923330"/>
          </a:xfrm>
          <a:prstGeom prst="rect">
            <a:avLst/>
          </a:prstGeom>
          <a:noFill/>
        </p:spPr>
        <p:txBody>
          <a:bodyPr wrap="square">
            <a:spAutoFit/>
          </a:bodyPr>
          <a:lstStyle/>
          <a:p>
            <a:pPr marL="0" indent="0">
              <a:buClr>
                <a:schemeClr val="dk1"/>
              </a:buClr>
              <a:buSzPts val="1100"/>
              <a:buNone/>
            </a:pPr>
            <a:r>
              <a:rPr lang="en-US" sz="1800" dirty="0">
                <a:solidFill>
                  <a:schemeClr val="dk1"/>
                </a:solidFill>
              </a:rPr>
              <a:t>Regarding the medical infrastructures, nowadays </a:t>
            </a:r>
            <a:r>
              <a:rPr lang="en-US" sz="1800" dirty="0" err="1">
                <a:solidFill>
                  <a:schemeClr val="dk1"/>
                </a:solidFill>
              </a:rPr>
              <a:t>Chimane</a:t>
            </a:r>
            <a:r>
              <a:rPr lang="en-US" sz="1800" dirty="0">
                <a:solidFill>
                  <a:schemeClr val="dk1"/>
                </a:solidFill>
              </a:rPr>
              <a:t> have access to a hospital in the town of San Borja and to a free clinic run by Missionaries in the vicinity. The community has also been studied and treated as part of </a:t>
            </a:r>
            <a:r>
              <a:rPr lang="en-US" sz="1800" b="1" dirty="0">
                <a:solidFill>
                  <a:schemeClr val="tx1">
                    <a:lumMod val="95000"/>
                    <a:lumOff val="5000"/>
                  </a:schemeClr>
                </a:solidFill>
              </a:rPr>
              <a:t>The </a:t>
            </a:r>
            <a:r>
              <a:rPr lang="en-US" sz="1800" b="1" dirty="0" err="1">
                <a:solidFill>
                  <a:schemeClr val="tx1">
                    <a:lumMod val="95000"/>
                    <a:lumOff val="5000"/>
                  </a:schemeClr>
                </a:solidFill>
              </a:rPr>
              <a:t>Tsimane</a:t>
            </a:r>
            <a:r>
              <a:rPr lang="en-US" sz="1800" b="1" dirty="0">
                <a:solidFill>
                  <a:schemeClr val="tx1">
                    <a:lumMod val="95000"/>
                    <a:lumOff val="5000"/>
                  </a:schemeClr>
                </a:solidFill>
              </a:rPr>
              <a:t> Health and Life History Project </a:t>
            </a:r>
            <a:r>
              <a:rPr lang="en-US" sz="1800" dirty="0">
                <a:solidFill>
                  <a:schemeClr val="dk1"/>
                </a:solidFill>
              </a:rPr>
              <a:t>which started in 2002.</a:t>
            </a:r>
          </a:p>
        </p:txBody>
      </p:sp>
    </p:spTree>
    <p:extLst>
      <p:ext uri="{BB962C8B-B14F-4D97-AF65-F5344CB8AC3E}">
        <p14:creationId xmlns:p14="http://schemas.microsoft.com/office/powerpoint/2010/main" val="4949233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0"/>
        <p:cNvGrpSpPr/>
        <p:nvPr/>
      </p:nvGrpSpPr>
      <p:grpSpPr>
        <a:xfrm>
          <a:off x="0" y="0"/>
          <a:ext cx="0" cy="0"/>
          <a:chOff x="0" y="0"/>
          <a:chExt cx="0" cy="0"/>
        </a:xfrm>
      </p:grpSpPr>
      <p:sp>
        <p:nvSpPr>
          <p:cNvPr id="98" name="Rectangle 97">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2" name="Rectangle 101">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Google Shape;91;p18"/>
          <p:cNvSpPr txBox="1">
            <a:spLocks noGrp="1"/>
          </p:cNvSpPr>
          <p:nvPr>
            <p:ph type="title"/>
          </p:nvPr>
        </p:nvSpPr>
        <p:spPr>
          <a:xfrm>
            <a:off x="1371600" y="238542"/>
            <a:ext cx="8602394" cy="940823"/>
          </a:xfrm>
          <a:prstGeom prst="rect">
            <a:avLst/>
          </a:prstGeom>
        </p:spPr>
        <p:txBody>
          <a:bodyPr spcFirstLastPara="1" vert="horz" lIns="0" tIns="0" rIns="0" bIns="0" rtlCol="0" anchor="b" anchorCtr="0">
            <a:normAutofit/>
          </a:bodyPr>
          <a:lstStyle/>
          <a:p>
            <a:pPr algn="ctr">
              <a:lnSpc>
                <a:spcPct val="90000"/>
              </a:lnSpc>
              <a:spcBef>
                <a:spcPct val="0"/>
              </a:spcBef>
            </a:pPr>
            <a:r>
              <a:rPr lang="en-US" sz="2000" dirty="0"/>
              <a:t>A population is particularly vulnerable to Covid19 </a:t>
            </a:r>
            <a:br>
              <a:rPr lang="en-US" sz="2000" dirty="0"/>
            </a:br>
            <a:endParaRPr lang="en-US" sz="2000" dirty="0"/>
          </a:p>
        </p:txBody>
      </p:sp>
      <p:sp>
        <p:nvSpPr>
          <p:cNvPr id="92" name="Google Shape;92;p18"/>
          <p:cNvSpPr txBox="1">
            <a:spLocks noGrp="1"/>
          </p:cNvSpPr>
          <p:nvPr>
            <p:ph type="body" idx="1"/>
          </p:nvPr>
        </p:nvSpPr>
        <p:spPr>
          <a:xfrm>
            <a:off x="974034" y="3218653"/>
            <a:ext cx="6539949" cy="2567508"/>
          </a:xfrm>
          <a:prstGeom prst="rect">
            <a:avLst/>
          </a:prstGeom>
        </p:spPr>
        <p:txBody>
          <a:bodyPr spcFirstLastPara="1" vert="horz" lIns="0" tIns="0" rIns="0" bIns="0" rtlCol="0" anchor="t" anchorCtr="0">
            <a:normAutofit/>
          </a:bodyPr>
          <a:lstStyle/>
          <a:p>
            <a:pPr marL="0" indent="-228600">
              <a:buClr>
                <a:schemeClr val="dk1"/>
              </a:buClr>
              <a:buSzPts val="1100"/>
              <a:buFont typeface="Arial" panose="020B0604020202020204" pitchFamily="34" charset="0"/>
              <a:buChar char="•"/>
            </a:pPr>
            <a:endParaRPr lang="en-US" sz="1600" b="1" dirty="0"/>
          </a:p>
          <a:p>
            <a:pPr marL="171450" indent="-228600">
              <a:buClr>
                <a:schemeClr val="dk1"/>
              </a:buClr>
              <a:buSzPts val="1100"/>
              <a:buFont typeface="Arial" panose="020B0604020202020204" pitchFamily="34" charset="0"/>
              <a:buChar char="•"/>
            </a:pPr>
            <a:r>
              <a:rPr lang="en-US" sz="1600" b="1" dirty="0"/>
              <a:t>Genetic features</a:t>
            </a:r>
            <a:r>
              <a:rPr lang="en-US" sz="1600" dirty="0"/>
              <a:t> : respiratory and other health conditions are common among Indigenous populations, which increases the risk of COVID-19 mortality.  Pulmonary tuberculosis remains widespread and bronchiectasis is very common in the </a:t>
            </a:r>
            <a:r>
              <a:rPr lang="en-US" sz="1600" dirty="0" err="1"/>
              <a:t>Chimane</a:t>
            </a:r>
            <a:r>
              <a:rPr lang="en-US" sz="1600" dirty="0"/>
              <a:t> community, which makes them very vulnerable as much morbidity and mortality is due to respiratory infections.</a:t>
            </a:r>
          </a:p>
          <a:p>
            <a:pPr marL="0" indent="-228600">
              <a:spcAft>
                <a:spcPts val="2133"/>
              </a:spcAft>
              <a:buFont typeface="Arial" panose="020B0604020202020204" pitchFamily="34" charset="0"/>
              <a:buChar char="•"/>
            </a:pPr>
            <a:endParaRPr lang="en-US" sz="1600" dirty="0"/>
          </a:p>
        </p:txBody>
      </p:sp>
      <p:pic>
        <p:nvPicPr>
          <p:cNvPr id="93" name="Google Shape;93;p18"/>
          <p:cNvPicPr preferRelativeResize="0"/>
          <p:nvPr/>
        </p:nvPicPr>
        <p:blipFill rotWithShape="1">
          <a:blip r:embed="rId3"/>
          <a:srcRect l="17844" r="18656" b="1"/>
          <a:stretch/>
        </p:blipFill>
        <p:spPr>
          <a:xfrm>
            <a:off x="8115299" y="2124097"/>
            <a:ext cx="3876124" cy="3887329"/>
          </a:xfrm>
          <a:custGeom>
            <a:avLst/>
            <a:gdLst/>
            <a:ahLst/>
            <a:cxnLst/>
            <a:rect l="l" t="t" r="r" b="b"/>
            <a:pathLst>
              <a:path w="4694238" h="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a:noFill/>
        </p:spPr>
      </p:pic>
      <p:sp>
        <p:nvSpPr>
          <p:cNvPr id="104" name="Rectangle 103">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70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llaDiTesto 5">
            <a:extLst>
              <a:ext uri="{FF2B5EF4-FFF2-40B4-BE49-F238E27FC236}">
                <a16:creationId xmlns:a16="http://schemas.microsoft.com/office/drawing/2014/main" id="{E74B2FD0-5552-4274-A4A7-A76175E77AFC}"/>
              </a:ext>
            </a:extLst>
          </p:cNvPr>
          <p:cNvSpPr txBox="1"/>
          <p:nvPr/>
        </p:nvSpPr>
        <p:spPr>
          <a:xfrm>
            <a:off x="870748" y="1292272"/>
            <a:ext cx="10450504" cy="1000274"/>
          </a:xfrm>
          <a:prstGeom prst="rect">
            <a:avLst/>
          </a:prstGeom>
          <a:noFill/>
        </p:spPr>
        <p:txBody>
          <a:bodyPr wrap="square">
            <a:spAutoFit/>
          </a:bodyPr>
          <a:lstStyle/>
          <a:p>
            <a:pPr marL="0" indent="0">
              <a:spcAft>
                <a:spcPts val="600"/>
              </a:spcAft>
              <a:buClr>
                <a:schemeClr val="dk1"/>
              </a:buClr>
              <a:buSzPts val="1100"/>
              <a:buNone/>
            </a:pPr>
            <a:r>
              <a:rPr lang="en-US" dirty="0">
                <a:solidFill>
                  <a:schemeClr val="dk1"/>
                </a:solidFill>
              </a:rPr>
              <a:t>Indigenous populations have always been particularly vulnerable to infectious diseases. As an example the 1918 influenza epidemic killed 90% of a North American Indigenous village in five days.</a:t>
            </a:r>
          </a:p>
          <a:p>
            <a:pPr marL="0" indent="0">
              <a:spcAft>
                <a:spcPts val="600"/>
              </a:spcAft>
              <a:buClr>
                <a:schemeClr val="dk1"/>
              </a:buClr>
              <a:buSzPts val="1100"/>
              <a:buNone/>
            </a:pPr>
            <a:endParaRPr lang="en-US" dirty="0">
              <a:solidFill>
                <a:schemeClr val="dk1"/>
              </a:solidFill>
            </a:endParaRPr>
          </a:p>
        </p:txBody>
      </p:sp>
      <p:sp>
        <p:nvSpPr>
          <p:cNvPr id="13" name="CasellaDiTesto 12">
            <a:extLst>
              <a:ext uri="{FF2B5EF4-FFF2-40B4-BE49-F238E27FC236}">
                <a16:creationId xmlns:a16="http://schemas.microsoft.com/office/drawing/2014/main" id="{3F1D5015-140C-49BF-89A8-6F84E05F8F30}"/>
              </a:ext>
            </a:extLst>
          </p:cNvPr>
          <p:cNvSpPr txBox="1"/>
          <p:nvPr/>
        </p:nvSpPr>
        <p:spPr>
          <a:xfrm>
            <a:off x="870747" y="2260853"/>
            <a:ext cx="7244551" cy="646331"/>
          </a:xfrm>
          <a:prstGeom prst="rect">
            <a:avLst/>
          </a:prstGeom>
          <a:noFill/>
        </p:spPr>
        <p:txBody>
          <a:bodyPr wrap="square">
            <a:spAutoFit/>
          </a:bodyPr>
          <a:lstStyle/>
          <a:p>
            <a:pPr marL="0" indent="0">
              <a:spcAft>
                <a:spcPts val="600"/>
              </a:spcAft>
              <a:buClr>
                <a:schemeClr val="dk1"/>
              </a:buClr>
              <a:buSzPts val="1100"/>
              <a:buNone/>
            </a:pPr>
            <a:r>
              <a:rPr lang="en-US" dirty="0" err="1">
                <a:solidFill>
                  <a:schemeClr val="dk1"/>
                </a:solidFill>
              </a:rPr>
              <a:t>Chimáne</a:t>
            </a:r>
            <a:r>
              <a:rPr lang="en-US" dirty="0">
                <a:solidFill>
                  <a:schemeClr val="dk1"/>
                </a:solidFill>
              </a:rPr>
              <a:t> and many other Indigenous populations have unique susceptibility to COVID-19 for several reasons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F3465397-ACEB-405C-B041-D86A4377BE73}"/>
              </a:ext>
            </a:extLst>
          </p:cNvPr>
          <p:cNvSpPr txBox="1"/>
          <p:nvPr/>
        </p:nvSpPr>
        <p:spPr>
          <a:xfrm>
            <a:off x="914400" y="1234329"/>
            <a:ext cx="10641496" cy="2462213"/>
          </a:xfrm>
          <a:prstGeom prst="rect">
            <a:avLst/>
          </a:prstGeom>
          <a:noFill/>
        </p:spPr>
        <p:txBody>
          <a:bodyPr wrap="square">
            <a:spAutoFit/>
          </a:bodyPr>
          <a:lstStyle/>
          <a:p>
            <a:pPr marL="285750" lvl="0" indent="-285750" algn="l" rtl="0">
              <a:spcBef>
                <a:spcPts val="0"/>
              </a:spcBef>
              <a:spcAft>
                <a:spcPts val="0"/>
              </a:spcAft>
              <a:buClr>
                <a:schemeClr val="dk1"/>
              </a:buClr>
              <a:buSzPts val="1100"/>
              <a:buFont typeface="Arial" panose="020B0604020202020204" pitchFamily="34" charset="0"/>
              <a:buChar char="•"/>
            </a:pPr>
            <a:r>
              <a:rPr lang="en-US" sz="1800" b="1" dirty="0">
                <a:solidFill>
                  <a:schemeClr val="dk1"/>
                </a:solidFill>
              </a:rPr>
              <a:t>Isolation : </a:t>
            </a:r>
            <a:r>
              <a:rPr lang="en-US" sz="1800" dirty="0">
                <a:solidFill>
                  <a:schemeClr val="dk1"/>
                </a:solidFill>
              </a:rPr>
              <a:t>Indigenous communities often have minimal access to clean water, soap and public sanitation. </a:t>
            </a:r>
            <a:r>
              <a:rPr lang="en-US" sz="1800" b="1" dirty="0">
                <a:solidFill>
                  <a:schemeClr val="dk1"/>
                </a:solidFill>
              </a:rPr>
              <a:t>Local medical services </a:t>
            </a:r>
            <a:r>
              <a:rPr lang="en-US" sz="1800" dirty="0">
                <a:solidFill>
                  <a:schemeClr val="dk1"/>
                </a:solidFill>
              </a:rPr>
              <a:t>are </a:t>
            </a:r>
            <a:r>
              <a:rPr lang="en-US" sz="1800" b="1" dirty="0">
                <a:solidFill>
                  <a:schemeClr val="dk1"/>
                </a:solidFill>
              </a:rPr>
              <a:t>rare or non-existent </a:t>
            </a:r>
            <a:r>
              <a:rPr lang="en-US" sz="1800" dirty="0">
                <a:solidFill>
                  <a:schemeClr val="dk1"/>
                </a:solidFill>
              </a:rPr>
              <a:t>for remote rural communities, so their members have to execute long travels to regional hospitals or clinics. This represents an additional risk of virus transmission (as they often have to go in crowded public transportation or other commonly used travel routes) and most of these hospitals do not have the capacity to meet the high demand for COVID19 testing and treatment. For the </a:t>
            </a:r>
            <a:r>
              <a:rPr lang="en-US" sz="1800" dirty="0" err="1">
                <a:solidFill>
                  <a:schemeClr val="dk1"/>
                </a:solidFill>
              </a:rPr>
              <a:t>Chimáne</a:t>
            </a:r>
            <a:r>
              <a:rPr lang="en-US" sz="1800" dirty="0">
                <a:solidFill>
                  <a:schemeClr val="dk1"/>
                </a:solidFill>
              </a:rPr>
              <a:t> population, medical attention from specialists requires transportation to larger cities, including Trinidad, the Beni capital (which is approximately 6–8 hours away  from San Borja by road).</a:t>
            </a:r>
          </a:p>
          <a:p>
            <a:pPr marL="457200" lvl="0" indent="-457200" algn="l" rtl="0">
              <a:spcBef>
                <a:spcPts val="0"/>
              </a:spcBef>
              <a:spcAft>
                <a:spcPts val="0"/>
              </a:spcAft>
              <a:buClr>
                <a:schemeClr val="dk1"/>
              </a:buClr>
              <a:buSzPts val="1100"/>
              <a:buFont typeface="Arial" panose="020B0604020202020204" pitchFamily="34" charset="0"/>
              <a:buChar char="•"/>
            </a:pPr>
            <a:endParaRPr lang="en-US" sz="2800" dirty="0">
              <a:solidFill>
                <a:schemeClr val="dk1"/>
              </a:solidFill>
            </a:endParaRPr>
          </a:p>
        </p:txBody>
      </p:sp>
      <p:sp>
        <p:nvSpPr>
          <p:cNvPr id="7" name="CasellaDiTesto 6">
            <a:extLst>
              <a:ext uri="{FF2B5EF4-FFF2-40B4-BE49-F238E27FC236}">
                <a16:creationId xmlns:a16="http://schemas.microsoft.com/office/drawing/2014/main" id="{B8FB7A04-BF9C-48D4-ACE5-06D3C58F833B}"/>
              </a:ext>
            </a:extLst>
          </p:cNvPr>
          <p:cNvSpPr txBox="1"/>
          <p:nvPr/>
        </p:nvSpPr>
        <p:spPr>
          <a:xfrm>
            <a:off x="914400" y="3531130"/>
            <a:ext cx="10641496" cy="2308324"/>
          </a:xfrm>
          <a:prstGeom prst="rect">
            <a:avLst/>
          </a:prstGeom>
          <a:noFill/>
        </p:spPr>
        <p:txBody>
          <a:bodyPr wrap="square">
            <a:spAutoFit/>
          </a:bodyPr>
          <a:lstStyle/>
          <a:p>
            <a:pPr marL="285750" lvl="0" indent="-285750" algn="l" rtl="0">
              <a:spcBef>
                <a:spcPts val="0"/>
              </a:spcBef>
              <a:spcAft>
                <a:spcPts val="0"/>
              </a:spcAft>
              <a:buClr>
                <a:schemeClr val="dk1"/>
              </a:buClr>
              <a:buSzPts val="1100"/>
              <a:buFont typeface="Arial" panose="020B0604020202020204" pitchFamily="34" charset="0"/>
              <a:buChar char="•"/>
            </a:pPr>
            <a:r>
              <a:rPr lang="en-US" sz="1800" dirty="0">
                <a:solidFill>
                  <a:schemeClr val="dk1"/>
                </a:solidFill>
              </a:rPr>
              <a:t>The </a:t>
            </a:r>
            <a:r>
              <a:rPr lang="en-US" sz="1800" b="1" dirty="0">
                <a:solidFill>
                  <a:schemeClr val="dk1"/>
                </a:solidFill>
              </a:rPr>
              <a:t>inability </a:t>
            </a:r>
            <a:r>
              <a:rPr lang="en-US" sz="1800" dirty="0">
                <a:solidFill>
                  <a:schemeClr val="dk1"/>
                </a:solidFill>
              </a:rPr>
              <a:t>of Indigenous populations to </a:t>
            </a:r>
            <a:r>
              <a:rPr lang="en-US" sz="1800" b="1" dirty="0">
                <a:solidFill>
                  <a:schemeClr val="dk1"/>
                </a:solidFill>
              </a:rPr>
              <a:t>pay for medical services </a:t>
            </a:r>
            <a:r>
              <a:rPr lang="en-US" sz="1800" dirty="0">
                <a:solidFill>
                  <a:schemeClr val="dk1"/>
                </a:solidFill>
              </a:rPr>
              <a:t>can further hinder the access to medical care. </a:t>
            </a:r>
          </a:p>
          <a:p>
            <a:pPr marL="285750" lvl="0" indent="-285750" algn="l" rtl="0">
              <a:spcBef>
                <a:spcPts val="0"/>
              </a:spcBef>
              <a:spcAft>
                <a:spcPts val="0"/>
              </a:spcAft>
              <a:buClr>
                <a:schemeClr val="dk1"/>
              </a:buClr>
              <a:buSzPts val="1100"/>
              <a:buFont typeface="Arial" panose="020B0604020202020204" pitchFamily="34" charset="0"/>
              <a:buChar char="•"/>
            </a:pPr>
            <a:endParaRPr lang="en-US" dirty="0">
              <a:solidFill>
                <a:schemeClr val="dk1"/>
              </a:solidFill>
            </a:endParaRPr>
          </a:p>
          <a:p>
            <a:pPr lvl="0" algn="l" rtl="0">
              <a:spcBef>
                <a:spcPts val="0"/>
              </a:spcBef>
              <a:spcAft>
                <a:spcPts val="0"/>
              </a:spcAft>
              <a:buClr>
                <a:schemeClr val="dk1"/>
              </a:buClr>
              <a:buSzPts val="1100"/>
            </a:pPr>
            <a:endParaRPr lang="en-US" sz="1800" dirty="0">
              <a:solidFill>
                <a:schemeClr val="dk1"/>
              </a:solidFill>
            </a:endParaRPr>
          </a:p>
          <a:p>
            <a:pPr marL="285750" lvl="0" indent="-285750" algn="l" rtl="0">
              <a:spcBef>
                <a:spcPts val="0"/>
              </a:spcBef>
              <a:spcAft>
                <a:spcPts val="0"/>
              </a:spcAft>
              <a:buClr>
                <a:schemeClr val="dk1"/>
              </a:buClr>
              <a:buSzPts val="1100"/>
              <a:buFont typeface="Arial" panose="020B0604020202020204" pitchFamily="34" charset="0"/>
              <a:buChar char="•"/>
            </a:pPr>
            <a:r>
              <a:rPr lang="en-US" sz="1800" b="1" dirty="0">
                <a:solidFill>
                  <a:schemeClr val="dk1"/>
                </a:solidFill>
              </a:rPr>
              <a:t>Local norms</a:t>
            </a:r>
            <a:r>
              <a:rPr lang="en-US" sz="1800" dirty="0">
                <a:solidFill>
                  <a:schemeClr val="dk1"/>
                </a:solidFill>
              </a:rPr>
              <a:t> : </a:t>
            </a:r>
            <a:r>
              <a:rPr lang="en-US" sz="1800" b="1" dirty="0">
                <a:solidFill>
                  <a:schemeClr val="dk1"/>
                </a:solidFill>
              </a:rPr>
              <a:t>Collectivity</a:t>
            </a:r>
            <a:r>
              <a:rPr lang="en-US" sz="1800" dirty="0">
                <a:solidFill>
                  <a:schemeClr val="dk1"/>
                </a:solidFill>
              </a:rPr>
              <a:t> is an </a:t>
            </a:r>
            <a:r>
              <a:rPr lang="en-US" sz="1800" b="1" dirty="0">
                <a:solidFill>
                  <a:schemeClr val="dk1"/>
                </a:solidFill>
              </a:rPr>
              <a:t>essential aspect of daily life </a:t>
            </a:r>
            <a:r>
              <a:rPr lang="en-US" sz="1800" dirty="0">
                <a:solidFill>
                  <a:schemeClr val="dk1"/>
                </a:solidFill>
              </a:rPr>
              <a:t>in many indigenous cultures (as they practice </a:t>
            </a:r>
            <a:r>
              <a:rPr lang="en-US" sz="1800" b="1" dirty="0">
                <a:solidFill>
                  <a:schemeClr val="dk1"/>
                </a:solidFill>
              </a:rPr>
              <a:t>extended family co-residence</a:t>
            </a:r>
            <a:r>
              <a:rPr lang="en-US" sz="1800" dirty="0">
                <a:solidFill>
                  <a:schemeClr val="dk1"/>
                </a:solidFill>
              </a:rPr>
              <a:t>, </a:t>
            </a:r>
            <a:r>
              <a:rPr lang="en-US" sz="1800" b="1" dirty="0">
                <a:solidFill>
                  <a:schemeClr val="dk1"/>
                </a:solidFill>
              </a:rPr>
              <a:t>communal </a:t>
            </a:r>
            <a:r>
              <a:rPr lang="en-US" sz="1800" b="1" dirty="0" err="1">
                <a:solidFill>
                  <a:schemeClr val="dk1"/>
                </a:solidFill>
              </a:rPr>
              <a:t>labour</a:t>
            </a:r>
            <a:r>
              <a:rPr lang="en-US" sz="1800" b="1" dirty="0">
                <a:solidFill>
                  <a:schemeClr val="dk1"/>
                </a:solidFill>
              </a:rPr>
              <a:t> and production</a:t>
            </a:r>
            <a:r>
              <a:rPr lang="en-US" sz="1800" dirty="0">
                <a:solidFill>
                  <a:schemeClr val="dk1"/>
                </a:solidFill>
              </a:rPr>
              <a:t>, food sharing…) like the </a:t>
            </a:r>
            <a:r>
              <a:rPr lang="en-US" sz="1800" dirty="0" err="1">
                <a:solidFill>
                  <a:schemeClr val="dk1"/>
                </a:solidFill>
              </a:rPr>
              <a:t>Chimáne</a:t>
            </a:r>
            <a:r>
              <a:rPr lang="en-US" sz="1800" dirty="0">
                <a:solidFill>
                  <a:schemeClr val="dk1"/>
                </a:solidFill>
              </a:rPr>
              <a:t>. This collectivity is </a:t>
            </a:r>
            <a:r>
              <a:rPr lang="en-US" sz="1800" b="1" dirty="0">
                <a:solidFill>
                  <a:schemeClr val="dk1"/>
                </a:solidFill>
              </a:rPr>
              <a:t>key</a:t>
            </a:r>
            <a:r>
              <a:rPr lang="en-US" sz="1800" dirty="0">
                <a:solidFill>
                  <a:schemeClr val="dk1"/>
                </a:solidFill>
              </a:rPr>
              <a:t> for </a:t>
            </a:r>
            <a:r>
              <a:rPr lang="en-US" sz="1800" b="1" dirty="0">
                <a:solidFill>
                  <a:schemeClr val="dk1"/>
                </a:solidFill>
              </a:rPr>
              <a:t>long-term resilience </a:t>
            </a:r>
            <a:r>
              <a:rPr lang="en-US" sz="1800" dirty="0">
                <a:solidFill>
                  <a:schemeClr val="dk1"/>
                </a:solidFill>
              </a:rPr>
              <a:t>but it is usually hinders short-term physical distancing measures, increasing the risk of spreading the virus in the community.</a:t>
            </a:r>
          </a:p>
        </p:txBody>
      </p:sp>
    </p:spTree>
    <p:extLst>
      <p:ext uri="{BB962C8B-B14F-4D97-AF65-F5344CB8AC3E}">
        <p14:creationId xmlns:p14="http://schemas.microsoft.com/office/powerpoint/2010/main" val="18670328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7"/>
        <p:cNvGrpSpPr/>
        <p:nvPr/>
      </p:nvGrpSpPr>
      <p:grpSpPr>
        <a:xfrm>
          <a:off x="0" y="0"/>
          <a:ext cx="0" cy="0"/>
          <a:chOff x="0" y="0"/>
          <a:chExt cx="0" cy="0"/>
        </a:xfrm>
      </p:grpSpPr>
      <p:sp>
        <p:nvSpPr>
          <p:cNvPr id="105" name="Rectangle 104">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9" name="Rectangle 10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Google Shape;99;p19"/>
          <p:cNvSpPr txBox="1">
            <a:spLocks noGrp="1"/>
          </p:cNvSpPr>
          <p:nvPr>
            <p:ph type="body" idx="1"/>
          </p:nvPr>
        </p:nvSpPr>
        <p:spPr>
          <a:xfrm>
            <a:off x="379828" y="314280"/>
            <a:ext cx="7526215" cy="5791098"/>
          </a:xfrm>
          <a:prstGeom prst="rect">
            <a:avLst/>
          </a:prstGeom>
        </p:spPr>
        <p:txBody>
          <a:bodyPr spcFirstLastPara="1" vert="horz" lIns="0" tIns="0" rIns="0" bIns="0" rtlCol="0" anchorCtr="0">
            <a:normAutofit lnSpcReduction="10000"/>
          </a:bodyPr>
          <a:lstStyle/>
          <a:p>
            <a:pPr marL="0" indent="-228600">
              <a:lnSpc>
                <a:spcPct val="110000"/>
              </a:lnSpc>
              <a:spcAft>
                <a:spcPts val="600"/>
              </a:spcAft>
              <a:buFont typeface="Arial" panose="020B0604020202020204" pitchFamily="34" charset="0"/>
              <a:buChar char="•"/>
            </a:pPr>
            <a:r>
              <a:rPr lang="en-US" sz="1600" b="1" dirty="0"/>
              <a:t>Insertion into the national economy</a:t>
            </a:r>
            <a:r>
              <a:rPr lang="en-US" sz="1600" dirty="0"/>
              <a:t> </a:t>
            </a:r>
            <a:r>
              <a:rPr lang="en-US" sz="1600" b="1" dirty="0"/>
              <a:t>system</a:t>
            </a:r>
            <a:endParaRPr lang="en-US" sz="1600" dirty="0"/>
          </a:p>
          <a:p>
            <a:pPr marL="0" indent="0">
              <a:lnSpc>
                <a:spcPct val="110000"/>
              </a:lnSpc>
              <a:spcAft>
                <a:spcPts val="600"/>
              </a:spcAft>
              <a:buNone/>
            </a:pPr>
            <a:r>
              <a:rPr lang="en-US" sz="1600" dirty="0"/>
              <a:t>Many indigenous groups in rural areas have developed important ties to markets and towns, which can be vital for food security or access to medicine. But it can also facilitate rapid viral transmission from densely populated regions. Plus, as various industries and businesses employing indigenous communities shut down during the COVID-19 crisis, food insecurity has become an even bigger obstacle for some communities.</a:t>
            </a:r>
          </a:p>
          <a:p>
            <a:pPr marL="0" indent="-228600">
              <a:lnSpc>
                <a:spcPct val="110000"/>
              </a:lnSpc>
              <a:spcAft>
                <a:spcPts val="600"/>
              </a:spcAft>
              <a:buFont typeface="Arial" panose="020B0604020202020204" pitchFamily="34" charset="0"/>
              <a:buChar char="•"/>
            </a:pPr>
            <a:endParaRPr lang="en-US" sz="1600" b="1" dirty="0"/>
          </a:p>
          <a:p>
            <a:pPr marL="0" indent="0">
              <a:lnSpc>
                <a:spcPct val="110000"/>
              </a:lnSpc>
              <a:spcAft>
                <a:spcPts val="600"/>
              </a:spcAft>
              <a:buNone/>
            </a:pPr>
            <a:r>
              <a:rPr lang="en-US" sz="1600" b="1" dirty="0"/>
              <a:t>Intensive resource extraction by invaders : </a:t>
            </a:r>
          </a:p>
          <a:p>
            <a:pPr marL="0" indent="0">
              <a:lnSpc>
                <a:spcPct val="110000"/>
              </a:lnSpc>
              <a:spcAft>
                <a:spcPts val="600"/>
              </a:spcAft>
              <a:buNone/>
            </a:pPr>
            <a:r>
              <a:rPr lang="en-US" sz="1600" dirty="0"/>
              <a:t>Indigenous people often inhabit protected territories which are rich in biodiversity and natural resources. Thus, there is a lot of </a:t>
            </a:r>
            <a:r>
              <a:rPr lang="en-US" sz="1600" b="1" dirty="0"/>
              <a:t>intensive resource extraction </a:t>
            </a:r>
            <a:r>
              <a:rPr lang="en-US" sz="1600" dirty="0"/>
              <a:t>in these territories (for example logging or mining), which poses </a:t>
            </a:r>
            <a:r>
              <a:rPr lang="en-US" sz="1600" b="1" dirty="0"/>
              <a:t>specific threats to indigenous livelihoods and lives.</a:t>
            </a:r>
            <a:r>
              <a:rPr lang="en-US" sz="1600" dirty="0"/>
              <a:t> Illegal resource extraction might be increasing during the pandemic because of decreased government surveillance and enforcement, resulting in even greater exploitation of indigenous territories and fatal clashes with indigenous communities, than before the pandemic.</a:t>
            </a:r>
          </a:p>
          <a:p>
            <a:pPr marL="0" indent="-228600">
              <a:lnSpc>
                <a:spcPct val="110000"/>
              </a:lnSpc>
              <a:spcAft>
                <a:spcPts val="600"/>
              </a:spcAft>
              <a:buFont typeface="Arial" panose="020B0604020202020204" pitchFamily="34" charset="0"/>
              <a:buChar char="•"/>
            </a:pPr>
            <a:endParaRPr lang="en-US" sz="1600" dirty="0"/>
          </a:p>
          <a:p>
            <a:pPr marL="0" indent="-228600">
              <a:lnSpc>
                <a:spcPct val="110000"/>
              </a:lnSpc>
              <a:spcAft>
                <a:spcPts val="600"/>
              </a:spcAft>
              <a:buFont typeface="Arial" panose="020B0604020202020204" pitchFamily="34" charset="0"/>
              <a:buChar char="•"/>
            </a:pPr>
            <a:r>
              <a:rPr lang="en-US" sz="1600" b="1" dirty="0"/>
              <a:t>Tribal elders </a:t>
            </a:r>
            <a:r>
              <a:rPr lang="en-US" sz="1600" dirty="0"/>
              <a:t>are at </a:t>
            </a:r>
            <a:r>
              <a:rPr lang="en-US" sz="1600" b="1" dirty="0"/>
              <a:t>particularly high risk of COVID-19 </a:t>
            </a:r>
            <a:r>
              <a:rPr lang="en-US" sz="1600" dirty="0"/>
              <a:t>fatality because of their age and particular co-morbidities (like hypertension or diabetes). Elders are vital for maintaining indigenous culture, traditions and language : as Indigenous groups like the </a:t>
            </a:r>
            <a:r>
              <a:rPr lang="en-US" sz="1600" dirty="0" err="1"/>
              <a:t>Chimáne</a:t>
            </a:r>
            <a:r>
              <a:rPr lang="en-US" sz="1600" dirty="0"/>
              <a:t> have strong oral traditions, they may carry irreplaceable knowledge of rituals, songs, myths. Thus, their loss could provoke cultural or linguistic extinction. </a:t>
            </a:r>
          </a:p>
          <a:p>
            <a:pPr marL="0" indent="-228600">
              <a:lnSpc>
                <a:spcPct val="110000"/>
              </a:lnSpc>
              <a:spcAft>
                <a:spcPts val="600"/>
              </a:spcAft>
              <a:buClr>
                <a:schemeClr val="dk1"/>
              </a:buClr>
              <a:buSzPts val="1100"/>
              <a:buFont typeface="Arial" panose="020B0604020202020204" pitchFamily="34" charset="0"/>
              <a:buChar char="•"/>
            </a:pPr>
            <a:endParaRPr lang="en-US" sz="1600" b="1" dirty="0"/>
          </a:p>
        </p:txBody>
      </p:sp>
      <p:sp>
        <p:nvSpPr>
          <p:cNvPr id="111" name="Rectangle 110">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chemeClr val="accent5"/>
              </a:gs>
              <a:gs pos="100000">
                <a:schemeClr val="accent2">
                  <a:lumMod val="60000"/>
                  <a:lumOff val="40000"/>
                  <a:alpha val="59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chemeClr val="accent6">
                  <a:lumMod val="75000"/>
                  <a:alpha val="61000"/>
                </a:schemeClr>
              </a:gs>
              <a:gs pos="99000">
                <a:schemeClr val="accent6">
                  <a:alpha val="87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0" name="Google Shape;100;p19"/>
          <p:cNvPicPr preferRelativeResize="0"/>
          <p:nvPr/>
        </p:nvPicPr>
        <p:blipFill rotWithShape="1">
          <a:blip r:embed="rId3"/>
          <a:srcRect l="3852" r="10321" b="3"/>
          <a:stretch/>
        </p:blipFill>
        <p:spPr>
          <a:xfrm>
            <a:off x="8115300" y="-12515"/>
            <a:ext cx="4076700" cy="6418631"/>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4605347-2613-41EB-8B87-A779120652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CC8A582-E72F-4730-BF14-CBE6F42918AC}"/>
              </a:ext>
            </a:extLst>
          </p:cNvPr>
          <p:cNvSpPr>
            <a:spLocks noGrp="1"/>
          </p:cNvSpPr>
          <p:nvPr>
            <p:ph type="title"/>
          </p:nvPr>
        </p:nvSpPr>
        <p:spPr>
          <a:xfrm>
            <a:off x="821140" y="258883"/>
            <a:ext cx="5274860" cy="655092"/>
          </a:xfrm>
        </p:spPr>
        <p:txBody>
          <a:bodyPr anchor="b">
            <a:normAutofit/>
          </a:bodyPr>
          <a:lstStyle/>
          <a:p>
            <a:r>
              <a:rPr lang="it-IT" sz="2800" dirty="0"/>
              <a:t>Economic </a:t>
            </a:r>
            <a:r>
              <a:rPr lang="it-IT" sz="2800" dirty="0" err="1"/>
              <a:t>effects</a:t>
            </a:r>
            <a:endParaRPr lang="it-IT" sz="2800" dirty="0"/>
          </a:p>
        </p:txBody>
      </p:sp>
      <p:sp>
        <p:nvSpPr>
          <p:cNvPr id="3" name="Segnaposto contenuto 2">
            <a:extLst>
              <a:ext uri="{FF2B5EF4-FFF2-40B4-BE49-F238E27FC236}">
                <a16:creationId xmlns:a16="http://schemas.microsoft.com/office/drawing/2014/main" id="{41724D68-A3BA-45C9-8ADE-C278A34E7BD6}"/>
              </a:ext>
            </a:extLst>
          </p:cNvPr>
          <p:cNvSpPr>
            <a:spLocks noGrp="1"/>
          </p:cNvSpPr>
          <p:nvPr>
            <p:ph idx="1"/>
          </p:nvPr>
        </p:nvSpPr>
        <p:spPr>
          <a:xfrm>
            <a:off x="609600" y="1394205"/>
            <a:ext cx="5917661" cy="4728299"/>
          </a:xfrm>
        </p:spPr>
        <p:txBody>
          <a:bodyPr anchor="t">
            <a:normAutofit/>
          </a:bodyPr>
          <a:lstStyle/>
          <a:p>
            <a:pPr>
              <a:lnSpc>
                <a:spcPct val="110000"/>
              </a:lnSpc>
            </a:pPr>
            <a:r>
              <a:rPr lang="en-US" sz="1800" dirty="0"/>
              <a:t>Trade disruptions, international travel restrictions, and local lockdown and restrictions have impacted the incomes and livelihoods of both formal and informal workers. The principal consequence is the decline in GDP growth.</a:t>
            </a:r>
          </a:p>
          <a:p>
            <a:pPr>
              <a:lnSpc>
                <a:spcPct val="110000"/>
              </a:lnSpc>
            </a:pPr>
            <a:r>
              <a:rPr lang="en-US" sz="1800" dirty="0"/>
              <a:t>Stores and restaurants closing brought to a rise in the unemployment and underemployment rate; inability to pay loans; greater risk of disappearing.</a:t>
            </a:r>
          </a:p>
          <a:p>
            <a:pPr>
              <a:lnSpc>
                <a:spcPct val="110000"/>
              </a:lnSpc>
            </a:pPr>
            <a:r>
              <a:rPr lang="en-US" sz="1800" dirty="0"/>
              <a:t>Agricultural and fishery sectors have been impacted because of  restrictions on work and travel. </a:t>
            </a:r>
          </a:p>
          <a:p>
            <a:pPr>
              <a:lnSpc>
                <a:spcPct val="110000"/>
              </a:lnSpc>
            </a:pPr>
            <a:r>
              <a:rPr lang="en-US" sz="1800" dirty="0"/>
              <a:t>Tourism and hospitality sector is at risk of losing US$890 million in 2020. 100 000 people are left without work.</a:t>
            </a:r>
            <a:endParaRPr lang="it-IT" sz="1800" dirty="0"/>
          </a:p>
        </p:txBody>
      </p:sp>
      <p:pic>
        <p:nvPicPr>
          <p:cNvPr id="7" name="Immagine 6" descr="Immagine che contiene testo, persona, casotto, negozio&#10;&#10;Descrizione generata automaticamente">
            <a:extLst>
              <a:ext uri="{FF2B5EF4-FFF2-40B4-BE49-F238E27FC236}">
                <a16:creationId xmlns:a16="http://schemas.microsoft.com/office/drawing/2014/main" id="{4FFE134C-FD3C-4845-8192-23AB7C96C14A}"/>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3229" r="32969" b="-2"/>
          <a:stretch/>
        </p:blipFill>
        <p:spPr>
          <a:xfrm>
            <a:off x="7019118" y="0"/>
            <a:ext cx="5158812" cy="6400372"/>
          </a:xfrm>
          <a:prstGeom prst="rect">
            <a:avLst/>
          </a:prstGeom>
        </p:spPr>
      </p:pic>
      <p:sp>
        <p:nvSpPr>
          <p:cNvPr id="14" name="Rectangle 13">
            <a:extLst>
              <a:ext uri="{FF2B5EF4-FFF2-40B4-BE49-F238E27FC236}">
                <a16:creationId xmlns:a16="http://schemas.microsoft.com/office/drawing/2014/main" id="{5B03C481-2433-4417-965E-BECB9D12A1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4786A78-84CD-4AC4-B2E4-2BFDC38D7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0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51674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8CF1B1A9-81D7-475B-9773-FA69E2D6C2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descr="Immagine che contiene persona, esterni, albero, terra&#10;&#10;Descrizione generata automaticamente">
            <a:extLst>
              <a:ext uri="{FF2B5EF4-FFF2-40B4-BE49-F238E27FC236}">
                <a16:creationId xmlns:a16="http://schemas.microsoft.com/office/drawing/2014/main" id="{4562502B-5956-4C16-8E46-6CD482E3DC6E}"/>
              </a:ext>
            </a:extLst>
          </p:cNvPr>
          <p:cNvPicPr>
            <a:picLocks noChangeAspect="1"/>
          </p:cNvPicPr>
          <p:nvPr/>
        </p:nvPicPr>
        <p:blipFill rotWithShape="1">
          <a:blip r:embed="rId2"/>
          <a:srcRect t="4632" b="11413"/>
          <a:stretch/>
        </p:blipFill>
        <p:spPr>
          <a:xfrm>
            <a:off x="20" y="-1"/>
            <a:ext cx="12191980" cy="6857571"/>
          </a:xfrm>
          <a:prstGeom prst="rect">
            <a:avLst/>
          </a:prstGeom>
        </p:spPr>
      </p:pic>
      <p:sp>
        <p:nvSpPr>
          <p:cNvPr id="26" name="Rectangle 25">
            <a:extLst>
              <a:ext uri="{FF2B5EF4-FFF2-40B4-BE49-F238E27FC236}">
                <a16:creationId xmlns:a16="http://schemas.microsoft.com/office/drawing/2014/main" id="{825938E3-FCDD-4147-B4EC-232316751F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48" y="-808"/>
            <a:ext cx="12188952" cy="3191317"/>
          </a:xfrm>
          <a:prstGeom prst="rect">
            <a:avLst/>
          </a:prstGeom>
          <a:gradFill>
            <a:gsLst>
              <a:gs pos="42000">
                <a:schemeClr val="tx1">
                  <a:alpha val="23000"/>
                </a:schemeClr>
              </a:gs>
              <a:gs pos="0">
                <a:schemeClr val="tx1">
                  <a:alpha val="0"/>
                </a:schemeClr>
              </a:gs>
              <a:gs pos="100000">
                <a:schemeClr val="tx1">
                  <a:alpha val="3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4A207268-992B-48AA-B022-55740589FCF5}"/>
              </a:ext>
            </a:extLst>
          </p:cNvPr>
          <p:cNvSpPr>
            <a:spLocks noGrp="1"/>
          </p:cNvSpPr>
          <p:nvPr>
            <p:ph type="title"/>
          </p:nvPr>
        </p:nvSpPr>
        <p:spPr>
          <a:xfrm>
            <a:off x="1524000" y="516834"/>
            <a:ext cx="9144000" cy="1304013"/>
          </a:xfrm>
        </p:spPr>
        <p:txBody>
          <a:bodyPr vert="horz" lIns="0" tIns="0" rIns="0" bIns="0" rtlCol="0" anchor="b">
            <a:normAutofit/>
          </a:bodyPr>
          <a:lstStyle/>
          <a:p>
            <a:pPr algn="ctr"/>
            <a:r>
              <a:rPr lang="en-US" sz="3700" spc="750" dirty="0">
                <a:solidFill>
                  <a:srgbClr val="FFFFFF"/>
                </a:solidFill>
              </a:rPr>
              <a:t> how </a:t>
            </a:r>
            <a:r>
              <a:rPr lang="en-US" sz="3700" spc="750" dirty="0" err="1">
                <a:solidFill>
                  <a:srgbClr val="FFFFFF"/>
                </a:solidFill>
              </a:rPr>
              <a:t>chimÁnedeal</a:t>
            </a:r>
            <a:r>
              <a:rPr lang="en-US" sz="3700" spc="750" dirty="0">
                <a:solidFill>
                  <a:srgbClr val="FFFFFF"/>
                </a:solidFill>
              </a:rPr>
              <a:t> with covid-19 pandemic </a:t>
            </a:r>
          </a:p>
        </p:txBody>
      </p:sp>
      <p:sp>
        <p:nvSpPr>
          <p:cNvPr id="28" name="Rectangle 27">
            <a:extLst>
              <a:ext uri="{FF2B5EF4-FFF2-40B4-BE49-F238E27FC236}">
                <a16:creationId xmlns:a16="http://schemas.microsoft.com/office/drawing/2014/main" id="{9AA75596-FA3D-4A75-A3CB-443E14CBF5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372"/>
            <a:ext cx="12192000" cy="45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F5FBB9B-488E-47BA-9CA3-8CC9C7D157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3574FE0-C6E5-4148-8CC5-56169A790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sellaDiTesto 16">
            <a:extLst>
              <a:ext uri="{FF2B5EF4-FFF2-40B4-BE49-F238E27FC236}">
                <a16:creationId xmlns:a16="http://schemas.microsoft.com/office/drawing/2014/main" id="{5C5E527E-AF4D-4628-B5CA-D31C547DD9AE}"/>
              </a:ext>
            </a:extLst>
          </p:cNvPr>
          <p:cNvSpPr txBox="1"/>
          <p:nvPr/>
        </p:nvSpPr>
        <p:spPr>
          <a:xfrm>
            <a:off x="718858" y="5510169"/>
            <a:ext cx="11041733" cy="830997"/>
          </a:xfrm>
          <a:prstGeom prst="rect">
            <a:avLst/>
          </a:prstGeom>
          <a:noFill/>
        </p:spPr>
        <p:txBody>
          <a:bodyPr wrap="square">
            <a:spAutoFit/>
          </a:bodyPr>
          <a:lstStyle/>
          <a:p>
            <a:r>
              <a:rPr lang="en-US" sz="2400" i="1" dirty="0">
                <a:solidFill>
                  <a:schemeClr val="bg1"/>
                </a:solidFill>
                <a:effectLst/>
                <a:ea typeface="Calibri" panose="020F0502020204030204" pitchFamily="34" charset="0"/>
                <a:cs typeface="Times New Roman" panose="02020603050405020304" pitchFamily="18" charset="0"/>
              </a:rPr>
              <a:t>"More than vulnerability, the indigenous people have shown resilience in several centuries of pandemic, and this will not be the last time".</a:t>
            </a:r>
            <a:r>
              <a:rPr lang="en-US" sz="2400" dirty="0">
                <a:solidFill>
                  <a:schemeClr val="bg1"/>
                </a:solidFill>
                <a:effectLst/>
                <a:ea typeface="Calibri" panose="020F0502020204030204" pitchFamily="34" charset="0"/>
                <a:cs typeface="Times New Roman" panose="02020603050405020304" pitchFamily="18" charset="0"/>
              </a:rPr>
              <a:t> </a:t>
            </a:r>
            <a:endParaRPr lang="it-IT" sz="2400" dirty="0">
              <a:solidFill>
                <a:schemeClr val="bg1"/>
              </a:solidFill>
            </a:endParaRPr>
          </a:p>
        </p:txBody>
      </p:sp>
    </p:spTree>
    <p:extLst>
      <p:ext uri="{BB962C8B-B14F-4D97-AF65-F5344CB8AC3E}">
        <p14:creationId xmlns:p14="http://schemas.microsoft.com/office/powerpoint/2010/main" val="33139946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7DE2C2FD-E004-4D9F-8114-036DC61BD3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magine 5" descr="Immagine che contiene erba, esterni, albero, persona&#10;&#10;Descrizione generata automaticamente">
            <a:extLst>
              <a:ext uri="{FF2B5EF4-FFF2-40B4-BE49-F238E27FC236}">
                <a16:creationId xmlns:a16="http://schemas.microsoft.com/office/drawing/2014/main" id="{DFC43280-C052-46F3-AA5E-B00AE8752DDC}"/>
              </a:ext>
            </a:extLst>
          </p:cNvPr>
          <p:cNvPicPr>
            <a:picLocks noChangeAspect="1"/>
          </p:cNvPicPr>
          <p:nvPr/>
        </p:nvPicPr>
        <p:blipFill rotWithShape="1">
          <a:blip r:embed="rId2"/>
          <a:srcRect r="2" b="19687"/>
          <a:stretch/>
        </p:blipFill>
        <p:spPr>
          <a:xfrm>
            <a:off x="1371609" y="3624244"/>
            <a:ext cx="4553509" cy="2294862"/>
          </a:xfrm>
          <a:prstGeom prst="rect">
            <a:avLst/>
          </a:prstGeom>
        </p:spPr>
      </p:pic>
      <p:pic>
        <p:nvPicPr>
          <p:cNvPr id="4" name="Immagine 3" descr="Immagine che contiene persona, indossando, esterni, colorato&#10;&#10;Descrizione generata automaticamente">
            <a:extLst>
              <a:ext uri="{FF2B5EF4-FFF2-40B4-BE49-F238E27FC236}">
                <a16:creationId xmlns:a16="http://schemas.microsoft.com/office/drawing/2014/main" id="{56AD7A3B-AF95-4076-89BE-CAB4292E4CD5}"/>
              </a:ext>
            </a:extLst>
          </p:cNvPr>
          <p:cNvPicPr>
            <a:picLocks noChangeAspect="1"/>
          </p:cNvPicPr>
          <p:nvPr/>
        </p:nvPicPr>
        <p:blipFill rotWithShape="1">
          <a:blip r:embed="rId3"/>
          <a:srcRect t="22574" r="-2" b="2177"/>
          <a:stretch/>
        </p:blipFill>
        <p:spPr>
          <a:xfrm>
            <a:off x="6246836" y="3624244"/>
            <a:ext cx="4568884" cy="2294862"/>
          </a:xfrm>
          <a:prstGeom prst="rect">
            <a:avLst/>
          </a:prstGeom>
        </p:spPr>
      </p:pic>
      <p:sp>
        <p:nvSpPr>
          <p:cNvPr id="17" name="Rectangle 16">
            <a:extLst>
              <a:ext uri="{FF2B5EF4-FFF2-40B4-BE49-F238E27FC236}">
                <a16:creationId xmlns:a16="http://schemas.microsoft.com/office/drawing/2014/main" id="{8FC204CD-18A5-4523-8283-B1288474E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95C168E-B52D-46FA-9CE0-8C2650473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60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asellaDiTesto 11">
            <a:extLst>
              <a:ext uri="{FF2B5EF4-FFF2-40B4-BE49-F238E27FC236}">
                <a16:creationId xmlns:a16="http://schemas.microsoft.com/office/drawing/2014/main" id="{0F94009A-F5A9-4808-B784-0742F5256306}"/>
              </a:ext>
            </a:extLst>
          </p:cNvPr>
          <p:cNvSpPr txBox="1"/>
          <p:nvPr/>
        </p:nvSpPr>
        <p:spPr>
          <a:xfrm>
            <a:off x="1524775" y="1736292"/>
            <a:ext cx="9444121" cy="1406259"/>
          </a:xfrm>
          <a:prstGeom prst="rect">
            <a:avLst/>
          </a:prstGeom>
        </p:spPr>
        <p:txBody>
          <a:bodyPr vert="horz" lIns="0" tIns="0" rIns="0" bIns="0" rtlCol="0">
            <a:normAutofit/>
          </a:bodyPr>
          <a:lstStyle/>
          <a:p>
            <a:pPr defTabSz="914400">
              <a:lnSpc>
                <a:spcPct val="120000"/>
              </a:lnSpc>
              <a:spcAft>
                <a:spcPts val="800"/>
              </a:spcAft>
            </a:pPr>
            <a:r>
              <a:rPr lang="en-US" dirty="0">
                <a:effectLst/>
              </a:rPr>
              <a:t>“</a:t>
            </a:r>
            <a:r>
              <a:rPr lang="en-US" i="1" dirty="0">
                <a:effectLst/>
              </a:rPr>
              <a:t>In Bolivia, where nearly half of all citizens claim indigenous origins, most of the attention has been focused in the cities where the pandemic first appeared, and indigenous communities have not been part of any organizational plan</a:t>
            </a:r>
            <a:r>
              <a:rPr lang="en-US" dirty="0">
                <a:effectLst/>
              </a:rPr>
              <a:t>.” (D. Rodriguez)</a:t>
            </a:r>
          </a:p>
          <a:p>
            <a:pPr indent="-228600" defTabSz="914400">
              <a:lnSpc>
                <a:spcPct val="120000"/>
              </a:lnSpc>
              <a:buFont typeface="Arial" panose="020B0604020202020204" pitchFamily="34" charset="0"/>
              <a:buChar char="•"/>
            </a:pPr>
            <a:endParaRPr lang="en-US" dirty="0"/>
          </a:p>
        </p:txBody>
      </p:sp>
    </p:spTree>
    <p:extLst>
      <p:ext uri="{BB962C8B-B14F-4D97-AF65-F5344CB8AC3E}">
        <p14:creationId xmlns:p14="http://schemas.microsoft.com/office/powerpoint/2010/main" val="42192575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3BDB4E79-4D3C-4ABB-9D62-2C94A494D718}"/>
              </a:ext>
            </a:extLst>
          </p:cNvPr>
          <p:cNvSpPr txBox="1"/>
          <p:nvPr/>
        </p:nvSpPr>
        <p:spPr>
          <a:xfrm>
            <a:off x="1258752" y="2676261"/>
            <a:ext cx="9899374" cy="1505477"/>
          </a:xfrm>
          <a:prstGeom prst="rect">
            <a:avLst/>
          </a:prstGeom>
          <a:noFill/>
        </p:spPr>
        <p:txBody>
          <a:bodyPr wrap="square">
            <a:spAutoFit/>
          </a:bodyPr>
          <a:lstStyle/>
          <a:p>
            <a:pPr algn="just">
              <a:lnSpc>
                <a:spcPct val="107000"/>
              </a:lnSpc>
              <a:spcAft>
                <a:spcPts val="800"/>
              </a:spcAft>
            </a:pPr>
            <a:r>
              <a:rPr lang="en-US" dirty="0">
                <a:ea typeface="Calibri" panose="020F0502020204030204" pitchFamily="34" charset="0"/>
                <a:cs typeface="Times New Roman" panose="02020603050405020304" pitchFamily="18" charset="0"/>
              </a:rPr>
              <a:t>Elaboration of different</a:t>
            </a:r>
            <a:r>
              <a:rPr lang="en-US" sz="1800" dirty="0">
                <a:effectLst/>
                <a:ea typeface="Calibri" panose="020F0502020204030204" pitchFamily="34" charset="0"/>
                <a:cs typeface="Times New Roman" panose="02020603050405020304" pitchFamily="18" charset="0"/>
              </a:rPr>
              <a:t> </a:t>
            </a:r>
            <a:r>
              <a:rPr lang="en-US" sz="1800" b="1" dirty="0">
                <a:effectLst/>
                <a:ea typeface="Calibri" panose="020F0502020204030204" pitchFamily="34" charset="0"/>
                <a:cs typeface="Times New Roman" panose="02020603050405020304" pitchFamily="18" charset="0"/>
              </a:rPr>
              <a:t>strategies</a:t>
            </a:r>
            <a:r>
              <a:rPr lang="en-US" sz="1800" dirty="0">
                <a:effectLst/>
                <a:ea typeface="Calibri" panose="020F0502020204030204" pitchFamily="34" charset="0"/>
                <a:cs typeface="Times New Roman" panose="02020603050405020304" pitchFamily="18" charset="0"/>
              </a:rPr>
              <a:t> to </a:t>
            </a:r>
            <a:r>
              <a:rPr lang="en-US" sz="1800" b="1" dirty="0">
                <a:effectLst/>
                <a:ea typeface="Calibri" panose="020F0502020204030204" pitchFamily="34" charset="0"/>
                <a:cs typeface="Times New Roman" panose="02020603050405020304" pitchFamily="18" charset="0"/>
              </a:rPr>
              <a:t>prevent the spread of the disease and the eventual management of Covid-19 cases </a:t>
            </a:r>
            <a:r>
              <a:rPr lang="en-US" sz="1800" dirty="0">
                <a:effectLst/>
                <a:ea typeface="Calibri" panose="020F0502020204030204" pitchFamily="34" charset="0"/>
                <a:cs typeface="Times New Roman" panose="02020603050405020304" pitchFamily="18" charset="0"/>
              </a:rPr>
              <a:t>in the </a:t>
            </a:r>
            <a:r>
              <a:rPr lang="en-US" sz="1800" dirty="0" err="1">
                <a:effectLst/>
                <a:ea typeface="Calibri" panose="020F0502020204030204" pitchFamily="34" charset="0"/>
                <a:cs typeface="Times New Roman" panose="02020603050405020304" pitchFamily="18" charset="0"/>
              </a:rPr>
              <a:t>Chim</a:t>
            </a:r>
            <a:r>
              <a:rPr lang="en-US" sz="2000" dirty="0" err="1">
                <a:solidFill>
                  <a:srgbClr val="000000"/>
                </a:solidFill>
                <a:effectLst/>
                <a:ea typeface="Calibri" panose="020F0502020204030204" pitchFamily="34" charset="0"/>
                <a:cs typeface="Times New Roman" panose="02020603050405020304" pitchFamily="18" charset="0"/>
              </a:rPr>
              <a:t>á</a:t>
            </a:r>
            <a:r>
              <a:rPr lang="it-IT" sz="1800" dirty="0">
                <a:effectLst/>
                <a:ea typeface="Calibri" panose="020F0502020204030204" pitchFamily="34" charset="0"/>
                <a:cs typeface="Times New Roman" panose="02020603050405020304" pitchFamily="18" charset="0"/>
              </a:rPr>
              <a:t>ne </a:t>
            </a:r>
            <a:r>
              <a:rPr lang="en-US" sz="1800" dirty="0">
                <a:effectLst/>
                <a:ea typeface="Calibri" panose="020F0502020204030204" pitchFamily="34" charset="0"/>
                <a:cs typeface="Times New Roman" panose="02020603050405020304" pitchFamily="18" charset="0"/>
              </a:rPr>
              <a:t>and other indigenous Bolivian communities.</a:t>
            </a:r>
          </a:p>
          <a:p>
            <a:pPr algn="just">
              <a:lnSpc>
                <a:spcPct val="107000"/>
              </a:lnSpc>
              <a:spcAft>
                <a:spcPts val="800"/>
              </a:spcAft>
            </a:pPr>
            <a:endParaRPr lang="en-US" sz="1800" dirty="0">
              <a:effectLst/>
              <a:ea typeface="Calibri" panose="020F0502020204030204" pitchFamily="34" charset="0"/>
              <a:cs typeface="Times New Roman" panose="02020603050405020304" pitchFamily="18" charset="0"/>
            </a:endParaRPr>
          </a:p>
          <a:p>
            <a:pPr algn="just">
              <a:lnSpc>
                <a:spcPct val="107000"/>
              </a:lnSpc>
              <a:spcAft>
                <a:spcPts val="800"/>
              </a:spcAft>
            </a:pPr>
            <a:r>
              <a:rPr lang="en-US" b="1" dirty="0">
                <a:ea typeface="Calibri" panose="020F0502020204030204" pitchFamily="34" charset="0"/>
                <a:cs typeface="Times New Roman" panose="02020603050405020304" pitchFamily="18" charset="0"/>
              </a:rPr>
              <a:t>C</a:t>
            </a:r>
            <a:r>
              <a:rPr lang="en-US" sz="1800" b="1" dirty="0">
                <a:effectLst/>
                <a:ea typeface="Calibri" panose="020F0502020204030204" pitchFamily="34" charset="0"/>
                <a:cs typeface="Times New Roman" panose="02020603050405020304" pitchFamily="18" charset="0"/>
              </a:rPr>
              <a:t>ollaboration </a:t>
            </a:r>
            <a:r>
              <a:rPr lang="en-US" sz="1800" dirty="0">
                <a:effectLst/>
                <a:ea typeface="Calibri" panose="020F0502020204030204" pitchFamily="34" charset="0"/>
                <a:cs typeface="Times New Roman" panose="02020603050405020304" pitchFamily="18" charset="0"/>
              </a:rPr>
              <a:t>among the different actors is </a:t>
            </a:r>
            <a:r>
              <a:rPr lang="en-US" sz="1800" b="1" dirty="0">
                <a:effectLst/>
                <a:ea typeface="Calibri" panose="020F0502020204030204" pitchFamily="34" charset="0"/>
                <a:cs typeface="Times New Roman" panose="02020603050405020304" pitchFamily="18" charset="0"/>
              </a:rPr>
              <a:t>essential</a:t>
            </a:r>
            <a:r>
              <a:rPr lang="en-US" sz="1800" dirty="0">
                <a:effectLst/>
                <a:ea typeface="Calibri" panose="020F0502020204030204" pitchFamily="34" charset="0"/>
                <a:cs typeface="Times New Roman" panose="02020603050405020304" pitchFamily="18" charset="0"/>
              </a:rPr>
              <a:t> for the success of any COVID-19 plan. </a:t>
            </a:r>
            <a:endParaRPr lang="it-IT" sz="18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6864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0C04F4-F737-4EBC-BB2B-236292B23D36}"/>
              </a:ext>
            </a:extLst>
          </p:cNvPr>
          <p:cNvSpPr>
            <a:spLocks noGrp="1"/>
          </p:cNvSpPr>
          <p:nvPr>
            <p:ph type="title"/>
          </p:nvPr>
        </p:nvSpPr>
        <p:spPr>
          <a:xfrm>
            <a:off x="457200" y="159026"/>
            <a:ext cx="10241280" cy="784264"/>
          </a:xfrm>
        </p:spPr>
        <p:txBody>
          <a:bodyPr>
            <a:normAutofit/>
          </a:bodyPr>
          <a:lstStyle/>
          <a:p>
            <a:r>
              <a:rPr lang="it-IT" sz="2800" dirty="0"/>
              <a:t>#cuidatucomunidad</a:t>
            </a:r>
          </a:p>
        </p:txBody>
      </p:sp>
      <p:pic>
        <p:nvPicPr>
          <p:cNvPr id="4" name="Immagine 3" descr="Immagine che contiene testo&#10;&#10;Descrizione generata automaticamente">
            <a:extLst>
              <a:ext uri="{FF2B5EF4-FFF2-40B4-BE49-F238E27FC236}">
                <a16:creationId xmlns:a16="http://schemas.microsoft.com/office/drawing/2014/main" id="{8BAC898B-15ED-485C-A24D-D1F6D30834CF}"/>
              </a:ext>
            </a:extLst>
          </p:cNvPr>
          <p:cNvPicPr>
            <a:picLocks noChangeAspect="1"/>
          </p:cNvPicPr>
          <p:nvPr/>
        </p:nvPicPr>
        <p:blipFill>
          <a:blip r:embed="rId2"/>
          <a:stretch>
            <a:fillRect/>
          </a:stretch>
        </p:blipFill>
        <p:spPr>
          <a:xfrm>
            <a:off x="569843" y="3278775"/>
            <a:ext cx="2206487" cy="2973549"/>
          </a:xfrm>
          <a:prstGeom prst="rect">
            <a:avLst/>
          </a:prstGeom>
        </p:spPr>
      </p:pic>
      <p:sp>
        <p:nvSpPr>
          <p:cNvPr id="6" name="CasellaDiTesto 5">
            <a:extLst>
              <a:ext uri="{FF2B5EF4-FFF2-40B4-BE49-F238E27FC236}">
                <a16:creationId xmlns:a16="http://schemas.microsoft.com/office/drawing/2014/main" id="{30028525-9F3A-424D-ACCF-C2D3A1FEAE41}"/>
              </a:ext>
            </a:extLst>
          </p:cNvPr>
          <p:cNvSpPr txBox="1"/>
          <p:nvPr/>
        </p:nvSpPr>
        <p:spPr>
          <a:xfrm>
            <a:off x="457200" y="1120716"/>
            <a:ext cx="11277600" cy="970971"/>
          </a:xfrm>
          <a:prstGeom prst="rect">
            <a:avLst/>
          </a:prstGeom>
          <a:noFill/>
        </p:spPr>
        <p:txBody>
          <a:bodyPr wrap="square">
            <a:spAutoFit/>
          </a:bodyPr>
          <a:lstStyle/>
          <a:p>
            <a:pPr>
              <a:lnSpc>
                <a:spcPct val="107000"/>
              </a:lnSpc>
              <a:spcAft>
                <a:spcPts val="800"/>
              </a:spcAft>
            </a:pPr>
            <a:r>
              <a:rPr lang="en-US" dirty="0">
                <a:ea typeface="Calibri" panose="020F0502020204030204" pitchFamily="34" charset="0"/>
                <a:cs typeface="Calibri" panose="020F0502020204030204" pitchFamily="34" charset="0"/>
              </a:rPr>
              <a:t>D</a:t>
            </a:r>
            <a:r>
              <a:rPr lang="en-US" sz="1800" dirty="0">
                <a:effectLst/>
                <a:ea typeface="Calibri" panose="020F0502020204030204" pitchFamily="34" charset="0"/>
                <a:cs typeface="Calibri" panose="020F0502020204030204" pitchFamily="34" charset="0"/>
              </a:rPr>
              <a:t>issemination campaign, promoted by </a:t>
            </a:r>
            <a:r>
              <a:rPr lang="en-US" sz="1800" b="1" dirty="0">
                <a:effectLst/>
                <a:ea typeface="Calibri" panose="020F0502020204030204" pitchFamily="34" charset="0"/>
                <a:cs typeface="Calibri" panose="020F0502020204030204" pitchFamily="34" charset="0"/>
              </a:rPr>
              <a:t>CEJIS </a:t>
            </a:r>
            <a:r>
              <a:rPr lang="en-US" sz="1800" dirty="0">
                <a:effectLst/>
                <a:ea typeface="Calibri" panose="020F0502020204030204" pitchFamily="34" charset="0"/>
                <a:cs typeface="Calibri" panose="020F0502020204030204" pitchFamily="34" charset="0"/>
              </a:rPr>
              <a:t>(Centro de </a:t>
            </a:r>
            <a:r>
              <a:rPr lang="en-US" sz="1800" dirty="0" err="1">
                <a:effectLst/>
                <a:ea typeface="Calibri" panose="020F0502020204030204" pitchFamily="34" charset="0"/>
                <a:cs typeface="Calibri" panose="020F0502020204030204" pitchFamily="34" charset="0"/>
              </a:rPr>
              <a:t>Estudios</a:t>
            </a:r>
            <a:r>
              <a:rPr lang="en-US" sz="1800" dirty="0">
                <a:effectLst/>
                <a:ea typeface="Calibri" panose="020F0502020204030204" pitchFamily="34" charset="0"/>
                <a:cs typeface="Calibri" panose="020F0502020204030204" pitchFamily="34" charset="0"/>
              </a:rPr>
              <a:t> </a:t>
            </a:r>
            <a:r>
              <a:rPr lang="en-US" sz="1800" dirty="0" err="1">
                <a:effectLst/>
                <a:ea typeface="Calibri" panose="020F0502020204030204" pitchFamily="34" charset="0"/>
                <a:cs typeface="Calibri" panose="020F0502020204030204" pitchFamily="34" charset="0"/>
              </a:rPr>
              <a:t>Juridicos</a:t>
            </a:r>
            <a:r>
              <a:rPr lang="en-US" sz="1800" dirty="0">
                <a:effectLst/>
                <a:ea typeface="Calibri" panose="020F0502020204030204" pitchFamily="34" charset="0"/>
                <a:cs typeface="Calibri" panose="020F0502020204030204" pitchFamily="34" charset="0"/>
              </a:rPr>
              <a:t> e </a:t>
            </a:r>
            <a:r>
              <a:rPr lang="en-US" sz="1800" dirty="0" err="1">
                <a:effectLst/>
                <a:ea typeface="Calibri" panose="020F0502020204030204" pitchFamily="34" charset="0"/>
                <a:cs typeface="Calibri" panose="020F0502020204030204" pitchFamily="34" charset="0"/>
              </a:rPr>
              <a:t>Investigaciòn</a:t>
            </a:r>
            <a:r>
              <a:rPr lang="en-US" sz="1800" dirty="0">
                <a:effectLst/>
                <a:ea typeface="Calibri" panose="020F0502020204030204" pitchFamily="34" charset="0"/>
                <a:cs typeface="Calibri" panose="020F0502020204030204" pitchFamily="34" charset="0"/>
              </a:rPr>
              <a:t> Social), that aims to sensitize and </a:t>
            </a:r>
            <a:r>
              <a:rPr lang="en-US" sz="1800" b="1" dirty="0">
                <a:effectLst/>
                <a:ea typeface="Calibri" panose="020F0502020204030204" pitchFamily="34" charset="0"/>
                <a:cs typeface="Calibri" panose="020F0502020204030204" pitchFamily="34" charset="0"/>
              </a:rPr>
              <a:t>inform</a:t>
            </a:r>
            <a:r>
              <a:rPr lang="en-US" sz="1800" dirty="0">
                <a:effectLst/>
                <a:ea typeface="Calibri" panose="020F0502020204030204" pitchFamily="34" charset="0"/>
                <a:cs typeface="Calibri" panose="020F0502020204030204" pitchFamily="34" charset="0"/>
              </a:rPr>
              <a:t> the </a:t>
            </a:r>
            <a:r>
              <a:rPr lang="en-US" sz="1800" b="1" dirty="0">
                <a:effectLst/>
                <a:ea typeface="Calibri" panose="020F0502020204030204" pitchFamily="34" charset="0"/>
                <a:cs typeface="Calibri" panose="020F0502020204030204" pitchFamily="34" charset="0"/>
              </a:rPr>
              <a:t>indigenous territories </a:t>
            </a:r>
            <a:r>
              <a:rPr lang="en-US" sz="1800" dirty="0">
                <a:effectLst/>
                <a:ea typeface="Calibri" panose="020F0502020204030204" pitchFamily="34" charset="0"/>
                <a:cs typeface="Calibri" panose="020F0502020204030204" pitchFamily="34" charset="0"/>
              </a:rPr>
              <a:t>of Bolivia about the </a:t>
            </a:r>
            <a:r>
              <a:rPr lang="en-US" sz="1800" b="1" dirty="0">
                <a:effectLst/>
                <a:ea typeface="Calibri" panose="020F0502020204030204" pitchFamily="34" charset="0"/>
                <a:cs typeface="Calibri" panose="020F0502020204030204" pitchFamily="34" charset="0"/>
              </a:rPr>
              <a:t>preventive measures </a:t>
            </a:r>
            <a:r>
              <a:rPr lang="en-US" sz="1800" dirty="0">
                <a:effectLst/>
                <a:ea typeface="Calibri" panose="020F0502020204030204" pitchFamily="34" charset="0"/>
                <a:cs typeface="Calibri" panose="020F0502020204030204" pitchFamily="34" charset="0"/>
              </a:rPr>
              <a:t>that must be taken to avoid the spread of COVID-19 in the communities.</a:t>
            </a:r>
            <a:endParaRPr lang="it-IT" sz="1800" dirty="0">
              <a:effectLst/>
              <a:ea typeface="Calibri" panose="020F0502020204030204" pitchFamily="34" charset="0"/>
              <a:cs typeface="Times New Roman" panose="02020603050405020304" pitchFamily="18" charset="0"/>
            </a:endParaRPr>
          </a:p>
        </p:txBody>
      </p:sp>
      <p:sp>
        <p:nvSpPr>
          <p:cNvPr id="8" name="CasellaDiTesto 7">
            <a:extLst>
              <a:ext uri="{FF2B5EF4-FFF2-40B4-BE49-F238E27FC236}">
                <a16:creationId xmlns:a16="http://schemas.microsoft.com/office/drawing/2014/main" id="{446B1179-74B1-46B7-BB4C-F3111FD11A5C}"/>
              </a:ext>
            </a:extLst>
          </p:cNvPr>
          <p:cNvSpPr txBox="1"/>
          <p:nvPr/>
        </p:nvSpPr>
        <p:spPr>
          <a:xfrm>
            <a:off x="2935359" y="4511142"/>
            <a:ext cx="8686798" cy="1350498"/>
          </a:xfrm>
          <a:prstGeom prst="rect">
            <a:avLst/>
          </a:prstGeom>
          <a:noFill/>
        </p:spPr>
        <p:txBody>
          <a:bodyPr wrap="square">
            <a:spAutoFit/>
          </a:bodyPr>
          <a:lstStyle/>
          <a:p>
            <a:pPr fontAlgn="base">
              <a:lnSpc>
                <a:spcPct val="115000"/>
              </a:lnSpc>
            </a:pPr>
            <a:r>
              <a:rPr lang="en-US" dirty="0">
                <a:solidFill>
                  <a:srgbClr val="000000"/>
                </a:solidFill>
                <a:ea typeface="Times New Roman" panose="02020603050405020304" pitchFamily="18" charset="0"/>
              </a:rPr>
              <a:t>In </a:t>
            </a:r>
            <a:r>
              <a:rPr lang="en-US" sz="1800" dirty="0">
                <a:solidFill>
                  <a:srgbClr val="000000"/>
                </a:solidFill>
                <a:effectLst/>
                <a:ea typeface="Times New Roman" panose="02020603050405020304" pitchFamily="18" charset="0"/>
              </a:rPr>
              <a:t>CEJIS organization’s website , </a:t>
            </a:r>
            <a:r>
              <a:rPr lang="en-US" dirty="0">
                <a:solidFill>
                  <a:srgbClr val="000000"/>
                </a:solidFill>
                <a:ea typeface="Times New Roman" panose="02020603050405020304" pitchFamily="18" charset="0"/>
              </a:rPr>
              <a:t>there are </a:t>
            </a:r>
            <a:r>
              <a:rPr lang="en-US" sz="1800" dirty="0">
                <a:solidFill>
                  <a:srgbClr val="000000"/>
                </a:solidFill>
                <a:effectLst/>
                <a:ea typeface="Times New Roman" panose="02020603050405020304" pitchFamily="18" charset="0"/>
              </a:rPr>
              <a:t>the audio/visual materials published in the main indigenous languages, together with other useful information concerning the challenges that these communities face and the possible measures they can adopt to tackle with the COVID-19 pandemic. </a:t>
            </a:r>
            <a:endParaRPr lang="it-IT" sz="2000" dirty="0">
              <a:effectLst/>
              <a:ea typeface="Times New Roman" panose="02020603050405020304" pitchFamily="18" charset="0"/>
            </a:endParaRPr>
          </a:p>
        </p:txBody>
      </p:sp>
      <p:sp>
        <p:nvSpPr>
          <p:cNvPr id="10" name="CasellaDiTesto 9">
            <a:extLst>
              <a:ext uri="{FF2B5EF4-FFF2-40B4-BE49-F238E27FC236}">
                <a16:creationId xmlns:a16="http://schemas.microsoft.com/office/drawing/2014/main" id="{891BE1D1-549A-4CB4-A49E-B19830574EF0}"/>
              </a:ext>
            </a:extLst>
          </p:cNvPr>
          <p:cNvSpPr txBox="1"/>
          <p:nvPr/>
        </p:nvSpPr>
        <p:spPr>
          <a:xfrm>
            <a:off x="457200" y="2123711"/>
            <a:ext cx="11164957" cy="1031949"/>
          </a:xfrm>
          <a:prstGeom prst="rect">
            <a:avLst/>
          </a:prstGeom>
          <a:noFill/>
        </p:spPr>
        <p:txBody>
          <a:bodyPr wrap="square">
            <a:spAutoFit/>
          </a:bodyPr>
          <a:lstStyle/>
          <a:p>
            <a:pPr fontAlgn="base">
              <a:lnSpc>
                <a:spcPct val="115000"/>
              </a:lnSpc>
              <a:spcAft>
                <a:spcPts val="600"/>
              </a:spcAft>
            </a:pPr>
            <a:r>
              <a:rPr lang="en-US" sz="1800" dirty="0">
                <a:solidFill>
                  <a:srgbClr val="000000"/>
                </a:solidFill>
                <a:effectLst/>
                <a:ea typeface="Times New Roman" panose="02020603050405020304" pitchFamily="18" charset="0"/>
              </a:rPr>
              <a:t>The initiative responds to the </a:t>
            </a:r>
            <a:r>
              <a:rPr lang="en-US" sz="1800" b="1" dirty="0">
                <a:solidFill>
                  <a:srgbClr val="000000"/>
                </a:solidFill>
                <a:effectLst/>
                <a:ea typeface="Times New Roman" panose="02020603050405020304" pitchFamily="18" charset="0"/>
              </a:rPr>
              <a:t>indigenous requests for information </a:t>
            </a:r>
            <a:r>
              <a:rPr lang="en-US" sz="1800" dirty="0">
                <a:solidFill>
                  <a:srgbClr val="000000"/>
                </a:solidFill>
                <a:effectLst/>
                <a:ea typeface="Times New Roman" panose="02020603050405020304" pitchFamily="18" charset="0"/>
              </a:rPr>
              <a:t>about COVID-19 preventive measures in their </a:t>
            </a:r>
            <a:r>
              <a:rPr lang="en-US" sz="1800" b="1" dirty="0">
                <a:solidFill>
                  <a:srgbClr val="000000"/>
                </a:solidFill>
                <a:effectLst/>
                <a:ea typeface="Times New Roman" panose="02020603050405020304" pitchFamily="18" charset="0"/>
              </a:rPr>
              <a:t>own languages</a:t>
            </a:r>
            <a:r>
              <a:rPr lang="en-US" sz="1800" dirty="0">
                <a:solidFill>
                  <a:srgbClr val="000000"/>
                </a:solidFill>
                <a:effectLst/>
                <a:ea typeface="Times New Roman" panose="02020603050405020304" pitchFamily="18" charset="0"/>
              </a:rPr>
              <a:t>, therefore, a series of leaflets and other audio/visual materials have been elaborated in indigenous languages. </a:t>
            </a:r>
          </a:p>
        </p:txBody>
      </p:sp>
      <p:sp>
        <p:nvSpPr>
          <p:cNvPr id="12" name="CasellaDiTesto 11">
            <a:extLst>
              <a:ext uri="{FF2B5EF4-FFF2-40B4-BE49-F238E27FC236}">
                <a16:creationId xmlns:a16="http://schemas.microsoft.com/office/drawing/2014/main" id="{9F1718D6-A435-4288-9BF8-882B8CF34008}"/>
              </a:ext>
            </a:extLst>
          </p:cNvPr>
          <p:cNvSpPr txBox="1"/>
          <p:nvPr/>
        </p:nvSpPr>
        <p:spPr>
          <a:xfrm>
            <a:off x="2935358" y="3160644"/>
            <a:ext cx="8686799" cy="1350498"/>
          </a:xfrm>
          <a:prstGeom prst="rect">
            <a:avLst/>
          </a:prstGeom>
          <a:noFill/>
        </p:spPr>
        <p:txBody>
          <a:bodyPr wrap="square">
            <a:spAutoFit/>
          </a:bodyPr>
          <a:lstStyle/>
          <a:p>
            <a:pPr fontAlgn="base">
              <a:lnSpc>
                <a:spcPct val="115000"/>
              </a:lnSpc>
              <a:spcAft>
                <a:spcPts val="600"/>
              </a:spcAft>
            </a:pPr>
            <a:r>
              <a:rPr lang="en-US" sz="1800" dirty="0">
                <a:solidFill>
                  <a:srgbClr val="000000"/>
                </a:solidFill>
                <a:effectLst/>
                <a:ea typeface="Times New Roman" panose="02020603050405020304" pitchFamily="18" charset="0"/>
              </a:rPr>
              <a:t>The campaign is developed in alliance with </a:t>
            </a:r>
            <a:r>
              <a:rPr lang="en-US" sz="1800" b="1" dirty="0">
                <a:solidFill>
                  <a:srgbClr val="000000"/>
                </a:solidFill>
                <a:effectLst/>
                <a:ea typeface="Times New Roman" panose="02020603050405020304" pitchFamily="18" charset="0"/>
              </a:rPr>
              <a:t>eight media outlets </a:t>
            </a:r>
            <a:r>
              <a:rPr lang="en-US" sz="1800" dirty="0">
                <a:solidFill>
                  <a:srgbClr val="000000"/>
                </a:solidFill>
                <a:effectLst/>
                <a:ea typeface="Times New Roman" panose="02020603050405020304" pitchFamily="18" charset="0"/>
              </a:rPr>
              <a:t>that </a:t>
            </a:r>
            <a:r>
              <a:rPr lang="en-US" sz="1800" b="1" dirty="0">
                <a:solidFill>
                  <a:srgbClr val="000000"/>
                </a:solidFill>
                <a:effectLst/>
                <a:ea typeface="Times New Roman" panose="02020603050405020304" pitchFamily="18" charset="0"/>
              </a:rPr>
              <a:t>reach the indigenous territories </a:t>
            </a:r>
            <a:r>
              <a:rPr lang="en-US" sz="1800" dirty="0">
                <a:solidFill>
                  <a:srgbClr val="000000"/>
                </a:solidFill>
                <a:effectLst/>
                <a:ea typeface="Times New Roman" panose="02020603050405020304" pitchFamily="18" charset="0"/>
              </a:rPr>
              <a:t>of </a:t>
            </a:r>
            <a:r>
              <a:rPr lang="en-US" sz="1800" dirty="0" err="1">
                <a:solidFill>
                  <a:srgbClr val="000000"/>
                </a:solidFill>
                <a:effectLst/>
                <a:ea typeface="Times New Roman" panose="02020603050405020304" pitchFamily="18" charset="0"/>
              </a:rPr>
              <a:t>Ayoreo</a:t>
            </a:r>
            <a:r>
              <a:rPr lang="en-US" sz="1800" dirty="0">
                <a:solidFill>
                  <a:srgbClr val="000000"/>
                </a:solidFill>
                <a:effectLst/>
                <a:ea typeface="Times New Roman" panose="02020603050405020304" pitchFamily="18" charset="0"/>
              </a:rPr>
              <a:t> and </a:t>
            </a:r>
            <a:r>
              <a:rPr lang="en-US" sz="1800" dirty="0" err="1">
                <a:solidFill>
                  <a:srgbClr val="000000"/>
                </a:solidFill>
                <a:effectLst/>
                <a:ea typeface="Times New Roman" panose="02020603050405020304" pitchFamily="18" charset="0"/>
              </a:rPr>
              <a:t>Chiquitano</a:t>
            </a:r>
            <a:r>
              <a:rPr lang="en-US" sz="1800" dirty="0">
                <a:solidFill>
                  <a:srgbClr val="000000"/>
                </a:solidFill>
                <a:effectLst/>
                <a:ea typeface="Times New Roman" panose="02020603050405020304" pitchFamily="18" charset="0"/>
              </a:rPr>
              <a:t> in Santa Cruz; the </a:t>
            </a:r>
            <a:r>
              <a:rPr lang="en-US" sz="1800" dirty="0" err="1">
                <a:solidFill>
                  <a:srgbClr val="000000"/>
                </a:solidFill>
                <a:effectLst/>
                <a:ea typeface="Times New Roman" panose="02020603050405020304" pitchFamily="18" charset="0"/>
              </a:rPr>
              <a:t>Cavineño</a:t>
            </a:r>
            <a:r>
              <a:rPr lang="en-US" sz="1800" dirty="0">
                <a:solidFill>
                  <a:srgbClr val="000000"/>
                </a:solidFill>
                <a:effectLst/>
                <a:ea typeface="Times New Roman" panose="02020603050405020304" pitchFamily="18" charset="0"/>
              </a:rPr>
              <a:t>, </a:t>
            </a:r>
            <a:r>
              <a:rPr lang="en-US" sz="1800" dirty="0" err="1">
                <a:solidFill>
                  <a:srgbClr val="000000"/>
                </a:solidFill>
                <a:effectLst/>
                <a:ea typeface="Times New Roman" panose="02020603050405020304" pitchFamily="18" charset="0"/>
              </a:rPr>
              <a:t>Mojeño</a:t>
            </a:r>
            <a:r>
              <a:rPr lang="en-US" sz="1800" dirty="0">
                <a:solidFill>
                  <a:srgbClr val="000000"/>
                </a:solidFill>
                <a:effectLst/>
                <a:ea typeface="Times New Roman" panose="02020603050405020304" pitchFamily="18" charset="0"/>
              </a:rPr>
              <a:t> </a:t>
            </a:r>
            <a:r>
              <a:rPr lang="en-US" sz="1800" dirty="0" err="1">
                <a:solidFill>
                  <a:srgbClr val="000000"/>
                </a:solidFill>
                <a:effectLst/>
                <a:ea typeface="Times New Roman" panose="02020603050405020304" pitchFamily="18" charset="0"/>
              </a:rPr>
              <a:t>ignaciano</a:t>
            </a:r>
            <a:r>
              <a:rPr lang="en-US" sz="1800" dirty="0">
                <a:solidFill>
                  <a:srgbClr val="000000"/>
                </a:solidFill>
                <a:effectLst/>
                <a:ea typeface="Times New Roman" panose="02020603050405020304" pitchFamily="18" charset="0"/>
              </a:rPr>
              <a:t>, </a:t>
            </a:r>
            <a:r>
              <a:rPr lang="en-US" sz="1800" dirty="0" err="1">
                <a:solidFill>
                  <a:srgbClr val="000000"/>
                </a:solidFill>
                <a:effectLst/>
                <a:ea typeface="Times New Roman" panose="02020603050405020304" pitchFamily="18" charset="0"/>
              </a:rPr>
              <a:t>Movima</a:t>
            </a:r>
            <a:r>
              <a:rPr lang="en-US" sz="1800" dirty="0">
                <a:solidFill>
                  <a:srgbClr val="000000"/>
                </a:solidFill>
                <a:effectLst/>
                <a:ea typeface="Times New Roman" panose="02020603050405020304" pitchFamily="18" charset="0"/>
              </a:rPr>
              <a:t>, </a:t>
            </a:r>
            <a:r>
              <a:rPr lang="en-US" sz="1800" b="1" dirty="0" err="1">
                <a:solidFill>
                  <a:srgbClr val="000000"/>
                </a:solidFill>
                <a:effectLst/>
                <a:ea typeface="Times New Roman" panose="02020603050405020304" pitchFamily="18" charset="0"/>
              </a:rPr>
              <a:t>Chimán</a:t>
            </a:r>
            <a:r>
              <a:rPr lang="en-US" sz="1800" dirty="0">
                <a:solidFill>
                  <a:srgbClr val="000000"/>
                </a:solidFill>
                <a:effectLst/>
                <a:ea typeface="Times New Roman" panose="02020603050405020304" pitchFamily="18" charset="0"/>
              </a:rPr>
              <a:t>, </a:t>
            </a:r>
            <a:r>
              <a:rPr lang="en-US" sz="1800" dirty="0" err="1">
                <a:solidFill>
                  <a:srgbClr val="000000"/>
                </a:solidFill>
                <a:effectLst/>
                <a:ea typeface="Times New Roman" panose="02020603050405020304" pitchFamily="18" charset="0"/>
              </a:rPr>
              <a:t>Chacobo</a:t>
            </a:r>
            <a:r>
              <a:rPr lang="en-US" sz="1800" dirty="0">
                <a:solidFill>
                  <a:srgbClr val="000000"/>
                </a:solidFill>
                <a:effectLst/>
                <a:ea typeface="Times New Roman" panose="02020603050405020304" pitchFamily="18" charset="0"/>
              </a:rPr>
              <a:t> from Beni department and Quechua in Oruro and La Paz.</a:t>
            </a:r>
            <a:endParaRPr lang="it-IT" sz="2000" dirty="0">
              <a:effectLst/>
              <a:ea typeface="Times New Roman" panose="02020603050405020304" pitchFamily="18" charset="0"/>
            </a:endParaRPr>
          </a:p>
        </p:txBody>
      </p:sp>
      <p:sp>
        <p:nvSpPr>
          <p:cNvPr id="14" name="CasellaDiTesto 13">
            <a:extLst>
              <a:ext uri="{FF2B5EF4-FFF2-40B4-BE49-F238E27FC236}">
                <a16:creationId xmlns:a16="http://schemas.microsoft.com/office/drawing/2014/main" id="{D692EFD8-9667-4798-97FC-CB7D9E9C26A2}"/>
              </a:ext>
            </a:extLst>
          </p:cNvPr>
          <p:cNvSpPr txBox="1"/>
          <p:nvPr/>
        </p:nvSpPr>
        <p:spPr>
          <a:xfrm>
            <a:off x="2991678" y="5861640"/>
            <a:ext cx="6096000" cy="390684"/>
          </a:xfrm>
          <a:prstGeom prst="rect">
            <a:avLst/>
          </a:prstGeom>
          <a:noFill/>
        </p:spPr>
        <p:txBody>
          <a:bodyPr wrap="square">
            <a:spAutoFit/>
          </a:bodyPr>
          <a:lstStyle/>
          <a:p>
            <a:pPr fontAlgn="base">
              <a:lnSpc>
                <a:spcPct val="115000"/>
              </a:lnSpc>
            </a:pPr>
            <a:r>
              <a:rPr lang="en-US" sz="1800" b="1" u="none" strike="noStrike" dirty="0">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CEJIS #CUIDATUCOMUNIDAD</a:t>
            </a:r>
            <a:endParaRPr lang="it-IT"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145893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D14B826-7E87-48CC-BDB2-49581B247141}"/>
              </a:ext>
            </a:extLst>
          </p:cNvPr>
          <p:cNvSpPr txBox="1"/>
          <p:nvPr/>
        </p:nvSpPr>
        <p:spPr>
          <a:xfrm>
            <a:off x="583095" y="873731"/>
            <a:ext cx="6480313" cy="1959960"/>
          </a:xfrm>
          <a:prstGeom prst="rect">
            <a:avLst/>
          </a:prstGeom>
          <a:noFill/>
        </p:spPr>
        <p:txBody>
          <a:bodyPr wrap="square">
            <a:spAutoFit/>
          </a:bodyPr>
          <a:lstStyle/>
          <a:p>
            <a:pPr>
              <a:lnSpc>
                <a:spcPct val="107000"/>
              </a:lnSpc>
              <a:spcAft>
                <a:spcPts val="800"/>
              </a:spcAft>
            </a:pPr>
            <a:r>
              <a:rPr lang="en-US" dirty="0">
                <a:ea typeface="Calibri" panose="020F0502020204030204" pitchFamily="34" charset="0"/>
                <a:cs typeface="Times New Roman" panose="02020603050405020304" pitchFamily="18" charset="0"/>
              </a:rPr>
              <a:t>I</a:t>
            </a:r>
            <a:r>
              <a:rPr lang="en-US" sz="1800" dirty="0">
                <a:effectLst/>
                <a:ea typeface="Calibri" panose="020F0502020204030204" pitchFamily="34" charset="0"/>
                <a:cs typeface="Times New Roman" panose="02020603050405020304" pitchFamily="18" charset="0"/>
              </a:rPr>
              <a:t>n July 2020, CEJIS has published the “</a:t>
            </a:r>
            <a:r>
              <a:rPr lang="en-US" sz="1800" b="1" u="none" strike="noStrike" dirty="0" err="1">
                <a:effectLst/>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Protocolo</a:t>
            </a:r>
            <a:r>
              <a:rPr lang="en-US" sz="1800" b="1" u="none" strike="noStrike" dirty="0">
                <a:effectLst/>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 de </a:t>
            </a:r>
            <a:r>
              <a:rPr lang="en-US" sz="1800" b="1" u="none" strike="noStrike" dirty="0" err="1">
                <a:effectLst/>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medidas</a:t>
            </a:r>
            <a:r>
              <a:rPr lang="en-US" sz="1800" b="1" u="none" strike="noStrike" dirty="0">
                <a:effectLst/>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 </a:t>
            </a:r>
            <a:r>
              <a:rPr lang="en-US" sz="1800" b="1" u="none" strike="noStrike" dirty="0" err="1">
                <a:effectLst/>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básicas</a:t>
            </a:r>
            <a:r>
              <a:rPr lang="en-US" sz="1800" b="1" u="none" strike="noStrike" dirty="0">
                <a:effectLst/>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 de </a:t>
            </a:r>
            <a:r>
              <a:rPr lang="en-US" sz="1800" b="1" u="none" strike="noStrike" dirty="0" err="1">
                <a:effectLst/>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bioseguridad</a:t>
            </a:r>
            <a:r>
              <a:rPr lang="en-US" sz="1800" b="1" u="none" strike="noStrike" dirty="0">
                <a:effectLst/>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 </a:t>
            </a:r>
            <a:r>
              <a:rPr lang="en-US" sz="1800" b="1" u="none" strike="noStrike" dirty="0" err="1">
                <a:effectLst/>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frente</a:t>
            </a:r>
            <a:r>
              <a:rPr lang="en-US" sz="1800" b="1" u="none" strike="noStrike" dirty="0">
                <a:effectLst/>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 al Covid-19, para las </a:t>
            </a:r>
            <a:r>
              <a:rPr lang="en-US" sz="1800" b="1" u="none" strike="noStrike" dirty="0" err="1">
                <a:effectLst/>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comunidades</a:t>
            </a:r>
            <a:r>
              <a:rPr lang="en-US" sz="1800" b="1" u="none" strike="noStrike" dirty="0">
                <a:effectLst/>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 </a:t>
            </a:r>
            <a:r>
              <a:rPr lang="en-US" sz="1800" b="1" u="none" strike="noStrike" dirty="0" err="1">
                <a:effectLst/>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indígenas</a:t>
            </a:r>
            <a:r>
              <a:rPr lang="en-US" sz="1800" b="1" u="none" strike="noStrike" dirty="0">
                <a:effectLst/>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 de las tierras </a:t>
            </a:r>
            <a:r>
              <a:rPr lang="en-US" sz="1800" b="1" u="none" strike="noStrike" dirty="0" err="1">
                <a:effectLst/>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bajas</a:t>
            </a:r>
            <a:r>
              <a:rPr lang="en-US" sz="1800" b="1" u="none" strike="noStrike" dirty="0">
                <a:effectLst/>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 de Bolivia</a:t>
            </a:r>
            <a:r>
              <a:rPr lang="en-US" sz="1800" dirty="0">
                <a:effectLst/>
                <a:ea typeface="Calibri" panose="020F0502020204030204" pitchFamily="34" charset="0"/>
                <a:cs typeface="Times New Roman" panose="02020603050405020304" pitchFamily="18" charset="0"/>
              </a:rPr>
              <a:t>”, which offers a guide for the prevention and management of the pandemic in indigenous communities.</a:t>
            </a:r>
            <a:endParaRPr lang="it-IT" sz="1800" dirty="0">
              <a:effectLst/>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ea typeface="Calibri" panose="020F0502020204030204" pitchFamily="34" charset="0"/>
                <a:cs typeface="Times New Roman" panose="02020603050405020304" pitchFamily="18" charset="0"/>
              </a:rPr>
              <a:t> </a:t>
            </a:r>
            <a:endParaRPr lang="it-IT" sz="1800" dirty="0">
              <a:effectLst/>
              <a:ea typeface="Calibri" panose="020F0502020204030204" pitchFamily="34" charset="0"/>
              <a:cs typeface="Times New Roman" panose="02020603050405020304" pitchFamily="18" charset="0"/>
            </a:endParaRPr>
          </a:p>
        </p:txBody>
      </p:sp>
      <p:sp>
        <p:nvSpPr>
          <p:cNvPr id="5" name="CasellaDiTesto 4">
            <a:extLst>
              <a:ext uri="{FF2B5EF4-FFF2-40B4-BE49-F238E27FC236}">
                <a16:creationId xmlns:a16="http://schemas.microsoft.com/office/drawing/2014/main" id="{9843F5C0-AC3D-47A7-913B-3C1AEFC33E2C}"/>
              </a:ext>
            </a:extLst>
          </p:cNvPr>
          <p:cNvSpPr txBox="1"/>
          <p:nvPr/>
        </p:nvSpPr>
        <p:spPr>
          <a:xfrm>
            <a:off x="583096" y="2569195"/>
            <a:ext cx="6480312" cy="2655279"/>
          </a:xfrm>
          <a:prstGeom prst="rect">
            <a:avLst/>
          </a:prstGeom>
          <a:noFill/>
        </p:spPr>
        <p:txBody>
          <a:bodyPr wrap="square">
            <a:spAutoFit/>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document takes into account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the recommendations and measures</a:t>
            </a:r>
            <a:r>
              <a:rPr lang="en-US" sz="1800" dirty="0">
                <a:effectLst/>
                <a:latin typeface="Calibri" panose="020F0502020204030204" pitchFamily="34" charset="0"/>
                <a:ea typeface="Calibri" panose="020F0502020204030204" pitchFamily="34" charset="0"/>
                <a:cs typeface="Times New Roman" panose="02020603050405020304" pitchFamily="18" charset="0"/>
              </a:rPr>
              <a:t> applied by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international organizations </a:t>
            </a:r>
            <a:r>
              <a:rPr lang="en-US" sz="1800" dirty="0">
                <a:effectLst/>
                <a:latin typeface="Calibri" panose="020F0502020204030204" pitchFamily="34" charset="0"/>
                <a:ea typeface="Calibri" panose="020F0502020204030204" pitchFamily="34" charset="0"/>
                <a:cs typeface="Times New Roman" panose="02020603050405020304" pitchFamily="18" charset="0"/>
              </a:rPr>
              <a:t>and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national authorities</a:t>
            </a:r>
            <a:r>
              <a:rPr lang="en-US" sz="1800" dirty="0">
                <a:effectLst/>
                <a:latin typeface="Calibri" panose="020F0502020204030204" pitchFamily="34" charset="0"/>
                <a:ea typeface="Calibri" panose="020F0502020204030204" pitchFamily="34" charset="0"/>
                <a:cs typeface="Times New Roman" panose="02020603050405020304" pitchFamily="18" charset="0"/>
              </a:rPr>
              <a:t> in matters of health, as well as 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proposals</a:t>
            </a:r>
            <a:r>
              <a:rPr lang="en-US" sz="1800" dirty="0">
                <a:effectLst/>
                <a:latin typeface="Calibri" panose="020F0502020204030204" pitchFamily="34" charset="0"/>
                <a:ea typeface="Calibri" panose="020F0502020204030204" pitchFamily="34" charset="0"/>
                <a:cs typeface="Times New Roman" panose="02020603050405020304" pitchFamily="18" charset="0"/>
              </a:rPr>
              <a:t> of 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protocols </a:t>
            </a:r>
            <a:r>
              <a:rPr lang="en-US" sz="1800" dirty="0">
                <a:effectLst/>
                <a:latin typeface="Calibri" panose="020F0502020204030204" pitchFamily="34" charset="0"/>
                <a:ea typeface="Calibri" panose="020F0502020204030204" pitchFamily="34" charset="0"/>
                <a:cs typeface="Times New Roman" panose="02020603050405020304" pitchFamily="18" charset="0"/>
              </a:rPr>
              <a:t>elaborated by other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indigenous organizations</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Protocol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is only a guide </a:t>
            </a:r>
            <a:r>
              <a:rPr lang="en-US" sz="1800" dirty="0">
                <a:effectLst/>
                <a:latin typeface="Calibri" panose="020F0502020204030204" pitchFamily="34" charset="0"/>
                <a:ea typeface="Calibri" panose="020F0502020204030204" pitchFamily="34" charset="0"/>
                <a:cs typeface="Times New Roman" panose="02020603050405020304" pitchFamily="18" charset="0"/>
              </a:rPr>
              <a:t>that can be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adapted to the contexts of each community</a:t>
            </a:r>
            <a:r>
              <a:rPr lang="en-US" sz="1800" dirty="0">
                <a:effectLst/>
                <a:latin typeface="Calibri" panose="020F0502020204030204" pitchFamily="34" charset="0"/>
                <a:ea typeface="Calibri" panose="020F0502020204030204" pitchFamily="34" charset="0"/>
                <a:cs typeface="Times New Roman" panose="02020603050405020304" pitchFamily="18" charset="0"/>
              </a:rPr>
              <a:t>, according to its characteristics and particular needs.</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magine 6">
            <a:extLst>
              <a:ext uri="{FF2B5EF4-FFF2-40B4-BE49-F238E27FC236}">
                <a16:creationId xmlns:a16="http://schemas.microsoft.com/office/drawing/2014/main" id="{049311D4-BFAC-483F-929B-59E57BB9F6D6}"/>
              </a:ext>
            </a:extLst>
          </p:cNvPr>
          <p:cNvPicPr>
            <a:picLocks noChangeAspect="1"/>
          </p:cNvPicPr>
          <p:nvPr/>
        </p:nvPicPr>
        <p:blipFill>
          <a:blip r:embed="rId3"/>
          <a:stretch>
            <a:fillRect/>
          </a:stretch>
        </p:blipFill>
        <p:spPr>
          <a:xfrm>
            <a:off x="7379804" y="794674"/>
            <a:ext cx="4454387" cy="4454387"/>
          </a:xfrm>
          <a:prstGeom prst="rect">
            <a:avLst/>
          </a:prstGeom>
        </p:spPr>
      </p:pic>
    </p:spTree>
    <p:extLst>
      <p:ext uri="{BB962C8B-B14F-4D97-AF65-F5344CB8AC3E}">
        <p14:creationId xmlns:p14="http://schemas.microsoft.com/office/powerpoint/2010/main" val="12659855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 name="Rectangle 2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4">
                  <a:alpha val="61000"/>
                </a:schemeClr>
              </a:gs>
              <a:gs pos="100000">
                <a:schemeClr val="accent5">
                  <a:alpha val="89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5333145" y="0"/>
            <a:ext cx="6858855" cy="6857572"/>
          </a:xfrm>
          <a:prstGeom prst="rect">
            <a:avLst/>
          </a:prstGeom>
          <a:gradFill>
            <a:gsLst>
              <a:gs pos="8000">
                <a:schemeClr val="accent6">
                  <a:alpha val="11000"/>
                </a:schemeClr>
              </a:gs>
              <a:gs pos="100000">
                <a:schemeClr val="accent4">
                  <a:alpha val="70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7945" y="-1686055"/>
            <a:ext cx="4894564" cy="12193546"/>
          </a:xfrm>
          <a:prstGeom prst="rect">
            <a:avLst/>
          </a:prstGeom>
          <a:gradFill>
            <a:gsLst>
              <a:gs pos="0">
                <a:schemeClr val="accent5">
                  <a:lumMod val="60000"/>
                  <a:lumOff val="40000"/>
                  <a:alpha val="0"/>
                </a:schemeClr>
              </a:gs>
              <a:gs pos="99000">
                <a:schemeClr val="accent2"/>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Immagine 22" descr="Immagine che contiene testo&#10;&#10;Descrizione generata automaticamente">
            <a:extLst>
              <a:ext uri="{FF2B5EF4-FFF2-40B4-BE49-F238E27FC236}">
                <a16:creationId xmlns:a16="http://schemas.microsoft.com/office/drawing/2014/main" id="{9B76BBF2-99AC-4F17-9FE3-5042EFE83FF4}"/>
              </a:ext>
            </a:extLst>
          </p:cNvPr>
          <p:cNvPicPr>
            <a:picLocks noChangeAspect="1"/>
          </p:cNvPicPr>
          <p:nvPr/>
        </p:nvPicPr>
        <p:blipFill rotWithShape="1">
          <a:blip r:embed="rId2"/>
          <a:srcRect t="9411" r="4" b="3318"/>
          <a:stretch/>
        </p:blipFill>
        <p:spPr>
          <a:xfrm>
            <a:off x="457200" y="457200"/>
            <a:ext cx="11277600" cy="5943600"/>
          </a:xfrm>
          <a:prstGeom prst="rect">
            <a:avLst/>
          </a:prstGeom>
        </p:spPr>
      </p:pic>
    </p:spTree>
    <p:extLst>
      <p:ext uri="{BB962C8B-B14F-4D97-AF65-F5344CB8AC3E}">
        <p14:creationId xmlns:p14="http://schemas.microsoft.com/office/powerpoint/2010/main" val="32997519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 name="Rectangle 2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4">
                  <a:alpha val="61000"/>
                </a:schemeClr>
              </a:gs>
              <a:gs pos="100000">
                <a:schemeClr val="accent5">
                  <a:alpha val="89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5333145" y="0"/>
            <a:ext cx="6858855" cy="6857572"/>
          </a:xfrm>
          <a:prstGeom prst="rect">
            <a:avLst/>
          </a:prstGeom>
          <a:gradFill>
            <a:gsLst>
              <a:gs pos="8000">
                <a:schemeClr val="accent6">
                  <a:alpha val="11000"/>
                </a:schemeClr>
              </a:gs>
              <a:gs pos="100000">
                <a:schemeClr val="accent4">
                  <a:alpha val="70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7945" y="-1686055"/>
            <a:ext cx="4894564" cy="12193546"/>
          </a:xfrm>
          <a:prstGeom prst="rect">
            <a:avLst/>
          </a:prstGeom>
          <a:gradFill>
            <a:gsLst>
              <a:gs pos="0">
                <a:schemeClr val="accent5">
                  <a:lumMod val="60000"/>
                  <a:lumOff val="40000"/>
                  <a:alpha val="0"/>
                </a:schemeClr>
              </a:gs>
              <a:gs pos="99000">
                <a:schemeClr val="accent2"/>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asellaDiTesto 8">
            <a:extLst>
              <a:ext uri="{FF2B5EF4-FFF2-40B4-BE49-F238E27FC236}">
                <a16:creationId xmlns:a16="http://schemas.microsoft.com/office/drawing/2014/main" id="{4BAC9E5B-C4ED-400C-AA9A-457DF1A731A5}"/>
              </a:ext>
            </a:extLst>
          </p:cNvPr>
          <p:cNvSpPr txBox="1"/>
          <p:nvPr/>
        </p:nvSpPr>
        <p:spPr>
          <a:xfrm>
            <a:off x="2083476" y="2020003"/>
            <a:ext cx="8719931" cy="2817566"/>
          </a:xfrm>
          <a:prstGeom prst="rect">
            <a:avLst/>
          </a:prstGeom>
          <a:noFill/>
        </p:spPr>
        <p:txBody>
          <a:bodyPr wrap="square">
            <a:spAutoFit/>
          </a:bodyPr>
          <a:lstStyle/>
          <a:p>
            <a:pPr algn="just">
              <a:lnSpc>
                <a:spcPct val="150000"/>
              </a:lnSpc>
              <a:spcAft>
                <a:spcPts val="800"/>
              </a:spcAft>
            </a:pPr>
            <a:r>
              <a:rPr lang="es-ES" sz="2000" i="1" dirty="0">
                <a:solidFill>
                  <a:schemeClr val="bg1"/>
                </a:solidFill>
                <a:effectLst/>
                <a:ea typeface="Calibri" panose="020F0502020204030204" pitchFamily="34" charset="0"/>
                <a:cs typeface="Times New Roman" panose="02020603050405020304" pitchFamily="18" charset="0"/>
              </a:rPr>
              <a:t>“No es la primera vez que nos vemos amenazados. Nuestros antepasados también enfrentaron epidemias y permanentemente hemos tenido que resistir al avasallamiento y explotación de nuestros territorios, mientras los gobiernos nos olvidan a nuestra suerte. Para vivir siempre hemos tenido que luchar. Tenemos que organizarnos y cuidarnos entre todos y todas porque es la única forma para mantenernos con vida. </a:t>
            </a:r>
            <a:r>
              <a:rPr lang="en-US" sz="2000" i="1" dirty="0" err="1">
                <a:solidFill>
                  <a:schemeClr val="bg1"/>
                </a:solidFill>
                <a:effectLst/>
                <a:ea typeface="Calibri" panose="020F0502020204030204" pitchFamily="34" charset="0"/>
                <a:cs typeface="Times New Roman" panose="02020603050405020304" pitchFamily="18" charset="0"/>
              </a:rPr>
              <a:t>Debemos</a:t>
            </a:r>
            <a:r>
              <a:rPr lang="en-US" sz="2000" i="1" dirty="0">
                <a:solidFill>
                  <a:schemeClr val="bg1"/>
                </a:solidFill>
                <a:effectLst/>
                <a:ea typeface="Calibri" panose="020F0502020204030204" pitchFamily="34" charset="0"/>
                <a:cs typeface="Times New Roman" panose="02020603050405020304" pitchFamily="18" charset="0"/>
              </a:rPr>
              <a:t> </a:t>
            </a:r>
            <a:r>
              <a:rPr lang="en-US" sz="2000" i="1" dirty="0" err="1">
                <a:solidFill>
                  <a:schemeClr val="bg1"/>
                </a:solidFill>
                <a:effectLst/>
                <a:ea typeface="Calibri" panose="020F0502020204030204" pitchFamily="34" charset="0"/>
                <a:cs typeface="Times New Roman" panose="02020603050405020304" pitchFamily="18" charset="0"/>
              </a:rPr>
              <a:t>resguardar</a:t>
            </a:r>
            <a:r>
              <a:rPr lang="en-US" sz="2000" i="1" dirty="0">
                <a:solidFill>
                  <a:schemeClr val="bg1"/>
                </a:solidFill>
                <a:effectLst/>
                <a:ea typeface="Calibri" panose="020F0502020204030204" pitchFamily="34" charset="0"/>
                <a:cs typeface="Times New Roman" panose="02020603050405020304" pitchFamily="18" charset="0"/>
              </a:rPr>
              <a:t> el </a:t>
            </a:r>
            <a:r>
              <a:rPr lang="en-US" sz="2000" i="1" dirty="0" err="1">
                <a:solidFill>
                  <a:schemeClr val="bg1"/>
                </a:solidFill>
                <a:effectLst/>
                <a:ea typeface="Calibri" panose="020F0502020204030204" pitchFamily="34" charset="0"/>
                <a:cs typeface="Times New Roman" panose="02020603050405020304" pitchFamily="18" charset="0"/>
              </a:rPr>
              <a:t>territorio</a:t>
            </a:r>
            <a:r>
              <a:rPr lang="en-US" sz="2000" i="1" dirty="0">
                <a:solidFill>
                  <a:schemeClr val="bg1"/>
                </a:solidFill>
                <a:effectLst/>
                <a:ea typeface="Calibri" panose="020F0502020204030204" pitchFamily="34" charset="0"/>
                <a:cs typeface="Times New Roman" panose="02020603050405020304" pitchFamily="18" charset="0"/>
              </a:rPr>
              <a:t> y </a:t>
            </a:r>
            <a:r>
              <a:rPr lang="en-US" sz="2000" i="1" dirty="0" err="1">
                <a:solidFill>
                  <a:schemeClr val="bg1"/>
                </a:solidFill>
                <a:effectLst/>
                <a:ea typeface="Calibri" panose="020F0502020204030204" pitchFamily="34" charset="0"/>
                <a:cs typeface="Times New Roman" panose="02020603050405020304" pitchFamily="18" charset="0"/>
              </a:rPr>
              <a:t>quedarnos</a:t>
            </a:r>
            <a:r>
              <a:rPr lang="en-US" sz="2000" i="1" dirty="0">
                <a:solidFill>
                  <a:schemeClr val="bg1"/>
                </a:solidFill>
                <a:effectLst/>
                <a:ea typeface="Calibri" panose="020F0502020204030204" pitchFamily="34" charset="0"/>
                <a:cs typeface="Times New Roman" panose="02020603050405020304" pitchFamily="18" charset="0"/>
              </a:rPr>
              <a:t> </a:t>
            </a:r>
            <a:r>
              <a:rPr lang="en-US" sz="2000" i="1" dirty="0" err="1">
                <a:solidFill>
                  <a:schemeClr val="bg1"/>
                </a:solidFill>
                <a:effectLst/>
                <a:ea typeface="Calibri" panose="020F0502020204030204" pitchFamily="34" charset="0"/>
                <a:cs typeface="Times New Roman" panose="02020603050405020304" pitchFamily="18" charset="0"/>
              </a:rPr>
              <a:t>en</a:t>
            </a:r>
            <a:r>
              <a:rPr lang="en-US" sz="2000" i="1" dirty="0">
                <a:solidFill>
                  <a:schemeClr val="bg1"/>
                </a:solidFill>
                <a:effectLst/>
                <a:ea typeface="Calibri" panose="020F0502020204030204" pitchFamily="34" charset="0"/>
                <a:cs typeface="Times New Roman" panose="02020603050405020304" pitchFamily="18" charset="0"/>
              </a:rPr>
              <a:t> </a:t>
            </a:r>
            <a:r>
              <a:rPr lang="en-US" sz="2000" i="1" dirty="0" err="1">
                <a:solidFill>
                  <a:schemeClr val="bg1"/>
                </a:solidFill>
                <a:effectLst/>
                <a:ea typeface="Calibri" panose="020F0502020204030204" pitchFamily="34" charset="0"/>
                <a:cs typeface="Times New Roman" panose="02020603050405020304" pitchFamily="18" charset="0"/>
              </a:rPr>
              <a:t>nuestras</a:t>
            </a:r>
            <a:r>
              <a:rPr lang="en-US" sz="2000" i="1" dirty="0">
                <a:solidFill>
                  <a:schemeClr val="bg1"/>
                </a:solidFill>
                <a:effectLst/>
                <a:ea typeface="Calibri" panose="020F0502020204030204" pitchFamily="34" charset="0"/>
                <a:cs typeface="Times New Roman" panose="02020603050405020304" pitchFamily="18" charset="0"/>
              </a:rPr>
              <a:t> </a:t>
            </a:r>
            <a:r>
              <a:rPr lang="en-US" sz="2000" i="1" dirty="0" err="1">
                <a:solidFill>
                  <a:schemeClr val="bg1"/>
                </a:solidFill>
                <a:effectLst/>
                <a:ea typeface="Calibri" panose="020F0502020204030204" pitchFamily="34" charset="0"/>
                <a:cs typeface="Times New Roman" panose="02020603050405020304" pitchFamily="18" charset="0"/>
              </a:rPr>
              <a:t>comunidades</a:t>
            </a:r>
            <a:r>
              <a:rPr lang="en-US" sz="2000" i="1" dirty="0">
                <a:solidFill>
                  <a:schemeClr val="bg1"/>
                </a:solidFill>
                <a:effectLst/>
                <a:ea typeface="Calibri" panose="020F0502020204030204" pitchFamily="34" charset="0"/>
                <a:cs typeface="Times New Roman" panose="02020603050405020304" pitchFamily="18" charset="0"/>
              </a:rPr>
              <a:t>”.</a:t>
            </a:r>
            <a:endParaRPr lang="it-IT" sz="2000" dirty="0">
              <a:solidFill>
                <a:schemeClr val="bg1"/>
              </a:solidFill>
              <a:effectLst/>
              <a:ea typeface="Calibri" panose="020F0502020204030204" pitchFamily="34" charset="0"/>
              <a:cs typeface="Times New Roman" panose="02020603050405020304" pitchFamily="18" charset="0"/>
            </a:endParaRPr>
          </a:p>
        </p:txBody>
      </p:sp>
      <p:sp>
        <p:nvSpPr>
          <p:cNvPr id="11" name="CasellaDiTesto 10">
            <a:extLst>
              <a:ext uri="{FF2B5EF4-FFF2-40B4-BE49-F238E27FC236}">
                <a16:creationId xmlns:a16="http://schemas.microsoft.com/office/drawing/2014/main" id="{CA096D22-D7D3-41BD-ABFF-E7014F0376E8}"/>
              </a:ext>
            </a:extLst>
          </p:cNvPr>
          <p:cNvSpPr txBox="1"/>
          <p:nvPr/>
        </p:nvSpPr>
        <p:spPr>
          <a:xfrm>
            <a:off x="3909391" y="4972852"/>
            <a:ext cx="7238572" cy="646331"/>
          </a:xfrm>
          <a:prstGeom prst="rect">
            <a:avLst/>
          </a:prstGeom>
          <a:noFill/>
        </p:spPr>
        <p:txBody>
          <a:bodyPr wrap="square">
            <a:spAutoFit/>
          </a:bodyPr>
          <a:lstStyle/>
          <a:p>
            <a:r>
              <a:rPr lang="it-IT" b="1" i="0" dirty="0">
                <a:solidFill>
                  <a:schemeClr val="bg1"/>
                </a:solidFill>
                <a:effectLst/>
              </a:rPr>
              <a:t>Bernardo </a:t>
            </a:r>
            <a:r>
              <a:rPr lang="it-IT" b="1" i="0" dirty="0" err="1">
                <a:solidFill>
                  <a:schemeClr val="bg1"/>
                </a:solidFill>
                <a:effectLst/>
              </a:rPr>
              <a:t>Muiba</a:t>
            </a:r>
            <a:r>
              <a:rPr lang="it-IT" b="1" i="0" dirty="0">
                <a:solidFill>
                  <a:schemeClr val="bg1"/>
                </a:solidFill>
                <a:effectLst/>
              </a:rPr>
              <a:t> </a:t>
            </a:r>
            <a:r>
              <a:rPr lang="it-IT" b="1" i="0" dirty="0" err="1">
                <a:solidFill>
                  <a:schemeClr val="bg1"/>
                </a:solidFill>
                <a:effectLst/>
              </a:rPr>
              <a:t>Yuco</a:t>
            </a:r>
            <a:r>
              <a:rPr lang="it-IT" b="0" i="0" dirty="0">
                <a:solidFill>
                  <a:schemeClr val="bg1"/>
                </a:solidFill>
                <a:effectLst/>
              </a:rPr>
              <a:t>, presidente del Territorio </a:t>
            </a:r>
            <a:r>
              <a:rPr lang="it-IT" b="0" i="0" dirty="0" err="1">
                <a:solidFill>
                  <a:schemeClr val="bg1"/>
                </a:solidFill>
                <a:effectLst/>
              </a:rPr>
              <a:t>Indígena</a:t>
            </a:r>
            <a:r>
              <a:rPr lang="it-IT" b="0" i="0" dirty="0">
                <a:solidFill>
                  <a:schemeClr val="bg1"/>
                </a:solidFill>
                <a:effectLst/>
              </a:rPr>
              <a:t> </a:t>
            </a:r>
            <a:r>
              <a:rPr lang="it-IT" b="0" i="0" dirty="0" err="1">
                <a:solidFill>
                  <a:schemeClr val="bg1"/>
                </a:solidFill>
                <a:effectLst/>
              </a:rPr>
              <a:t>Multiétnico</a:t>
            </a:r>
            <a:r>
              <a:rPr lang="it-IT" b="0" i="0" dirty="0">
                <a:solidFill>
                  <a:schemeClr val="bg1"/>
                </a:solidFill>
                <a:effectLst/>
              </a:rPr>
              <a:t> (TIM)</a:t>
            </a:r>
            <a:endParaRPr lang="it-IT" dirty="0">
              <a:solidFill>
                <a:schemeClr val="bg1"/>
              </a:solidFill>
            </a:endParaRPr>
          </a:p>
        </p:txBody>
      </p:sp>
    </p:spTree>
    <p:extLst>
      <p:ext uri="{BB962C8B-B14F-4D97-AF65-F5344CB8AC3E}">
        <p14:creationId xmlns:p14="http://schemas.microsoft.com/office/powerpoint/2010/main" val="3895094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2F3C45F3-64F0-4F8B-9C5C-EAC8D7BEB22C}"/>
              </a:ext>
            </a:extLst>
          </p:cNvPr>
          <p:cNvSpPr txBox="1"/>
          <p:nvPr/>
        </p:nvSpPr>
        <p:spPr>
          <a:xfrm>
            <a:off x="549965" y="1138649"/>
            <a:ext cx="11092070" cy="1264642"/>
          </a:xfrm>
          <a:prstGeom prst="rect">
            <a:avLst/>
          </a:prstGeom>
          <a:noFill/>
        </p:spPr>
        <p:txBody>
          <a:bodyPr wrap="square">
            <a:spAutoFit/>
          </a:bodyPr>
          <a:lstStyle/>
          <a:p>
            <a:pPr>
              <a:lnSpc>
                <a:spcPct val="107000"/>
              </a:lnSpc>
              <a:spcAft>
                <a:spcPts val="800"/>
              </a:spcAft>
            </a:pPr>
            <a:r>
              <a:rPr lang="en-US" sz="1800" dirty="0">
                <a:effectLst/>
                <a:ea typeface="Calibri" panose="020F0502020204030204" pitchFamily="34" charset="0"/>
                <a:cs typeface="Times New Roman" panose="02020603050405020304" pitchFamily="18" charset="0"/>
              </a:rPr>
              <a:t>Faced with a new pandemic that has not yet found a vaccine, the </a:t>
            </a:r>
            <a:r>
              <a:rPr lang="en-US" sz="1800" b="1" dirty="0">
                <a:effectLst/>
                <a:ea typeface="Calibri" panose="020F0502020204030204" pitchFamily="34" charset="0"/>
                <a:cs typeface="Times New Roman" panose="02020603050405020304" pitchFamily="18" charset="0"/>
              </a:rPr>
              <a:t>mountains and the jungle </a:t>
            </a:r>
            <a:r>
              <a:rPr lang="en-US" sz="1800" dirty="0">
                <a:effectLst/>
                <a:ea typeface="Calibri" panose="020F0502020204030204" pitchFamily="34" charset="0"/>
                <a:cs typeface="Times New Roman" panose="02020603050405020304" pitchFamily="18" charset="0"/>
              </a:rPr>
              <a:t>are </a:t>
            </a:r>
            <a:r>
              <a:rPr lang="en-US" sz="1800" b="1" dirty="0">
                <a:effectLst/>
                <a:ea typeface="Calibri" panose="020F0502020204030204" pitchFamily="34" charset="0"/>
                <a:cs typeface="Times New Roman" panose="02020603050405020304" pitchFamily="18" charset="0"/>
              </a:rPr>
              <a:t>protectors</a:t>
            </a:r>
            <a:r>
              <a:rPr lang="en-US" sz="1800" dirty="0">
                <a:effectLst/>
                <a:ea typeface="Calibri" panose="020F0502020204030204" pitchFamily="34" charset="0"/>
                <a:cs typeface="Times New Roman" panose="02020603050405020304" pitchFamily="18" charset="0"/>
              </a:rPr>
              <a:t> of the </a:t>
            </a:r>
            <a:r>
              <a:rPr lang="en-US" sz="1800" b="1" dirty="0">
                <a:effectLst/>
                <a:ea typeface="Calibri" panose="020F0502020204030204" pitchFamily="34" charset="0"/>
                <a:cs typeface="Times New Roman" panose="02020603050405020304" pitchFamily="18" charset="0"/>
              </a:rPr>
              <a:t>Amazonian indigenous peoples</a:t>
            </a:r>
            <a:r>
              <a:rPr lang="en-US" sz="1800" dirty="0">
                <a:effectLst/>
                <a:ea typeface="Calibri" panose="020F0502020204030204" pitchFamily="34" charset="0"/>
                <a:cs typeface="Times New Roman" panose="02020603050405020304" pitchFamily="18" charset="0"/>
              </a:rPr>
              <a:t>. Without health services, away from hospitals and in the </a:t>
            </a:r>
            <a:r>
              <a:rPr lang="en-US" sz="1800" b="1" dirty="0">
                <a:effectLst/>
                <a:ea typeface="Calibri" panose="020F0502020204030204" pitchFamily="34" charset="0"/>
                <a:cs typeface="Times New Roman" panose="02020603050405020304" pitchFamily="18" charset="0"/>
              </a:rPr>
              <a:t>absence of government care</a:t>
            </a:r>
            <a:r>
              <a:rPr lang="en-US" sz="1800" dirty="0">
                <a:effectLst/>
                <a:ea typeface="Calibri" panose="020F0502020204030204" pitchFamily="34" charset="0"/>
                <a:cs typeface="Times New Roman" panose="02020603050405020304" pitchFamily="18" charset="0"/>
              </a:rPr>
              <a:t>, they have decided to isolate themselves in the territory and </a:t>
            </a:r>
            <a:r>
              <a:rPr lang="en-US" sz="1800" b="1" dirty="0">
                <a:effectLst/>
                <a:ea typeface="Calibri" panose="020F0502020204030204" pitchFamily="34" charset="0"/>
                <a:cs typeface="Times New Roman" panose="02020603050405020304" pitchFamily="18" charset="0"/>
              </a:rPr>
              <a:t>resort to collective care practices </a:t>
            </a:r>
            <a:r>
              <a:rPr lang="en-US" sz="1800" dirty="0">
                <a:effectLst/>
                <a:ea typeface="Calibri" panose="020F0502020204030204" pitchFamily="34" charset="0"/>
                <a:cs typeface="Times New Roman" panose="02020603050405020304" pitchFamily="18" charset="0"/>
              </a:rPr>
              <a:t>that </a:t>
            </a:r>
            <a:r>
              <a:rPr lang="en-US" sz="1800" b="1" dirty="0">
                <a:effectLst/>
                <a:ea typeface="Calibri" panose="020F0502020204030204" pitchFamily="34" charset="0"/>
                <a:cs typeface="Times New Roman" panose="02020603050405020304" pitchFamily="18" charset="0"/>
              </a:rPr>
              <a:t>ensure their survival</a:t>
            </a:r>
            <a:r>
              <a:rPr lang="en-US" sz="1800" dirty="0">
                <a:effectLst/>
                <a:ea typeface="Calibri" panose="020F0502020204030204" pitchFamily="34" charset="0"/>
                <a:cs typeface="Times New Roman" panose="02020603050405020304" pitchFamily="18" charset="0"/>
              </a:rPr>
              <a:t>.</a:t>
            </a:r>
            <a:endParaRPr lang="it-IT" sz="1800" dirty="0">
              <a:effectLst/>
              <a:ea typeface="Calibri" panose="020F0502020204030204" pitchFamily="34" charset="0"/>
              <a:cs typeface="Times New Roman" panose="02020603050405020304" pitchFamily="18" charset="0"/>
            </a:endParaRPr>
          </a:p>
        </p:txBody>
      </p:sp>
      <p:sp>
        <p:nvSpPr>
          <p:cNvPr id="7" name="CasellaDiTesto 6">
            <a:extLst>
              <a:ext uri="{FF2B5EF4-FFF2-40B4-BE49-F238E27FC236}">
                <a16:creationId xmlns:a16="http://schemas.microsoft.com/office/drawing/2014/main" id="{D7F375F2-0546-4230-A8A6-95608075D53B}"/>
              </a:ext>
            </a:extLst>
          </p:cNvPr>
          <p:cNvSpPr txBox="1"/>
          <p:nvPr/>
        </p:nvSpPr>
        <p:spPr>
          <a:xfrm>
            <a:off x="549965" y="2581139"/>
            <a:ext cx="10860157" cy="1367234"/>
          </a:xfrm>
          <a:prstGeom prst="rect">
            <a:avLst/>
          </a:prstGeom>
          <a:noFill/>
        </p:spPr>
        <p:txBody>
          <a:bodyPr wrap="square">
            <a:spAutoFit/>
          </a:bodyPr>
          <a:lstStyle/>
          <a:p>
            <a:pPr>
              <a:lnSpc>
                <a:spcPct val="107000"/>
              </a:lnSpc>
              <a:spcAft>
                <a:spcPts val="800"/>
              </a:spcAft>
            </a:pPr>
            <a:r>
              <a:rPr lang="en-US" sz="1800" dirty="0">
                <a:effectLst/>
                <a:ea typeface="Calibri" panose="020F0502020204030204" pitchFamily="34" charset="0"/>
                <a:cs typeface="Times New Roman" panose="02020603050405020304" pitchFamily="18" charset="0"/>
              </a:rPr>
              <a:t>"</a:t>
            </a:r>
            <a:r>
              <a:rPr lang="en-US" sz="1800" b="1" u="none" strike="noStrike" dirty="0">
                <a:solidFill>
                  <a:srgbClr val="0000FF"/>
                </a:solidFill>
                <a:effectLst/>
                <a:ea typeface="Calibri" panose="020F0502020204030204" pitchFamily="34" charset="0"/>
                <a:cs typeface="Times New Roman" panose="02020603050405020304" pitchFamily="18" charset="0"/>
                <a:hlinkClick r:id="rId2"/>
              </a:rPr>
              <a:t>Remedios del Monte: ancestral knowledge for collective territorial care</a:t>
            </a:r>
            <a:r>
              <a:rPr lang="en-US" sz="1800" dirty="0">
                <a:effectLst/>
                <a:ea typeface="Calibri" panose="020F0502020204030204" pitchFamily="34" charset="0"/>
                <a:cs typeface="Times New Roman" panose="02020603050405020304" pitchFamily="18" charset="0"/>
              </a:rPr>
              <a:t>" is a recipe book which is based on the </a:t>
            </a:r>
            <a:r>
              <a:rPr lang="en-US" sz="1800" b="1" dirty="0">
                <a:effectLst/>
                <a:ea typeface="Calibri" panose="020F0502020204030204" pitchFamily="34" charset="0"/>
                <a:cs typeface="Times New Roman" panose="02020603050405020304" pitchFamily="18" charset="0"/>
              </a:rPr>
              <a:t>wisdom </a:t>
            </a:r>
            <a:r>
              <a:rPr lang="en-US" sz="1800" dirty="0">
                <a:effectLst/>
                <a:ea typeface="Calibri" panose="020F0502020204030204" pitchFamily="34" charset="0"/>
                <a:cs typeface="Times New Roman" panose="02020603050405020304" pitchFamily="18" charset="0"/>
              </a:rPr>
              <a:t>of the </a:t>
            </a:r>
            <a:r>
              <a:rPr lang="en-US" sz="1800" dirty="0" err="1">
                <a:effectLst/>
                <a:ea typeface="Calibri" panose="020F0502020204030204" pitchFamily="34" charset="0"/>
                <a:cs typeface="Times New Roman" panose="02020603050405020304" pitchFamily="18" charset="0"/>
              </a:rPr>
              <a:t>Mojeño</a:t>
            </a:r>
            <a:r>
              <a:rPr lang="en-US" sz="1800" dirty="0">
                <a:effectLst/>
                <a:ea typeface="Calibri" panose="020F0502020204030204" pitchFamily="34" charset="0"/>
                <a:cs typeface="Times New Roman" panose="02020603050405020304" pitchFamily="18" charset="0"/>
              </a:rPr>
              <a:t>, </a:t>
            </a:r>
            <a:r>
              <a:rPr lang="en-US" sz="1800" b="1" dirty="0" err="1">
                <a:effectLst/>
                <a:ea typeface="Calibri" panose="020F0502020204030204" pitchFamily="34" charset="0"/>
                <a:cs typeface="Times New Roman" panose="02020603050405020304" pitchFamily="18" charset="0"/>
              </a:rPr>
              <a:t>Chim</a:t>
            </a:r>
            <a:r>
              <a:rPr lang="en-US" sz="1800" b="1" dirty="0" err="1">
                <a:solidFill>
                  <a:srgbClr val="000000"/>
                </a:solidFill>
                <a:effectLst/>
                <a:ea typeface="Calibri" panose="020F0502020204030204" pitchFamily="34" charset="0"/>
                <a:cs typeface="Calibri" panose="020F0502020204030204" pitchFamily="34" charset="0"/>
              </a:rPr>
              <a:t>á</a:t>
            </a:r>
            <a:r>
              <a:rPr lang="it-IT" sz="1800" b="1" dirty="0">
                <a:effectLst/>
                <a:ea typeface="Calibri" panose="020F0502020204030204" pitchFamily="34" charset="0"/>
                <a:cs typeface="Times New Roman" panose="02020603050405020304" pitchFamily="18" charset="0"/>
              </a:rPr>
              <a:t>ne</a:t>
            </a:r>
            <a:r>
              <a:rPr lang="en-US" sz="1800" dirty="0">
                <a:effectLst/>
                <a:ea typeface="Calibri" panose="020F0502020204030204" pitchFamily="34" charset="0"/>
                <a:cs typeface="Times New Roman" panose="02020603050405020304" pitchFamily="18" charset="0"/>
              </a:rPr>
              <a:t>, </a:t>
            </a:r>
            <a:r>
              <a:rPr lang="en-US" sz="1800" dirty="0" err="1">
                <a:effectLst/>
                <a:ea typeface="Calibri" panose="020F0502020204030204" pitchFamily="34" charset="0"/>
                <a:cs typeface="Times New Roman" panose="02020603050405020304" pitchFamily="18" charset="0"/>
              </a:rPr>
              <a:t>Yuracaré</a:t>
            </a:r>
            <a:r>
              <a:rPr lang="en-US" sz="1800" dirty="0">
                <a:effectLst/>
                <a:ea typeface="Calibri" panose="020F0502020204030204" pitchFamily="34" charset="0"/>
                <a:cs typeface="Times New Roman" panose="02020603050405020304" pitchFamily="18" charset="0"/>
              </a:rPr>
              <a:t> and </a:t>
            </a:r>
            <a:r>
              <a:rPr lang="en-US" sz="1800" dirty="0" err="1">
                <a:effectLst/>
                <a:ea typeface="Calibri" panose="020F0502020204030204" pitchFamily="34" charset="0"/>
                <a:cs typeface="Times New Roman" panose="02020603050405020304" pitchFamily="18" charset="0"/>
              </a:rPr>
              <a:t>Movima</a:t>
            </a:r>
            <a:r>
              <a:rPr lang="en-US" sz="1800" dirty="0">
                <a:effectLst/>
                <a:ea typeface="Calibri" panose="020F0502020204030204" pitchFamily="34" charset="0"/>
                <a:cs typeface="Times New Roman" panose="02020603050405020304" pitchFamily="18" charset="0"/>
              </a:rPr>
              <a:t> peoples. </a:t>
            </a:r>
          </a:p>
          <a:p>
            <a:pPr>
              <a:lnSpc>
                <a:spcPct val="107000"/>
              </a:lnSpc>
              <a:spcAft>
                <a:spcPts val="800"/>
              </a:spcAft>
            </a:pPr>
            <a:r>
              <a:rPr lang="en-US" sz="1800" dirty="0">
                <a:effectLst/>
                <a:ea typeface="Calibri" panose="020F0502020204030204" pitchFamily="34" charset="0"/>
                <a:cs typeface="Times New Roman" panose="02020603050405020304" pitchFamily="18" charset="0"/>
              </a:rPr>
              <a:t>The </a:t>
            </a:r>
            <a:r>
              <a:rPr lang="en-US" sz="1800" dirty="0" err="1">
                <a:effectLst/>
                <a:ea typeface="Calibri" panose="020F0502020204030204" pitchFamily="34" charset="0"/>
                <a:cs typeface="Times New Roman" panose="02020603050405020304" pitchFamily="18" charset="0"/>
              </a:rPr>
              <a:t>vademecum</a:t>
            </a:r>
            <a:r>
              <a:rPr lang="en-US" sz="1800" dirty="0">
                <a:effectLst/>
                <a:ea typeface="Calibri" panose="020F0502020204030204" pitchFamily="34" charset="0"/>
                <a:cs typeface="Times New Roman" panose="02020603050405020304" pitchFamily="18" charset="0"/>
              </a:rPr>
              <a:t> compiles </a:t>
            </a:r>
            <a:r>
              <a:rPr lang="en-US" sz="1800" b="1" dirty="0">
                <a:effectLst/>
                <a:ea typeface="Calibri" panose="020F0502020204030204" pitchFamily="34" charset="0"/>
                <a:cs typeface="Times New Roman" panose="02020603050405020304" pitchFamily="18" charset="0"/>
              </a:rPr>
              <a:t>38 traditional medicines</a:t>
            </a:r>
            <a:r>
              <a:rPr lang="en-US" sz="1800" dirty="0">
                <a:effectLst/>
                <a:ea typeface="Calibri" panose="020F0502020204030204" pitchFamily="34" charset="0"/>
                <a:cs typeface="Times New Roman" panose="02020603050405020304" pitchFamily="18" charset="0"/>
              </a:rPr>
              <a:t> to raise defenses, cure coughs and colds, curb diarrhea, lower fever, alleviate earache or pain in the body, and alleviate asthma and pneumonia. </a:t>
            </a:r>
            <a:endParaRPr lang="it-IT" sz="1800" dirty="0">
              <a:effectLst/>
              <a:ea typeface="Calibri" panose="020F0502020204030204" pitchFamily="34" charset="0"/>
              <a:cs typeface="Times New Roman" panose="02020603050405020304" pitchFamily="18" charset="0"/>
            </a:endParaRPr>
          </a:p>
        </p:txBody>
      </p:sp>
      <p:sp>
        <p:nvSpPr>
          <p:cNvPr id="9" name="CasellaDiTesto 8">
            <a:extLst>
              <a:ext uri="{FF2B5EF4-FFF2-40B4-BE49-F238E27FC236}">
                <a16:creationId xmlns:a16="http://schemas.microsoft.com/office/drawing/2014/main" id="{8C330EDF-4006-4710-BF7B-B72CA2CB2D09}"/>
              </a:ext>
            </a:extLst>
          </p:cNvPr>
          <p:cNvSpPr txBox="1"/>
          <p:nvPr/>
        </p:nvSpPr>
        <p:spPr>
          <a:xfrm>
            <a:off x="549964" y="4277927"/>
            <a:ext cx="11092069" cy="1200329"/>
          </a:xfrm>
          <a:prstGeom prst="rect">
            <a:avLst/>
          </a:prstGeom>
          <a:noFill/>
        </p:spPr>
        <p:txBody>
          <a:bodyPr wrap="square">
            <a:spAutoFit/>
          </a:bodyPr>
          <a:lstStyle/>
          <a:p>
            <a:r>
              <a:rPr lang="en-US" sz="1800" dirty="0">
                <a:effectLst/>
                <a:ea typeface="Calibri" panose="020F0502020204030204" pitchFamily="34" charset="0"/>
                <a:cs typeface="Times New Roman" panose="02020603050405020304" pitchFamily="18" charset="0"/>
              </a:rPr>
              <a:t>In times of coronavirus, it represents a </a:t>
            </a:r>
            <a:r>
              <a:rPr lang="en-US" sz="1800" b="1" dirty="0">
                <a:effectLst/>
                <a:ea typeface="Calibri" panose="020F0502020204030204" pitchFamily="34" charset="0"/>
                <a:cs typeface="Times New Roman" panose="02020603050405020304" pitchFamily="18" charset="0"/>
              </a:rPr>
              <a:t>response to the vulnerability </a:t>
            </a:r>
            <a:r>
              <a:rPr lang="en-US" sz="1800" dirty="0">
                <a:effectLst/>
                <a:ea typeface="Calibri" panose="020F0502020204030204" pitchFamily="34" charset="0"/>
                <a:cs typeface="Times New Roman" panose="02020603050405020304" pitchFamily="18" charset="0"/>
              </a:rPr>
              <a:t>to which communities are exposed. Embracing the wisdom of the ancients and a long memory of resistance, the </a:t>
            </a:r>
            <a:r>
              <a:rPr lang="en-US" sz="1800" b="1" dirty="0">
                <a:effectLst/>
                <a:ea typeface="Calibri" panose="020F0502020204030204" pitchFamily="34" charset="0"/>
                <a:cs typeface="Times New Roman" panose="02020603050405020304" pitchFamily="18" charset="0"/>
              </a:rPr>
              <a:t>peoples of Bosque de Chimanes </a:t>
            </a:r>
            <a:r>
              <a:rPr lang="en-US" sz="1800" dirty="0">
                <a:effectLst/>
                <a:ea typeface="Calibri" panose="020F0502020204030204" pitchFamily="34" charset="0"/>
                <a:cs typeface="Times New Roman" panose="02020603050405020304" pitchFamily="18" charset="0"/>
              </a:rPr>
              <a:t>nurture their strategies for the defense of life and clarify that they will continue to demand that the State complies with their rights.</a:t>
            </a:r>
            <a:endParaRPr lang="it-IT" dirty="0"/>
          </a:p>
        </p:txBody>
      </p:sp>
    </p:spTree>
    <p:extLst>
      <p:ext uri="{BB962C8B-B14F-4D97-AF65-F5344CB8AC3E}">
        <p14:creationId xmlns:p14="http://schemas.microsoft.com/office/powerpoint/2010/main" val="13473317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asellaDiTesto 2">
            <a:extLst>
              <a:ext uri="{FF2B5EF4-FFF2-40B4-BE49-F238E27FC236}">
                <a16:creationId xmlns:a16="http://schemas.microsoft.com/office/drawing/2014/main" id="{6CDD059B-CE2C-47AA-BB04-0FEC98F06270}"/>
              </a:ext>
            </a:extLst>
          </p:cNvPr>
          <p:cNvSpPr txBox="1"/>
          <p:nvPr/>
        </p:nvSpPr>
        <p:spPr>
          <a:xfrm>
            <a:off x="795131" y="669188"/>
            <a:ext cx="10204173" cy="934359"/>
          </a:xfrm>
          <a:prstGeom prst="rect">
            <a:avLst/>
          </a:prstGeom>
        </p:spPr>
        <p:txBody>
          <a:bodyPr vert="horz" lIns="0" tIns="0" rIns="0" bIns="0" rtlCol="0" anchor="t">
            <a:normAutofit/>
          </a:bodyPr>
          <a:lstStyle/>
          <a:p>
            <a:pPr defTabSz="914400">
              <a:lnSpc>
                <a:spcPct val="110000"/>
              </a:lnSpc>
              <a:spcAft>
                <a:spcPts val="800"/>
              </a:spcAft>
            </a:pPr>
            <a:r>
              <a:rPr lang="en-US" b="1" dirty="0">
                <a:effectLst/>
              </a:rPr>
              <a:t>Paulina </a:t>
            </a:r>
            <a:r>
              <a:rPr lang="en-US" b="1" dirty="0" err="1">
                <a:effectLst/>
              </a:rPr>
              <a:t>Noza</a:t>
            </a:r>
            <a:r>
              <a:rPr lang="en-US" dirty="0">
                <a:effectLst/>
              </a:rPr>
              <a:t>, president of the TIM women's organization, compiled and prepared the recipes, in </a:t>
            </a:r>
            <a:r>
              <a:rPr lang="en-US" b="1" dirty="0">
                <a:effectLst/>
              </a:rPr>
              <a:t>collaboration with Fátima </a:t>
            </a:r>
            <a:r>
              <a:rPr lang="en-US" b="1" dirty="0" err="1">
                <a:effectLst/>
              </a:rPr>
              <a:t>Monasterio</a:t>
            </a:r>
            <a:r>
              <a:rPr lang="en-US" dirty="0">
                <a:effectLst/>
              </a:rPr>
              <a:t>, a lawyer and researcher.</a:t>
            </a:r>
          </a:p>
        </p:txBody>
      </p:sp>
      <p:pic>
        <p:nvPicPr>
          <p:cNvPr id="5" name="Immagine 4" descr="Immagine che contiene erba, esterni, albero, cielo&#10;&#10;Descrizione generata automaticamente">
            <a:extLst>
              <a:ext uri="{FF2B5EF4-FFF2-40B4-BE49-F238E27FC236}">
                <a16:creationId xmlns:a16="http://schemas.microsoft.com/office/drawing/2014/main" id="{4552ED3F-BEE0-4BBF-A99B-C8CEBCF5CECE}"/>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0250" r="4748" b="-3"/>
          <a:stretch/>
        </p:blipFill>
        <p:spPr>
          <a:xfrm>
            <a:off x="8719930" y="1197412"/>
            <a:ext cx="3107322" cy="3107322"/>
          </a:xfrm>
          <a:custGeom>
            <a:avLst/>
            <a:gdLst/>
            <a:ahLst/>
            <a:cxnLst/>
            <a:rect l="l" t="t" r="r" b="b"/>
            <a:pathLst>
              <a:path w="4694238" h="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p:spPr>
      </p:pic>
      <p:sp>
        <p:nvSpPr>
          <p:cNvPr id="16" name="Rectangle 1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70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asellaDiTesto 12">
            <a:extLst>
              <a:ext uri="{FF2B5EF4-FFF2-40B4-BE49-F238E27FC236}">
                <a16:creationId xmlns:a16="http://schemas.microsoft.com/office/drawing/2014/main" id="{4F43CF80-F1ED-4F39-9A9A-25B90B71EAC1}"/>
              </a:ext>
            </a:extLst>
          </p:cNvPr>
          <p:cNvSpPr txBox="1"/>
          <p:nvPr/>
        </p:nvSpPr>
        <p:spPr>
          <a:xfrm>
            <a:off x="795130" y="2141351"/>
            <a:ext cx="7593495" cy="1603259"/>
          </a:xfrm>
          <a:prstGeom prst="rect">
            <a:avLst/>
          </a:prstGeom>
          <a:noFill/>
        </p:spPr>
        <p:txBody>
          <a:bodyPr wrap="square">
            <a:spAutoFit/>
          </a:bodyPr>
          <a:lstStyle/>
          <a:p>
            <a:pPr defTabSz="914400">
              <a:lnSpc>
                <a:spcPct val="110000"/>
              </a:lnSpc>
              <a:spcAft>
                <a:spcPts val="800"/>
              </a:spcAft>
            </a:pPr>
            <a:r>
              <a:rPr lang="en-US" sz="1800" dirty="0">
                <a:effectLst/>
              </a:rPr>
              <a:t>“</a:t>
            </a:r>
            <a:r>
              <a:rPr lang="en-US" sz="1800" i="1" dirty="0">
                <a:effectLst/>
              </a:rPr>
              <a:t>We made this book, concerned about the pandemic that broke out this year. These are remedies that we use in our communities and we hope that more people can use them. Before we did not have vaccines, our grandparents did not get vaccinated. That is why we continue to preserve (that knowledge) and now we want people to know it</a:t>
            </a:r>
            <a:r>
              <a:rPr lang="en-US" sz="1800" dirty="0">
                <a:effectLst/>
              </a:rPr>
              <a:t>”, says Paulina.</a:t>
            </a:r>
          </a:p>
        </p:txBody>
      </p:sp>
      <p:sp>
        <p:nvSpPr>
          <p:cNvPr id="15" name="CasellaDiTesto 14">
            <a:extLst>
              <a:ext uri="{FF2B5EF4-FFF2-40B4-BE49-F238E27FC236}">
                <a16:creationId xmlns:a16="http://schemas.microsoft.com/office/drawing/2014/main" id="{55DC651F-58A5-47AD-8227-B88EF58805F5}"/>
              </a:ext>
            </a:extLst>
          </p:cNvPr>
          <p:cNvSpPr txBox="1"/>
          <p:nvPr/>
        </p:nvSpPr>
        <p:spPr>
          <a:xfrm>
            <a:off x="795130" y="4522920"/>
            <a:ext cx="10694505" cy="1267335"/>
          </a:xfrm>
          <a:prstGeom prst="rect">
            <a:avLst/>
          </a:prstGeom>
          <a:noFill/>
        </p:spPr>
        <p:txBody>
          <a:bodyPr wrap="square">
            <a:spAutoFit/>
          </a:bodyPr>
          <a:lstStyle/>
          <a:p>
            <a:pPr>
              <a:lnSpc>
                <a:spcPct val="107000"/>
              </a:lnSpc>
              <a:spcAft>
                <a:spcPts val="800"/>
              </a:spcAft>
            </a:pPr>
            <a:r>
              <a:rPr lang="en-US" sz="1800" dirty="0">
                <a:effectLst/>
                <a:ea typeface="Calibri" panose="020F0502020204030204" pitchFamily="34" charset="0"/>
                <a:cs typeface="Times New Roman" panose="02020603050405020304" pitchFamily="18" charset="0"/>
              </a:rPr>
              <a:t>For </a:t>
            </a:r>
            <a:r>
              <a:rPr lang="en-US" sz="1800" dirty="0" err="1">
                <a:effectLst/>
                <a:ea typeface="Calibri" panose="020F0502020204030204" pitchFamily="34" charset="0"/>
                <a:cs typeface="Times New Roman" panose="02020603050405020304" pitchFamily="18" charset="0"/>
              </a:rPr>
              <a:t>Monasterio</a:t>
            </a:r>
            <a:r>
              <a:rPr lang="en-US" sz="1800" dirty="0">
                <a:effectLst/>
                <a:ea typeface="Calibri" panose="020F0502020204030204" pitchFamily="34" charset="0"/>
                <a:cs typeface="Times New Roman" panose="02020603050405020304" pitchFamily="18" charset="0"/>
              </a:rPr>
              <a:t>, who carried out an investigation in this area last year, the indigenous people are exposed to a very complex situation and natural medicine is a strategy to survive oblivion and State’s non-compliance with its obligations. According to her, the </a:t>
            </a:r>
            <a:r>
              <a:rPr lang="en-US" sz="1800" b="1" dirty="0">
                <a:effectLst/>
                <a:ea typeface="Calibri" panose="020F0502020204030204" pitchFamily="34" charset="0"/>
                <a:cs typeface="Times New Roman" panose="02020603050405020304" pitchFamily="18" charset="0"/>
              </a:rPr>
              <a:t>book </a:t>
            </a:r>
            <a:r>
              <a:rPr lang="en-US" sz="1800" dirty="0">
                <a:effectLst/>
                <a:ea typeface="Calibri" panose="020F0502020204030204" pitchFamily="34" charset="0"/>
                <a:cs typeface="Times New Roman" panose="02020603050405020304" pitchFamily="18" charset="0"/>
              </a:rPr>
              <a:t>is not only focused on collective care, but at the same time is </a:t>
            </a:r>
            <a:r>
              <a:rPr lang="en-US" sz="1800" b="1" dirty="0">
                <a:effectLst/>
                <a:ea typeface="Calibri" panose="020F0502020204030204" pitchFamily="34" charset="0"/>
                <a:cs typeface="Times New Roman" panose="02020603050405020304" pitchFamily="18" charset="0"/>
              </a:rPr>
              <a:t>made visible as a political practice</a:t>
            </a:r>
            <a:r>
              <a:rPr lang="en-US" sz="1800" dirty="0">
                <a:effectLst/>
                <a:ea typeface="Calibri" panose="020F0502020204030204" pitchFamily="34" charset="0"/>
                <a:cs typeface="Times New Roman" panose="02020603050405020304" pitchFamily="18" charset="0"/>
              </a:rPr>
              <a:t> that can help the indigenous communities in their struggle for survival. </a:t>
            </a:r>
            <a:endParaRPr lang="it-IT" sz="18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544374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E3CBB9B1-7B7D-4BA1-A1AF-572168B395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magine 6" descr="Immagine che contiene testo, persona&#10;&#10;Descrizione generata automaticamente">
            <a:extLst>
              <a:ext uri="{FF2B5EF4-FFF2-40B4-BE49-F238E27FC236}">
                <a16:creationId xmlns:a16="http://schemas.microsoft.com/office/drawing/2014/main" id="{3A67F494-9187-4499-832B-C1EE6050AE4D}"/>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5022"/>
          <a:stretch/>
        </p:blipFill>
        <p:spPr>
          <a:xfrm>
            <a:off x="20" y="431"/>
            <a:ext cx="7174503" cy="6408311"/>
          </a:xfrm>
          <a:prstGeom prst="rect">
            <a:avLst/>
          </a:prstGeom>
        </p:spPr>
      </p:pic>
      <p:sp>
        <p:nvSpPr>
          <p:cNvPr id="5" name="CasellaDiTesto 4">
            <a:extLst>
              <a:ext uri="{FF2B5EF4-FFF2-40B4-BE49-F238E27FC236}">
                <a16:creationId xmlns:a16="http://schemas.microsoft.com/office/drawing/2014/main" id="{46B553BD-EF0F-4AAA-B389-DF4366483440}"/>
              </a:ext>
            </a:extLst>
          </p:cNvPr>
          <p:cNvSpPr txBox="1"/>
          <p:nvPr/>
        </p:nvSpPr>
        <p:spPr>
          <a:xfrm>
            <a:off x="7646330" y="3653415"/>
            <a:ext cx="4073858" cy="2111789"/>
          </a:xfrm>
          <a:prstGeom prst="rect">
            <a:avLst/>
          </a:prstGeom>
        </p:spPr>
        <p:txBody>
          <a:bodyPr vert="horz" lIns="0" tIns="0" rIns="0" bIns="0" rtlCol="0">
            <a:normAutofit/>
          </a:bodyPr>
          <a:lstStyle/>
          <a:p>
            <a:pPr defTabSz="914400">
              <a:lnSpc>
                <a:spcPct val="120000"/>
              </a:lnSpc>
              <a:spcAft>
                <a:spcPts val="800"/>
              </a:spcAft>
            </a:pPr>
            <a:r>
              <a:rPr lang="en-US" dirty="0">
                <a:effectLst/>
              </a:rPr>
              <a:t>In conclusion, the indigenous </a:t>
            </a:r>
            <a:r>
              <a:rPr lang="en-US" dirty="0" err="1">
                <a:effectLst/>
              </a:rPr>
              <a:t>vademecum</a:t>
            </a:r>
            <a:r>
              <a:rPr lang="en-US" dirty="0">
                <a:effectLst/>
              </a:rPr>
              <a:t> warns that remedies should always be used in consultation with knowledgeable people and recognizes the limits of traditional medicine as there are diseases that must be treated by professional doctors. </a:t>
            </a:r>
          </a:p>
        </p:txBody>
      </p:sp>
      <p:sp>
        <p:nvSpPr>
          <p:cNvPr id="19" name="Rectangle 18">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49257"/>
          </a:xfrm>
          <a:prstGeom prst="rect">
            <a:avLst/>
          </a:prstGeom>
          <a:gradFill>
            <a:gsLst>
              <a:gs pos="34000">
                <a:schemeClr val="accent4">
                  <a:alpha val="73000"/>
                </a:schemeClr>
              </a:gs>
              <a:gs pos="100000">
                <a:schemeClr val="accent5">
                  <a:alpha val="89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8314"/>
            <a:ext cx="8115300" cy="449258"/>
          </a:xfrm>
          <a:prstGeom prst="rect">
            <a:avLst/>
          </a:prstGeom>
          <a:gradFill>
            <a:gsLst>
              <a:gs pos="22000">
                <a:schemeClr val="accent5">
                  <a:lumMod val="60000"/>
                  <a:lumOff val="40000"/>
                  <a:alpha val="55000"/>
                </a:schemeClr>
              </a:gs>
              <a:gs pos="99000">
                <a:schemeClr val="accent2"/>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asellaDiTesto 15">
            <a:extLst>
              <a:ext uri="{FF2B5EF4-FFF2-40B4-BE49-F238E27FC236}">
                <a16:creationId xmlns:a16="http://schemas.microsoft.com/office/drawing/2014/main" id="{4E2A2A55-3FA5-4D98-BA43-F9079E129407}"/>
              </a:ext>
            </a:extLst>
          </p:cNvPr>
          <p:cNvSpPr txBox="1"/>
          <p:nvPr/>
        </p:nvSpPr>
        <p:spPr>
          <a:xfrm>
            <a:off x="7507855" y="1347218"/>
            <a:ext cx="4350809" cy="1857368"/>
          </a:xfrm>
          <a:prstGeom prst="rect">
            <a:avLst/>
          </a:prstGeom>
          <a:noFill/>
        </p:spPr>
        <p:txBody>
          <a:bodyPr wrap="square">
            <a:spAutoFit/>
          </a:bodyPr>
          <a:lstStyle/>
          <a:p>
            <a:pPr>
              <a:lnSpc>
                <a:spcPct val="107000"/>
              </a:lnSpc>
              <a:spcAft>
                <a:spcPts val="800"/>
              </a:spcAft>
            </a:pPr>
            <a:r>
              <a:rPr lang="en-US" sz="1800" dirty="0">
                <a:effectLst/>
                <a:ea typeface="Calibri" panose="020F0502020204030204" pitchFamily="34" charset="0"/>
                <a:cs typeface="Times New Roman" panose="02020603050405020304" pitchFamily="18" charset="0"/>
              </a:rPr>
              <a:t>The indigenous people are aware that the </a:t>
            </a:r>
            <a:r>
              <a:rPr lang="en-US" sz="1800" dirty="0" err="1">
                <a:effectLst/>
                <a:ea typeface="Calibri" panose="020F0502020204030204" pitchFamily="34" charset="0"/>
                <a:cs typeface="Times New Roman" panose="02020603050405020304" pitchFamily="18" charset="0"/>
              </a:rPr>
              <a:t>vademecum</a:t>
            </a:r>
            <a:r>
              <a:rPr lang="en-US" sz="1800" dirty="0">
                <a:effectLst/>
                <a:ea typeface="Calibri" panose="020F0502020204030204" pitchFamily="34" charset="0"/>
                <a:cs typeface="Times New Roman" panose="02020603050405020304" pitchFamily="18" charset="0"/>
              </a:rPr>
              <a:t> does not represent a strategy to cure Covid-19. On the contrary, the use of traditional medicine serves as a common care policy practice that allows alleviating the diseases of the time.</a:t>
            </a:r>
            <a:endParaRPr lang="it-IT" sz="18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854982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0" name="Rectangle 49">
            <a:extLst>
              <a:ext uri="{FF2B5EF4-FFF2-40B4-BE49-F238E27FC236}">
                <a16:creationId xmlns:a16="http://schemas.microsoft.com/office/drawing/2014/main" id="{57BF152D-4401-41D5-B76F-5981F06ABF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olo 1">
            <a:extLst>
              <a:ext uri="{FF2B5EF4-FFF2-40B4-BE49-F238E27FC236}">
                <a16:creationId xmlns:a16="http://schemas.microsoft.com/office/drawing/2014/main" id="{3FE9ECDD-95E7-4047-B2DD-7EEBB850918A}"/>
              </a:ext>
            </a:extLst>
          </p:cNvPr>
          <p:cNvSpPr txBox="1">
            <a:spLocks/>
          </p:cNvSpPr>
          <p:nvPr/>
        </p:nvSpPr>
        <p:spPr>
          <a:xfrm>
            <a:off x="4853576" y="90349"/>
            <a:ext cx="6523446" cy="1050663"/>
          </a:xfrm>
          <a:prstGeom prst="rect">
            <a:avLst/>
          </a:prstGeom>
        </p:spPr>
        <p:txBody>
          <a:bodyPr vert="horz" lIns="0" tIns="0" rIns="0" bIns="0" rtlCol="0" anchor="b">
            <a:normAutofit/>
          </a:bodyPr>
          <a:lst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a:lstStyle>
          <a:p>
            <a:pPr>
              <a:spcAft>
                <a:spcPts val="600"/>
              </a:spcAft>
            </a:pPr>
            <a:r>
              <a:rPr lang="en-US" sz="2800" dirty="0"/>
              <a:t>Collapse of the health system</a:t>
            </a:r>
          </a:p>
        </p:txBody>
      </p:sp>
      <p:pic>
        <p:nvPicPr>
          <p:cNvPr id="2" name="Immagine 1">
            <a:extLst>
              <a:ext uri="{FF2B5EF4-FFF2-40B4-BE49-F238E27FC236}">
                <a16:creationId xmlns:a16="http://schemas.microsoft.com/office/drawing/2014/main" id="{8E03B5D2-39F8-4F2D-B076-F0619CB9DD39}"/>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621" r="26769" b="-1"/>
          <a:stretch/>
        </p:blipFill>
        <p:spPr>
          <a:xfrm>
            <a:off x="-1" y="10"/>
            <a:ext cx="4038601" cy="3217323"/>
          </a:xfrm>
          <a:prstGeom prst="rect">
            <a:avLst/>
          </a:prstGeom>
        </p:spPr>
      </p:pic>
      <p:pic>
        <p:nvPicPr>
          <p:cNvPr id="7" name="Immagine 6" descr="Immagine che contiene testo, stanza&#10;&#10;Descrizione generata automaticamente">
            <a:extLst>
              <a:ext uri="{FF2B5EF4-FFF2-40B4-BE49-F238E27FC236}">
                <a16:creationId xmlns:a16="http://schemas.microsoft.com/office/drawing/2014/main" id="{77515E1A-015E-4465-B693-B3B9CA8C7B92}"/>
              </a:ext>
            </a:extLst>
          </p:cNvPr>
          <p:cNvPicPr>
            <a:picLocks noChangeAspect="1"/>
          </p:cNvPicPr>
          <p:nvPr/>
        </p:nvPicPr>
        <p:blipFill rotWithShape="1">
          <a:blip r:embed="rId4"/>
          <a:srcRect l="29078"/>
          <a:stretch/>
        </p:blipFill>
        <p:spPr>
          <a:xfrm>
            <a:off x="-2" y="3191409"/>
            <a:ext cx="4038601" cy="3217333"/>
          </a:xfrm>
          <a:prstGeom prst="rect">
            <a:avLst/>
          </a:prstGeom>
        </p:spPr>
      </p:pic>
      <p:sp>
        <p:nvSpPr>
          <p:cNvPr id="5" name="CasellaDiTesto 4">
            <a:extLst>
              <a:ext uri="{FF2B5EF4-FFF2-40B4-BE49-F238E27FC236}">
                <a16:creationId xmlns:a16="http://schemas.microsoft.com/office/drawing/2014/main" id="{8EB2A7B6-A410-4E66-A196-E54E5A766899}"/>
              </a:ext>
            </a:extLst>
          </p:cNvPr>
          <p:cNvSpPr txBox="1"/>
          <p:nvPr/>
        </p:nvSpPr>
        <p:spPr>
          <a:xfrm>
            <a:off x="4891679" y="1970597"/>
            <a:ext cx="6523445" cy="3600616"/>
          </a:xfrm>
          <a:prstGeom prst="rect">
            <a:avLst/>
          </a:prstGeom>
        </p:spPr>
        <p:txBody>
          <a:bodyPr vert="horz" lIns="0" tIns="0" rIns="0" bIns="0" rtlCol="0">
            <a:normAutofit/>
          </a:bodyPr>
          <a:lstStyle/>
          <a:p>
            <a:pPr marL="285750" indent="-228600" defTabSz="914400">
              <a:lnSpc>
                <a:spcPct val="120000"/>
              </a:lnSpc>
              <a:spcAft>
                <a:spcPts val="600"/>
              </a:spcAft>
              <a:buFont typeface="Arial" panose="020B0604020202020204" pitchFamily="34" charset="0"/>
              <a:buChar char="•"/>
            </a:pPr>
            <a:r>
              <a:rPr lang="en-US" dirty="0"/>
              <a:t>Many hospital have been closed during the peak of pandemic.</a:t>
            </a:r>
          </a:p>
          <a:p>
            <a:pPr marL="285750" indent="-228600" defTabSz="914400">
              <a:lnSpc>
                <a:spcPct val="120000"/>
              </a:lnSpc>
              <a:spcAft>
                <a:spcPts val="600"/>
              </a:spcAft>
              <a:buFont typeface="Arial" panose="020B0604020202020204" pitchFamily="34" charset="0"/>
              <a:buChar char="•"/>
            </a:pPr>
            <a:endParaRPr lang="en-US" dirty="0"/>
          </a:p>
          <a:p>
            <a:pPr marL="285750" indent="-228600" defTabSz="914400">
              <a:lnSpc>
                <a:spcPct val="120000"/>
              </a:lnSpc>
              <a:spcAft>
                <a:spcPts val="600"/>
              </a:spcAft>
              <a:buFont typeface="Arial" panose="020B0604020202020204" pitchFamily="34" charset="0"/>
              <a:buChar char="•"/>
            </a:pPr>
            <a:r>
              <a:rPr lang="en-US" dirty="0"/>
              <a:t>Doctors and nurses were infected with the corona virus.</a:t>
            </a:r>
          </a:p>
          <a:p>
            <a:pPr marL="285750" indent="-228600" defTabSz="914400">
              <a:lnSpc>
                <a:spcPct val="120000"/>
              </a:lnSpc>
              <a:spcAft>
                <a:spcPts val="600"/>
              </a:spcAft>
              <a:buFont typeface="Arial" panose="020B0604020202020204" pitchFamily="34" charset="0"/>
              <a:buChar char="•"/>
            </a:pPr>
            <a:endParaRPr lang="en-US" dirty="0"/>
          </a:p>
          <a:p>
            <a:pPr marL="285750" indent="-228600" defTabSz="914400">
              <a:lnSpc>
                <a:spcPct val="120000"/>
              </a:lnSpc>
              <a:spcAft>
                <a:spcPts val="600"/>
              </a:spcAft>
              <a:buFont typeface="Arial" panose="020B0604020202020204" pitchFamily="34" charset="0"/>
              <a:buChar char="•"/>
            </a:pPr>
            <a:r>
              <a:rPr lang="en-US" dirty="0"/>
              <a:t>Infected people are not quarantined and as a result people die. </a:t>
            </a:r>
          </a:p>
        </p:txBody>
      </p:sp>
      <p:sp>
        <p:nvSpPr>
          <p:cNvPr id="52" name="Rectangle 51">
            <a:extLst>
              <a:ext uri="{FF2B5EF4-FFF2-40B4-BE49-F238E27FC236}">
                <a16:creationId xmlns:a16="http://schemas.microsoft.com/office/drawing/2014/main" id="{4007128E-F4EF-416E-856C-324C8C579A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6400800"/>
            <a:ext cx="12191999" cy="457198"/>
          </a:xfrm>
          <a:prstGeom prst="rect">
            <a:avLst/>
          </a:prstGeom>
          <a:gradFill>
            <a:gsLst>
              <a:gs pos="0">
                <a:schemeClr val="accent2"/>
              </a:gs>
              <a:gs pos="100000">
                <a:schemeClr val="accent6">
                  <a:lumMod val="75000"/>
                  <a:alpha val="94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CF116E54-BBA2-4625-8E37-E6F2C9C66F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6400798"/>
            <a:ext cx="4038603" cy="448831"/>
          </a:xfrm>
          <a:prstGeom prst="rect">
            <a:avLst/>
          </a:prstGeom>
          <a:gradFill>
            <a:gsLst>
              <a:gs pos="0">
                <a:schemeClr val="accent5"/>
              </a:gs>
              <a:gs pos="99000">
                <a:schemeClr val="accent6">
                  <a:alpha val="48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34440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Rectangle 31">
            <a:extLst>
              <a:ext uri="{FF2B5EF4-FFF2-40B4-BE49-F238E27FC236}">
                <a16:creationId xmlns:a16="http://schemas.microsoft.com/office/drawing/2014/main" id="{8CF1B1A9-81D7-475B-9773-FA69E2D6C2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magine 13" descr="Immagine che contiene esterni, albero, acqua, fiume&#10;&#10;Descrizione generata automaticamente">
            <a:extLst>
              <a:ext uri="{FF2B5EF4-FFF2-40B4-BE49-F238E27FC236}">
                <a16:creationId xmlns:a16="http://schemas.microsoft.com/office/drawing/2014/main" id="{3454BCEA-6211-4199-8C20-B1A606373F69}"/>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b="28115"/>
          <a:stretch/>
        </p:blipFill>
        <p:spPr>
          <a:xfrm>
            <a:off x="20" y="10"/>
            <a:ext cx="12191980" cy="6857990"/>
          </a:xfrm>
          <a:prstGeom prst="rect">
            <a:avLst/>
          </a:prstGeom>
        </p:spPr>
      </p:pic>
      <p:sp>
        <p:nvSpPr>
          <p:cNvPr id="34" name="Rectangle 33">
            <a:extLst>
              <a:ext uri="{FF2B5EF4-FFF2-40B4-BE49-F238E27FC236}">
                <a16:creationId xmlns:a16="http://schemas.microsoft.com/office/drawing/2014/main" id="{825938E3-FCDD-4147-B4EC-232316751F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48" y="-808"/>
            <a:ext cx="12188952" cy="3191317"/>
          </a:xfrm>
          <a:prstGeom prst="rect">
            <a:avLst/>
          </a:prstGeom>
          <a:gradFill>
            <a:gsLst>
              <a:gs pos="42000">
                <a:schemeClr val="tx1">
                  <a:alpha val="23000"/>
                </a:schemeClr>
              </a:gs>
              <a:gs pos="0">
                <a:schemeClr val="tx1">
                  <a:alpha val="0"/>
                </a:schemeClr>
              </a:gs>
              <a:gs pos="100000">
                <a:schemeClr val="tx1">
                  <a:alpha val="3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asellaDiTesto 3">
            <a:extLst>
              <a:ext uri="{FF2B5EF4-FFF2-40B4-BE49-F238E27FC236}">
                <a16:creationId xmlns:a16="http://schemas.microsoft.com/office/drawing/2014/main" id="{7ED2E556-B2C1-45D8-A1DC-AED7DF4C0267}"/>
              </a:ext>
            </a:extLst>
          </p:cNvPr>
          <p:cNvSpPr txBox="1"/>
          <p:nvPr/>
        </p:nvSpPr>
        <p:spPr>
          <a:xfrm>
            <a:off x="1524000" y="516834"/>
            <a:ext cx="9144000" cy="1304013"/>
          </a:xfrm>
          <a:prstGeom prst="rect">
            <a:avLst/>
          </a:prstGeom>
        </p:spPr>
        <p:txBody>
          <a:bodyPr vert="horz" lIns="0" tIns="0" rIns="0" bIns="0" rtlCol="0" anchor="b">
            <a:normAutofit/>
          </a:bodyPr>
          <a:lstStyle/>
          <a:p>
            <a:pPr algn="ctr" defTabSz="914400">
              <a:lnSpc>
                <a:spcPct val="90000"/>
              </a:lnSpc>
              <a:spcBef>
                <a:spcPct val="0"/>
              </a:spcBef>
              <a:spcAft>
                <a:spcPts val="800"/>
              </a:spcAft>
            </a:pPr>
            <a:r>
              <a:rPr lang="en-US" sz="2800" b="1" cap="all" spc="750">
                <a:solidFill>
                  <a:srgbClr val="FFFFFF"/>
                </a:solidFill>
                <a:effectLst/>
                <a:latin typeface="+mj-lt"/>
                <a:ea typeface="+mj-ea"/>
                <a:cs typeface="+mj-cs"/>
              </a:rPr>
              <a:t>THE MULTIPHASE COVID-19 PREVENTION AND CONTAINMENT PLAN FOR CHIMÁNE COMMUNITY</a:t>
            </a:r>
          </a:p>
        </p:txBody>
      </p:sp>
      <p:sp>
        <p:nvSpPr>
          <p:cNvPr id="44" name="Rectangle 35">
            <a:extLst>
              <a:ext uri="{FF2B5EF4-FFF2-40B4-BE49-F238E27FC236}">
                <a16:creationId xmlns:a16="http://schemas.microsoft.com/office/drawing/2014/main" id="{9AA75596-FA3D-4A75-A3CB-443E14CBF5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372"/>
            <a:ext cx="12192000" cy="45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37">
            <a:extLst>
              <a:ext uri="{FF2B5EF4-FFF2-40B4-BE49-F238E27FC236}">
                <a16:creationId xmlns:a16="http://schemas.microsoft.com/office/drawing/2014/main" id="{FF5FBB9B-488E-47BA-9CA3-8CC9C7D157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39">
            <a:extLst>
              <a:ext uri="{FF2B5EF4-FFF2-40B4-BE49-F238E27FC236}">
                <a16:creationId xmlns:a16="http://schemas.microsoft.com/office/drawing/2014/main" id="{E3574FE0-C6E5-4148-8CC5-56169A790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41528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Rectangle 25">
            <a:extLst>
              <a:ext uri="{FF2B5EF4-FFF2-40B4-BE49-F238E27FC236}">
                <a16:creationId xmlns:a16="http://schemas.microsoft.com/office/drawing/2014/main" id="{1EFD5358-E7E1-48E4-8AAF-72C5A5486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asellaDiTesto 14">
            <a:extLst>
              <a:ext uri="{FF2B5EF4-FFF2-40B4-BE49-F238E27FC236}">
                <a16:creationId xmlns:a16="http://schemas.microsoft.com/office/drawing/2014/main" id="{ACE18F8B-71F9-4343-B5E1-8F85E9C00A8D}"/>
              </a:ext>
            </a:extLst>
          </p:cNvPr>
          <p:cNvSpPr txBox="1"/>
          <p:nvPr/>
        </p:nvSpPr>
        <p:spPr>
          <a:xfrm>
            <a:off x="647115" y="2228223"/>
            <a:ext cx="6977574" cy="3211791"/>
          </a:xfrm>
          <a:prstGeom prst="rect">
            <a:avLst/>
          </a:prstGeom>
        </p:spPr>
        <p:txBody>
          <a:bodyPr vert="horz" lIns="0" tIns="0" rIns="0" bIns="0" rtlCol="0">
            <a:normAutofit/>
          </a:bodyPr>
          <a:lstStyle/>
          <a:p>
            <a:pPr defTabSz="914400">
              <a:lnSpc>
                <a:spcPct val="120000"/>
              </a:lnSpc>
              <a:spcAft>
                <a:spcPts val="800"/>
              </a:spcAft>
            </a:pPr>
            <a:r>
              <a:rPr lang="en-US" i="1" dirty="0">
                <a:effectLst/>
              </a:rPr>
              <a:t>“We’ve been working with the </a:t>
            </a:r>
            <a:r>
              <a:rPr lang="en-US" i="1" dirty="0" err="1">
                <a:effectLst/>
              </a:rPr>
              <a:t>Chimáne</a:t>
            </a:r>
            <a:r>
              <a:rPr lang="en-US" i="1" dirty="0">
                <a:effectLst/>
              </a:rPr>
              <a:t> and other indigenous groups in Bolivia for almost two decades</a:t>
            </a:r>
            <a:r>
              <a:rPr lang="en-US" dirty="0">
                <a:effectLst/>
              </a:rPr>
              <a:t>,” said </a:t>
            </a:r>
            <a:r>
              <a:rPr lang="en-US" dirty="0" err="1">
                <a:effectLst/>
              </a:rPr>
              <a:t>Gurven</a:t>
            </a:r>
            <a:r>
              <a:rPr lang="en-US" dirty="0">
                <a:effectLst/>
              </a:rPr>
              <a:t>, co-director of the </a:t>
            </a:r>
            <a:r>
              <a:rPr lang="en-US" sz="1600" b="1" dirty="0" err="1">
                <a:effectLst/>
              </a:rPr>
              <a:t>Tsimane</a:t>
            </a:r>
            <a:r>
              <a:rPr lang="en-US" sz="1600" b="1" dirty="0">
                <a:effectLst/>
              </a:rPr>
              <a:t> Health and Life History Project</a:t>
            </a:r>
            <a:r>
              <a:rPr lang="en-US" b="1" dirty="0">
                <a:effectLst/>
              </a:rPr>
              <a:t> </a:t>
            </a:r>
            <a:r>
              <a:rPr lang="en-US" dirty="0">
                <a:effectLst/>
              </a:rPr>
              <a:t>(project established in 2002 that studies health and ageing in </a:t>
            </a:r>
            <a:r>
              <a:rPr lang="en-US" dirty="0" err="1">
                <a:effectLst/>
              </a:rPr>
              <a:t>Tsimane</a:t>
            </a:r>
            <a:r>
              <a:rPr lang="en-US" dirty="0">
                <a:effectLst/>
              </a:rPr>
              <a:t> communities while providing primary health care and biomedical surveillance). </a:t>
            </a:r>
          </a:p>
        </p:txBody>
      </p:sp>
      <p:pic>
        <p:nvPicPr>
          <p:cNvPr id="7" name="Immagine 6" descr="Immagine che contiene persona, esterni, albero, terra&#10;&#10;Descrizione generata automaticamente">
            <a:extLst>
              <a:ext uri="{FF2B5EF4-FFF2-40B4-BE49-F238E27FC236}">
                <a16:creationId xmlns:a16="http://schemas.microsoft.com/office/drawing/2014/main" id="{647C9461-AEDF-41D1-BB8C-F9E770982790}"/>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2963" r="3" b="19500"/>
          <a:stretch/>
        </p:blipFill>
        <p:spPr>
          <a:xfrm>
            <a:off x="8115299" y="-426"/>
            <a:ext cx="4076695" cy="3161047"/>
          </a:xfrm>
          <a:prstGeom prst="rect">
            <a:avLst/>
          </a:prstGeom>
        </p:spPr>
      </p:pic>
      <p:pic>
        <p:nvPicPr>
          <p:cNvPr id="5" name="Immagine 4" descr="Immagine che contiene erba, esterni, albero, persona&#10;&#10;Descrizione generata automaticamente">
            <a:extLst>
              <a:ext uri="{FF2B5EF4-FFF2-40B4-BE49-F238E27FC236}">
                <a16:creationId xmlns:a16="http://schemas.microsoft.com/office/drawing/2014/main" id="{068860C4-5256-4E6E-9C48-6203F829C122}"/>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23650" r="5554"/>
          <a:stretch/>
        </p:blipFill>
        <p:spPr>
          <a:xfrm>
            <a:off x="8115299" y="3161715"/>
            <a:ext cx="4076695" cy="3239084"/>
          </a:xfrm>
          <a:prstGeom prst="rect">
            <a:avLst/>
          </a:prstGeom>
        </p:spPr>
      </p:pic>
      <p:sp>
        <p:nvSpPr>
          <p:cNvPr id="28" name="Rectangle 27">
            <a:extLst>
              <a:ext uri="{FF2B5EF4-FFF2-40B4-BE49-F238E27FC236}">
                <a16:creationId xmlns:a16="http://schemas.microsoft.com/office/drawing/2014/main" id="{3EFEF205-91EC-45C0-B129-C4B7B770C2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6400800"/>
            <a:ext cx="12191999" cy="457198"/>
          </a:xfrm>
          <a:prstGeom prst="rect">
            <a:avLst/>
          </a:prstGeom>
          <a:gradFill>
            <a:gsLst>
              <a:gs pos="0">
                <a:schemeClr val="accent2"/>
              </a:gs>
              <a:gs pos="100000">
                <a:schemeClr val="accent6">
                  <a:lumMod val="75000"/>
                  <a:alpha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DA2FAE8-3610-4EDB-85F1-C20BCF890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0799"/>
            <a:ext cx="4076696" cy="457202"/>
          </a:xfrm>
          <a:prstGeom prst="rect">
            <a:avLst/>
          </a:prstGeom>
          <a:gradFill>
            <a:gsLst>
              <a:gs pos="0">
                <a:schemeClr val="accent2">
                  <a:lumMod val="60000"/>
                  <a:lumOff val="40000"/>
                </a:schemeClr>
              </a:gs>
              <a:gs pos="99000">
                <a:schemeClr val="accent2"/>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asellaDiTesto 12">
            <a:extLst>
              <a:ext uri="{FF2B5EF4-FFF2-40B4-BE49-F238E27FC236}">
                <a16:creationId xmlns:a16="http://schemas.microsoft.com/office/drawing/2014/main" id="{861D6950-E13A-4A48-9299-CD22A1EF452A}"/>
              </a:ext>
            </a:extLst>
          </p:cNvPr>
          <p:cNvSpPr txBox="1"/>
          <p:nvPr/>
        </p:nvSpPr>
        <p:spPr>
          <a:xfrm>
            <a:off x="545836" y="602176"/>
            <a:ext cx="7191396" cy="1267335"/>
          </a:xfrm>
          <a:prstGeom prst="rect">
            <a:avLst/>
          </a:prstGeom>
          <a:noFill/>
        </p:spPr>
        <p:txBody>
          <a:bodyPr wrap="square">
            <a:spAutoFit/>
          </a:bodyPr>
          <a:lstStyle/>
          <a:p>
            <a:pPr>
              <a:lnSpc>
                <a:spcPct val="107000"/>
              </a:lnSpc>
              <a:spcAft>
                <a:spcPts val="800"/>
              </a:spcAft>
            </a:pPr>
            <a:r>
              <a:rPr lang="en-US" dirty="0">
                <a:effectLst/>
                <a:ea typeface="Calibri" panose="020F0502020204030204" pitchFamily="34" charset="0"/>
                <a:cs typeface="Times New Roman" panose="02020603050405020304" pitchFamily="18" charset="0"/>
              </a:rPr>
              <a:t>Is the result of </a:t>
            </a:r>
            <a:r>
              <a:rPr lang="en-US" b="1" dirty="0">
                <a:effectLst/>
                <a:ea typeface="Calibri" panose="020F0502020204030204" pitchFamily="34" charset="0"/>
                <a:cs typeface="Times New Roman" panose="02020603050405020304" pitchFamily="18" charset="0"/>
              </a:rPr>
              <a:t>collaborative efforts </a:t>
            </a:r>
            <a:r>
              <a:rPr lang="en-US" dirty="0">
                <a:effectLst/>
                <a:ea typeface="Calibri" panose="020F0502020204030204" pitchFamily="34" charset="0"/>
                <a:cs typeface="Times New Roman" panose="02020603050405020304" pitchFamily="18" charset="0"/>
              </a:rPr>
              <a:t>of a </a:t>
            </a:r>
            <a:r>
              <a:rPr lang="en-US" b="1" dirty="0">
                <a:effectLst/>
                <a:ea typeface="Calibri" panose="020F0502020204030204" pitchFamily="34" charset="0"/>
                <a:cs typeface="Times New Roman" panose="02020603050405020304" pitchFamily="18" charset="0"/>
              </a:rPr>
              <a:t>team</a:t>
            </a:r>
            <a:r>
              <a:rPr lang="en-US" dirty="0">
                <a:effectLst/>
                <a:ea typeface="Calibri" panose="020F0502020204030204" pitchFamily="34" charset="0"/>
                <a:cs typeface="Times New Roman" panose="02020603050405020304" pitchFamily="18" charset="0"/>
              </a:rPr>
              <a:t> of anthropologists, physicians, tribal leaders and local officials. Led by UC Santa Barbara’s Michael </a:t>
            </a:r>
            <a:r>
              <a:rPr lang="en-US" dirty="0" err="1">
                <a:effectLst/>
                <a:ea typeface="Calibri" panose="020F0502020204030204" pitchFamily="34" charset="0"/>
                <a:cs typeface="Times New Roman" panose="02020603050405020304" pitchFamily="18" charset="0"/>
              </a:rPr>
              <a:t>Gurven</a:t>
            </a:r>
            <a:r>
              <a:rPr lang="en-US" dirty="0">
                <a:effectLst/>
                <a:ea typeface="Calibri" panose="020F0502020204030204" pitchFamily="34" charset="0"/>
                <a:cs typeface="Times New Roman" panose="02020603050405020304" pitchFamily="18" charset="0"/>
              </a:rPr>
              <a:t> and Hillard Kaplan of Chapman University, the multiphase plan brings together relevant stakeholders to best serve </a:t>
            </a:r>
            <a:r>
              <a:rPr lang="en-US" dirty="0" err="1">
                <a:effectLst/>
                <a:ea typeface="Calibri" panose="020F0502020204030204" pitchFamily="34" charset="0"/>
                <a:cs typeface="Times New Roman" panose="02020603050405020304" pitchFamily="18" charset="0"/>
              </a:rPr>
              <a:t>Chim</a:t>
            </a:r>
            <a:r>
              <a:rPr lang="en-US" dirty="0" err="1">
                <a:solidFill>
                  <a:srgbClr val="000000"/>
                </a:solidFill>
                <a:effectLst/>
                <a:ea typeface="Calibri" panose="020F0502020204030204" pitchFamily="34" charset="0"/>
                <a:cs typeface="Calibri" panose="020F0502020204030204" pitchFamily="34" charset="0"/>
              </a:rPr>
              <a:t>á</a:t>
            </a:r>
            <a:r>
              <a:rPr lang="it-IT" dirty="0">
                <a:effectLst/>
                <a:ea typeface="Calibri" panose="020F0502020204030204" pitchFamily="34" charset="0"/>
                <a:cs typeface="Times New Roman" panose="02020603050405020304" pitchFamily="18" charset="0"/>
              </a:rPr>
              <a:t>ne</a:t>
            </a:r>
            <a:r>
              <a:rPr lang="en-US" dirty="0">
                <a:effectLst/>
                <a:ea typeface="Calibri" panose="020F0502020204030204" pitchFamily="34" charset="0"/>
                <a:cs typeface="Times New Roman" panose="02020603050405020304" pitchFamily="18" charset="0"/>
              </a:rPr>
              <a:t> interests. </a:t>
            </a:r>
            <a:endParaRPr lang="it-IT" dirty="0">
              <a:effectLst/>
              <a:ea typeface="Calibri" panose="020F0502020204030204" pitchFamily="34" charset="0"/>
              <a:cs typeface="Times New Roman" panose="02020603050405020304" pitchFamily="18" charset="0"/>
            </a:endParaRPr>
          </a:p>
        </p:txBody>
      </p:sp>
      <p:sp>
        <p:nvSpPr>
          <p:cNvPr id="17" name="CasellaDiTesto 16">
            <a:extLst>
              <a:ext uri="{FF2B5EF4-FFF2-40B4-BE49-F238E27FC236}">
                <a16:creationId xmlns:a16="http://schemas.microsoft.com/office/drawing/2014/main" id="{E3675380-6CF9-452E-8037-0CDBAFFB0714}"/>
              </a:ext>
            </a:extLst>
          </p:cNvPr>
          <p:cNvSpPr txBox="1"/>
          <p:nvPr/>
        </p:nvSpPr>
        <p:spPr>
          <a:xfrm>
            <a:off x="537275" y="4388325"/>
            <a:ext cx="7078854" cy="1200329"/>
          </a:xfrm>
          <a:prstGeom prst="rect">
            <a:avLst/>
          </a:prstGeom>
          <a:noFill/>
        </p:spPr>
        <p:txBody>
          <a:bodyPr wrap="square">
            <a:spAutoFit/>
          </a:bodyPr>
          <a:lstStyle/>
          <a:p>
            <a:pPr>
              <a:spcAft>
                <a:spcPts val="600"/>
              </a:spcAft>
            </a:pPr>
            <a:r>
              <a:rPr lang="en-US" dirty="0">
                <a:effectLst/>
                <a:ea typeface="Calibri" panose="020F0502020204030204" pitchFamily="34" charset="0"/>
                <a:cs typeface="Times New Roman" panose="02020603050405020304" pitchFamily="18" charset="0"/>
              </a:rPr>
              <a:t>From the beginning of the sanitary emergency, </a:t>
            </a:r>
            <a:r>
              <a:rPr lang="en-US" dirty="0" err="1">
                <a:effectLst/>
                <a:ea typeface="Calibri" panose="020F0502020204030204" pitchFamily="34" charset="0"/>
                <a:cs typeface="Times New Roman" panose="02020603050405020304" pitchFamily="18" charset="0"/>
              </a:rPr>
              <a:t>Gurven</a:t>
            </a:r>
            <a:r>
              <a:rPr lang="en-US" dirty="0">
                <a:effectLst/>
                <a:ea typeface="Calibri" panose="020F0502020204030204" pitchFamily="34" charset="0"/>
                <a:cs typeface="Times New Roman" panose="02020603050405020304" pitchFamily="18" charset="0"/>
              </a:rPr>
              <a:t> and his team recognized that indigenous groups living in remote areas may be especially vulnerable to COVID-19, given their limited access to up-to-date information and appropriate health care. </a:t>
            </a:r>
            <a:endParaRPr lang="it-IT" dirty="0"/>
          </a:p>
        </p:txBody>
      </p:sp>
    </p:spTree>
    <p:extLst>
      <p:ext uri="{BB962C8B-B14F-4D97-AF65-F5344CB8AC3E}">
        <p14:creationId xmlns:p14="http://schemas.microsoft.com/office/powerpoint/2010/main" val="32565625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45C5CC17-FF17-43CF-B073-D9051465D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BE2DDC-0D14-44E6-A1AB-2EEC095074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9318" y="1410082"/>
            <a:ext cx="6858000" cy="4037835"/>
          </a:xfrm>
          <a:prstGeom prst="rect">
            <a:avLst/>
          </a:prstGeom>
          <a:gradFill>
            <a:gsLst>
              <a:gs pos="8000">
                <a:schemeClr val="accent6"/>
              </a:gs>
              <a:gs pos="100000">
                <a:schemeClr val="accent5">
                  <a:alpha val="7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8543D98-0AA2-43B4-B508-DC1DB7F3DC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2414" y="1406060"/>
            <a:ext cx="6857572" cy="4045450"/>
          </a:xfrm>
          <a:prstGeom prst="rect">
            <a:avLst/>
          </a:prstGeom>
          <a:gradFill>
            <a:gsLst>
              <a:gs pos="0">
                <a:schemeClr val="accent4">
                  <a:alpha val="0"/>
                </a:schemeClr>
              </a:gs>
              <a:gs pos="96000">
                <a:schemeClr val="accent2"/>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9723C1D-9A1A-465B-8164-483BF54266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98889" y="3617790"/>
            <a:ext cx="2453337" cy="4027079"/>
          </a:xfrm>
          <a:prstGeom prst="rect">
            <a:avLst/>
          </a:prstGeom>
          <a:gradFill>
            <a:gsLst>
              <a:gs pos="2000">
                <a:schemeClr val="accent5">
                  <a:alpha val="35000"/>
                </a:schemeClr>
              </a:gs>
              <a:gs pos="67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A6680484-5F73-4078-85C2-415205B1A4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30441" y="1644149"/>
            <a:ext cx="4384532" cy="4196758"/>
          </a:xfrm>
          <a:custGeom>
            <a:avLst/>
            <a:gdLst>
              <a:gd name="connsiteX0" fmla="*/ 44539 w 4384532"/>
              <a:gd name="connsiteY0" fmla="*/ 2446310 h 4196758"/>
              <a:gd name="connsiteX1" fmla="*/ 0 w 4384532"/>
              <a:gd name="connsiteY1" fmla="*/ 2004492 h 4196758"/>
              <a:gd name="connsiteX2" fmla="*/ 500607 w 4384532"/>
              <a:gd name="connsiteY2" fmla="*/ 610007 h 4196758"/>
              <a:gd name="connsiteX3" fmla="*/ 589546 w 4384532"/>
              <a:gd name="connsiteY3" fmla="*/ 512149 h 4196758"/>
              <a:gd name="connsiteX4" fmla="*/ 3077760 w 4384532"/>
              <a:gd name="connsiteY4" fmla="*/ 0 h 4196758"/>
              <a:gd name="connsiteX5" fmla="*/ 3237230 w 4384532"/>
              <a:gd name="connsiteY5" fmla="*/ 76821 h 4196758"/>
              <a:gd name="connsiteX6" fmla="*/ 4384532 w 4384532"/>
              <a:gd name="connsiteY6" fmla="*/ 2004492 h 4196758"/>
              <a:gd name="connsiteX7" fmla="*/ 2192266 w 4384532"/>
              <a:gd name="connsiteY7" fmla="*/ 4196758 h 4196758"/>
              <a:gd name="connsiteX8" fmla="*/ 44539 w 4384532"/>
              <a:gd name="connsiteY8" fmla="*/ 2446310 h 419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4532" h="4196758">
                <a:moveTo>
                  <a:pt x="44539" y="2446310"/>
                </a:moveTo>
                <a:cubicBezTo>
                  <a:pt x="15336" y="2303599"/>
                  <a:pt x="0" y="2155836"/>
                  <a:pt x="0" y="2004492"/>
                </a:cubicBezTo>
                <a:cubicBezTo>
                  <a:pt x="0" y="1474787"/>
                  <a:pt x="187867" y="988960"/>
                  <a:pt x="500607" y="610007"/>
                </a:cubicBezTo>
                <a:lnTo>
                  <a:pt x="589546" y="512149"/>
                </a:lnTo>
                <a:lnTo>
                  <a:pt x="3077760" y="0"/>
                </a:lnTo>
                <a:lnTo>
                  <a:pt x="3237230" y="76821"/>
                </a:lnTo>
                <a:cubicBezTo>
                  <a:pt x="3920615" y="448057"/>
                  <a:pt x="4384532" y="1172098"/>
                  <a:pt x="4384532" y="2004492"/>
                </a:cubicBezTo>
                <a:cubicBezTo>
                  <a:pt x="4384532" y="3215247"/>
                  <a:pt x="3403021" y="4196758"/>
                  <a:pt x="2192266" y="4196758"/>
                </a:cubicBezTo>
                <a:cubicBezTo>
                  <a:pt x="1132855" y="4196758"/>
                  <a:pt x="248960" y="3445288"/>
                  <a:pt x="44539" y="2446310"/>
                </a:cubicBezTo>
                <a:close/>
              </a:path>
            </a:pathLst>
          </a:custGeom>
          <a:gradFill>
            <a:gsLst>
              <a:gs pos="39000">
                <a:schemeClr val="accent4">
                  <a:lumMod val="20000"/>
                  <a:lumOff val="80000"/>
                  <a:alpha val="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asellaDiTesto 2">
            <a:extLst>
              <a:ext uri="{FF2B5EF4-FFF2-40B4-BE49-F238E27FC236}">
                <a16:creationId xmlns:a16="http://schemas.microsoft.com/office/drawing/2014/main" id="{2A2AA1AD-B030-462F-92FB-A0B002B5B4E3}"/>
              </a:ext>
            </a:extLst>
          </p:cNvPr>
          <p:cNvSpPr txBox="1"/>
          <p:nvPr/>
        </p:nvSpPr>
        <p:spPr>
          <a:xfrm>
            <a:off x="4665441" y="621688"/>
            <a:ext cx="6273972" cy="4843462"/>
          </a:xfrm>
          <a:prstGeom prst="rect">
            <a:avLst/>
          </a:prstGeom>
        </p:spPr>
        <p:txBody>
          <a:bodyPr vert="horz" lIns="0" tIns="0" rIns="0" bIns="0" rtlCol="0">
            <a:normAutofit/>
          </a:bodyPr>
          <a:lstStyle/>
          <a:p>
            <a:pPr defTabSz="914400">
              <a:lnSpc>
                <a:spcPct val="120000"/>
              </a:lnSpc>
              <a:spcAft>
                <a:spcPts val="800"/>
              </a:spcAft>
            </a:pPr>
            <a:r>
              <a:rPr lang="en-US" dirty="0">
                <a:effectLst/>
              </a:rPr>
              <a:t>The </a:t>
            </a:r>
            <a:r>
              <a:rPr lang="en-US" b="1" dirty="0">
                <a:effectLst/>
              </a:rPr>
              <a:t>strategy</a:t>
            </a:r>
            <a:r>
              <a:rPr lang="en-US" dirty="0">
                <a:effectLst/>
              </a:rPr>
              <a:t> implemented is based on </a:t>
            </a:r>
            <a:r>
              <a:rPr lang="en-US" b="1" dirty="0">
                <a:effectLst/>
              </a:rPr>
              <a:t>two principles </a:t>
            </a:r>
            <a:r>
              <a:rPr lang="en-US" dirty="0">
                <a:effectLst/>
              </a:rPr>
              <a:t>and </a:t>
            </a:r>
            <a:r>
              <a:rPr lang="en-US" b="1" dirty="0">
                <a:effectLst/>
              </a:rPr>
              <a:t>aim</a:t>
            </a:r>
            <a:r>
              <a:rPr lang="en-US" dirty="0">
                <a:effectLst/>
              </a:rPr>
              <a:t>s at </a:t>
            </a:r>
            <a:r>
              <a:rPr lang="en-US" b="1" dirty="0">
                <a:effectLst/>
              </a:rPr>
              <a:t>mitigating</a:t>
            </a:r>
            <a:r>
              <a:rPr lang="en-US" dirty="0">
                <a:effectLst/>
              </a:rPr>
              <a:t> the </a:t>
            </a:r>
            <a:r>
              <a:rPr lang="en-US" b="1" dirty="0">
                <a:effectLst/>
              </a:rPr>
              <a:t>impact of COVID-19</a:t>
            </a:r>
            <a:r>
              <a:rPr lang="en-US" dirty="0">
                <a:effectLst/>
              </a:rPr>
              <a:t> among the </a:t>
            </a:r>
            <a:r>
              <a:rPr lang="en-US" dirty="0" err="1">
                <a:effectLst/>
              </a:rPr>
              <a:t>Chimáne</a:t>
            </a:r>
            <a:r>
              <a:rPr lang="en-US" dirty="0">
                <a:effectLst/>
              </a:rPr>
              <a:t>. The </a:t>
            </a:r>
            <a:r>
              <a:rPr lang="en-US" b="1" dirty="0">
                <a:effectLst/>
              </a:rPr>
              <a:t>first </a:t>
            </a:r>
            <a:r>
              <a:rPr lang="en-US" dirty="0">
                <a:effectLst/>
              </a:rPr>
              <a:t>principle is that preventive measures before mass infection can greatly reduce the burden of morbidity and mortality. The </a:t>
            </a:r>
            <a:r>
              <a:rPr lang="en-US" b="1" dirty="0">
                <a:effectLst/>
              </a:rPr>
              <a:t>second</a:t>
            </a:r>
            <a:r>
              <a:rPr lang="en-US" dirty="0">
                <a:effectLst/>
              </a:rPr>
              <a:t> is that any effective plan must be a collaborative effort among all stakeholders and should involve the indigenous populations in the decision process. </a:t>
            </a:r>
          </a:p>
        </p:txBody>
      </p:sp>
      <p:sp>
        <p:nvSpPr>
          <p:cNvPr id="5" name="CasellaDiTesto 4">
            <a:extLst>
              <a:ext uri="{FF2B5EF4-FFF2-40B4-BE49-F238E27FC236}">
                <a16:creationId xmlns:a16="http://schemas.microsoft.com/office/drawing/2014/main" id="{8638A73F-1167-425B-8B0A-BA1EA3E6E904}"/>
              </a:ext>
            </a:extLst>
          </p:cNvPr>
          <p:cNvSpPr txBox="1"/>
          <p:nvPr/>
        </p:nvSpPr>
        <p:spPr>
          <a:xfrm>
            <a:off x="4568900" y="3232703"/>
            <a:ext cx="6550855" cy="2065245"/>
          </a:xfrm>
          <a:prstGeom prst="rect">
            <a:avLst/>
          </a:prstGeom>
          <a:noFill/>
        </p:spPr>
        <p:txBody>
          <a:bodyPr wrap="square">
            <a:spAutoFit/>
          </a:bodyPr>
          <a:lstStyle/>
          <a:p>
            <a:pPr>
              <a:lnSpc>
                <a:spcPct val="107000"/>
              </a:lnSpc>
              <a:spcAft>
                <a:spcPts val="800"/>
              </a:spcAft>
            </a:pPr>
            <a:r>
              <a:rPr lang="en-US" dirty="0">
                <a:effectLst/>
                <a:ea typeface="Calibri" panose="020F0502020204030204" pitchFamily="34" charset="0"/>
                <a:cs typeface="Times New Roman" panose="02020603050405020304" pitchFamily="18" charset="0"/>
              </a:rPr>
              <a:t>Thus, the plan </a:t>
            </a:r>
            <a:r>
              <a:rPr lang="en-US" b="1" dirty="0">
                <a:effectLst/>
                <a:ea typeface="Calibri" panose="020F0502020204030204" pitchFamily="34" charset="0"/>
                <a:cs typeface="Times New Roman" panose="02020603050405020304" pitchFamily="18" charset="0"/>
              </a:rPr>
              <a:t>focus</a:t>
            </a:r>
            <a:r>
              <a:rPr lang="en-US" dirty="0">
                <a:effectLst/>
                <a:ea typeface="Calibri" panose="020F0502020204030204" pitchFamily="34" charset="0"/>
                <a:cs typeface="Times New Roman" panose="02020603050405020304" pitchFamily="18" charset="0"/>
              </a:rPr>
              <a:t>es on </a:t>
            </a:r>
            <a:r>
              <a:rPr lang="en-US" b="1" dirty="0">
                <a:effectLst/>
                <a:ea typeface="Calibri" panose="020F0502020204030204" pitchFamily="34" charset="0"/>
                <a:cs typeface="Times New Roman" panose="02020603050405020304" pitchFamily="18" charset="0"/>
              </a:rPr>
              <a:t>voluntary isolation </a:t>
            </a:r>
            <a:r>
              <a:rPr lang="en-US" dirty="0">
                <a:effectLst/>
                <a:ea typeface="Calibri" panose="020F0502020204030204" pitchFamily="34" charset="0"/>
                <a:cs typeface="Times New Roman" panose="02020603050405020304" pitchFamily="18" charset="0"/>
              </a:rPr>
              <a:t>and </a:t>
            </a:r>
            <a:r>
              <a:rPr lang="en-US" b="1" dirty="0">
                <a:effectLst/>
                <a:ea typeface="Calibri" panose="020F0502020204030204" pitchFamily="34" charset="0"/>
                <a:cs typeface="Times New Roman" panose="02020603050405020304" pitchFamily="18" charset="0"/>
              </a:rPr>
              <a:t>contact-tracing</a:t>
            </a:r>
            <a:r>
              <a:rPr lang="en-US" dirty="0">
                <a:effectLst/>
                <a:ea typeface="Calibri" panose="020F0502020204030204" pitchFamily="34" charset="0"/>
                <a:cs typeface="Times New Roman" panose="02020603050405020304" pitchFamily="18" charset="0"/>
              </a:rPr>
              <a:t>, and is divided into two phases: </a:t>
            </a:r>
          </a:p>
          <a:p>
            <a:pPr marL="285750" indent="-285750">
              <a:lnSpc>
                <a:spcPct val="107000"/>
              </a:lnSpc>
              <a:spcAft>
                <a:spcPts val="800"/>
              </a:spcAft>
              <a:buFont typeface="Arial" panose="020B0604020202020204" pitchFamily="34" charset="0"/>
              <a:buChar char="•"/>
            </a:pPr>
            <a:r>
              <a:rPr lang="en-US" b="1" dirty="0">
                <a:effectLst/>
                <a:ea typeface="Calibri" panose="020F0502020204030204" pitchFamily="34" charset="0"/>
                <a:cs typeface="Times New Roman" panose="02020603050405020304" pitchFamily="18" charset="0"/>
              </a:rPr>
              <a:t>phase 1</a:t>
            </a:r>
            <a:r>
              <a:rPr lang="en-US" dirty="0">
                <a:effectLst/>
                <a:ea typeface="Calibri" panose="020F0502020204030204" pitchFamily="34" charset="0"/>
                <a:cs typeface="Times New Roman" panose="02020603050405020304" pitchFamily="18" charset="0"/>
              </a:rPr>
              <a:t>, in which SARS-CoV-2 was spreading rapidly in Bolivia but before there were confirmed cases in the Beni Department; </a:t>
            </a:r>
          </a:p>
          <a:p>
            <a:pPr marL="285750" indent="-285750">
              <a:lnSpc>
                <a:spcPct val="107000"/>
              </a:lnSpc>
              <a:spcAft>
                <a:spcPts val="800"/>
              </a:spcAft>
              <a:buFont typeface="Arial" panose="020B0604020202020204" pitchFamily="34" charset="0"/>
              <a:buChar char="•"/>
            </a:pPr>
            <a:r>
              <a:rPr lang="en-US" b="1" dirty="0">
                <a:effectLst/>
                <a:ea typeface="Calibri" panose="020F0502020204030204" pitchFamily="34" charset="0"/>
                <a:cs typeface="Times New Roman" panose="02020603050405020304" pitchFamily="18" charset="0"/>
              </a:rPr>
              <a:t>phase 2</a:t>
            </a:r>
            <a:r>
              <a:rPr lang="en-US" dirty="0">
                <a:effectLst/>
                <a:ea typeface="Calibri" panose="020F0502020204030204" pitchFamily="34" charset="0"/>
                <a:cs typeface="Times New Roman" panose="02020603050405020304" pitchFamily="18" charset="0"/>
              </a:rPr>
              <a:t>, when the pandemic began to spread to the region in which the </a:t>
            </a:r>
            <a:r>
              <a:rPr lang="en-US" dirty="0" err="1">
                <a:effectLst/>
                <a:ea typeface="Calibri" panose="020F0502020204030204" pitchFamily="34" charset="0"/>
                <a:cs typeface="Times New Roman" panose="02020603050405020304" pitchFamily="18" charset="0"/>
              </a:rPr>
              <a:t>Chim</a:t>
            </a:r>
            <a:r>
              <a:rPr lang="en-US" dirty="0" err="1">
                <a:solidFill>
                  <a:srgbClr val="000000"/>
                </a:solidFill>
                <a:effectLst/>
                <a:ea typeface="Calibri" panose="020F0502020204030204" pitchFamily="34" charset="0"/>
                <a:cs typeface="Calibri" panose="020F0502020204030204" pitchFamily="34" charset="0"/>
              </a:rPr>
              <a:t>á</a:t>
            </a:r>
            <a:r>
              <a:rPr lang="it-IT" dirty="0">
                <a:effectLst/>
                <a:ea typeface="Calibri" panose="020F0502020204030204" pitchFamily="34" charset="0"/>
                <a:cs typeface="Times New Roman" panose="02020603050405020304" pitchFamily="18" charset="0"/>
              </a:rPr>
              <a:t>ne</a:t>
            </a:r>
            <a:r>
              <a:rPr lang="en-US" dirty="0">
                <a:effectLst/>
                <a:ea typeface="Calibri" panose="020F0502020204030204" pitchFamily="34" charset="0"/>
                <a:cs typeface="Times New Roman" panose="02020603050405020304" pitchFamily="18" charset="0"/>
              </a:rPr>
              <a:t> live.</a:t>
            </a:r>
            <a:endParaRPr lang="it-IT" dirty="0">
              <a:effectLst/>
              <a:ea typeface="Calibri" panose="020F0502020204030204" pitchFamily="34" charset="0"/>
              <a:cs typeface="Times New Roman" panose="02020603050405020304" pitchFamily="18" charset="0"/>
            </a:endParaRPr>
          </a:p>
        </p:txBody>
      </p:sp>
      <p:sp>
        <p:nvSpPr>
          <p:cNvPr id="7" name="CasellaDiTesto 6">
            <a:extLst>
              <a:ext uri="{FF2B5EF4-FFF2-40B4-BE49-F238E27FC236}">
                <a16:creationId xmlns:a16="http://schemas.microsoft.com/office/drawing/2014/main" id="{F57833F8-E9E0-491D-803F-42A32F518A40}"/>
              </a:ext>
            </a:extLst>
          </p:cNvPr>
          <p:cNvSpPr txBox="1"/>
          <p:nvPr/>
        </p:nvSpPr>
        <p:spPr>
          <a:xfrm>
            <a:off x="4568900" y="5691349"/>
            <a:ext cx="6992563" cy="970971"/>
          </a:xfrm>
          <a:prstGeom prst="rect">
            <a:avLst/>
          </a:prstGeom>
          <a:noFill/>
        </p:spPr>
        <p:txBody>
          <a:bodyPr wrap="square">
            <a:spAutoFit/>
          </a:bodyPr>
          <a:lstStyle/>
          <a:p>
            <a:pPr>
              <a:lnSpc>
                <a:spcPct val="107000"/>
              </a:lnSpc>
              <a:spcAft>
                <a:spcPts val="800"/>
              </a:spcAft>
            </a:pPr>
            <a:r>
              <a:rPr lang="en-US" b="1" u="none" strike="noStrike" dirty="0">
                <a:solidFill>
                  <a:srgbClr val="0000FF"/>
                </a:solidFill>
                <a:effectLst/>
                <a:ea typeface="Calibri" panose="020F0502020204030204" pitchFamily="34" charset="0"/>
                <a:cs typeface="Times New Roman" panose="02020603050405020304" pitchFamily="18" charset="0"/>
                <a:hlinkClick r:id="rId2"/>
              </a:rPr>
              <a:t>TABLE</a:t>
            </a:r>
            <a:r>
              <a:rPr lang="en-US" b="1" dirty="0">
                <a:effectLst/>
                <a:ea typeface="Calibri" panose="020F0502020204030204" pitchFamily="34" charset="0"/>
                <a:cs typeface="Times New Roman" panose="02020603050405020304" pitchFamily="18" charset="0"/>
              </a:rPr>
              <a:t>- Implementation strategies and local considerations of essential elements for a COVID-19 prevention and containment plan.</a:t>
            </a:r>
            <a:endParaRPr lang="it-IT"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902227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45C5CC17-FF17-43CF-B073-D9051465D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EBE2DDC-0D14-44E6-A1AB-2EEC095074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9318" y="1410082"/>
            <a:ext cx="6858000" cy="4037835"/>
          </a:xfrm>
          <a:prstGeom prst="rect">
            <a:avLst/>
          </a:prstGeom>
          <a:gradFill>
            <a:gsLst>
              <a:gs pos="8000">
                <a:schemeClr val="accent6"/>
              </a:gs>
              <a:gs pos="100000">
                <a:schemeClr val="accent5">
                  <a:alpha val="7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8543D98-0AA2-43B4-B508-DC1DB7F3DC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2414" y="1406060"/>
            <a:ext cx="6857572" cy="4045450"/>
          </a:xfrm>
          <a:prstGeom prst="rect">
            <a:avLst/>
          </a:prstGeom>
          <a:gradFill>
            <a:gsLst>
              <a:gs pos="0">
                <a:schemeClr val="accent4">
                  <a:alpha val="0"/>
                </a:schemeClr>
              </a:gs>
              <a:gs pos="96000">
                <a:schemeClr val="accent2"/>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9723C1D-9A1A-465B-8164-483BF54266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98889" y="3617790"/>
            <a:ext cx="2453337" cy="4027079"/>
          </a:xfrm>
          <a:prstGeom prst="rect">
            <a:avLst/>
          </a:prstGeom>
          <a:gradFill>
            <a:gsLst>
              <a:gs pos="2000">
                <a:schemeClr val="accent5">
                  <a:alpha val="35000"/>
                </a:schemeClr>
              </a:gs>
              <a:gs pos="67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A6680484-5F73-4078-85C2-415205B1A4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30441" y="1644149"/>
            <a:ext cx="4384532" cy="4196758"/>
          </a:xfrm>
          <a:custGeom>
            <a:avLst/>
            <a:gdLst>
              <a:gd name="connsiteX0" fmla="*/ 44539 w 4384532"/>
              <a:gd name="connsiteY0" fmla="*/ 2446310 h 4196758"/>
              <a:gd name="connsiteX1" fmla="*/ 0 w 4384532"/>
              <a:gd name="connsiteY1" fmla="*/ 2004492 h 4196758"/>
              <a:gd name="connsiteX2" fmla="*/ 500607 w 4384532"/>
              <a:gd name="connsiteY2" fmla="*/ 610007 h 4196758"/>
              <a:gd name="connsiteX3" fmla="*/ 589546 w 4384532"/>
              <a:gd name="connsiteY3" fmla="*/ 512149 h 4196758"/>
              <a:gd name="connsiteX4" fmla="*/ 3077760 w 4384532"/>
              <a:gd name="connsiteY4" fmla="*/ 0 h 4196758"/>
              <a:gd name="connsiteX5" fmla="*/ 3237230 w 4384532"/>
              <a:gd name="connsiteY5" fmla="*/ 76821 h 4196758"/>
              <a:gd name="connsiteX6" fmla="*/ 4384532 w 4384532"/>
              <a:gd name="connsiteY6" fmla="*/ 2004492 h 4196758"/>
              <a:gd name="connsiteX7" fmla="*/ 2192266 w 4384532"/>
              <a:gd name="connsiteY7" fmla="*/ 4196758 h 4196758"/>
              <a:gd name="connsiteX8" fmla="*/ 44539 w 4384532"/>
              <a:gd name="connsiteY8" fmla="*/ 2446310 h 419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4532" h="4196758">
                <a:moveTo>
                  <a:pt x="44539" y="2446310"/>
                </a:moveTo>
                <a:cubicBezTo>
                  <a:pt x="15336" y="2303599"/>
                  <a:pt x="0" y="2155836"/>
                  <a:pt x="0" y="2004492"/>
                </a:cubicBezTo>
                <a:cubicBezTo>
                  <a:pt x="0" y="1474787"/>
                  <a:pt x="187867" y="988960"/>
                  <a:pt x="500607" y="610007"/>
                </a:cubicBezTo>
                <a:lnTo>
                  <a:pt x="589546" y="512149"/>
                </a:lnTo>
                <a:lnTo>
                  <a:pt x="3077760" y="0"/>
                </a:lnTo>
                <a:lnTo>
                  <a:pt x="3237230" y="76821"/>
                </a:lnTo>
                <a:cubicBezTo>
                  <a:pt x="3920615" y="448057"/>
                  <a:pt x="4384532" y="1172098"/>
                  <a:pt x="4384532" y="2004492"/>
                </a:cubicBezTo>
                <a:cubicBezTo>
                  <a:pt x="4384532" y="3215247"/>
                  <a:pt x="3403021" y="4196758"/>
                  <a:pt x="2192266" y="4196758"/>
                </a:cubicBezTo>
                <a:cubicBezTo>
                  <a:pt x="1132855" y="4196758"/>
                  <a:pt x="248960" y="3445288"/>
                  <a:pt x="44539" y="2446310"/>
                </a:cubicBezTo>
                <a:close/>
              </a:path>
            </a:pathLst>
          </a:custGeom>
          <a:gradFill>
            <a:gsLst>
              <a:gs pos="39000">
                <a:schemeClr val="accent4">
                  <a:lumMod val="20000"/>
                  <a:lumOff val="80000"/>
                  <a:alpha val="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olo 1">
            <a:extLst>
              <a:ext uri="{FF2B5EF4-FFF2-40B4-BE49-F238E27FC236}">
                <a16:creationId xmlns:a16="http://schemas.microsoft.com/office/drawing/2014/main" id="{0C398CDA-C232-4CEC-96E2-4400323002E1}"/>
              </a:ext>
            </a:extLst>
          </p:cNvPr>
          <p:cNvSpPr txBox="1">
            <a:spLocks/>
          </p:cNvSpPr>
          <p:nvPr/>
        </p:nvSpPr>
        <p:spPr>
          <a:xfrm>
            <a:off x="576766" y="862098"/>
            <a:ext cx="3529784" cy="3054101"/>
          </a:xfrm>
          <a:prstGeom prst="rect">
            <a:avLst/>
          </a:prstGeom>
        </p:spPr>
        <p:txBody>
          <a:bodyPr vert="horz" lIns="0" tIns="0" rIns="0" bIns="0" rtlCol="0" anchor="b">
            <a:normAutofit/>
          </a:bodyPr>
          <a:lst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a:lstStyle>
          <a:p>
            <a:pPr>
              <a:spcAft>
                <a:spcPts val="600"/>
              </a:spcAft>
            </a:pPr>
            <a:r>
              <a:rPr lang="en-US" sz="2800" dirty="0">
                <a:solidFill>
                  <a:schemeClr val="bg1"/>
                </a:solidFill>
              </a:rPr>
              <a:t>Phase 1: </a:t>
            </a:r>
            <a:r>
              <a:rPr lang="en-US" sz="2800" dirty="0" err="1">
                <a:solidFill>
                  <a:schemeClr val="bg1"/>
                </a:solidFill>
              </a:rPr>
              <a:t>awarness</a:t>
            </a:r>
            <a:r>
              <a:rPr lang="en-US" sz="2800" dirty="0">
                <a:solidFill>
                  <a:schemeClr val="bg1"/>
                </a:solidFill>
              </a:rPr>
              <a:t> and prevention</a:t>
            </a:r>
          </a:p>
        </p:txBody>
      </p:sp>
      <p:sp>
        <p:nvSpPr>
          <p:cNvPr id="3" name="CasellaDiTesto 2">
            <a:extLst>
              <a:ext uri="{FF2B5EF4-FFF2-40B4-BE49-F238E27FC236}">
                <a16:creationId xmlns:a16="http://schemas.microsoft.com/office/drawing/2014/main" id="{9CA0ED71-7FC3-4D09-9641-E36F91E086C8}"/>
              </a:ext>
            </a:extLst>
          </p:cNvPr>
          <p:cNvSpPr txBox="1"/>
          <p:nvPr/>
        </p:nvSpPr>
        <p:spPr>
          <a:xfrm>
            <a:off x="4459492" y="415753"/>
            <a:ext cx="7379566" cy="2317017"/>
          </a:xfrm>
          <a:prstGeom prst="rect">
            <a:avLst/>
          </a:prstGeom>
        </p:spPr>
        <p:txBody>
          <a:bodyPr vert="horz" lIns="0" tIns="0" rIns="0" bIns="0" rtlCol="0">
            <a:normAutofit/>
          </a:bodyPr>
          <a:lstStyle/>
          <a:p>
            <a:pPr defTabSz="914400">
              <a:lnSpc>
                <a:spcPct val="120000"/>
              </a:lnSpc>
              <a:spcAft>
                <a:spcPts val="800"/>
              </a:spcAft>
            </a:pPr>
            <a:r>
              <a:rPr lang="en-US" sz="1600" b="1" dirty="0">
                <a:effectLst/>
              </a:rPr>
              <a:t>Activities of education </a:t>
            </a:r>
            <a:r>
              <a:rPr lang="en-US" sz="1600" dirty="0">
                <a:effectLst/>
              </a:rPr>
              <a:t>and </a:t>
            </a:r>
            <a:r>
              <a:rPr lang="en-US" sz="1600" b="1" dirty="0">
                <a:effectLst/>
              </a:rPr>
              <a:t>prevention</a:t>
            </a:r>
            <a:r>
              <a:rPr lang="en-US" sz="1600" dirty="0">
                <a:effectLst/>
              </a:rPr>
              <a:t> in order to </a:t>
            </a:r>
            <a:r>
              <a:rPr lang="en-US" sz="1600" b="1" dirty="0">
                <a:effectLst/>
              </a:rPr>
              <a:t>inform</a:t>
            </a:r>
            <a:r>
              <a:rPr lang="en-US" sz="1600" dirty="0">
                <a:effectLst/>
              </a:rPr>
              <a:t> the </a:t>
            </a:r>
            <a:r>
              <a:rPr lang="en-US" sz="1600" b="1" dirty="0">
                <a:effectLst/>
              </a:rPr>
              <a:t>communities</a:t>
            </a:r>
            <a:r>
              <a:rPr lang="en-US" sz="1600" dirty="0">
                <a:effectLst/>
              </a:rPr>
              <a:t> </a:t>
            </a:r>
            <a:r>
              <a:rPr lang="en-US" sz="1600" b="1" dirty="0">
                <a:effectLst/>
              </a:rPr>
              <a:t>before the disease arrive</a:t>
            </a:r>
            <a:r>
              <a:rPr lang="en-US" sz="1600" dirty="0">
                <a:effectLst/>
              </a:rPr>
              <a:t>. </a:t>
            </a:r>
            <a:r>
              <a:rPr lang="en-US" sz="1600" dirty="0" err="1">
                <a:effectLst/>
              </a:rPr>
              <a:t>Chimáne</a:t>
            </a:r>
            <a:r>
              <a:rPr lang="en-US" sz="1600" dirty="0">
                <a:effectLst/>
              </a:rPr>
              <a:t> team members </a:t>
            </a:r>
            <a:r>
              <a:rPr lang="en-US" sz="1600" b="1" dirty="0">
                <a:effectLst/>
              </a:rPr>
              <a:t>translated</a:t>
            </a:r>
            <a:r>
              <a:rPr lang="en-US" sz="1600" dirty="0">
                <a:effectLst/>
              </a:rPr>
              <a:t> </a:t>
            </a:r>
            <a:r>
              <a:rPr lang="en-US" sz="1600" b="1" dirty="0">
                <a:effectLst/>
              </a:rPr>
              <a:t>informational posters </a:t>
            </a:r>
            <a:r>
              <a:rPr lang="en-US" sz="1600" dirty="0">
                <a:effectLst/>
              </a:rPr>
              <a:t>created by the Centers for Disease Control and Prevention. </a:t>
            </a:r>
            <a:r>
              <a:rPr lang="en-US" sz="1600" b="1" dirty="0">
                <a:effectLst/>
              </a:rPr>
              <a:t>Team members </a:t>
            </a:r>
            <a:r>
              <a:rPr lang="en-US" sz="1600" dirty="0">
                <a:effectLst/>
              </a:rPr>
              <a:t>in Bolivia, symptom-free for two weeks, traveled to 60 villages to inform community members about COVID-19 symptoms and transmission, and to </a:t>
            </a:r>
            <a:r>
              <a:rPr lang="en-US" sz="1600" b="1" dirty="0">
                <a:effectLst/>
              </a:rPr>
              <a:t>stimulate discussion </a:t>
            </a:r>
            <a:r>
              <a:rPr lang="en-US" sz="1600" dirty="0">
                <a:effectLst/>
              </a:rPr>
              <a:t>of </a:t>
            </a:r>
            <a:r>
              <a:rPr lang="en-US" sz="1600" b="1" dirty="0">
                <a:effectLst/>
              </a:rPr>
              <a:t>potential responses</a:t>
            </a:r>
            <a:r>
              <a:rPr lang="en-US" sz="1600" dirty="0">
                <a:effectLst/>
              </a:rPr>
              <a:t>. </a:t>
            </a:r>
          </a:p>
        </p:txBody>
      </p:sp>
      <p:sp>
        <p:nvSpPr>
          <p:cNvPr id="6" name="CasellaDiTesto 5">
            <a:extLst>
              <a:ext uri="{FF2B5EF4-FFF2-40B4-BE49-F238E27FC236}">
                <a16:creationId xmlns:a16="http://schemas.microsoft.com/office/drawing/2014/main" id="{14EF560B-9E6E-4BCD-9896-A0FAA911F7AD}"/>
              </a:ext>
            </a:extLst>
          </p:cNvPr>
          <p:cNvSpPr txBox="1"/>
          <p:nvPr/>
        </p:nvSpPr>
        <p:spPr>
          <a:xfrm>
            <a:off x="4347236" y="2349413"/>
            <a:ext cx="7435891" cy="2293320"/>
          </a:xfrm>
          <a:prstGeom prst="rect">
            <a:avLst/>
          </a:prstGeom>
          <a:noFill/>
        </p:spPr>
        <p:txBody>
          <a:bodyPr wrap="square">
            <a:spAutoFit/>
          </a:bodyPr>
          <a:lstStyle/>
          <a:p>
            <a:pPr>
              <a:lnSpc>
                <a:spcPct val="107000"/>
              </a:lnSpc>
              <a:spcAft>
                <a:spcPts val="800"/>
              </a:spcAft>
            </a:pPr>
            <a:r>
              <a:rPr lang="en-US" sz="1600" b="1" dirty="0">
                <a:effectLst/>
                <a:ea typeface="Calibri" panose="020F0502020204030204" pitchFamily="34" charset="0"/>
                <a:cs typeface="Times New Roman" panose="02020603050405020304" pitchFamily="18" charset="0"/>
              </a:rPr>
              <a:t>Collective isolation </a:t>
            </a:r>
            <a:r>
              <a:rPr lang="en-US" sz="1600" dirty="0">
                <a:effectLst/>
                <a:ea typeface="Calibri" panose="020F0502020204030204" pitchFamily="34" charset="0"/>
                <a:cs typeface="Times New Roman" panose="02020603050405020304" pitchFamily="18" charset="0"/>
              </a:rPr>
              <a:t>and the establishment of </a:t>
            </a:r>
            <a:r>
              <a:rPr lang="en-US" sz="1600" b="1" dirty="0">
                <a:effectLst/>
                <a:ea typeface="Calibri" panose="020F0502020204030204" pitchFamily="34" charset="0"/>
                <a:cs typeface="Times New Roman" panose="02020603050405020304" pitchFamily="18" charset="0"/>
              </a:rPr>
              <a:t>quarantine huts </a:t>
            </a:r>
            <a:r>
              <a:rPr lang="en-US" sz="1600" dirty="0">
                <a:effectLst/>
                <a:ea typeface="Calibri" panose="020F0502020204030204" pitchFamily="34" charset="0"/>
                <a:cs typeface="Times New Roman" panose="02020603050405020304" pitchFamily="18" charset="0"/>
              </a:rPr>
              <a:t>resulted as the most viable strategies for </a:t>
            </a:r>
            <a:r>
              <a:rPr lang="en-US" sz="1600" dirty="0" err="1">
                <a:effectLst/>
                <a:ea typeface="Calibri" panose="020F0502020204030204" pitchFamily="34" charset="0"/>
                <a:cs typeface="Times New Roman" panose="02020603050405020304" pitchFamily="18" charset="0"/>
              </a:rPr>
              <a:t>minimising</a:t>
            </a:r>
            <a:r>
              <a:rPr lang="en-US" sz="1600" dirty="0">
                <a:effectLst/>
                <a:ea typeface="Calibri" panose="020F0502020204030204" pitchFamily="34" charset="0"/>
                <a:cs typeface="Times New Roman" panose="02020603050405020304" pitchFamily="18" charset="0"/>
              </a:rPr>
              <a:t> COVID-19 exposure. Some </a:t>
            </a:r>
            <a:r>
              <a:rPr lang="en-US" sz="1600" dirty="0" err="1">
                <a:effectLst/>
                <a:ea typeface="Calibri" panose="020F0502020204030204" pitchFamily="34" charset="0"/>
                <a:cs typeface="Times New Roman" panose="02020603050405020304" pitchFamily="18" charset="0"/>
              </a:rPr>
              <a:t>Chim</a:t>
            </a:r>
            <a:r>
              <a:rPr lang="en-US" sz="1600" dirty="0" err="1">
                <a:solidFill>
                  <a:srgbClr val="000000"/>
                </a:solidFill>
                <a:effectLst/>
                <a:ea typeface="Calibri" panose="020F0502020204030204" pitchFamily="34" charset="0"/>
                <a:cs typeface="Calibri" panose="020F0502020204030204" pitchFamily="34" charset="0"/>
              </a:rPr>
              <a:t>á</a:t>
            </a:r>
            <a:r>
              <a:rPr lang="it-IT" sz="1600" dirty="0">
                <a:effectLst/>
                <a:ea typeface="Calibri" panose="020F0502020204030204" pitchFamily="34" charset="0"/>
                <a:cs typeface="Times New Roman" panose="02020603050405020304" pitchFamily="18" charset="0"/>
              </a:rPr>
              <a:t>ne</a:t>
            </a:r>
            <a:r>
              <a:rPr lang="en-US" sz="1600" dirty="0">
                <a:effectLst/>
                <a:ea typeface="Calibri" panose="020F0502020204030204" pitchFamily="34" charset="0"/>
                <a:cs typeface="Times New Roman" panose="02020603050405020304" pitchFamily="18" charset="0"/>
              </a:rPr>
              <a:t> communities, already semi-isolated from outsiders, decided to isolate more fully until a vaccine or treatment becomes available. </a:t>
            </a:r>
          </a:p>
          <a:p>
            <a:pPr>
              <a:lnSpc>
                <a:spcPct val="107000"/>
              </a:lnSpc>
              <a:spcAft>
                <a:spcPts val="800"/>
              </a:spcAft>
            </a:pPr>
            <a:r>
              <a:rPr lang="en-US" sz="1600" b="1" dirty="0">
                <a:effectLst/>
                <a:ea typeface="Calibri" panose="020F0502020204030204" pitchFamily="34" charset="0"/>
                <a:cs typeface="Times New Roman" panose="02020603050405020304" pitchFamily="18" charset="0"/>
              </a:rPr>
              <a:t>Quarantine huts </a:t>
            </a:r>
            <a:r>
              <a:rPr lang="en-US" sz="1600" dirty="0">
                <a:effectLst/>
                <a:ea typeface="Calibri" panose="020F0502020204030204" pitchFamily="34" charset="0"/>
                <a:cs typeface="Times New Roman" panose="02020603050405020304" pitchFamily="18" charset="0"/>
              </a:rPr>
              <a:t>serve to </a:t>
            </a:r>
            <a:r>
              <a:rPr lang="en-US" sz="1600" b="1" dirty="0">
                <a:effectLst/>
                <a:ea typeface="Calibri" panose="020F0502020204030204" pitchFamily="34" charset="0"/>
                <a:cs typeface="Times New Roman" panose="02020603050405020304" pitchFamily="18" charset="0"/>
              </a:rPr>
              <a:t>isolate villagers </a:t>
            </a:r>
            <a:r>
              <a:rPr lang="en-US" sz="1600" dirty="0">
                <a:effectLst/>
                <a:ea typeface="Calibri" panose="020F0502020204030204" pitchFamily="34" charset="0"/>
                <a:cs typeface="Times New Roman" panose="02020603050405020304" pitchFamily="18" charset="0"/>
              </a:rPr>
              <a:t>that leave and then return to villages, and individuals that present symptoms.  The </a:t>
            </a:r>
            <a:r>
              <a:rPr lang="en-US" sz="1600" b="1" dirty="0">
                <a:effectLst/>
                <a:ea typeface="Calibri" panose="020F0502020204030204" pitchFamily="34" charset="0"/>
                <a:cs typeface="Times New Roman" panose="02020603050405020304" pitchFamily="18" charset="0"/>
              </a:rPr>
              <a:t>concept</a:t>
            </a:r>
            <a:r>
              <a:rPr lang="en-US" sz="1600" dirty="0">
                <a:effectLst/>
                <a:ea typeface="Calibri" panose="020F0502020204030204" pitchFamily="34" charset="0"/>
                <a:cs typeface="Times New Roman" panose="02020603050405020304" pitchFamily="18" charset="0"/>
              </a:rPr>
              <a:t> is </a:t>
            </a:r>
            <a:r>
              <a:rPr lang="en-US" sz="1600" b="1" dirty="0">
                <a:effectLst/>
                <a:ea typeface="Calibri" panose="020F0502020204030204" pitchFamily="34" charset="0"/>
                <a:cs typeface="Times New Roman" panose="02020603050405020304" pitchFamily="18" charset="0"/>
              </a:rPr>
              <a:t>familiar</a:t>
            </a:r>
            <a:r>
              <a:rPr lang="en-US" sz="1600" dirty="0">
                <a:effectLst/>
                <a:ea typeface="Calibri" panose="020F0502020204030204" pitchFamily="34" charset="0"/>
                <a:cs typeface="Times New Roman" panose="02020603050405020304" pitchFamily="18" charset="0"/>
              </a:rPr>
              <a:t> to the </a:t>
            </a:r>
            <a:r>
              <a:rPr lang="en-US" sz="1600" b="1" dirty="0" err="1">
                <a:effectLst/>
                <a:ea typeface="Calibri" panose="020F0502020204030204" pitchFamily="34" charset="0"/>
                <a:cs typeface="Times New Roman" panose="02020603050405020304" pitchFamily="18" charset="0"/>
              </a:rPr>
              <a:t>Chim</a:t>
            </a:r>
            <a:r>
              <a:rPr lang="en-US" sz="1600" b="1" dirty="0" err="1">
                <a:solidFill>
                  <a:srgbClr val="000000"/>
                </a:solidFill>
                <a:effectLst/>
                <a:ea typeface="Calibri" panose="020F0502020204030204" pitchFamily="34" charset="0"/>
                <a:cs typeface="Calibri" panose="020F0502020204030204" pitchFamily="34" charset="0"/>
              </a:rPr>
              <a:t>á</a:t>
            </a:r>
            <a:r>
              <a:rPr lang="it-IT" sz="1600" b="1" dirty="0">
                <a:effectLst/>
                <a:ea typeface="Calibri" panose="020F0502020204030204" pitchFamily="34" charset="0"/>
                <a:cs typeface="Times New Roman" panose="02020603050405020304" pitchFamily="18" charset="0"/>
              </a:rPr>
              <a:t>ne</a:t>
            </a:r>
            <a:r>
              <a:rPr lang="en-US" sz="1600" b="1" dirty="0">
                <a:effectLst/>
                <a:ea typeface="Calibri" panose="020F0502020204030204" pitchFamily="34" charset="0"/>
                <a:cs typeface="Times New Roman" panose="02020603050405020304" pitchFamily="18" charset="0"/>
              </a:rPr>
              <a:t> traditional practice </a:t>
            </a:r>
            <a:r>
              <a:rPr lang="en-US" sz="1600" dirty="0">
                <a:effectLst/>
                <a:ea typeface="Calibri" panose="020F0502020204030204" pitchFamily="34" charset="0"/>
                <a:cs typeface="Times New Roman" panose="02020603050405020304" pitchFamily="18" charset="0"/>
              </a:rPr>
              <a:t>that involve the isolation of postpartum mothers and their children for protection after birth.</a:t>
            </a:r>
            <a:endParaRPr lang="it-IT" sz="1600" dirty="0">
              <a:effectLst/>
              <a:ea typeface="Calibri" panose="020F0502020204030204" pitchFamily="34" charset="0"/>
              <a:cs typeface="Times New Roman" panose="02020603050405020304" pitchFamily="18" charset="0"/>
            </a:endParaRPr>
          </a:p>
        </p:txBody>
      </p:sp>
      <p:sp>
        <p:nvSpPr>
          <p:cNvPr id="8" name="CasellaDiTesto 7">
            <a:extLst>
              <a:ext uri="{FF2B5EF4-FFF2-40B4-BE49-F238E27FC236}">
                <a16:creationId xmlns:a16="http://schemas.microsoft.com/office/drawing/2014/main" id="{F41A853C-5462-4614-BFEC-6E4058C3CD45}"/>
              </a:ext>
            </a:extLst>
          </p:cNvPr>
          <p:cNvSpPr txBox="1"/>
          <p:nvPr/>
        </p:nvSpPr>
        <p:spPr>
          <a:xfrm>
            <a:off x="4368182" y="4931169"/>
            <a:ext cx="7562186" cy="1400320"/>
          </a:xfrm>
          <a:prstGeom prst="rect">
            <a:avLst/>
          </a:prstGeom>
          <a:noFill/>
        </p:spPr>
        <p:txBody>
          <a:bodyPr wrap="square">
            <a:spAutoFit/>
          </a:bodyPr>
          <a:lstStyle/>
          <a:p>
            <a:pPr>
              <a:lnSpc>
                <a:spcPct val="107000"/>
              </a:lnSpc>
              <a:spcAft>
                <a:spcPts val="800"/>
              </a:spcAft>
            </a:pPr>
            <a:r>
              <a:rPr lang="en-US" sz="1600" dirty="0">
                <a:effectLst/>
                <a:ea typeface="Calibri" panose="020F0502020204030204" pitchFamily="34" charset="0"/>
                <a:cs typeface="Times New Roman" panose="02020603050405020304" pitchFamily="18" charset="0"/>
              </a:rPr>
              <a:t>Among other features of Phase 1 there are activities for the coordination with regional government and public health authorities, for the </a:t>
            </a:r>
            <a:r>
              <a:rPr lang="en-US" sz="1600" b="1" dirty="0">
                <a:effectLst/>
                <a:ea typeface="Calibri" panose="020F0502020204030204" pitchFamily="34" charset="0"/>
                <a:cs typeface="Times New Roman" panose="02020603050405020304" pitchFamily="18" charset="0"/>
              </a:rPr>
              <a:t>purchase </a:t>
            </a:r>
            <a:r>
              <a:rPr lang="en-US" sz="1600" dirty="0">
                <a:effectLst/>
                <a:ea typeface="Calibri" panose="020F0502020204030204" pitchFamily="34" charset="0"/>
                <a:cs typeface="Times New Roman" panose="02020603050405020304" pitchFamily="18" charset="0"/>
              </a:rPr>
              <a:t>of Personal Protective Equipment (</a:t>
            </a:r>
            <a:r>
              <a:rPr lang="en-US" sz="1600" b="1" dirty="0">
                <a:effectLst/>
                <a:ea typeface="Calibri" panose="020F0502020204030204" pitchFamily="34" charset="0"/>
                <a:cs typeface="Times New Roman" panose="02020603050405020304" pitchFamily="18" charset="0"/>
              </a:rPr>
              <a:t>PPE</a:t>
            </a:r>
            <a:r>
              <a:rPr lang="en-US" sz="1600" dirty="0">
                <a:effectLst/>
                <a:ea typeface="Calibri" panose="020F0502020204030204" pitchFamily="34" charset="0"/>
                <a:cs typeface="Times New Roman" panose="02020603050405020304" pitchFamily="18" charset="0"/>
              </a:rPr>
              <a:t>) such as N95 masks, goggles and gloves, and for the </a:t>
            </a:r>
            <a:r>
              <a:rPr lang="en-US" sz="1600" b="1" dirty="0">
                <a:effectLst/>
                <a:ea typeface="Calibri" panose="020F0502020204030204" pitchFamily="34" charset="0"/>
                <a:cs typeface="Times New Roman" panose="02020603050405020304" pitchFamily="18" charset="0"/>
              </a:rPr>
              <a:t>provision </a:t>
            </a:r>
            <a:r>
              <a:rPr lang="en-US" sz="1600" dirty="0">
                <a:effectLst/>
                <a:ea typeface="Calibri" panose="020F0502020204030204" pitchFamily="34" charset="0"/>
                <a:cs typeface="Times New Roman" panose="02020603050405020304" pitchFamily="18" charset="0"/>
              </a:rPr>
              <a:t>of </a:t>
            </a:r>
            <a:r>
              <a:rPr lang="en-US" sz="1600" b="1" dirty="0">
                <a:effectLst/>
                <a:ea typeface="Calibri" panose="020F0502020204030204" pitchFamily="34" charset="0"/>
                <a:cs typeface="Times New Roman" panose="02020603050405020304" pitchFamily="18" charset="0"/>
              </a:rPr>
              <a:t>medical care </a:t>
            </a:r>
            <a:r>
              <a:rPr lang="en-US" sz="1600" dirty="0">
                <a:effectLst/>
                <a:ea typeface="Calibri" panose="020F0502020204030204" pitchFamily="34" charset="0"/>
                <a:cs typeface="Times New Roman" panose="02020603050405020304" pitchFamily="18" charset="0"/>
              </a:rPr>
              <a:t>for </a:t>
            </a:r>
            <a:r>
              <a:rPr lang="en-US" sz="1600" b="1" dirty="0">
                <a:effectLst/>
                <a:ea typeface="Calibri" panose="020F0502020204030204" pitchFamily="34" charset="0"/>
                <a:cs typeface="Times New Roman" panose="02020603050405020304" pitchFamily="18" charset="0"/>
              </a:rPr>
              <a:t>non-COVID-19 patients </a:t>
            </a:r>
            <a:r>
              <a:rPr lang="en-US" sz="1600" dirty="0">
                <a:effectLst/>
                <a:ea typeface="Calibri" panose="020F0502020204030204" pitchFamily="34" charset="0"/>
                <a:cs typeface="Times New Roman" panose="02020603050405020304" pitchFamily="18" charset="0"/>
              </a:rPr>
              <a:t>within </a:t>
            </a:r>
            <a:r>
              <a:rPr lang="en-US" sz="1600" dirty="0" err="1">
                <a:effectLst/>
                <a:ea typeface="Calibri" panose="020F0502020204030204" pitchFamily="34" charset="0"/>
                <a:cs typeface="Times New Roman" panose="02020603050405020304" pitchFamily="18" charset="0"/>
              </a:rPr>
              <a:t>Chim</a:t>
            </a:r>
            <a:r>
              <a:rPr lang="en-US" sz="1600" dirty="0" err="1">
                <a:solidFill>
                  <a:srgbClr val="000000"/>
                </a:solidFill>
                <a:effectLst/>
                <a:ea typeface="Calibri" panose="020F0502020204030204" pitchFamily="34" charset="0"/>
                <a:cs typeface="Calibri" panose="020F0502020204030204" pitchFamily="34" charset="0"/>
              </a:rPr>
              <a:t>á</a:t>
            </a:r>
            <a:r>
              <a:rPr lang="it-IT" sz="1600" dirty="0">
                <a:effectLst/>
                <a:ea typeface="Calibri" panose="020F0502020204030204" pitchFamily="34" charset="0"/>
                <a:cs typeface="Times New Roman" panose="02020603050405020304" pitchFamily="18" charset="0"/>
              </a:rPr>
              <a:t>ne</a:t>
            </a:r>
            <a:r>
              <a:rPr lang="en-US" sz="1600" dirty="0">
                <a:effectLst/>
                <a:ea typeface="Calibri" panose="020F0502020204030204" pitchFamily="34" charset="0"/>
                <a:cs typeface="Times New Roman" panose="02020603050405020304" pitchFamily="18" charset="0"/>
              </a:rPr>
              <a:t> territory, as the communities are exposed to many infectious diseases, other than COVID-19.</a:t>
            </a:r>
            <a:endParaRPr lang="it-IT" sz="16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686418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45C5CC17-FF17-43CF-B073-D9051465D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EBE2DDC-0D14-44E6-A1AB-2EEC095074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9318" y="1410082"/>
            <a:ext cx="6858000" cy="4037835"/>
          </a:xfrm>
          <a:prstGeom prst="rect">
            <a:avLst/>
          </a:prstGeom>
          <a:gradFill>
            <a:gsLst>
              <a:gs pos="8000">
                <a:schemeClr val="accent6"/>
              </a:gs>
              <a:gs pos="100000">
                <a:schemeClr val="accent5">
                  <a:alpha val="7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8543D98-0AA2-43B4-B508-DC1DB7F3DC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2414" y="1406060"/>
            <a:ext cx="6857572" cy="4045450"/>
          </a:xfrm>
          <a:prstGeom prst="rect">
            <a:avLst/>
          </a:prstGeom>
          <a:gradFill>
            <a:gsLst>
              <a:gs pos="0">
                <a:schemeClr val="accent4">
                  <a:alpha val="0"/>
                </a:schemeClr>
              </a:gs>
              <a:gs pos="96000">
                <a:schemeClr val="accent2"/>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9723C1D-9A1A-465B-8164-483BF54266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98889" y="3617790"/>
            <a:ext cx="2453337" cy="4027079"/>
          </a:xfrm>
          <a:prstGeom prst="rect">
            <a:avLst/>
          </a:prstGeom>
          <a:gradFill>
            <a:gsLst>
              <a:gs pos="2000">
                <a:schemeClr val="accent5">
                  <a:alpha val="35000"/>
                </a:schemeClr>
              </a:gs>
              <a:gs pos="67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A6680484-5F73-4078-85C2-415205B1A4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30441" y="1644149"/>
            <a:ext cx="4384532" cy="4196758"/>
          </a:xfrm>
          <a:custGeom>
            <a:avLst/>
            <a:gdLst>
              <a:gd name="connsiteX0" fmla="*/ 44539 w 4384532"/>
              <a:gd name="connsiteY0" fmla="*/ 2446310 h 4196758"/>
              <a:gd name="connsiteX1" fmla="*/ 0 w 4384532"/>
              <a:gd name="connsiteY1" fmla="*/ 2004492 h 4196758"/>
              <a:gd name="connsiteX2" fmla="*/ 500607 w 4384532"/>
              <a:gd name="connsiteY2" fmla="*/ 610007 h 4196758"/>
              <a:gd name="connsiteX3" fmla="*/ 589546 w 4384532"/>
              <a:gd name="connsiteY3" fmla="*/ 512149 h 4196758"/>
              <a:gd name="connsiteX4" fmla="*/ 3077760 w 4384532"/>
              <a:gd name="connsiteY4" fmla="*/ 0 h 4196758"/>
              <a:gd name="connsiteX5" fmla="*/ 3237230 w 4384532"/>
              <a:gd name="connsiteY5" fmla="*/ 76821 h 4196758"/>
              <a:gd name="connsiteX6" fmla="*/ 4384532 w 4384532"/>
              <a:gd name="connsiteY6" fmla="*/ 2004492 h 4196758"/>
              <a:gd name="connsiteX7" fmla="*/ 2192266 w 4384532"/>
              <a:gd name="connsiteY7" fmla="*/ 4196758 h 4196758"/>
              <a:gd name="connsiteX8" fmla="*/ 44539 w 4384532"/>
              <a:gd name="connsiteY8" fmla="*/ 2446310 h 419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4532" h="4196758">
                <a:moveTo>
                  <a:pt x="44539" y="2446310"/>
                </a:moveTo>
                <a:cubicBezTo>
                  <a:pt x="15336" y="2303599"/>
                  <a:pt x="0" y="2155836"/>
                  <a:pt x="0" y="2004492"/>
                </a:cubicBezTo>
                <a:cubicBezTo>
                  <a:pt x="0" y="1474787"/>
                  <a:pt x="187867" y="988960"/>
                  <a:pt x="500607" y="610007"/>
                </a:cubicBezTo>
                <a:lnTo>
                  <a:pt x="589546" y="512149"/>
                </a:lnTo>
                <a:lnTo>
                  <a:pt x="3077760" y="0"/>
                </a:lnTo>
                <a:lnTo>
                  <a:pt x="3237230" y="76821"/>
                </a:lnTo>
                <a:cubicBezTo>
                  <a:pt x="3920615" y="448057"/>
                  <a:pt x="4384532" y="1172098"/>
                  <a:pt x="4384532" y="2004492"/>
                </a:cubicBezTo>
                <a:cubicBezTo>
                  <a:pt x="4384532" y="3215247"/>
                  <a:pt x="3403021" y="4196758"/>
                  <a:pt x="2192266" y="4196758"/>
                </a:cubicBezTo>
                <a:cubicBezTo>
                  <a:pt x="1132855" y="4196758"/>
                  <a:pt x="248960" y="3445288"/>
                  <a:pt x="44539" y="2446310"/>
                </a:cubicBezTo>
                <a:close/>
              </a:path>
            </a:pathLst>
          </a:custGeom>
          <a:gradFill>
            <a:gsLst>
              <a:gs pos="39000">
                <a:schemeClr val="accent4">
                  <a:lumMod val="20000"/>
                  <a:lumOff val="80000"/>
                  <a:alpha val="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olo 1">
            <a:extLst>
              <a:ext uri="{FF2B5EF4-FFF2-40B4-BE49-F238E27FC236}">
                <a16:creationId xmlns:a16="http://schemas.microsoft.com/office/drawing/2014/main" id="{5BBDEA63-77BD-43D7-BD72-DCBB4CDEE120}"/>
              </a:ext>
            </a:extLst>
          </p:cNvPr>
          <p:cNvSpPr>
            <a:spLocks noGrp="1"/>
          </p:cNvSpPr>
          <p:nvPr>
            <p:ph type="title"/>
          </p:nvPr>
        </p:nvSpPr>
        <p:spPr>
          <a:xfrm>
            <a:off x="387927" y="1028701"/>
            <a:ext cx="3248863" cy="3020785"/>
          </a:xfrm>
        </p:spPr>
        <p:txBody>
          <a:bodyPr vert="horz" lIns="0" tIns="0" rIns="0" bIns="0" rtlCol="0" anchor="b">
            <a:normAutofit/>
          </a:bodyPr>
          <a:lstStyle/>
          <a:p>
            <a:pPr algn="r">
              <a:lnSpc>
                <a:spcPct val="90000"/>
              </a:lnSpc>
            </a:pPr>
            <a:r>
              <a:rPr lang="en-US" sz="2200">
                <a:solidFill>
                  <a:schemeClr val="bg1"/>
                </a:solidFill>
                <a:effectLst/>
              </a:rPr>
              <a:t>PHASE 2: COVID-19 containment and patient management</a:t>
            </a:r>
            <a:br>
              <a:rPr lang="en-US" sz="2200">
                <a:solidFill>
                  <a:schemeClr val="bg1"/>
                </a:solidFill>
                <a:effectLst/>
              </a:rPr>
            </a:br>
            <a:endParaRPr lang="en-US" sz="2200">
              <a:solidFill>
                <a:schemeClr val="bg1"/>
              </a:solidFill>
            </a:endParaRPr>
          </a:p>
        </p:txBody>
      </p:sp>
      <p:sp>
        <p:nvSpPr>
          <p:cNvPr id="4" name="CasellaDiTesto 3">
            <a:extLst>
              <a:ext uri="{FF2B5EF4-FFF2-40B4-BE49-F238E27FC236}">
                <a16:creationId xmlns:a16="http://schemas.microsoft.com/office/drawing/2014/main" id="{C0FCFA2A-C0C9-43D4-BFEA-4E161658947E}"/>
              </a:ext>
            </a:extLst>
          </p:cNvPr>
          <p:cNvSpPr txBox="1"/>
          <p:nvPr/>
        </p:nvSpPr>
        <p:spPr>
          <a:xfrm>
            <a:off x="4935504" y="726775"/>
            <a:ext cx="6273972" cy="4843462"/>
          </a:xfrm>
          <a:prstGeom prst="rect">
            <a:avLst/>
          </a:prstGeom>
        </p:spPr>
        <p:txBody>
          <a:bodyPr vert="horz" lIns="0" tIns="0" rIns="0" bIns="0" rtlCol="0">
            <a:normAutofit/>
          </a:bodyPr>
          <a:lstStyle/>
          <a:p>
            <a:pPr defTabSz="914400">
              <a:lnSpc>
                <a:spcPct val="120000"/>
              </a:lnSpc>
              <a:spcAft>
                <a:spcPts val="800"/>
              </a:spcAft>
            </a:pPr>
            <a:r>
              <a:rPr lang="en-US" dirty="0"/>
              <a:t>B</a:t>
            </a:r>
            <a:r>
              <a:rPr lang="en-US" dirty="0">
                <a:effectLst/>
              </a:rPr>
              <a:t>egan when </a:t>
            </a:r>
            <a:r>
              <a:rPr lang="en-US" b="1" dirty="0">
                <a:effectLst/>
              </a:rPr>
              <a:t>the first patients with COVID-19 were diagnosed and confirmed </a:t>
            </a:r>
            <a:r>
              <a:rPr lang="en-US" dirty="0">
                <a:effectLst/>
              </a:rPr>
              <a:t>in the Beni region (April 20, 2020), while in mid-July, the </a:t>
            </a:r>
            <a:r>
              <a:rPr lang="en-US" dirty="0" err="1">
                <a:effectLst/>
              </a:rPr>
              <a:t>Chimáne</a:t>
            </a:r>
            <a:r>
              <a:rPr lang="en-US" dirty="0">
                <a:effectLst/>
              </a:rPr>
              <a:t> recorded their first confirmed case of the disease. </a:t>
            </a:r>
          </a:p>
          <a:p>
            <a:pPr indent="-228600" defTabSz="914400">
              <a:lnSpc>
                <a:spcPct val="120000"/>
              </a:lnSpc>
              <a:spcAft>
                <a:spcPts val="800"/>
              </a:spcAft>
              <a:buFont typeface="Arial" panose="020B0604020202020204" pitchFamily="34" charset="0"/>
              <a:buChar char="•"/>
            </a:pPr>
            <a:endParaRPr lang="en-US" dirty="0">
              <a:effectLst/>
            </a:endParaRPr>
          </a:p>
          <a:p>
            <a:pPr defTabSz="914400">
              <a:lnSpc>
                <a:spcPct val="120000"/>
              </a:lnSpc>
              <a:spcAft>
                <a:spcPts val="800"/>
              </a:spcAft>
            </a:pPr>
            <a:r>
              <a:rPr lang="en-US" dirty="0">
                <a:effectLst/>
              </a:rPr>
              <a:t>This phase is centered around </a:t>
            </a:r>
            <a:r>
              <a:rPr lang="en-US" b="1" dirty="0">
                <a:effectLst/>
              </a:rPr>
              <a:t>treatment and mitigation measures</a:t>
            </a:r>
            <a:r>
              <a:rPr lang="en-US" dirty="0">
                <a:effectLst/>
              </a:rPr>
              <a:t>, with the </a:t>
            </a:r>
            <a:r>
              <a:rPr lang="en-US" dirty="0" err="1">
                <a:effectLst/>
              </a:rPr>
              <a:t>Chimáne</a:t>
            </a:r>
            <a:r>
              <a:rPr lang="en-US" dirty="0">
                <a:effectLst/>
              </a:rPr>
              <a:t> receiving </a:t>
            </a:r>
            <a:r>
              <a:rPr lang="en-US" b="1" dirty="0">
                <a:effectLst/>
              </a:rPr>
              <a:t>regular updates from local radio stations</a:t>
            </a:r>
            <a:r>
              <a:rPr lang="en-US" dirty="0">
                <a:effectLst/>
              </a:rPr>
              <a:t>. </a:t>
            </a:r>
          </a:p>
          <a:p>
            <a:pPr indent="-228600" defTabSz="914400">
              <a:lnSpc>
                <a:spcPct val="120000"/>
              </a:lnSpc>
              <a:spcAft>
                <a:spcPts val="800"/>
              </a:spcAft>
              <a:buFont typeface="Arial" panose="020B0604020202020204" pitchFamily="34" charset="0"/>
              <a:buChar char="•"/>
            </a:pPr>
            <a:endParaRPr lang="en-US" dirty="0">
              <a:effectLst/>
            </a:endParaRPr>
          </a:p>
          <a:p>
            <a:pPr defTabSz="914400">
              <a:lnSpc>
                <a:spcPct val="120000"/>
              </a:lnSpc>
              <a:spcAft>
                <a:spcPts val="800"/>
              </a:spcAft>
            </a:pPr>
            <a:r>
              <a:rPr lang="en-US" dirty="0"/>
              <a:t>The plan prioritized the protection of the elderly, rapid-testing with contact-tracing and patient monitoring with portable oxygen support for those who need it. </a:t>
            </a:r>
            <a:endParaRPr lang="en-US" dirty="0">
              <a:effectLst/>
            </a:endParaRPr>
          </a:p>
        </p:txBody>
      </p:sp>
      <p:sp>
        <p:nvSpPr>
          <p:cNvPr id="10" name="CasellaDiTesto 9">
            <a:extLst>
              <a:ext uri="{FF2B5EF4-FFF2-40B4-BE49-F238E27FC236}">
                <a16:creationId xmlns:a16="http://schemas.microsoft.com/office/drawing/2014/main" id="{F4DA762D-B193-4518-996C-5233F37B08DE}"/>
              </a:ext>
            </a:extLst>
          </p:cNvPr>
          <p:cNvSpPr txBox="1"/>
          <p:nvPr/>
        </p:nvSpPr>
        <p:spPr>
          <a:xfrm>
            <a:off x="4819969" y="5570237"/>
            <a:ext cx="6590162" cy="970971"/>
          </a:xfrm>
          <a:prstGeom prst="rect">
            <a:avLst/>
          </a:prstGeom>
          <a:noFill/>
        </p:spPr>
        <p:txBody>
          <a:bodyPr wrap="square">
            <a:spAutoFit/>
          </a:bodyPr>
          <a:lstStyle/>
          <a:p>
            <a:pPr>
              <a:lnSpc>
                <a:spcPct val="107000"/>
              </a:lnSpc>
              <a:spcAft>
                <a:spcPts val="800"/>
              </a:spcAft>
            </a:pPr>
            <a:r>
              <a:rPr lang="en-US" dirty="0">
                <a:effectLst/>
                <a:ea typeface="Calibri" panose="020F0502020204030204" pitchFamily="34" charset="0"/>
                <a:cs typeface="Times New Roman" panose="02020603050405020304" pitchFamily="18" charset="0"/>
              </a:rPr>
              <a:t>To track the location of disease ‘hotspots,’ the team takes advantage of a variety of communication methods and their detailed GPS data available on resident structure and social networks.</a:t>
            </a:r>
            <a:endParaRPr lang="it-IT"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087515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9487BF3-C343-4492-8B77-0ACD03CBF78F}"/>
              </a:ext>
            </a:extLst>
          </p:cNvPr>
          <p:cNvSpPr txBox="1"/>
          <p:nvPr/>
        </p:nvSpPr>
        <p:spPr>
          <a:xfrm>
            <a:off x="755375" y="747298"/>
            <a:ext cx="10866782" cy="1563698"/>
          </a:xfrm>
          <a:prstGeom prst="rect">
            <a:avLst/>
          </a:prstGeom>
          <a:noFill/>
        </p:spPr>
        <p:txBody>
          <a:bodyPr wrap="square">
            <a:spAutoFit/>
          </a:bodyPr>
          <a:lstStyle/>
          <a:p>
            <a:pPr>
              <a:lnSpc>
                <a:spcPct val="107000"/>
              </a:lnSpc>
              <a:spcAft>
                <a:spcPts val="800"/>
              </a:spcAft>
            </a:pPr>
            <a:r>
              <a:rPr lang="en-US" dirty="0">
                <a:effectLst/>
                <a:ea typeface="Calibri" panose="020F0502020204030204" pitchFamily="34" charset="0"/>
                <a:cs typeface="Times New Roman" panose="02020603050405020304" pitchFamily="18" charset="0"/>
              </a:rPr>
              <a:t>As the </a:t>
            </a:r>
            <a:r>
              <a:rPr lang="en-US" b="1" dirty="0">
                <a:effectLst/>
                <a:ea typeface="Calibri" panose="020F0502020204030204" pitchFamily="34" charset="0"/>
                <a:cs typeface="Times New Roman" panose="02020603050405020304" pitchFamily="18" charset="0"/>
              </a:rPr>
              <a:t>fast spreading </a:t>
            </a:r>
            <a:r>
              <a:rPr lang="en-US" dirty="0">
                <a:effectLst/>
                <a:ea typeface="Calibri" panose="020F0502020204030204" pitchFamily="34" charset="0"/>
                <a:cs typeface="Times New Roman" panose="02020603050405020304" pitchFamily="18" charset="0"/>
              </a:rPr>
              <a:t>of the </a:t>
            </a:r>
            <a:r>
              <a:rPr lang="en-US" b="1" dirty="0">
                <a:effectLst/>
                <a:ea typeface="Calibri" panose="020F0502020204030204" pitchFamily="34" charset="0"/>
                <a:cs typeface="Times New Roman" panose="02020603050405020304" pitchFamily="18" charset="0"/>
              </a:rPr>
              <a:t>virus </a:t>
            </a:r>
            <a:r>
              <a:rPr lang="en-US" dirty="0">
                <a:effectLst/>
                <a:ea typeface="Calibri" panose="020F0502020204030204" pitchFamily="34" charset="0"/>
                <a:cs typeface="Times New Roman" panose="02020603050405020304" pitchFamily="18" charset="0"/>
              </a:rPr>
              <a:t>in the territory has exceeded their capacity to monitor symptom severity, the team started to </a:t>
            </a:r>
            <a:r>
              <a:rPr lang="en-US" b="1" dirty="0">
                <a:effectLst/>
                <a:ea typeface="Calibri" panose="020F0502020204030204" pitchFamily="34" charset="0"/>
                <a:cs typeface="Times New Roman" panose="02020603050405020304" pitchFamily="18" charset="0"/>
              </a:rPr>
              <a:t>coordinate</a:t>
            </a:r>
            <a:r>
              <a:rPr lang="en-US" dirty="0">
                <a:effectLst/>
                <a:ea typeface="Calibri" panose="020F0502020204030204" pitchFamily="34" charset="0"/>
                <a:cs typeface="Times New Roman" panose="02020603050405020304" pitchFamily="18" charset="0"/>
              </a:rPr>
              <a:t> with </a:t>
            </a:r>
            <a:r>
              <a:rPr lang="en-US" b="1" dirty="0">
                <a:effectLst/>
                <a:ea typeface="Calibri" panose="020F0502020204030204" pitchFamily="34" charset="0"/>
                <a:cs typeface="Times New Roman" panose="02020603050405020304" pitchFamily="18" charset="0"/>
              </a:rPr>
              <a:t>local hospital and government </a:t>
            </a:r>
            <a:r>
              <a:rPr lang="en-US" dirty="0">
                <a:effectLst/>
                <a:ea typeface="Calibri" panose="020F0502020204030204" pitchFamily="34" charset="0"/>
                <a:cs typeface="Times New Roman" panose="02020603050405020304" pitchFamily="18" charset="0"/>
              </a:rPr>
              <a:t>workers to </a:t>
            </a:r>
            <a:r>
              <a:rPr lang="en-US" b="1" dirty="0">
                <a:effectLst/>
                <a:ea typeface="Calibri" panose="020F0502020204030204" pitchFamily="34" charset="0"/>
                <a:cs typeface="Times New Roman" panose="02020603050405020304" pitchFamily="18" charset="0"/>
              </a:rPr>
              <a:t>facilitate contact tracing and isolate severe cases</a:t>
            </a:r>
            <a:r>
              <a:rPr lang="en-US" dirty="0">
                <a:effectLst/>
                <a:ea typeface="Calibri" panose="020F0502020204030204" pitchFamily="34" charset="0"/>
                <a:cs typeface="Times New Roman" panose="02020603050405020304" pitchFamily="18" charset="0"/>
              </a:rPr>
              <a:t>. </a:t>
            </a:r>
            <a:r>
              <a:rPr lang="en-US" dirty="0">
                <a:effectLst/>
                <a:ea typeface="Calibri" panose="020F0502020204030204" pitchFamily="34" charset="0"/>
                <a:cs typeface="Calibri" panose="020F0502020204030204" pitchFamily="34" charset="0"/>
              </a:rPr>
              <a:t>Because travelling to hospitals is often impractical, </a:t>
            </a:r>
            <a:r>
              <a:rPr lang="en-US" b="1" dirty="0">
                <a:effectLst/>
                <a:ea typeface="Calibri" panose="020F0502020204030204" pitchFamily="34" charset="0"/>
                <a:cs typeface="Calibri" panose="020F0502020204030204" pitchFamily="34" charset="0"/>
              </a:rPr>
              <a:t>treatment</a:t>
            </a:r>
            <a:r>
              <a:rPr lang="en-US" dirty="0">
                <a:effectLst/>
                <a:ea typeface="Calibri" panose="020F0502020204030204" pitchFamily="34" charset="0"/>
                <a:cs typeface="Calibri" panose="020F0502020204030204" pitchFamily="34" charset="0"/>
              </a:rPr>
              <a:t> is offered at nearby </a:t>
            </a:r>
            <a:r>
              <a:rPr lang="en-US" b="1" dirty="0">
                <a:effectLst/>
                <a:ea typeface="Calibri" panose="020F0502020204030204" pitchFamily="34" charset="0"/>
                <a:cs typeface="Calibri" panose="020F0502020204030204" pitchFamily="34" charset="0"/>
              </a:rPr>
              <a:t>health clinics</a:t>
            </a:r>
            <a:r>
              <a:rPr lang="en-US" dirty="0">
                <a:effectLst/>
                <a:ea typeface="Calibri" panose="020F0502020204030204" pitchFamily="34" charset="0"/>
                <a:cs typeface="Calibri" panose="020F0502020204030204" pitchFamily="34" charset="0"/>
              </a:rPr>
              <a:t>, with less-invasive breathing supports like nasal cannulas preferred over ventilators for patients with low oxygen levels.</a:t>
            </a:r>
            <a:endParaRPr lang="it-IT" dirty="0">
              <a:effectLst/>
              <a:ea typeface="Calibri" panose="020F0502020204030204" pitchFamily="34" charset="0"/>
              <a:cs typeface="Times New Roman" panose="02020603050405020304" pitchFamily="18" charset="0"/>
            </a:endParaRPr>
          </a:p>
        </p:txBody>
      </p:sp>
      <p:sp>
        <p:nvSpPr>
          <p:cNvPr id="4" name="CasellaDiTesto 3">
            <a:extLst>
              <a:ext uri="{FF2B5EF4-FFF2-40B4-BE49-F238E27FC236}">
                <a16:creationId xmlns:a16="http://schemas.microsoft.com/office/drawing/2014/main" id="{72A56F33-68F2-4487-A9AE-7AFF9D26AF7D}"/>
              </a:ext>
            </a:extLst>
          </p:cNvPr>
          <p:cNvSpPr txBox="1"/>
          <p:nvPr/>
        </p:nvSpPr>
        <p:spPr>
          <a:xfrm>
            <a:off x="742121" y="2506012"/>
            <a:ext cx="10707755" cy="646331"/>
          </a:xfrm>
          <a:prstGeom prst="rect">
            <a:avLst/>
          </a:prstGeom>
          <a:noFill/>
        </p:spPr>
        <p:txBody>
          <a:bodyPr wrap="square">
            <a:spAutoFit/>
          </a:bodyPr>
          <a:lstStyle/>
          <a:p>
            <a:pPr>
              <a:spcBef>
                <a:spcPts val="375"/>
              </a:spcBef>
              <a:spcAft>
                <a:spcPts val="750"/>
              </a:spcAft>
            </a:pPr>
            <a:r>
              <a:rPr lang="en-US" dirty="0">
                <a:solidFill>
                  <a:srgbClr val="000000"/>
                </a:solidFill>
                <a:effectLst/>
                <a:ea typeface="Times New Roman" panose="02020603050405020304" pitchFamily="18" charset="0"/>
              </a:rPr>
              <a:t>Michael </a:t>
            </a:r>
            <a:r>
              <a:rPr lang="en-US" dirty="0" err="1">
                <a:solidFill>
                  <a:srgbClr val="000000"/>
                </a:solidFill>
                <a:effectLst/>
                <a:ea typeface="Times New Roman" panose="02020603050405020304" pitchFamily="18" charset="0"/>
              </a:rPr>
              <a:t>Gurven</a:t>
            </a:r>
            <a:r>
              <a:rPr lang="en-US" dirty="0">
                <a:solidFill>
                  <a:srgbClr val="000000"/>
                </a:solidFill>
                <a:effectLst/>
                <a:ea typeface="Times New Roman" panose="02020603050405020304" pitchFamily="18" charset="0"/>
              </a:rPr>
              <a:t> stresses that their </a:t>
            </a:r>
            <a:r>
              <a:rPr lang="en-US" b="1" dirty="0">
                <a:solidFill>
                  <a:srgbClr val="000000"/>
                </a:solidFill>
                <a:effectLst/>
                <a:ea typeface="Times New Roman" panose="02020603050405020304" pitchFamily="18" charset="0"/>
              </a:rPr>
              <a:t>strategy is an outline </a:t>
            </a:r>
            <a:r>
              <a:rPr lang="en-US" dirty="0">
                <a:solidFill>
                  <a:srgbClr val="000000"/>
                </a:solidFill>
                <a:effectLst/>
                <a:ea typeface="Times New Roman" panose="02020603050405020304" pitchFamily="18" charset="0"/>
              </a:rPr>
              <a:t>which will be </a:t>
            </a:r>
            <a:r>
              <a:rPr lang="en-US" b="1" dirty="0">
                <a:solidFill>
                  <a:srgbClr val="000000"/>
                </a:solidFill>
                <a:effectLst/>
                <a:ea typeface="Times New Roman" panose="02020603050405020304" pitchFamily="18" charset="0"/>
              </a:rPr>
              <a:t>revised</a:t>
            </a:r>
            <a:r>
              <a:rPr lang="en-US" dirty="0">
                <a:solidFill>
                  <a:srgbClr val="000000"/>
                </a:solidFill>
                <a:effectLst/>
                <a:ea typeface="Times New Roman" panose="02020603050405020304" pitchFamily="18" charset="0"/>
              </a:rPr>
              <a:t> together with </a:t>
            </a:r>
            <a:r>
              <a:rPr lang="en-US" dirty="0" err="1">
                <a:solidFill>
                  <a:srgbClr val="000000"/>
                </a:solidFill>
                <a:effectLst/>
                <a:ea typeface="Times New Roman" panose="02020603050405020304" pitchFamily="18" charset="0"/>
              </a:rPr>
              <a:t>Chimáne</a:t>
            </a:r>
            <a:r>
              <a:rPr lang="it-IT" dirty="0">
                <a:effectLst/>
                <a:ea typeface="Times New Roman" panose="02020603050405020304" pitchFamily="18" charset="0"/>
              </a:rPr>
              <a:t> </a:t>
            </a:r>
            <a:r>
              <a:rPr lang="it-IT" dirty="0" err="1">
                <a:effectLst/>
                <a:ea typeface="Times New Roman" panose="02020603050405020304" pitchFamily="18" charset="0"/>
              </a:rPr>
              <a:t>tribal</a:t>
            </a:r>
            <a:r>
              <a:rPr lang="it-IT" dirty="0">
                <a:effectLst/>
                <a:ea typeface="Times New Roman" panose="02020603050405020304" pitchFamily="18" charset="0"/>
              </a:rPr>
              <a:t> leaders and government </a:t>
            </a:r>
            <a:r>
              <a:rPr lang="it-IT" dirty="0" err="1">
                <a:effectLst/>
                <a:ea typeface="Times New Roman" panose="02020603050405020304" pitchFamily="18" charset="0"/>
              </a:rPr>
              <a:t>medical</a:t>
            </a:r>
            <a:r>
              <a:rPr lang="it-IT" dirty="0">
                <a:effectLst/>
                <a:ea typeface="Times New Roman" panose="02020603050405020304" pitchFamily="18" charset="0"/>
              </a:rPr>
              <a:t> workers </a:t>
            </a:r>
            <a:r>
              <a:rPr lang="it-IT" b="1" dirty="0">
                <a:effectLst/>
                <a:ea typeface="Times New Roman" panose="02020603050405020304" pitchFamily="18" charset="0"/>
              </a:rPr>
              <a:t>as the </a:t>
            </a:r>
            <a:r>
              <a:rPr lang="it-IT" b="1" dirty="0" err="1">
                <a:effectLst/>
                <a:ea typeface="Times New Roman" panose="02020603050405020304" pitchFamily="18" charset="0"/>
              </a:rPr>
              <a:t>pandemic</a:t>
            </a:r>
            <a:r>
              <a:rPr lang="it-IT" b="1" dirty="0">
                <a:effectLst/>
                <a:ea typeface="Times New Roman" panose="02020603050405020304" pitchFamily="18" charset="0"/>
              </a:rPr>
              <a:t> </a:t>
            </a:r>
            <a:r>
              <a:rPr lang="it-IT" b="1" dirty="0" err="1">
                <a:effectLst/>
                <a:ea typeface="Times New Roman" panose="02020603050405020304" pitchFamily="18" charset="0"/>
              </a:rPr>
              <a:t>develops</a:t>
            </a:r>
            <a:r>
              <a:rPr lang="it-IT" dirty="0">
                <a:effectLst/>
                <a:ea typeface="Times New Roman" panose="02020603050405020304" pitchFamily="18" charset="0"/>
              </a:rPr>
              <a:t>. </a:t>
            </a:r>
          </a:p>
        </p:txBody>
      </p:sp>
      <p:sp>
        <p:nvSpPr>
          <p:cNvPr id="6" name="CasellaDiTesto 5">
            <a:extLst>
              <a:ext uri="{FF2B5EF4-FFF2-40B4-BE49-F238E27FC236}">
                <a16:creationId xmlns:a16="http://schemas.microsoft.com/office/drawing/2014/main" id="{8B80030C-83E2-4C2C-BD0D-B11EBD2363D2}"/>
              </a:ext>
            </a:extLst>
          </p:cNvPr>
          <p:cNvSpPr txBox="1"/>
          <p:nvPr/>
        </p:nvSpPr>
        <p:spPr>
          <a:xfrm>
            <a:off x="755375" y="3373448"/>
            <a:ext cx="10707755" cy="1267335"/>
          </a:xfrm>
          <a:prstGeom prst="rect">
            <a:avLst/>
          </a:prstGeom>
          <a:noFill/>
        </p:spPr>
        <p:txBody>
          <a:bodyPr wrap="square">
            <a:spAutoFit/>
          </a:bodyPr>
          <a:lstStyle/>
          <a:p>
            <a:pPr>
              <a:lnSpc>
                <a:spcPct val="107000"/>
              </a:lnSpc>
              <a:spcAft>
                <a:spcPts val="800"/>
              </a:spcAft>
            </a:pPr>
            <a:r>
              <a:rPr lang="en-US" dirty="0">
                <a:effectLst/>
                <a:ea typeface="Calibri" panose="020F0502020204030204" pitchFamily="34" charset="0"/>
                <a:cs typeface="Times New Roman" panose="02020603050405020304" pitchFamily="18" charset="0"/>
              </a:rPr>
              <a:t>The authors of the plan have published their work in </a:t>
            </a:r>
            <a:r>
              <a:rPr lang="en-US" b="1" u="none" strike="noStrike" dirty="0">
                <a:solidFill>
                  <a:schemeClr val="tx1">
                    <a:lumMod val="95000"/>
                    <a:lumOff val="5000"/>
                  </a:schemeClr>
                </a:solidFill>
                <a:effectLst/>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The Lancet</a:t>
            </a:r>
            <a:r>
              <a:rPr lang="en-US" dirty="0">
                <a:solidFill>
                  <a:schemeClr val="tx1">
                    <a:lumMod val="95000"/>
                    <a:lumOff val="5000"/>
                  </a:schemeClr>
                </a:solidFill>
                <a:effectLst/>
                <a:ea typeface="Calibri" panose="020F0502020204030204" pitchFamily="34" charset="0"/>
                <a:cs typeface="Times New Roman" panose="02020603050405020304" pitchFamily="18" charset="0"/>
              </a:rPr>
              <a:t> </a:t>
            </a:r>
            <a:r>
              <a:rPr lang="en-US" dirty="0">
                <a:effectLst/>
                <a:ea typeface="Calibri" panose="020F0502020204030204" pitchFamily="34" charset="0"/>
                <a:cs typeface="Times New Roman" panose="02020603050405020304" pitchFamily="18" charset="0"/>
              </a:rPr>
              <a:t>and have translated it in Spanish, Portuguese and French to reach a wider audience. They hope to provide a </a:t>
            </a:r>
            <a:r>
              <a:rPr lang="en-US" b="1" dirty="0">
                <a:effectLst/>
                <a:ea typeface="Calibri" panose="020F0502020204030204" pitchFamily="34" charset="0"/>
                <a:cs typeface="Times New Roman" panose="02020603050405020304" pitchFamily="18" charset="0"/>
              </a:rPr>
              <a:t>general template </a:t>
            </a:r>
            <a:r>
              <a:rPr lang="en-US" dirty="0">
                <a:effectLst/>
                <a:ea typeface="Calibri" panose="020F0502020204030204" pitchFamily="34" charset="0"/>
                <a:cs typeface="Times New Roman" panose="02020603050405020304" pitchFamily="18" charset="0"/>
              </a:rPr>
              <a:t>that can be </a:t>
            </a:r>
            <a:r>
              <a:rPr lang="en-US" b="1" dirty="0">
                <a:effectLst/>
                <a:ea typeface="Calibri" panose="020F0502020204030204" pitchFamily="34" charset="0"/>
                <a:cs typeface="Times New Roman" panose="02020603050405020304" pitchFamily="18" charset="0"/>
              </a:rPr>
              <a:t>applied to other indigenous groups</a:t>
            </a:r>
            <a:r>
              <a:rPr lang="en-US" dirty="0">
                <a:effectLst/>
                <a:ea typeface="Calibri" panose="020F0502020204030204" pitchFamily="34" charset="0"/>
                <a:cs typeface="Times New Roman" panose="02020603050405020304" pitchFamily="18" charset="0"/>
              </a:rPr>
              <a:t>, and to promote a wider discussion on how to </a:t>
            </a:r>
            <a:r>
              <a:rPr lang="en-US" b="1" dirty="0">
                <a:effectLst/>
                <a:ea typeface="Calibri" panose="020F0502020204030204" pitchFamily="34" charset="0"/>
                <a:cs typeface="Times New Roman" panose="02020603050405020304" pitchFamily="18" charset="0"/>
              </a:rPr>
              <a:t>adapt strategies to local circumstances</a:t>
            </a:r>
            <a:r>
              <a:rPr lang="en-US" dirty="0">
                <a:effectLst/>
                <a:ea typeface="Calibri" panose="020F0502020204030204" pitchFamily="34" charset="0"/>
                <a:cs typeface="Times New Roman" panose="02020603050405020304" pitchFamily="18" charset="0"/>
              </a:rPr>
              <a:t>, with the goal of minimizing harm to indigenous populations due to the SARS-CoV-2 pandemic. </a:t>
            </a:r>
            <a:endParaRPr lang="it-IT" dirty="0">
              <a:effectLst/>
              <a:ea typeface="Calibri" panose="020F0502020204030204" pitchFamily="34" charset="0"/>
              <a:cs typeface="Times New Roman" panose="02020603050405020304" pitchFamily="18" charset="0"/>
            </a:endParaRPr>
          </a:p>
        </p:txBody>
      </p:sp>
      <p:sp>
        <p:nvSpPr>
          <p:cNvPr id="8" name="CasellaDiTesto 7">
            <a:extLst>
              <a:ext uri="{FF2B5EF4-FFF2-40B4-BE49-F238E27FC236}">
                <a16:creationId xmlns:a16="http://schemas.microsoft.com/office/drawing/2014/main" id="{40480FF8-541B-4665-8629-6450D3742C37}"/>
              </a:ext>
            </a:extLst>
          </p:cNvPr>
          <p:cNvSpPr txBox="1"/>
          <p:nvPr/>
        </p:nvSpPr>
        <p:spPr>
          <a:xfrm>
            <a:off x="742121" y="4946519"/>
            <a:ext cx="10495722" cy="923330"/>
          </a:xfrm>
          <a:prstGeom prst="rect">
            <a:avLst/>
          </a:prstGeom>
          <a:noFill/>
        </p:spPr>
        <p:txBody>
          <a:bodyPr wrap="square">
            <a:spAutoFit/>
          </a:bodyPr>
          <a:lstStyle/>
          <a:p>
            <a:r>
              <a:rPr lang="en-US" dirty="0">
                <a:effectLst/>
                <a:ea typeface="Calibri" panose="020F0502020204030204" pitchFamily="34" charset="0"/>
                <a:cs typeface="Times New Roman" panose="02020603050405020304" pitchFamily="18" charset="0"/>
              </a:rPr>
              <a:t>Their </a:t>
            </a:r>
            <a:r>
              <a:rPr lang="en-US" b="1" dirty="0">
                <a:effectLst/>
                <a:ea typeface="Calibri" panose="020F0502020204030204" pitchFamily="34" charset="0"/>
                <a:cs typeface="Times New Roman" panose="02020603050405020304" pitchFamily="18" charset="0"/>
              </a:rPr>
              <a:t>work with the local stakeholders </a:t>
            </a:r>
            <a:r>
              <a:rPr lang="en-US" dirty="0">
                <a:effectLst/>
                <a:ea typeface="Calibri" panose="020F0502020204030204" pitchFamily="34" charset="0"/>
                <a:cs typeface="Times New Roman" panose="02020603050405020304" pitchFamily="18" charset="0"/>
              </a:rPr>
              <a:t>provides an </a:t>
            </a:r>
            <a:r>
              <a:rPr lang="en-US" b="1" dirty="0">
                <a:effectLst/>
                <a:ea typeface="Calibri" panose="020F0502020204030204" pitchFamily="34" charset="0"/>
                <a:cs typeface="Times New Roman" panose="02020603050405020304" pitchFamily="18" charset="0"/>
              </a:rPr>
              <a:t>important lesson</a:t>
            </a:r>
            <a:r>
              <a:rPr lang="en-US" dirty="0">
                <a:effectLst/>
                <a:ea typeface="Calibri" panose="020F0502020204030204" pitchFamily="34" charset="0"/>
                <a:cs typeface="Times New Roman" panose="02020603050405020304" pitchFamily="18" charset="0"/>
              </a:rPr>
              <a:t>: </a:t>
            </a:r>
            <a:r>
              <a:rPr lang="en-US" b="1" dirty="0">
                <a:effectLst/>
                <a:ea typeface="Calibri" panose="020F0502020204030204" pitchFamily="34" charset="0"/>
                <a:cs typeface="Times New Roman" panose="02020603050405020304" pitchFamily="18" charset="0"/>
              </a:rPr>
              <a:t>efforts</a:t>
            </a:r>
            <a:r>
              <a:rPr lang="en-US" dirty="0">
                <a:effectLst/>
                <a:ea typeface="Calibri" panose="020F0502020204030204" pitchFamily="34" charset="0"/>
                <a:cs typeface="Times New Roman" panose="02020603050405020304" pitchFamily="18" charset="0"/>
              </a:rPr>
              <a:t> to help Indigenous groups navigate the COVID-19 pandemic should </a:t>
            </a:r>
            <a:r>
              <a:rPr lang="en-US" b="1" dirty="0">
                <a:effectLst/>
                <a:ea typeface="Calibri" panose="020F0502020204030204" pitchFamily="34" charset="0"/>
                <a:cs typeface="Times New Roman" panose="02020603050405020304" pitchFamily="18" charset="0"/>
              </a:rPr>
              <a:t>directly involve local stakeholders </a:t>
            </a:r>
            <a:r>
              <a:rPr lang="en-US" dirty="0">
                <a:effectLst/>
                <a:ea typeface="Calibri" panose="020F0502020204030204" pitchFamily="34" charset="0"/>
                <a:cs typeface="Times New Roman" panose="02020603050405020304" pitchFamily="18" charset="0"/>
              </a:rPr>
              <a:t>and maintain </a:t>
            </a:r>
            <a:r>
              <a:rPr lang="en-US" b="1" dirty="0">
                <a:effectLst/>
                <a:ea typeface="Calibri" panose="020F0502020204030204" pitchFamily="34" charset="0"/>
                <a:cs typeface="Times New Roman" panose="02020603050405020304" pitchFamily="18" charset="0"/>
              </a:rPr>
              <a:t>respect</a:t>
            </a:r>
            <a:r>
              <a:rPr lang="en-US" dirty="0">
                <a:effectLst/>
                <a:ea typeface="Calibri" panose="020F0502020204030204" pitchFamily="34" charset="0"/>
                <a:cs typeface="Times New Roman" panose="02020603050405020304" pitchFamily="18" charset="0"/>
              </a:rPr>
              <a:t> for the </a:t>
            </a:r>
            <a:r>
              <a:rPr lang="en-US" b="1" dirty="0">
                <a:effectLst/>
                <a:ea typeface="Calibri" panose="020F0502020204030204" pitchFamily="34" charset="0"/>
                <a:cs typeface="Times New Roman" panose="02020603050405020304" pitchFamily="18" charset="0"/>
              </a:rPr>
              <a:t>autonomy</a:t>
            </a:r>
            <a:r>
              <a:rPr lang="en-US" dirty="0">
                <a:effectLst/>
                <a:ea typeface="Calibri" panose="020F0502020204030204" pitchFamily="34" charset="0"/>
                <a:cs typeface="Times New Roman" panose="02020603050405020304" pitchFamily="18" charset="0"/>
              </a:rPr>
              <a:t> of Indigenous peoples. </a:t>
            </a:r>
            <a:endParaRPr lang="it-IT" dirty="0"/>
          </a:p>
        </p:txBody>
      </p:sp>
    </p:spTree>
    <p:extLst>
      <p:ext uri="{BB962C8B-B14F-4D97-AF65-F5344CB8AC3E}">
        <p14:creationId xmlns:p14="http://schemas.microsoft.com/office/powerpoint/2010/main" val="11499900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64944D5B-EE51-43F0-AED4-E00EF7BCFDEB}"/>
              </a:ext>
            </a:extLst>
          </p:cNvPr>
          <p:cNvSpPr txBox="1"/>
          <p:nvPr/>
        </p:nvSpPr>
        <p:spPr>
          <a:xfrm>
            <a:off x="673871" y="1742232"/>
            <a:ext cx="10389704" cy="2031325"/>
          </a:xfrm>
          <a:prstGeom prst="rect">
            <a:avLst/>
          </a:prstGeom>
          <a:noFill/>
        </p:spPr>
        <p:txBody>
          <a:bodyPr wrap="square">
            <a:spAutoFit/>
          </a:bodyPr>
          <a:lstStyle/>
          <a:p>
            <a:r>
              <a:rPr lang="en-US" dirty="0"/>
              <a:t>The video (published in June 2020) is the product of the Departmental Association of Anthropologists of La Paz (</a:t>
            </a:r>
            <a:r>
              <a:rPr lang="en-US" b="1" dirty="0"/>
              <a:t>ADA LA PAZ</a:t>
            </a:r>
            <a:r>
              <a:rPr lang="en-US" dirty="0"/>
              <a:t>) with the support of the Research and Action Institute for Integral Development (</a:t>
            </a:r>
            <a:r>
              <a:rPr lang="en-US" b="1" dirty="0"/>
              <a:t>IIADI</a:t>
            </a:r>
            <a:r>
              <a:rPr lang="en-US" dirty="0"/>
              <a:t>). </a:t>
            </a:r>
          </a:p>
          <a:p>
            <a:endParaRPr lang="en-US" dirty="0"/>
          </a:p>
          <a:p>
            <a:r>
              <a:rPr lang="en-US" dirty="0"/>
              <a:t>The </a:t>
            </a:r>
            <a:r>
              <a:rPr lang="en-US" b="1" dirty="0"/>
              <a:t>aim</a:t>
            </a:r>
            <a:r>
              <a:rPr lang="en-US" dirty="0"/>
              <a:t> is the creation of a map with the cultural, community and solidarity responses that are emerging to contain the arrival of Covid-19. Moreover, it highlights the quality and organizational potential of the social fabric in Bolivia to face a context of crisis: health, social, economic and political.</a:t>
            </a:r>
            <a:endParaRPr lang="it-IT" dirty="0"/>
          </a:p>
        </p:txBody>
      </p:sp>
      <p:sp>
        <p:nvSpPr>
          <p:cNvPr id="10" name="Titolo 1">
            <a:extLst>
              <a:ext uri="{FF2B5EF4-FFF2-40B4-BE49-F238E27FC236}">
                <a16:creationId xmlns:a16="http://schemas.microsoft.com/office/drawing/2014/main" id="{D74656F7-E7B1-40EB-AC2D-781989840458}"/>
              </a:ext>
            </a:extLst>
          </p:cNvPr>
          <p:cNvSpPr txBox="1">
            <a:spLocks/>
          </p:cNvSpPr>
          <p:nvPr/>
        </p:nvSpPr>
        <p:spPr>
          <a:xfrm>
            <a:off x="673871" y="359542"/>
            <a:ext cx="10241280" cy="1219509"/>
          </a:xfrm>
          <a:prstGeom prst="rect">
            <a:avLst/>
          </a:prstGeom>
        </p:spPr>
        <p:txBody>
          <a:bodyPr>
            <a:normAutofit fontScale="92500" lnSpcReduction="10000"/>
          </a:bodyPr>
          <a:lst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a:lstStyle>
          <a:p>
            <a:pPr>
              <a:lnSpc>
                <a:spcPct val="170000"/>
              </a:lnSpc>
            </a:pPr>
            <a:r>
              <a:rPr lang="es-ES" sz="1600" i="0" dirty="0">
                <a:effectLst/>
              </a:rPr>
              <a:t>Mapa parlante animado: Cultura, Solidaridad y Comunidad a la llegada del "Khapaj Niño Coronavirus"</a:t>
            </a:r>
          </a:p>
          <a:p>
            <a:pPr algn="ctr">
              <a:lnSpc>
                <a:spcPct val="170000"/>
              </a:lnSpc>
            </a:pPr>
            <a:endParaRPr lang="it-IT" sz="1600" dirty="0"/>
          </a:p>
        </p:txBody>
      </p:sp>
      <p:pic>
        <p:nvPicPr>
          <p:cNvPr id="12" name="Immagine 11">
            <a:extLst>
              <a:ext uri="{FF2B5EF4-FFF2-40B4-BE49-F238E27FC236}">
                <a16:creationId xmlns:a16="http://schemas.microsoft.com/office/drawing/2014/main" id="{3B8F4BE5-1A77-44C4-809C-03BAA2EB0238}"/>
              </a:ext>
            </a:extLst>
          </p:cNvPr>
          <p:cNvPicPr>
            <a:picLocks noChangeAspect="1"/>
          </p:cNvPicPr>
          <p:nvPr/>
        </p:nvPicPr>
        <p:blipFill>
          <a:blip r:embed="rId2"/>
          <a:stretch>
            <a:fillRect/>
          </a:stretch>
        </p:blipFill>
        <p:spPr>
          <a:xfrm>
            <a:off x="929540" y="3936738"/>
            <a:ext cx="4158664" cy="2322030"/>
          </a:xfrm>
          <a:prstGeom prst="rect">
            <a:avLst/>
          </a:prstGeom>
        </p:spPr>
      </p:pic>
      <p:sp>
        <p:nvSpPr>
          <p:cNvPr id="14" name="CasellaDiTesto 13">
            <a:extLst>
              <a:ext uri="{FF2B5EF4-FFF2-40B4-BE49-F238E27FC236}">
                <a16:creationId xmlns:a16="http://schemas.microsoft.com/office/drawing/2014/main" id="{D3622094-6255-45D8-B695-38C8A951D460}"/>
              </a:ext>
            </a:extLst>
          </p:cNvPr>
          <p:cNvSpPr txBox="1"/>
          <p:nvPr/>
        </p:nvSpPr>
        <p:spPr>
          <a:xfrm>
            <a:off x="5166460" y="5612437"/>
            <a:ext cx="6096000" cy="646331"/>
          </a:xfrm>
          <a:prstGeom prst="rect">
            <a:avLst/>
          </a:prstGeom>
          <a:noFill/>
        </p:spPr>
        <p:txBody>
          <a:bodyPr wrap="square">
            <a:spAutoFit/>
          </a:bodyPr>
          <a:lstStyle/>
          <a:p>
            <a:r>
              <a:rPr lang="it-IT" dirty="0">
                <a:hlinkClick r:id="rId3"/>
              </a:rPr>
              <a:t>https://www.youtube.com/watch?v=R76aLcu-xhY&amp;feature=youtu.be</a:t>
            </a:r>
            <a:r>
              <a:rPr lang="it-IT" dirty="0"/>
              <a:t> </a:t>
            </a:r>
          </a:p>
        </p:txBody>
      </p:sp>
    </p:spTree>
    <p:extLst>
      <p:ext uri="{BB962C8B-B14F-4D97-AF65-F5344CB8AC3E}">
        <p14:creationId xmlns:p14="http://schemas.microsoft.com/office/powerpoint/2010/main" val="21913358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a:extLst>
              <a:ext uri="{FF2B5EF4-FFF2-40B4-BE49-F238E27FC236}">
                <a16:creationId xmlns:a16="http://schemas.microsoft.com/office/drawing/2014/main" id="{4D896123-1B32-4CB1-B2ED-E34BBC26B4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descr="Immagine che contiene erba, esterni, albero, cielo&#10;&#10;Descrizione generata automaticamente">
            <a:extLst>
              <a:ext uri="{FF2B5EF4-FFF2-40B4-BE49-F238E27FC236}">
                <a16:creationId xmlns:a16="http://schemas.microsoft.com/office/drawing/2014/main" id="{A32A964D-6C7C-4029-8AA7-C2E71C3CDFF3}"/>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r="881" b="-1"/>
          <a:stretch/>
        </p:blipFill>
        <p:spPr>
          <a:xfrm>
            <a:off x="20" y="-1"/>
            <a:ext cx="12191980" cy="6857571"/>
          </a:xfrm>
          <a:prstGeom prst="rect">
            <a:avLst/>
          </a:prstGeom>
        </p:spPr>
      </p:pic>
      <p:sp>
        <p:nvSpPr>
          <p:cNvPr id="25" name="Rectangle 24">
            <a:extLst>
              <a:ext uri="{FF2B5EF4-FFF2-40B4-BE49-F238E27FC236}">
                <a16:creationId xmlns:a16="http://schemas.microsoft.com/office/drawing/2014/main" id="{019FDB4D-987D-4C87-A179-9D4616AB24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9931"/>
            <a:ext cx="12191999" cy="5058137"/>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olo 1">
            <a:extLst>
              <a:ext uri="{FF2B5EF4-FFF2-40B4-BE49-F238E27FC236}">
                <a16:creationId xmlns:a16="http://schemas.microsoft.com/office/drawing/2014/main" id="{675ABF17-83C4-4697-A0D8-3E244CC4B7FF}"/>
              </a:ext>
            </a:extLst>
          </p:cNvPr>
          <p:cNvSpPr txBox="1">
            <a:spLocks/>
          </p:cNvSpPr>
          <p:nvPr/>
        </p:nvSpPr>
        <p:spPr>
          <a:xfrm>
            <a:off x="1619534" y="504966"/>
            <a:ext cx="8952932" cy="3043213"/>
          </a:xfrm>
          <a:prstGeom prst="rect">
            <a:avLst/>
          </a:prstGeom>
        </p:spPr>
        <p:txBody>
          <a:bodyPr vert="horz" lIns="0" tIns="0" rIns="0" bIns="0" rtlCol="0" anchor="b">
            <a:normAutofit/>
          </a:bodyPr>
          <a:lst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a:lstStyle>
          <a:p>
            <a:pPr algn="ctr">
              <a:spcAft>
                <a:spcPts val="600"/>
              </a:spcAft>
            </a:pPr>
            <a:r>
              <a:rPr lang="en-US" sz="4000" spc="750" dirty="0">
                <a:solidFill>
                  <a:schemeClr val="bg1"/>
                </a:solidFill>
              </a:rPr>
              <a:t> thank you for your attention!</a:t>
            </a:r>
          </a:p>
        </p:txBody>
      </p:sp>
    </p:spTree>
    <p:extLst>
      <p:ext uri="{BB962C8B-B14F-4D97-AF65-F5344CB8AC3E}">
        <p14:creationId xmlns:p14="http://schemas.microsoft.com/office/powerpoint/2010/main" val="21164806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C5CC17-FF17-43CF-B073-D9051465D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EBE2DDC-0D14-44E6-A1AB-2EEC095074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9318" y="1410082"/>
            <a:ext cx="6858000" cy="4037835"/>
          </a:xfrm>
          <a:prstGeom prst="rect">
            <a:avLst/>
          </a:prstGeom>
          <a:gradFill>
            <a:gsLst>
              <a:gs pos="8000">
                <a:schemeClr val="accent6"/>
              </a:gs>
              <a:gs pos="100000">
                <a:schemeClr val="accent5">
                  <a:alpha val="7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543D98-0AA2-43B4-B508-DC1DB7F3DC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2414" y="1406060"/>
            <a:ext cx="6857572" cy="4045450"/>
          </a:xfrm>
          <a:prstGeom prst="rect">
            <a:avLst/>
          </a:prstGeom>
          <a:gradFill>
            <a:gsLst>
              <a:gs pos="0">
                <a:schemeClr val="accent4">
                  <a:alpha val="0"/>
                </a:schemeClr>
              </a:gs>
              <a:gs pos="96000">
                <a:schemeClr val="accent2"/>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9723C1D-9A1A-465B-8164-483BF54266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98889" y="3617790"/>
            <a:ext cx="2453337" cy="4027079"/>
          </a:xfrm>
          <a:prstGeom prst="rect">
            <a:avLst/>
          </a:prstGeom>
          <a:gradFill>
            <a:gsLst>
              <a:gs pos="2000">
                <a:schemeClr val="accent5">
                  <a:alpha val="35000"/>
                </a:schemeClr>
              </a:gs>
              <a:gs pos="67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A6680484-5F73-4078-85C2-415205B1A4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30441" y="1644149"/>
            <a:ext cx="4384532" cy="4196758"/>
          </a:xfrm>
          <a:custGeom>
            <a:avLst/>
            <a:gdLst>
              <a:gd name="connsiteX0" fmla="*/ 44539 w 4384532"/>
              <a:gd name="connsiteY0" fmla="*/ 2446310 h 4196758"/>
              <a:gd name="connsiteX1" fmla="*/ 0 w 4384532"/>
              <a:gd name="connsiteY1" fmla="*/ 2004492 h 4196758"/>
              <a:gd name="connsiteX2" fmla="*/ 500607 w 4384532"/>
              <a:gd name="connsiteY2" fmla="*/ 610007 h 4196758"/>
              <a:gd name="connsiteX3" fmla="*/ 589546 w 4384532"/>
              <a:gd name="connsiteY3" fmla="*/ 512149 h 4196758"/>
              <a:gd name="connsiteX4" fmla="*/ 3077760 w 4384532"/>
              <a:gd name="connsiteY4" fmla="*/ 0 h 4196758"/>
              <a:gd name="connsiteX5" fmla="*/ 3237230 w 4384532"/>
              <a:gd name="connsiteY5" fmla="*/ 76821 h 4196758"/>
              <a:gd name="connsiteX6" fmla="*/ 4384532 w 4384532"/>
              <a:gd name="connsiteY6" fmla="*/ 2004492 h 4196758"/>
              <a:gd name="connsiteX7" fmla="*/ 2192266 w 4384532"/>
              <a:gd name="connsiteY7" fmla="*/ 4196758 h 4196758"/>
              <a:gd name="connsiteX8" fmla="*/ 44539 w 4384532"/>
              <a:gd name="connsiteY8" fmla="*/ 2446310 h 419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4532" h="4196758">
                <a:moveTo>
                  <a:pt x="44539" y="2446310"/>
                </a:moveTo>
                <a:cubicBezTo>
                  <a:pt x="15336" y="2303599"/>
                  <a:pt x="0" y="2155836"/>
                  <a:pt x="0" y="2004492"/>
                </a:cubicBezTo>
                <a:cubicBezTo>
                  <a:pt x="0" y="1474787"/>
                  <a:pt x="187867" y="988960"/>
                  <a:pt x="500607" y="610007"/>
                </a:cubicBezTo>
                <a:lnTo>
                  <a:pt x="589546" y="512149"/>
                </a:lnTo>
                <a:lnTo>
                  <a:pt x="3077760" y="0"/>
                </a:lnTo>
                <a:lnTo>
                  <a:pt x="3237230" y="76821"/>
                </a:lnTo>
                <a:cubicBezTo>
                  <a:pt x="3920615" y="448057"/>
                  <a:pt x="4384532" y="1172098"/>
                  <a:pt x="4384532" y="2004492"/>
                </a:cubicBezTo>
                <a:cubicBezTo>
                  <a:pt x="4384532" y="3215247"/>
                  <a:pt x="3403021" y="4196758"/>
                  <a:pt x="2192266" y="4196758"/>
                </a:cubicBezTo>
                <a:cubicBezTo>
                  <a:pt x="1132855" y="4196758"/>
                  <a:pt x="248960" y="3445288"/>
                  <a:pt x="44539" y="2446310"/>
                </a:cubicBezTo>
                <a:close/>
              </a:path>
            </a:pathLst>
          </a:custGeom>
          <a:gradFill>
            <a:gsLst>
              <a:gs pos="39000">
                <a:schemeClr val="accent4">
                  <a:lumMod val="20000"/>
                  <a:lumOff val="80000"/>
                  <a:alpha val="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olo 1">
            <a:extLst>
              <a:ext uri="{FF2B5EF4-FFF2-40B4-BE49-F238E27FC236}">
                <a16:creationId xmlns:a16="http://schemas.microsoft.com/office/drawing/2014/main" id="{8E979F70-9D04-4B0F-BBBC-03AE8F4ABC41}"/>
              </a:ext>
            </a:extLst>
          </p:cNvPr>
          <p:cNvSpPr>
            <a:spLocks noGrp="1"/>
          </p:cNvSpPr>
          <p:nvPr>
            <p:ph type="title"/>
          </p:nvPr>
        </p:nvSpPr>
        <p:spPr>
          <a:xfrm>
            <a:off x="387927" y="1028701"/>
            <a:ext cx="3248863" cy="3020785"/>
          </a:xfrm>
        </p:spPr>
        <p:txBody>
          <a:bodyPr>
            <a:normAutofit/>
          </a:bodyPr>
          <a:lstStyle/>
          <a:p>
            <a:pPr algn="r"/>
            <a:r>
              <a:rPr lang="it-IT" sz="2000">
                <a:solidFill>
                  <a:schemeClr val="bg1"/>
                </a:solidFill>
                <a:effectLst/>
                <a:latin typeface="+mn-lt"/>
                <a:ea typeface="Calibri" panose="020F0502020204030204" pitchFamily="34" charset="0"/>
                <a:cs typeface="Times New Roman" panose="02020603050405020304" pitchFamily="18" charset="0"/>
              </a:rPr>
              <a:t>BIBLIOGRAPHY</a:t>
            </a:r>
            <a:br>
              <a:rPr lang="it-IT" sz="2000">
                <a:solidFill>
                  <a:schemeClr val="bg1"/>
                </a:solidFill>
                <a:effectLst/>
                <a:latin typeface="+mn-lt"/>
                <a:ea typeface="Calibri" panose="020F0502020204030204" pitchFamily="34" charset="0"/>
                <a:cs typeface="Times New Roman" panose="02020603050405020304" pitchFamily="18" charset="0"/>
              </a:rPr>
            </a:br>
            <a:endParaRPr lang="it-IT" sz="2000">
              <a:solidFill>
                <a:schemeClr val="bg1"/>
              </a:solidFill>
              <a:latin typeface="+mn-lt"/>
            </a:endParaRPr>
          </a:p>
        </p:txBody>
      </p:sp>
      <p:sp>
        <p:nvSpPr>
          <p:cNvPr id="6" name="Segnaposto contenuto 5">
            <a:extLst>
              <a:ext uri="{FF2B5EF4-FFF2-40B4-BE49-F238E27FC236}">
                <a16:creationId xmlns:a16="http://schemas.microsoft.com/office/drawing/2014/main" id="{7F5D1ED2-B9BB-4B91-B15D-C837BDD60331}"/>
              </a:ext>
            </a:extLst>
          </p:cNvPr>
          <p:cNvSpPr>
            <a:spLocks noGrp="1"/>
          </p:cNvSpPr>
          <p:nvPr>
            <p:ph idx="1"/>
          </p:nvPr>
        </p:nvSpPr>
        <p:spPr>
          <a:xfrm>
            <a:off x="4368182" y="126609"/>
            <a:ext cx="7435891" cy="6611816"/>
          </a:xfrm>
        </p:spPr>
        <p:txBody>
          <a:bodyPr>
            <a:normAutofit lnSpcReduction="10000"/>
          </a:bodyPr>
          <a:lstStyle/>
          <a:p>
            <a:pPr marL="342900" lvl="0" indent="-342900">
              <a:lnSpc>
                <a:spcPct val="110000"/>
              </a:lnSpc>
              <a:spcAft>
                <a:spcPts val="800"/>
              </a:spcAft>
              <a:buFont typeface="Arial" panose="020B0604020202020204" pitchFamily="34" charset="0"/>
              <a:buChar char="•"/>
              <a:tabLst>
                <a:tab pos="457200" algn="l"/>
              </a:tabLst>
            </a:pPr>
            <a:r>
              <a:rPr lang="en-US" sz="1100" dirty="0" err="1">
                <a:effectLst/>
                <a:ea typeface="Calibri" panose="020F0502020204030204" pitchFamily="34" charset="0"/>
                <a:cs typeface="Times New Roman" panose="02020603050405020304" pitchFamily="18" charset="0"/>
              </a:rPr>
              <a:t>Anria</a:t>
            </a:r>
            <a:r>
              <a:rPr lang="en-US" sz="1100" dirty="0">
                <a:effectLst/>
                <a:ea typeface="Calibri" panose="020F0502020204030204" pitchFamily="34" charset="0"/>
                <a:cs typeface="Times New Roman" panose="02020603050405020304" pitchFamily="18" charset="0"/>
              </a:rPr>
              <a:t>, S. (2013). Social Movements, Party Organization, and Populism: Insights from the Bolivian MAS. Latin American Politics and Society, 55(3), 19-46. doi:10.1111/j.1548-2456.2013.00201.x</a:t>
            </a:r>
            <a:endParaRPr lang="it-IT" sz="1100" dirty="0">
              <a:effectLst/>
              <a:ea typeface="Calibri" panose="020F0502020204030204" pitchFamily="34" charset="0"/>
              <a:cs typeface="Times New Roman" panose="02020603050405020304" pitchFamily="18" charset="0"/>
            </a:endParaRPr>
          </a:p>
          <a:p>
            <a:pPr marL="342900" lvl="0" indent="-342900">
              <a:lnSpc>
                <a:spcPct val="110000"/>
              </a:lnSpc>
              <a:spcAft>
                <a:spcPts val="800"/>
              </a:spcAft>
              <a:buFont typeface="Arial" panose="020B0604020202020204" pitchFamily="34" charset="0"/>
              <a:buChar char="•"/>
              <a:tabLst>
                <a:tab pos="457200" algn="l"/>
              </a:tabLst>
            </a:pPr>
            <a:r>
              <a:rPr lang="en-US" sz="1100" dirty="0" err="1">
                <a:effectLst/>
                <a:ea typeface="Calibri" panose="020F0502020204030204" pitchFamily="34" charset="0"/>
                <a:cs typeface="Times New Roman" panose="02020603050405020304" pitchFamily="18" charset="0"/>
              </a:rPr>
              <a:t>Awad</a:t>
            </a:r>
            <a:r>
              <a:rPr lang="en-US" sz="1100" dirty="0">
                <a:effectLst/>
                <a:ea typeface="Calibri" panose="020F0502020204030204" pitchFamily="34" charset="0"/>
                <a:cs typeface="Times New Roman" panose="02020603050405020304" pitchFamily="18" charset="0"/>
              </a:rPr>
              <a:t>, S., &amp; </a:t>
            </a:r>
            <a:r>
              <a:rPr lang="en-US" sz="1100" dirty="0" err="1">
                <a:effectLst/>
                <a:ea typeface="Calibri" panose="020F0502020204030204" pitchFamily="34" charset="0"/>
                <a:cs typeface="Times New Roman" panose="02020603050405020304" pitchFamily="18" charset="0"/>
              </a:rPr>
              <a:t>Konn</a:t>
            </a:r>
            <a:r>
              <a:rPr lang="en-US" sz="1100" dirty="0">
                <a:effectLst/>
                <a:ea typeface="Calibri" panose="020F0502020204030204" pitchFamily="34" charset="0"/>
                <a:cs typeface="Times New Roman" panose="02020603050405020304" pitchFamily="18" charset="0"/>
              </a:rPr>
              <a:t>, A. (2020). Socioeconomic impacts of COVID-19 -Latin America and the Caribbean. Retrieved 14 December 2020, from </a:t>
            </a:r>
            <a:r>
              <a:rPr lang="en-US" sz="1100" u="sng" dirty="0">
                <a:effectLst/>
                <a:ea typeface="Calibri" panose="020F0502020204030204" pitchFamily="34" charset="0"/>
                <a:cs typeface="Times New Roman" panose="02020603050405020304" pitchFamily="18" charset="0"/>
                <a:hlinkClick r:id="rId2"/>
              </a:rPr>
              <a:t>https://www.ceso-saco.com/app/uploads/2020/10/Latin-America-and-the-Caribbean_Report.pdf</a:t>
            </a:r>
            <a:endParaRPr lang="it-IT" sz="1100" dirty="0">
              <a:effectLst/>
              <a:ea typeface="Calibri" panose="020F0502020204030204" pitchFamily="34" charset="0"/>
              <a:cs typeface="Times New Roman" panose="02020603050405020304" pitchFamily="18" charset="0"/>
            </a:endParaRPr>
          </a:p>
          <a:p>
            <a:pPr marL="342900" lvl="0" indent="-342900">
              <a:lnSpc>
                <a:spcPct val="110000"/>
              </a:lnSpc>
              <a:spcAft>
                <a:spcPts val="800"/>
              </a:spcAft>
              <a:buFont typeface="Arial" panose="020B0604020202020204" pitchFamily="34" charset="0"/>
              <a:buChar char="•"/>
              <a:tabLst>
                <a:tab pos="457200" algn="l"/>
              </a:tabLst>
            </a:pPr>
            <a:r>
              <a:rPr lang="en-US" sz="1100" dirty="0" err="1">
                <a:effectLst/>
                <a:ea typeface="Calibri" panose="020F0502020204030204" pitchFamily="34" charset="0"/>
                <a:cs typeface="Times New Roman" panose="02020603050405020304" pitchFamily="18" charset="0"/>
              </a:rPr>
              <a:t>Bohoslavsky</a:t>
            </a:r>
            <a:r>
              <a:rPr lang="en-US" sz="1100" dirty="0">
                <a:effectLst/>
                <a:ea typeface="Calibri" panose="020F0502020204030204" pitchFamily="34" charset="0"/>
                <a:cs typeface="Times New Roman" panose="02020603050405020304" pitchFamily="18" charset="0"/>
              </a:rPr>
              <a:t>, Juan. (2020). Development and Human Rights in Bolivia: Advances, Contradictions, and Challenges. Latin American Policy. 11. 126-147. 10.1111/lamp.12181.</a:t>
            </a:r>
            <a:endParaRPr lang="it-IT" sz="1100" dirty="0">
              <a:effectLst/>
              <a:ea typeface="Calibri" panose="020F0502020204030204" pitchFamily="34" charset="0"/>
              <a:cs typeface="Times New Roman" panose="02020603050405020304" pitchFamily="18" charset="0"/>
            </a:endParaRPr>
          </a:p>
          <a:p>
            <a:pPr marL="342900" lvl="0" indent="-342900">
              <a:lnSpc>
                <a:spcPct val="110000"/>
              </a:lnSpc>
              <a:spcAft>
                <a:spcPts val="800"/>
              </a:spcAft>
              <a:buFont typeface="Arial" panose="020B0604020202020204" pitchFamily="34" charset="0"/>
              <a:buChar char="•"/>
              <a:tabLst>
                <a:tab pos="457200" algn="l"/>
              </a:tabLst>
            </a:pPr>
            <a:r>
              <a:rPr lang="en-US" sz="1100" dirty="0">
                <a:effectLst/>
                <a:ea typeface="Calibri" panose="020F0502020204030204" pitchFamily="34" charset="0"/>
                <a:cs typeface="Times New Roman" panose="02020603050405020304" pitchFamily="18" charset="0"/>
              </a:rPr>
              <a:t>Boniface, P .</a:t>
            </a:r>
            <a:r>
              <a:rPr lang="en-US" sz="1100" i="1" dirty="0" err="1">
                <a:effectLst/>
                <a:ea typeface="Calibri" panose="020F0502020204030204" pitchFamily="34" charset="0"/>
                <a:cs typeface="Times New Roman" panose="02020603050405020304" pitchFamily="18" charset="0"/>
              </a:rPr>
              <a:t>L’année</a:t>
            </a:r>
            <a:r>
              <a:rPr lang="en-US" sz="1100" i="1" dirty="0">
                <a:effectLst/>
                <a:ea typeface="Calibri" panose="020F0502020204030204" pitchFamily="34" charset="0"/>
                <a:cs typeface="Times New Roman" panose="02020603050405020304" pitchFamily="18" charset="0"/>
              </a:rPr>
              <a:t> </a:t>
            </a:r>
            <a:r>
              <a:rPr lang="en-US" sz="1100" i="1" dirty="0" err="1">
                <a:effectLst/>
                <a:ea typeface="Calibri" panose="020F0502020204030204" pitchFamily="34" charset="0"/>
                <a:cs typeface="Times New Roman" panose="02020603050405020304" pitchFamily="18" charset="0"/>
              </a:rPr>
              <a:t>stragegique</a:t>
            </a:r>
            <a:r>
              <a:rPr lang="en-US" sz="1100" i="1" dirty="0">
                <a:effectLst/>
                <a:ea typeface="Calibri" panose="020F0502020204030204" pitchFamily="34" charset="0"/>
                <a:cs typeface="Times New Roman" panose="02020603050405020304" pitchFamily="18" charset="0"/>
              </a:rPr>
              <a:t> 2021- </a:t>
            </a:r>
            <a:r>
              <a:rPr lang="en-US" sz="1100" i="1" dirty="0" err="1">
                <a:effectLst/>
                <a:ea typeface="Calibri" panose="020F0502020204030204" pitchFamily="34" charset="0"/>
                <a:cs typeface="Times New Roman" panose="02020603050405020304" pitchFamily="18" charset="0"/>
              </a:rPr>
              <a:t>Analyse</a:t>
            </a:r>
            <a:r>
              <a:rPr lang="en-US" sz="1100" i="1" dirty="0">
                <a:effectLst/>
                <a:ea typeface="Calibri" panose="020F0502020204030204" pitchFamily="34" charset="0"/>
                <a:cs typeface="Times New Roman" panose="02020603050405020304" pitchFamily="18" charset="0"/>
              </a:rPr>
              <a:t> des </a:t>
            </a:r>
            <a:r>
              <a:rPr lang="en-US" sz="1100" i="1" dirty="0" err="1">
                <a:effectLst/>
                <a:ea typeface="Calibri" panose="020F0502020204030204" pitchFamily="34" charset="0"/>
                <a:cs typeface="Times New Roman" panose="02020603050405020304" pitchFamily="18" charset="0"/>
              </a:rPr>
              <a:t>enjeux</a:t>
            </a:r>
            <a:r>
              <a:rPr lang="en-US" sz="1100" i="1" dirty="0">
                <a:effectLst/>
                <a:ea typeface="Calibri" panose="020F0502020204030204" pitchFamily="34" charset="0"/>
                <a:cs typeface="Times New Roman" panose="02020603050405020304" pitchFamily="18" charset="0"/>
              </a:rPr>
              <a:t> </a:t>
            </a:r>
            <a:r>
              <a:rPr lang="en-US" sz="1100" i="1" dirty="0" err="1">
                <a:effectLst/>
                <a:ea typeface="Calibri" panose="020F0502020204030204" pitchFamily="34" charset="0"/>
                <a:cs typeface="Times New Roman" panose="02020603050405020304" pitchFamily="18" charset="0"/>
              </a:rPr>
              <a:t>internationaux</a:t>
            </a:r>
            <a:r>
              <a:rPr lang="en-US" sz="1100" dirty="0">
                <a:effectLst/>
                <a:ea typeface="Calibri" panose="020F0502020204030204" pitchFamily="34" charset="0"/>
                <a:cs typeface="Times New Roman" panose="02020603050405020304" pitchFamily="18" charset="0"/>
              </a:rPr>
              <a:t>. Paris: Armand Colin, 2020.</a:t>
            </a:r>
            <a:endParaRPr lang="it-IT" sz="1100" dirty="0">
              <a:effectLst/>
              <a:ea typeface="Calibri" panose="020F0502020204030204" pitchFamily="34" charset="0"/>
              <a:cs typeface="Times New Roman" panose="02020603050405020304" pitchFamily="18" charset="0"/>
            </a:endParaRPr>
          </a:p>
          <a:p>
            <a:pPr marL="342900" lvl="0" indent="-342900">
              <a:lnSpc>
                <a:spcPct val="110000"/>
              </a:lnSpc>
              <a:spcAft>
                <a:spcPts val="800"/>
              </a:spcAft>
              <a:buFont typeface="Arial" panose="020B0604020202020204" pitchFamily="34" charset="0"/>
              <a:buChar char="•"/>
              <a:tabLst>
                <a:tab pos="457200" algn="l"/>
              </a:tabLst>
            </a:pPr>
            <a:r>
              <a:rPr lang="en-US" sz="1100" dirty="0">
                <a:effectLst/>
                <a:ea typeface="Calibri" panose="020F0502020204030204" pitchFamily="34" charset="0"/>
                <a:cs typeface="Times New Roman" panose="02020603050405020304" pitchFamily="18" charset="0"/>
              </a:rPr>
              <a:t>Calvo, V. &amp; </a:t>
            </a:r>
            <a:r>
              <a:rPr lang="en-US" sz="1100" dirty="0" err="1">
                <a:effectLst/>
                <a:ea typeface="Calibri" panose="020F0502020204030204" pitchFamily="34" charset="0"/>
                <a:cs typeface="Times New Roman" panose="02020603050405020304" pitchFamily="18" charset="0"/>
              </a:rPr>
              <a:t>Recondo</a:t>
            </a:r>
            <a:r>
              <a:rPr lang="en-US" sz="1100" dirty="0">
                <a:effectLst/>
                <a:ea typeface="Calibri" panose="020F0502020204030204" pitchFamily="34" charset="0"/>
                <a:cs typeface="Times New Roman" panose="02020603050405020304" pitchFamily="18" charset="0"/>
              </a:rPr>
              <a:t>, D. (2012). </a:t>
            </a:r>
            <a:r>
              <a:rPr lang="en-US" sz="1100" dirty="0" err="1">
                <a:effectLst/>
                <a:ea typeface="Calibri" panose="020F0502020204030204" pitchFamily="34" charset="0"/>
                <a:cs typeface="Times New Roman" panose="02020603050405020304" pitchFamily="18" charset="0"/>
              </a:rPr>
              <a:t>Chapitre</a:t>
            </a:r>
            <a:r>
              <a:rPr lang="en-US" sz="1100" dirty="0">
                <a:effectLst/>
                <a:ea typeface="Calibri" panose="020F0502020204030204" pitchFamily="34" charset="0"/>
                <a:cs typeface="Times New Roman" panose="02020603050405020304" pitchFamily="18" charset="0"/>
              </a:rPr>
              <a:t> 5 / </a:t>
            </a:r>
            <a:r>
              <a:rPr lang="en-US" sz="1100" dirty="0" err="1">
                <a:effectLst/>
                <a:ea typeface="Calibri" panose="020F0502020204030204" pitchFamily="34" charset="0"/>
                <a:cs typeface="Times New Roman" panose="02020603050405020304" pitchFamily="18" charset="0"/>
              </a:rPr>
              <a:t>Bolivie</a:t>
            </a:r>
            <a:r>
              <a:rPr lang="en-US" sz="1100" dirty="0">
                <a:effectLst/>
                <a:ea typeface="Calibri" panose="020F0502020204030204" pitchFamily="34" charset="0"/>
                <a:cs typeface="Times New Roman" panose="02020603050405020304" pitchFamily="18" charset="0"/>
              </a:rPr>
              <a:t> : le </a:t>
            </a:r>
            <a:r>
              <a:rPr lang="en-US" sz="1100" dirty="0" err="1">
                <a:effectLst/>
                <a:ea typeface="Calibri" panose="020F0502020204030204" pitchFamily="34" charset="0"/>
                <a:cs typeface="Times New Roman" panose="02020603050405020304" pitchFamily="18" charset="0"/>
              </a:rPr>
              <a:t>gouvernement</a:t>
            </a:r>
            <a:r>
              <a:rPr lang="en-US" sz="1100" dirty="0">
                <a:effectLst/>
                <a:ea typeface="Calibri" panose="020F0502020204030204" pitchFamily="34" charset="0"/>
                <a:cs typeface="Times New Roman" panose="02020603050405020304" pitchFamily="18" charset="0"/>
              </a:rPr>
              <a:t> </a:t>
            </a:r>
            <a:r>
              <a:rPr lang="en-US" sz="1100" dirty="0" err="1">
                <a:effectLst/>
                <a:ea typeface="Calibri" panose="020F0502020204030204" pitchFamily="34" charset="0"/>
                <a:cs typeface="Times New Roman" panose="02020603050405020304" pitchFamily="18" charset="0"/>
              </a:rPr>
              <a:t>d'Evo</a:t>
            </a:r>
            <a:r>
              <a:rPr lang="en-US" sz="1100" dirty="0">
                <a:effectLst/>
                <a:ea typeface="Calibri" panose="020F0502020204030204" pitchFamily="34" charset="0"/>
                <a:cs typeface="Times New Roman" panose="02020603050405020304" pitchFamily="18" charset="0"/>
              </a:rPr>
              <a:t> Morales entre </a:t>
            </a:r>
            <a:r>
              <a:rPr lang="en-US" sz="1100" dirty="0" err="1">
                <a:effectLst/>
                <a:ea typeface="Calibri" panose="020F0502020204030204" pitchFamily="34" charset="0"/>
                <a:cs typeface="Times New Roman" panose="02020603050405020304" pitchFamily="18" charset="0"/>
              </a:rPr>
              <a:t>décolonisation</a:t>
            </a:r>
            <a:r>
              <a:rPr lang="en-US" sz="1100" dirty="0">
                <a:effectLst/>
                <a:ea typeface="Calibri" panose="020F0502020204030204" pitchFamily="34" charset="0"/>
                <a:cs typeface="Times New Roman" panose="02020603050405020304" pitchFamily="18" charset="0"/>
              </a:rPr>
              <a:t> de </a:t>
            </a:r>
            <a:r>
              <a:rPr lang="en-US" sz="1100" dirty="0" err="1">
                <a:effectLst/>
                <a:ea typeface="Calibri" panose="020F0502020204030204" pitchFamily="34" charset="0"/>
                <a:cs typeface="Times New Roman" panose="02020603050405020304" pitchFamily="18" charset="0"/>
              </a:rPr>
              <a:t>l'état</a:t>
            </a:r>
            <a:r>
              <a:rPr lang="en-US" sz="1100" dirty="0">
                <a:effectLst/>
                <a:ea typeface="Calibri" panose="020F0502020204030204" pitchFamily="34" charset="0"/>
                <a:cs typeface="Times New Roman" panose="02020603050405020304" pitchFamily="18" charset="0"/>
              </a:rPr>
              <a:t> et </a:t>
            </a:r>
            <a:r>
              <a:rPr lang="en-US" sz="1100" dirty="0" err="1">
                <a:effectLst/>
                <a:ea typeface="Calibri" panose="020F0502020204030204" pitchFamily="34" charset="0"/>
                <a:cs typeface="Times New Roman" panose="02020603050405020304" pitchFamily="18" charset="0"/>
              </a:rPr>
              <a:t>clientélisation</a:t>
            </a:r>
            <a:r>
              <a:rPr lang="en-US" sz="1100" dirty="0">
                <a:effectLst/>
                <a:ea typeface="Calibri" panose="020F0502020204030204" pitchFamily="34" charset="0"/>
                <a:cs typeface="Times New Roman" panose="02020603050405020304" pitchFamily="18" charset="0"/>
              </a:rPr>
              <a:t> politique. Dans : , O. </a:t>
            </a:r>
            <a:r>
              <a:rPr lang="en-US" sz="1100" dirty="0" err="1">
                <a:effectLst/>
                <a:ea typeface="Calibri" panose="020F0502020204030204" pitchFamily="34" charset="0"/>
                <a:cs typeface="Times New Roman" panose="02020603050405020304" pitchFamily="18" charset="0"/>
              </a:rPr>
              <a:t>Dabène</a:t>
            </a:r>
            <a:r>
              <a:rPr lang="en-US" sz="1100" dirty="0">
                <a:effectLst/>
                <a:ea typeface="Calibri" panose="020F0502020204030204" pitchFamily="34" charset="0"/>
                <a:cs typeface="Times New Roman" panose="02020603050405020304" pitchFamily="18" charset="0"/>
              </a:rPr>
              <a:t>, </a:t>
            </a:r>
            <a:r>
              <a:rPr lang="en-US" sz="1100" i="1" dirty="0">
                <a:effectLst/>
                <a:ea typeface="Calibri" panose="020F0502020204030204" pitchFamily="34" charset="0"/>
                <a:cs typeface="Times New Roman" panose="02020603050405020304" pitchFamily="18" charset="0"/>
              </a:rPr>
              <a:t>La Gauche </a:t>
            </a:r>
            <a:r>
              <a:rPr lang="en-US" sz="1100" i="1" dirty="0" err="1">
                <a:effectLst/>
                <a:ea typeface="Calibri" panose="020F0502020204030204" pitchFamily="34" charset="0"/>
                <a:cs typeface="Times New Roman" panose="02020603050405020304" pitchFamily="18" charset="0"/>
              </a:rPr>
              <a:t>en</a:t>
            </a:r>
            <a:r>
              <a:rPr lang="en-US" sz="1100" i="1" dirty="0">
                <a:effectLst/>
                <a:ea typeface="Calibri" panose="020F0502020204030204" pitchFamily="34" charset="0"/>
                <a:cs typeface="Times New Roman" panose="02020603050405020304" pitchFamily="18" charset="0"/>
              </a:rPr>
              <a:t> </a:t>
            </a:r>
            <a:r>
              <a:rPr lang="en-US" sz="1100" i="1" dirty="0" err="1">
                <a:effectLst/>
                <a:ea typeface="Calibri" panose="020F0502020204030204" pitchFamily="34" charset="0"/>
                <a:cs typeface="Times New Roman" panose="02020603050405020304" pitchFamily="18" charset="0"/>
              </a:rPr>
              <a:t>Amérique</a:t>
            </a:r>
            <a:r>
              <a:rPr lang="en-US" sz="1100" i="1" dirty="0">
                <a:effectLst/>
                <a:ea typeface="Calibri" panose="020F0502020204030204" pitchFamily="34" charset="0"/>
                <a:cs typeface="Times New Roman" panose="02020603050405020304" pitchFamily="18" charset="0"/>
              </a:rPr>
              <a:t> </a:t>
            </a:r>
            <a:r>
              <a:rPr lang="en-US" sz="1100" i="1" dirty="0" err="1">
                <a:effectLst/>
                <a:ea typeface="Calibri" panose="020F0502020204030204" pitchFamily="34" charset="0"/>
                <a:cs typeface="Times New Roman" panose="02020603050405020304" pitchFamily="18" charset="0"/>
              </a:rPr>
              <a:t>latine</a:t>
            </a:r>
            <a:r>
              <a:rPr lang="en-US" sz="1100" i="1" dirty="0">
                <a:effectLst/>
                <a:ea typeface="Calibri" panose="020F0502020204030204" pitchFamily="34" charset="0"/>
                <a:cs typeface="Times New Roman" panose="02020603050405020304" pitchFamily="18" charset="0"/>
              </a:rPr>
              <a:t>, 1998-2012</a:t>
            </a:r>
            <a:r>
              <a:rPr lang="en-US" sz="1100" dirty="0">
                <a:effectLst/>
                <a:ea typeface="Calibri" panose="020F0502020204030204" pitchFamily="34" charset="0"/>
                <a:cs typeface="Times New Roman" panose="02020603050405020304" pitchFamily="18" charset="0"/>
              </a:rPr>
              <a:t> (pp. 175-199). Paris: Presses de Sciences Po.</a:t>
            </a:r>
            <a:endParaRPr lang="it-IT" sz="1100" dirty="0">
              <a:effectLst/>
              <a:ea typeface="Calibri" panose="020F0502020204030204" pitchFamily="34" charset="0"/>
              <a:cs typeface="Times New Roman" panose="02020603050405020304" pitchFamily="18" charset="0"/>
            </a:endParaRPr>
          </a:p>
          <a:p>
            <a:pPr marL="342900" lvl="0" indent="-342900">
              <a:lnSpc>
                <a:spcPct val="110000"/>
              </a:lnSpc>
              <a:spcAft>
                <a:spcPts val="800"/>
              </a:spcAft>
              <a:buFont typeface="Arial" panose="020B0604020202020204" pitchFamily="34" charset="0"/>
              <a:buChar char="•"/>
              <a:tabLst>
                <a:tab pos="457200" algn="l"/>
              </a:tabLst>
            </a:pPr>
            <a:r>
              <a:rPr lang="es-ES" sz="1100" dirty="0">
                <a:effectLst/>
                <a:ea typeface="Calibri" panose="020F0502020204030204" pitchFamily="34" charset="0"/>
                <a:cs typeface="Times New Roman" panose="02020603050405020304" pitchFamily="18" charset="0"/>
              </a:rPr>
              <a:t>Canessa, A. (2014). Les paradoxes des politiques multiculturelles en Bolivie : entre inclusion et exclusion. </a:t>
            </a:r>
            <a:r>
              <a:rPr lang="en-US" sz="1100" i="1" dirty="0" err="1">
                <a:effectLst/>
                <a:ea typeface="Calibri" panose="020F0502020204030204" pitchFamily="34" charset="0"/>
                <a:cs typeface="Times New Roman" panose="02020603050405020304" pitchFamily="18" charset="0"/>
              </a:rPr>
              <a:t>Problèmes</a:t>
            </a:r>
            <a:r>
              <a:rPr lang="en-US" sz="1100" i="1" dirty="0">
                <a:effectLst/>
                <a:ea typeface="Calibri" panose="020F0502020204030204" pitchFamily="34" charset="0"/>
                <a:cs typeface="Times New Roman" panose="02020603050405020304" pitchFamily="18" charset="0"/>
              </a:rPr>
              <a:t> </a:t>
            </a:r>
            <a:r>
              <a:rPr lang="en-US" sz="1100" i="1" dirty="0" err="1">
                <a:effectLst/>
                <a:ea typeface="Calibri" panose="020F0502020204030204" pitchFamily="34" charset="0"/>
                <a:cs typeface="Times New Roman" panose="02020603050405020304" pitchFamily="18" charset="0"/>
              </a:rPr>
              <a:t>d'Amérique</a:t>
            </a:r>
            <a:r>
              <a:rPr lang="en-US" sz="1100" i="1" dirty="0">
                <a:effectLst/>
                <a:ea typeface="Calibri" panose="020F0502020204030204" pitchFamily="34" charset="0"/>
                <a:cs typeface="Times New Roman" panose="02020603050405020304" pitchFamily="18" charset="0"/>
              </a:rPr>
              <a:t> </a:t>
            </a:r>
            <a:r>
              <a:rPr lang="en-US" sz="1100" i="1" dirty="0" err="1">
                <a:effectLst/>
                <a:ea typeface="Calibri" panose="020F0502020204030204" pitchFamily="34" charset="0"/>
                <a:cs typeface="Times New Roman" panose="02020603050405020304" pitchFamily="18" charset="0"/>
              </a:rPr>
              <a:t>latine</a:t>
            </a:r>
            <a:r>
              <a:rPr lang="en-US" sz="1100" dirty="0">
                <a:effectLst/>
                <a:ea typeface="Calibri" panose="020F0502020204030204" pitchFamily="34" charset="0"/>
                <a:cs typeface="Times New Roman" panose="02020603050405020304" pitchFamily="18" charset="0"/>
              </a:rPr>
              <a:t>, 92(1), 11-26. </a:t>
            </a:r>
            <a:r>
              <a:rPr lang="en-US" sz="1100" u="sng" dirty="0">
                <a:effectLst/>
                <a:ea typeface="Calibri" panose="020F0502020204030204" pitchFamily="34" charset="0"/>
                <a:cs typeface="Times New Roman" panose="02020603050405020304" pitchFamily="18" charset="0"/>
                <a:hlinkClick r:id="rId3"/>
              </a:rPr>
              <a:t>https://doi.org/10.3917/pal.092.0011</a:t>
            </a:r>
            <a:r>
              <a:rPr lang="en-US" sz="1100" dirty="0">
                <a:effectLst/>
                <a:ea typeface="Calibri" panose="020F0502020204030204" pitchFamily="34" charset="0"/>
                <a:cs typeface="Times New Roman" panose="02020603050405020304" pitchFamily="18" charset="0"/>
              </a:rPr>
              <a:t> </a:t>
            </a:r>
            <a:endParaRPr lang="it-IT" sz="1100" dirty="0">
              <a:effectLst/>
              <a:ea typeface="Calibri" panose="020F0502020204030204" pitchFamily="34" charset="0"/>
              <a:cs typeface="Times New Roman" panose="02020603050405020304" pitchFamily="18" charset="0"/>
            </a:endParaRPr>
          </a:p>
          <a:p>
            <a:pPr marL="342900" lvl="0" indent="-342900">
              <a:lnSpc>
                <a:spcPct val="110000"/>
              </a:lnSpc>
              <a:spcAft>
                <a:spcPts val="800"/>
              </a:spcAft>
              <a:buFont typeface="Arial" panose="020B0604020202020204" pitchFamily="34" charset="0"/>
              <a:buChar char="•"/>
              <a:tabLst>
                <a:tab pos="457200" algn="l"/>
              </a:tabLst>
            </a:pPr>
            <a:r>
              <a:rPr lang="es-ES" sz="1100" dirty="0">
                <a:effectLst/>
                <a:ea typeface="Calibri" panose="020F0502020204030204" pitchFamily="34" charset="0"/>
                <a:cs typeface="Times New Roman" panose="02020603050405020304" pitchFamily="18" charset="0"/>
              </a:rPr>
              <a:t>Cardozo, R. (2009). Evo Morales en Bolivie. </a:t>
            </a:r>
            <a:r>
              <a:rPr lang="en-US" sz="1100" i="1" dirty="0">
                <a:effectLst/>
                <a:ea typeface="Calibri" panose="020F0502020204030204" pitchFamily="34" charset="0"/>
                <a:cs typeface="Times New Roman" panose="02020603050405020304" pitchFamily="18" charset="0"/>
              </a:rPr>
              <a:t>Études</a:t>
            </a:r>
            <a:r>
              <a:rPr lang="en-US" sz="1100" dirty="0">
                <a:effectLst/>
                <a:ea typeface="Calibri" panose="020F0502020204030204" pitchFamily="34" charset="0"/>
                <a:cs typeface="Times New Roman" panose="02020603050405020304" pitchFamily="18" charset="0"/>
              </a:rPr>
              <a:t>, tome 411(7-8), 17-27. </a:t>
            </a:r>
            <a:r>
              <a:rPr lang="en-US" sz="1100" u="sng" dirty="0">
                <a:effectLst/>
                <a:ea typeface="Calibri" panose="020F0502020204030204" pitchFamily="34" charset="0"/>
                <a:cs typeface="Times New Roman" panose="02020603050405020304" pitchFamily="18" charset="0"/>
                <a:hlinkClick r:id="rId4"/>
              </a:rPr>
              <a:t>https://doi.org/10.3917/etu.111.0017</a:t>
            </a:r>
            <a:r>
              <a:rPr lang="en-US" sz="1100" dirty="0">
                <a:effectLst/>
                <a:ea typeface="Calibri" panose="020F0502020204030204" pitchFamily="34" charset="0"/>
                <a:cs typeface="Times New Roman" panose="02020603050405020304" pitchFamily="18" charset="0"/>
              </a:rPr>
              <a:t> </a:t>
            </a:r>
            <a:endParaRPr lang="it-IT" sz="1100" dirty="0">
              <a:effectLst/>
              <a:ea typeface="Calibri" panose="020F0502020204030204" pitchFamily="34" charset="0"/>
              <a:cs typeface="Times New Roman" panose="02020603050405020304" pitchFamily="18" charset="0"/>
            </a:endParaRPr>
          </a:p>
          <a:p>
            <a:pPr marL="342900" lvl="0" indent="-342900">
              <a:lnSpc>
                <a:spcPct val="110000"/>
              </a:lnSpc>
              <a:spcAft>
                <a:spcPts val="800"/>
              </a:spcAft>
              <a:buFont typeface="Arial" panose="020B0604020202020204" pitchFamily="34" charset="0"/>
              <a:buChar char="•"/>
              <a:tabLst>
                <a:tab pos="457200" algn="l"/>
              </a:tabLst>
            </a:pPr>
            <a:r>
              <a:rPr lang="en-US" sz="1100" dirty="0">
                <a:effectLst/>
                <a:ea typeface="Calibri" panose="020F0502020204030204" pitchFamily="34" charset="0"/>
                <a:cs typeface="Times New Roman" panose="02020603050405020304" pitchFamily="18" charset="0"/>
              </a:rPr>
              <a:t>DUNKERLEY , JAMES . (2007). Evo Morales, the ‘Two </a:t>
            </a:r>
            <a:r>
              <a:rPr lang="en-US" sz="1100" dirty="0" err="1">
                <a:effectLst/>
                <a:ea typeface="Calibri" panose="020F0502020204030204" pitchFamily="34" charset="0"/>
                <a:cs typeface="Times New Roman" panose="02020603050405020304" pitchFamily="18" charset="0"/>
              </a:rPr>
              <a:t>Bolivias</a:t>
            </a:r>
            <a:r>
              <a:rPr lang="en-US" sz="1100" dirty="0">
                <a:effectLst/>
                <a:ea typeface="Calibri" panose="020F0502020204030204" pitchFamily="34" charset="0"/>
                <a:cs typeface="Times New Roman" panose="02020603050405020304" pitchFamily="18" charset="0"/>
              </a:rPr>
              <a:t>’ and the Third Bolivian Revolution. Journal of Latin American Studies. 39. 133 - 166. 10.1017/S0022216X06002069.</a:t>
            </a:r>
            <a:endParaRPr lang="it-IT" sz="1100" dirty="0">
              <a:effectLst/>
              <a:ea typeface="Calibri" panose="020F0502020204030204" pitchFamily="34" charset="0"/>
              <a:cs typeface="Times New Roman" panose="02020603050405020304" pitchFamily="18" charset="0"/>
            </a:endParaRPr>
          </a:p>
          <a:p>
            <a:pPr marL="342900" lvl="0" indent="-342900">
              <a:lnSpc>
                <a:spcPct val="110000"/>
              </a:lnSpc>
              <a:spcAft>
                <a:spcPts val="800"/>
              </a:spcAft>
              <a:buFont typeface="Arial" panose="020B0604020202020204" pitchFamily="34" charset="0"/>
              <a:buChar char="•"/>
              <a:tabLst>
                <a:tab pos="457200" algn="l"/>
              </a:tabLst>
            </a:pPr>
            <a:r>
              <a:rPr lang="en-US" sz="1100" dirty="0">
                <a:effectLst/>
                <a:ea typeface="Calibri" panose="020F0502020204030204" pitchFamily="34" charset="0"/>
                <a:cs typeface="Times New Roman" panose="02020603050405020304" pitchFamily="18" charset="0"/>
              </a:rPr>
              <a:t>From H.H. </a:t>
            </a:r>
            <a:r>
              <a:rPr lang="en-US" sz="1100" dirty="0" err="1">
                <a:effectLst/>
                <a:ea typeface="Calibri" panose="020F0502020204030204" pitchFamily="34" charset="0"/>
                <a:cs typeface="Times New Roman" panose="02020603050405020304" pitchFamily="18" charset="0"/>
              </a:rPr>
              <a:t>Gerth</a:t>
            </a:r>
            <a:r>
              <a:rPr lang="en-US" sz="1100" dirty="0">
                <a:effectLst/>
                <a:ea typeface="Calibri" panose="020F0502020204030204" pitchFamily="34" charset="0"/>
                <a:cs typeface="Times New Roman" panose="02020603050405020304" pitchFamily="18" charset="0"/>
              </a:rPr>
              <a:t> and C. Wright Mills (Translated and edited), From Max Weber: Essays in Sociology, pp. 77­128, New York: Oxford University Press, 1946 .</a:t>
            </a:r>
            <a:endParaRPr lang="it-IT" sz="1100" dirty="0">
              <a:effectLst/>
              <a:ea typeface="Calibri" panose="020F0502020204030204" pitchFamily="34" charset="0"/>
              <a:cs typeface="Times New Roman" panose="02020603050405020304" pitchFamily="18" charset="0"/>
            </a:endParaRPr>
          </a:p>
          <a:p>
            <a:pPr marL="342900" lvl="0" indent="-342900">
              <a:lnSpc>
                <a:spcPct val="110000"/>
              </a:lnSpc>
              <a:spcAft>
                <a:spcPts val="800"/>
              </a:spcAft>
              <a:buFont typeface="Arial" panose="020B0604020202020204" pitchFamily="34" charset="0"/>
              <a:buChar char="•"/>
              <a:tabLst>
                <a:tab pos="457200" algn="l"/>
              </a:tabLst>
            </a:pPr>
            <a:r>
              <a:rPr lang="en-US" sz="1100" dirty="0">
                <a:effectLst/>
                <a:ea typeface="Calibri" panose="020F0502020204030204" pitchFamily="34" charset="0"/>
                <a:cs typeface="Times New Roman" panose="02020603050405020304" pitchFamily="18" charset="0"/>
              </a:rPr>
              <a:t>Ilo.org. 2020. The impact of COVID-19 on indigenous communities: Insights from the Indigenous Navigator Retrieved from </a:t>
            </a:r>
            <a:r>
              <a:rPr lang="en-US" sz="1100" u="sng" dirty="0">
                <a:effectLst/>
                <a:ea typeface="Calibri" panose="020F0502020204030204" pitchFamily="34" charset="0"/>
                <a:cs typeface="Times New Roman" panose="02020603050405020304" pitchFamily="18" charset="0"/>
                <a:hlinkClick r:id="rId5"/>
              </a:rPr>
              <a:t>https://www.ilo.org/wcmsp5/groups/public/---dgreports/---gender/documents/publication/wcms_757475.pdf</a:t>
            </a:r>
            <a:endParaRPr lang="it-IT" sz="1100" dirty="0">
              <a:effectLst/>
              <a:ea typeface="Calibri" panose="020F0502020204030204" pitchFamily="34" charset="0"/>
              <a:cs typeface="Times New Roman" panose="02020603050405020304" pitchFamily="18" charset="0"/>
            </a:endParaRPr>
          </a:p>
          <a:p>
            <a:pPr marL="342900" lvl="0" indent="-342900">
              <a:lnSpc>
                <a:spcPct val="110000"/>
              </a:lnSpc>
              <a:spcAft>
                <a:spcPts val="800"/>
              </a:spcAft>
              <a:buFont typeface="Arial" panose="020B0604020202020204" pitchFamily="34" charset="0"/>
              <a:buChar char="•"/>
              <a:tabLst>
                <a:tab pos="457200" algn="l"/>
              </a:tabLst>
            </a:pPr>
            <a:r>
              <a:rPr lang="en-US" sz="1100" dirty="0">
                <a:effectLst/>
                <a:ea typeface="Calibri" panose="020F0502020204030204" pitchFamily="34" charset="0"/>
                <a:cs typeface="Times New Roman" panose="02020603050405020304" pitchFamily="18" charset="0"/>
              </a:rPr>
              <a:t>Jeffery R. Webber, From Rebellion to Reform in Bolivia: Class Struggle, Indigenous Liberation, and the Politics of Evo Morales (Chicago, IL: Haymarket Books, 2011).</a:t>
            </a:r>
            <a:endParaRPr lang="it-IT" sz="1100" dirty="0">
              <a:effectLst/>
              <a:ea typeface="Calibri" panose="020F0502020204030204" pitchFamily="34" charset="0"/>
              <a:cs typeface="Times New Roman" panose="02020603050405020304" pitchFamily="18" charset="0"/>
            </a:endParaRPr>
          </a:p>
          <a:p>
            <a:pPr marL="342900" lvl="0" indent="-342900">
              <a:lnSpc>
                <a:spcPct val="110000"/>
              </a:lnSpc>
              <a:spcAft>
                <a:spcPts val="800"/>
              </a:spcAft>
              <a:buFont typeface="Arial" panose="020B0604020202020204" pitchFamily="34" charset="0"/>
              <a:buChar char="•"/>
              <a:tabLst>
                <a:tab pos="457200" algn="l"/>
              </a:tabLst>
            </a:pPr>
            <a:r>
              <a:rPr lang="en-US" sz="1100" dirty="0">
                <a:effectLst/>
                <a:ea typeface="Calibri" panose="020F0502020204030204" pitchFamily="34" charset="0"/>
                <a:cs typeface="Times New Roman" panose="02020603050405020304" pitchFamily="18" charset="0"/>
              </a:rPr>
              <a:t>Nancy </a:t>
            </a:r>
            <a:r>
              <a:rPr lang="en-US" sz="1100" dirty="0" err="1">
                <a:effectLst/>
                <a:ea typeface="Calibri" panose="020F0502020204030204" pitchFamily="34" charset="0"/>
                <a:cs typeface="Times New Roman" panose="02020603050405020304" pitchFamily="18" charset="0"/>
              </a:rPr>
              <a:t>Postero</a:t>
            </a:r>
            <a:r>
              <a:rPr lang="en-US" sz="1100" dirty="0">
                <a:effectLst/>
                <a:ea typeface="Calibri" panose="020F0502020204030204" pitchFamily="34" charset="0"/>
                <a:cs typeface="Times New Roman" panose="02020603050405020304" pitchFamily="18" charset="0"/>
              </a:rPr>
              <a:t> (2007) Andean Utopias in Evo Morales’s Bolivia, Latin American and Caribbean Ethnic Studies, 2:1, 1-28, DOI :10.1080/17442220601167269 </a:t>
            </a:r>
            <a:endParaRPr lang="it-IT" sz="1100" dirty="0">
              <a:effectLst/>
              <a:ea typeface="Calibri" panose="020F0502020204030204" pitchFamily="34" charset="0"/>
              <a:cs typeface="Times New Roman" panose="02020603050405020304" pitchFamily="18" charset="0"/>
            </a:endParaRPr>
          </a:p>
          <a:p>
            <a:pPr marL="0" indent="0">
              <a:lnSpc>
                <a:spcPct val="110000"/>
              </a:lnSpc>
              <a:spcAft>
                <a:spcPts val="800"/>
              </a:spcAft>
              <a:buNone/>
            </a:pPr>
            <a:endParaRPr lang="it-IT" sz="1100" dirty="0">
              <a:effectLst/>
              <a:ea typeface="Calibri" panose="020F0502020204030204" pitchFamily="34" charset="0"/>
              <a:cs typeface="Times New Roman" panose="02020603050405020304" pitchFamily="18" charset="0"/>
            </a:endParaRPr>
          </a:p>
          <a:p>
            <a:pPr>
              <a:lnSpc>
                <a:spcPct val="110000"/>
              </a:lnSpc>
            </a:pPr>
            <a:endParaRPr lang="it-IT" sz="1100" dirty="0"/>
          </a:p>
        </p:txBody>
      </p:sp>
    </p:spTree>
    <p:extLst>
      <p:ext uri="{BB962C8B-B14F-4D97-AF65-F5344CB8AC3E}">
        <p14:creationId xmlns:p14="http://schemas.microsoft.com/office/powerpoint/2010/main" val="31120086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C5CC17-FF17-43CF-B073-D9051465D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EBE2DDC-0D14-44E6-A1AB-2EEC095074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9318" y="1410082"/>
            <a:ext cx="6858000" cy="4037835"/>
          </a:xfrm>
          <a:prstGeom prst="rect">
            <a:avLst/>
          </a:prstGeom>
          <a:gradFill>
            <a:gsLst>
              <a:gs pos="8000">
                <a:schemeClr val="accent6"/>
              </a:gs>
              <a:gs pos="100000">
                <a:schemeClr val="accent5">
                  <a:alpha val="7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8543D98-0AA2-43B4-B508-DC1DB7F3DC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2414" y="1406060"/>
            <a:ext cx="6857572" cy="4045450"/>
          </a:xfrm>
          <a:prstGeom prst="rect">
            <a:avLst/>
          </a:prstGeom>
          <a:gradFill>
            <a:gsLst>
              <a:gs pos="0">
                <a:schemeClr val="accent4">
                  <a:alpha val="0"/>
                </a:schemeClr>
              </a:gs>
              <a:gs pos="96000">
                <a:schemeClr val="accent2"/>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723C1D-9A1A-465B-8164-483BF54266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98889" y="3617790"/>
            <a:ext cx="2453337" cy="4027079"/>
          </a:xfrm>
          <a:prstGeom prst="rect">
            <a:avLst/>
          </a:prstGeom>
          <a:gradFill>
            <a:gsLst>
              <a:gs pos="2000">
                <a:schemeClr val="accent5">
                  <a:alpha val="35000"/>
                </a:schemeClr>
              </a:gs>
              <a:gs pos="67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6680484-5F73-4078-85C2-415205B1A4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30441" y="1644149"/>
            <a:ext cx="4384532" cy="4196758"/>
          </a:xfrm>
          <a:custGeom>
            <a:avLst/>
            <a:gdLst>
              <a:gd name="connsiteX0" fmla="*/ 44539 w 4384532"/>
              <a:gd name="connsiteY0" fmla="*/ 2446310 h 4196758"/>
              <a:gd name="connsiteX1" fmla="*/ 0 w 4384532"/>
              <a:gd name="connsiteY1" fmla="*/ 2004492 h 4196758"/>
              <a:gd name="connsiteX2" fmla="*/ 500607 w 4384532"/>
              <a:gd name="connsiteY2" fmla="*/ 610007 h 4196758"/>
              <a:gd name="connsiteX3" fmla="*/ 589546 w 4384532"/>
              <a:gd name="connsiteY3" fmla="*/ 512149 h 4196758"/>
              <a:gd name="connsiteX4" fmla="*/ 3077760 w 4384532"/>
              <a:gd name="connsiteY4" fmla="*/ 0 h 4196758"/>
              <a:gd name="connsiteX5" fmla="*/ 3237230 w 4384532"/>
              <a:gd name="connsiteY5" fmla="*/ 76821 h 4196758"/>
              <a:gd name="connsiteX6" fmla="*/ 4384532 w 4384532"/>
              <a:gd name="connsiteY6" fmla="*/ 2004492 h 4196758"/>
              <a:gd name="connsiteX7" fmla="*/ 2192266 w 4384532"/>
              <a:gd name="connsiteY7" fmla="*/ 4196758 h 4196758"/>
              <a:gd name="connsiteX8" fmla="*/ 44539 w 4384532"/>
              <a:gd name="connsiteY8" fmla="*/ 2446310 h 419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4532" h="4196758">
                <a:moveTo>
                  <a:pt x="44539" y="2446310"/>
                </a:moveTo>
                <a:cubicBezTo>
                  <a:pt x="15336" y="2303599"/>
                  <a:pt x="0" y="2155836"/>
                  <a:pt x="0" y="2004492"/>
                </a:cubicBezTo>
                <a:cubicBezTo>
                  <a:pt x="0" y="1474787"/>
                  <a:pt x="187867" y="988960"/>
                  <a:pt x="500607" y="610007"/>
                </a:cubicBezTo>
                <a:lnTo>
                  <a:pt x="589546" y="512149"/>
                </a:lnTo>
                <a:lnTo>
                  <a:pt x="3077760" y="0"/>
                </a:lnTo>
                <a:lnTo>
                  <a:pt x="3237230" y="76821"/>
                </a:lnTo>
                <a:cubicBezTo>
                  <a:pt x="3920615" y="448057"/>
                  <a:pt x="4384532" y="1172098"/>
                  <a:pt x="4384532" y="2004492"/>
                </a:cubicBezTo>
                <a:cubicBezTo>
                  <a:pt x="4384532" y="3215247"/>
                  <a:pt x="3403021" y="4196758"/>
                  <a:pt x="2192266" y="4196758"/>
                </a:cubicBezTo>
                <a:cubicBezTo>
                  <a:pt x="1132855" y="4196758"/>
                  <a:pt x="248960" y="3445288"/>
                  <a:pt x="44539" y="2446310"/>
                </a:cubicBezTo>
                <a:close/>
              </a:path>
            </a:pathLst>
          </a:custGeom>
          <a:gradFill>
            <a:gsLst>
              <a:gs pos="39000">
                <a:schemeClr val="accent4">
                  <a:lumMod val="20000"/>
                  <a:lumOff val="80000"/>
                  <a:alpha val="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0EF44E5-74CE-3349-8E85-A805038A7900}"/>
              </a:ext>
            </a:extLst>
          </p:cNvPr>
          <p:cNvSpPr>
            <a:spLocks noGrp="1"/>
          </p:cNvSpPr>
          <p:nvPr>
            <p:ph type="title"/>
          </p:nvPr>
        </p:nvSpPr>
        <p:spPr>
          <a:xfrm>
            <a:off x="387927" y="1028701"/>
            <a:ext cx="3248863" cy="3020785"/>
          </a:xfrm>
        </p:spPr>
        <p:txBody>
          <a:bodyPr>
            <a:normAutofit/>
          </a:bodyPr>
          <a:lstStyle/>
          <a:p>
            <a:pPr algn="r"/>
            <a:r>
              <a:rPr lang="en-US" sz="2700">
                <a:solidFill>
                  <a:schemeClr val="bg1"/>
                </a:solidFill>
              </a:rPr>
              <a:t>SITOGRAPHY</a:t>
            </a:r>
          </a:p>
        </p:txBody>
      </p:sp>
      <p:sp>
        <p:nvSpPr>
          <p:cNvPr id="3" name="Content Placeholder 2">
            <a:extLst>
              <a:ext uri="{FF2B5EF4-FFF2-40B4-BE49-F238E27FC236}">
                <a16:creationId xmlns:a16="http://schemas.microsoft.com/office/drawing/2014/main" id="{989252D9-BECB-5A4C-BCC1-095F487A196E}"/>
              </a:ext>
            </a:extLst>
          </p:cNvPr>
          <p:cNvSpPr>
            <a:spLocks noGrp="1"/>
          </p:cNvSpPr>
          <p:nvPr>
            <p:ph idx="1"/>
          </p:nvPr>
        </p:nvSpPr>
        <p:spPr>
          <a:xfrm>
            <a:off x="4425764" y="337625"/>
            <a:ext cx="7517708" cy="6118730"/>
          </a:xfrm>
        </p:spPr>
        <p:txBody>
          <a:bodyPr>
            <a:normAutofit/>
          </a:bodyPr>
          <a:lstStyle/>
          <a:p>
            <a:pPr>
              <a:lnSpc>
                <a:spcPct val="110000"/>
              </a:lnSpc>
            </a:pPr>
            <a:r>
              <a:rPr lang="en-US" sz="1100" u="sng">
                <a:hlinkClick r:id="rId2">
                  <a:extLst>
                    <a:ext uri="{A12FA001-AC4F-418D-AE19-62706E023703}">
                      <ahyp:hlinkClr xmlns:ahyp="http://schemas.microsoft.com/office/drawing/2018/hyperlinkcolor" val="tx"/>
                    </a:ext>
                  </a:extLst>
                </a:hlinkClick>
              </a:rPr>
              <a:t>https://www.bbc.com/news/world-latin-america-54872827</a:t>
            </a:r>
            <a:r>
              <a:rPr lang="en-US" sz="1100" u="sng"/>
              <a:t> </a:t>
            </a:r>
            <a:endParaRPr lang="en-US" sz="1100"/>
          </a:p>
          <a:p>
            <a:pPr>
              <a:lnSpc>
                <a:spcPct val="110000"/>
              </a:lnSpc>
            </a:pPr>
            <a:r>
              <a:rPr lang="en-US" sz="1100" u="sng">
                <a:hlinkClick r:id="rId3">
                  <a:extLst>
                    <a:ext uri="{A12FA001-AC4F-418D-AE19-62706E023703}">
                      <ahyp:hlinkClr xmlns:ahyp="http://schemas.microsoft.com/office/drawing/2018/hyperlinkcolor" val="tx"/>
                    </a:ext>
                  </a:extLst>
                </a:hlinkClick>
              </a:rPr>
              <a:t>https://www.worldbank.org/en/country/bolivia</a:t>
            </a:r>
            <a:endParaRPr lang="en-US" sz="1100"/>
          </a:p>
          <a:p>
            <a:pPr>
              <a:lnSpc>
                <a:spcPct val="110000"/>
              </a:lnSpc>
            </a:pPr>
            <a:r>
              <a:rPr lang="en-US" sz="1100" u="sng">
                <a:hlinkClick r:id="rId4">
                  <a:extLst>
                    <a:ext uri="{A12FA001-AC4F-418D-AE19-62706E023703}">
                      <ahyp:hlinkClr xmlns:ahyp="http://schemas.microsoft.com/office/drawing/2018/hyperlinkcolor" val="tx"/>
                    </a:ext>
                  </a:extLst>
                </a:hlinkClick>
              </a:rPr>
              <a:t>https://www.lemonde.fr/idees/article/2020/10/26/en-bolivie-le-mas-a-survecu-a-evo-morales-et-il-a-gagne-sans-lui_6057429_3232.html</a:t>
            </a:r>
            <a:endParaRPr lang="en-US" sz="1100"/>
          </a:p>
          <a:p>
            <a:pPr>
              <a:lnSpc>
                <a:spcPct val="110000"/>
              </a:lnSpc>
            </a:pPr>
            <a:r>
              <a:rPr lang="en-US" sz="1100" u="sng">
                <a:hlinkClick r:id="rId5">
                  <a:extLst>
                    <a:ext uri="{A12FA001-AC4F-418D-AE19-62706E023703}">
                      <ahyp:hlinkClr xmlns:ahyp="http://schemas.microsoft.com/office/drawing/2018/hyperlinkcolor" val="tx"/>
                    </a:ext>
                  </a:extLst>
                </a:hlinkClick>
              </a:rPr>
              <a:t>https://www.lemonde.fr/international/article/2020/10/20/presidentielle-en-bolivie-la-victoire-de-luis-arce-fidele-d-evo-morales-mais-socialiste-modere_6056656_3210.html</a:t>
            </a:r>
            <a:endParaRPr lang="en-US" sz="1100"/>
          </a:p>
          <a:p>
            <a:pPr>
              <a:lnSpc>
                <a:spcPct val="110000"/>
              </a:lnSpc>
            </a:pPr>
            <a:r>
              <a:rPr lang="en-US" sz="1100" u="sng">
                <a:hlinkClick r:id="rId6">
                  <a:extLst>
                    <a:ext uri="{A12FA001-AC4F-418D-AE19-62706E023703}">
                      <ahyp:hlinkClr xmlns:ahyp="http://schemas.microsoft.com/office/drawing/2018/hyperlinkcolor" val="tx"/>
                    </a:ext>
                  </a:extLst>
                </a:hlinkClick>
              </a:rPr>
              <a:t>https://www.lemonde.fr/international/article/2019/12/25/bolivie-evo-morales-denonce-un-coup-d-etat-du-aux-richesses-en-lithium-de-son-pays_6024003_3210.html</a:t>
            </a:r>
            <a:endParaRPr lang="en-US" sz="1100"/>
          </a:p>
          <a:p>
            <a:pPr>
              <a:lnSpc>
                <a:spcPct val="110000"/>
              </a:lnSpc>
            </a:pPr>
            <a:r>
              <a:rPr lang="en-US" sz="1100" u="sng">
                <a:hlinkClick r:id="rId7">
                  <a:extLst>
                    <a:ext uri="{A12FA001-AC4F-418D-AE19-62706E023703}">
                      <ahyp:hlinkClr xmlns:ahyp="http://schemas.microsoft.com/office/drawing/2018/hyperlinkcolor" val="tx"/>
                    </a:ext>
                  </a:extLst>
                </a:hlinkClick>
              </a:rPr>
              <a:t>https://www.lemonde.fr/international/article/2019/10/29/apres-la-reelection-d-evo-morales-la-bolivie-reste-divisee_6017265_3210.html</a:t>
            </a:r>
            <a:r>
              <a:rPr lang="en-US" sz="1100"/>
              <a:t> </a:t>
            </a:r>
          </a:p>
          <a:p>
            <a:pPr>
              <a:lnSpc>
                <a:spcPct val="110000"/>
              </a:lnSpc>
            </a:pPr>
            <a:r>
              <a:rPr lang="en-US" sz="1100" u="sng">
                <a:hlinkClick r:id="rId8">
                  <a:extLst>
                    <a:ext uri="{A12FA001-AC4F-418D-AE19-62706E023703}">
                      <ahyp:hlinkClr xmlns:ahyp="http://schemas.microsoft.com/office/drawing/2018/hyperlinkcolor" val="tx"/>
                    </a:ext>
                  </a:extLst>
                </a:hlinkClick>
              </a:rPr>
              <a:t>https://www.lemonde.fr/international/article/2019/10/24/bolivie-face-aux-manifestations-le-president-evo-morales-denonce-un-coup-d-etat_6016743_3210.html</a:t>
            </a:r>
            <a:endParaRPr lang="en-US" sz="1100"/>
          </a:p>
          <a:p>
            <a:pPr>
              <a:lnSpc>
                <a:spcPct val="110000"/>
              </a:lnSpc>
            </a:pPr>
            <a:r>
              <a:rPr lang="en-US" sz="1100" u="sng">
                <a:hlinkClick r:id="rId9">
                  <a:extLst>
                    <a:ext uri="{A12FA001-AC4F-418D-AE19-62706E023703}">
                      <ahyp:hlinkClr xmlns:ahyp="http://schemas.microsoft.com/office/drawing/2018/hyperlinkcolor" val="tx"/>
                    </a:ext>
                  </a:extLst>
                </a:hlinkClick>
              </a:rPr>
              <a:t>https://www.lemonde.fr/international/article/2019/11/12/bolivie-evo-morales-au-mexique-designation-d-un-president-par-interim_6018910_3210.html</a:t>
            </a:r>
            <a:endParaRPr lang="en-US" sz="1100"/>
          </a:p>
          <a:p>
            <a:pPr>
              <a:lnSpc>
                <a:spcPct val="110000"/>
              </a:lnSpc>
            </a:pPr>
            <a:r>
              <a:rPr lang="it-IT" sz="1100" b="0" i="0" u="sng">
                <a:effectLst/>
                <a:latin typeface="Fira Sans"/>
                <a:hlinkClick r:id="rId10">
                  <a:extLst>
                    <a:ext uri="{A12FA001-AC4F-418D-AE19-62706E023703}">
                      <ahyp:hlinkClr xmlns:ahyp="http://schemas.microsoft.com/office/drawing/2018/hyperlinkcolor" val="tx"/>
                    </a:ext>
                  </a:extLst>
                </a:hlinkClick>
              </a:rPr>
              <a:t>https://www.downtoearth.org.in/blog/governance/in-bolivia-a-model-for-indigenous-groups-grappling-with-covid-19-72822</a:t>
            </a:r>
            <a:endParaRPr lang="it-IT" sz="1100" b="0" i="0">
              <a:effectLst/>
              <a:latin typeface="Fira Sans"/>
            </a:endParaRPr>
          </a:p>
          <a:p>
            <a:pPr>
              <a:lnSpc>
                <a:spcPct val="110000"/>
              </a:lnSpc>
            </a:pPr>
            <a:r>
              <a:rPr lang="it-IT" sz="1100" b="0" i="0" u="sng">
                <a:effectLst/>
                <a:latin typeface="Fira Sans"/>
                <a:hlinkClick r:id="rId11">
                  <a:extLst>
                    <a:ext uri="{A12FA001-AC4F-418D-AE19-62706E023703}">
                      <ahyp:hlinkClr xmlns:ahyp="http://schemas.microsoft.com/office/drawing/2018/hyperlinkcolor" val="tx"/>
                    </a:ext>
                  </a:extLst>
                </a:hlinkClick>
              </a:rPr>
              <a:t>https://scienceblog.com/516403/covid-19-among-an-indigenous-population/</a:t>
            </a:r>
            <a:endParaRPr lang="it-IT" sz="1100" b="0" i="0">
              <a:effectLst/>
              <a:latin typeface="Fira Sans"/>
            </a:endParaRPr>
          </a:p>
          <a:p>
            <a:pPr>
              <a:lnSpc>
                <a:spcPct val="110000"/>
              </a:lnSpc>
            </a:pPr>
            <a:r>
              <a:rPr lang="it-IT" sz="1100" b="0" i="0" u="sng">
                <a:effectLst/>
                <a:latin typeface="Fira Sans"/>
                <a:hlinkClick r:id="rId12">
                  <a:extLst>
                    <a:ext uri="{A12FA001-AC4F-418D-AE19-62706E023703}">
                      <ahyp:hlinkClr xmlns:ahyp="http://schemas.microsoft.com/office/drawing/2018/hyperlinkcolor" val="tx"/>
                    </a:ext>
                  </a:extLst>
                </a:hlinkClick>
              </a:rPr>
              <a:t>https://www.thelancet.com/journals/lancet/article/PIIS0140-6736(20)31104-1/fulltext#seccestitle50</a:t>
            </a:r>
            <a:endParaRPr lang="it-IT" sz="1100" b="0" i="0">
              <a:effectLst/>
              <a:latin typeface="Fira Sans"/>
            </a:endParaRPr>
          </a:p>
          <a:p>
            <a:pPr>
              <a:lnSpc>
                <a:spcPct val="110000"/>
              </a:lnSpc>
            </a:pPr>
            <a:r>
              <a:rPr lang="it-IT" sz="1100" b="0" i="0" u="sng">
                <a:effectLst/>
                <a:latin typeface="Fira Sans"/>
                <a:hlinkClick r:id="rId13">
                  <a:extLst>
                    <a:ext uri="{A12FA001-AC4F-418D-AE19-62706E023703}">
                      <ahyp:hlinkClr xmlns:ahyp="http://schemas.microsoft.com/office/drawing/2018/hyperlinkcolor" val="tx"/>
                    </a:ext>
                  </a:extLst>
                </a:hlinkClick>
              </a:rPr>
              <a:t>https://debatesindigenas.org/notas/45-remedios-del-monte.htmlhttps://indigenascovid19.red/archivos/11571</a:t>
            </a:r>
            <a:endParaRPr lang="it-IT" sz="1100" b="0" i="0" u="sng">
              <a:effectLst/>
              <a:latin typeface="Fira Sans"/>
            </a:endParaRPr>
          </a:p>
          <a:p>
            <a:pPr>
              <a:lnSpc>
                <a:spcPct val="110000"/>
              </a:lnSpc>
            </a:pPr>
            <a:r>
              <a:rPr lang="it-IT" sz="1100" b="0" i="0">
                <a:effectLst/>
                <a:latin typeface="Fira Sans"/>
                <a:hlinkClick r:id="rId14">
                  <a:extLst>
                    <a:ext uri="{A12FA001-AC4F-418D-AE19-62706E023703}">
                      <ahyp:hlinkClr xmlns:ahyp="http://schemas.microsoft.com/office/drawing/2018/hyperlinkcolor" val="tx"/>
                    </a:ext>
                  </a:extLst>
                </a:hlinkClick>
              </a:rPr>
              <a:t>https://indigenascovid19.red/archivos/12875</a:t>
            </a:r>
            <a:endParaRPr lang="it-IT" sz="1100" b="0" i="0">
              <a:effectLst/>
              <a:latin typeface="Fira Sans"/>
            </a:endParaRPr>
          </a:p>
          <a:p>
            <a:pPr>
              <a:lnSpc>
                <a:spcPct val="110000"/>
              </a:lnSpc>
            </a:pPr>
            <a:endParaRPr lang="it-IT" sz="1100" b="0" i="0">
              <a:effectLst/>
              <a:latin typeface="Fira Sans"/>
            </a:endParaRPr>
          </a:p>
          <a:p>
            <a:pPr>
              <a:lnSpc>
                <a:spcPct val="110000"/>
              </a:lnSpc>
            </a:pPr>
            <a:endParaRPr lang="en-US" sz="1100"/>
          </a:p>
        </p:txBody>
      </p:sp>
    </p:spTree>
    <p:extLst>
      <p:ext uri="{BB962C8B-B14F-4D97-AF65-F5344CB8AC3E}">
        <p14:creationId xmlns:p14="http://schemas.microsoft.com/office/powerpoint/2010/main" val="1409416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B60A9CD2-F01E-47AE-88A6-D8F612D15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68C520E-8A72-4150-8FE3-A3272B2BB3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409317" y="1410082"/>
            <a:ext cx="6858000" cy="4037835"/>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D9D02D2-145B-47AF-8A96-A08D9D949B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819151" y="3638550"/>
            <a:ext cx="2400299" cy="4038601"/>
          </a:xfrm>
          <a:prstGeom prst="rect">
            <a:avLst/>
          </a:prstGeom>
          <a:gradFill>
            <a:gsLst>
              <a:gs pos="0">
                <a:schemeClr val="accent5">
                  <a:lumMod val="60000"/>
                  <a:lumOff val="40000"/>
                  <a:alpha val="0"/>
                </a:schemeClr>
              </a:gs>
              <a:gs pos="99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FC24E565-C2C5-4A50-974C-E083E8CBC1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64225" y="1757079"/>
            <a:ext cx="3900087" cy="4178958"/>
          </a:xfrm>
          <a:custGeom>
            <a:avLst/>
            <a:gdLst>
              <a:gd name="connsiteX0" fmla="*/ 2431955 w 3900087"/>
              <a:gd name="connsiteY0" fmla="*/ 93939 h 4178958"/>
              <a:gd name="connsiteX1" fmla="*/ 3900087 w 3900087"/>
              <a:gd name="connsiteY1" fmla="*/ 2089479 h 4178958"/>
              <a:gd name="connsiteX2" fmla="*/ 1810608 w 3900087"/>
              <a:gd name="connsiteY2" fmla="*/ 4178958 h 4178958"/>
              <a:gd name="connsiteX3" fmla="*/ 77979 w 3900087"/>
              <a:gd name="connsiteY3" fmla="*/ 3257727 h 4178958"/>
              <a:gd name="connsiteX4" fmla="*/ 0 w 3900087"/>
              <a:gd name="connsiteY4" fmla="*/ 3129368 h 4178958"/>
              <a:gd name="connsiteX5" fmla="*/ 831517 w 3900087"/>
              <a:gd name="connsiteY5" fmla="*/ 244058 h 4178958"/>
              <a:gd name="connsiteX6" fmla="*/ 997289 w 3900087"/>
              <a:gd name="connsiteY6" fmla="*/ 164202 h 4178958"/>
              <a:gd name="connsiteX7" fmla="*/ 1810608 w 3900087"/>
              <a:gd name="connsiteY7" fmla="*/ 0 h 4178958"/>
              <a:gd name="connsiteX8" fmla="*/ 2431955 w 390008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087" h="4178958">
                <a:moveTo>
                  <a:pt x="2431955" y="93939"/>
                </a:moveTo>
                <a:cubicBezTo>
                  <a:pt x="3282516" y="358491"/>
                  <a:pt x="3900087" y="1151865"/>
                  <a:pt x="3900087" y="2089479"/>
                </a:cubicBezTo>
                <a:cubicBezTo>
                  <a:pt x="3900087" y="3243466"/>
                  <a:pt x="2964595" y="4178958"/>
                  <a:pt x="1810608" y="4178958"/>
                </a:cubicBezTo>
                <a:cubicBezTo>
                  <a:pt x="1089366" y="4178958"/>
                  <a:pt x="453474" y="3813531"/>
                  <a:pt x="77979" y="3257727"/>
                </a:cubicBezTo>
                <a:lnTo>
                  <a:pt x="0" y="3129368"/>
                </a:lnTo>
                <a:lnTo>
                  <a:pt x="831517" y="244058"/>
                </a:lnTo>
                <a:lnTo>
                  <a:pt x="997289" y="164202"/>
                </a:lnTo>
                <a:cubicBezTo>
                  <a:pt x="1247270" y="58468"/>
                  <a:pt x="1522111" y="0"/>
                  <a:pt x="1810608" y="0"/>
                </a:cubicBezTo>
                <a:cubicBezTo>
                  <a:pt x="2026981" y="0"/>
                  <a:pt x="2235672" y="32888"/>
                  <a:pt x="2431955" y="93939"/>
                </a:cubicBezTo>
                <a:close/>
              </a:path>
            </a:pathLst>
          </a:custGeom>
          <a:gradFill>
            <a:gsLst>
              <a:gs pos="34000">
                <a:schemeClr val="bg1">
                  <a:alpha val="0"/>
                </a:schemeClr>
              </a:gs>
              <a:gs pos="100000">
                <a:schemeClr val="accent6">
                  <a:alpha val="35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Rectangle 29">
            <a:extLst>
              <a:ext uri="{FF2B5EF4-FFF2-40B4-BE49-F238E27FC236}">
                <a16:creationId xmlns:a16="http://schemas.microsoft.com/office/drawing/2014/main" id="{28A0077D-32B1-4060-AD9E-836782EE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7595" y="413658"/>
            <a:ext cx="4400609" cy="3581400"/>
          </a:xfrm>
          <a:prstGeom prst="rect">
            <a:avLst/>
          </a:prstGeom>
          <a:gradFill>
            <a:gsLst>
              <a:gs pos="0">
                <a:schemeClr val="accent5">
                  <a:alpha val="29000"/>
                </a:schemeClr>
              </a:gs>
              <a:gs pos="100000">
                <a:schemeClr val="accent4">
                  <a:alpha val="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F563BF0B-1BA4-4E56-A3B4-99D521D2CE00}"/>
              </a:ext>
            </a:extLst>
          </p:cNvPr>
          <p:cNvSpPr>
            <a:spLocks noGrp="1"/>
          </p:cNvSpPr>
          <p:nvPr>
            <p:ph type="title"/>
          </p:nvPr>
        </p:nvSpPr>
        <p:spPr>
          <a:xfrm>
            <a:off x="518616" y="586633"/>
            <a:ext cx="3125336" cy="3611584"/>
          </a:xfrm>
        </p:spPr>
        <p:txBody>
          <a:bodyPr vert="horz" lIns="0" tIns="0" rIns="0" bIns="0" rtlCol="0" anchor="b">
            <a:normAutofit/>
          </a:bodyPr>
          <a:lstStyle/>
          <a:p>
            <a:r>
              <a:rPr lang="en-US" sz="2000">
                <a:solidFill>
                  <a:schemeClr val="bg1"/>
                </a:solidFill>
              </a:rPr>
              <a:t>Indigenous communities </a:t>
            </a:r>
          </a:p>
        </p:txBody>
      </p:sp>
      <p:sp>
        <p:nvSpPr>
          <p:cNvPr id="4" name="CasellaDiTesto 3">
            <a:extLst>
              <a:ext uri="{FF2B5EF4-FFF2-40B4-BE49-F238E27FC236}">
                <a16:creationId xmlns:a16="http://schemas.microsoft.com/office/drawing/2014/main" id="{A9004482-D9BF-4A4B-8B77-7BB22AD6E289}"/>
              </a:ext>
            </a:extLst>
          </p:cNvPr>
          <p:cNvSpPr txBox="1"/>
          <p:nvPr/>
        </p:nvSpPr>
        <p:spPr>
          <a:xfrm>
            <a:off x="4778500" y="864192"/>
            <a:ext cx="3336799" cy="5129616"/>
          </a:xfrm>
          <a:prstGeom prst="rect">
            <a:avLst/>
          </a:prstGeom>
        </p:spPr>
        <p:txBody>
          <a:bodyPr vert="horz" lIns="0" tIns="0" rIns="0" bIns="0" rtlCol="0" anchor="ctr">
            <a:normAutofit/>
          </a:bodyPr>
          <a:lstStyle/>
          <a:p>
            <a:pPr defTabSz="914400">
              <a:lnSpc>
                <a:spcPct val="120000"/>
              </a:lnSpc>
              <a:spcAft>
                <a:spcPts val="600"/>
              </a:spcAft>
            </a:pPr>
            <a:r>
              <a:rPr lang="en-US" dirty="0"/>
              <a:t>Indigenous communities are among the groups more vulnerable to the pandemic and face problems of:</a:t>
            </a:r>
          </a:p>
          <a:p>
            <a:pPr indent="-228600" defTabSz="914400">
              <a:lnSpc>
                <a:spcPct val="120000"/>
              </a:lnSpc>
              <a:spcAft>
                <a:spcPts val="600"/>
              </a:spcAft>
              <a:buFont typeface="Arial" panose="020B0604020202020204" pitchFamily="34" charset="0"/>
              <a:buChar char="•"/>
            </a:pPr>
            <a:endParaRPr lang="en-US" dirty="0"/>
          </a:p>
          <a:p>
            <a:pPr marL="285750" indent="-228600" defTabSz="914400">
              <a:lnSpc>
                <a:spcPct val="120000"/>
              </a:lnSpc>
              <a:spcAft>
                <a:spcPts val="600"/>
              </a:spcAft>
              <a:buFont typeface="Arial" panose="020B0604020202020204" pitchFamily="34" charset="0"/>
              <a:buChar char="•"/>
            </a:pPr>
            <a:r>
              <a:rPr lang="en-US" dirty="0"/>
              <a:t>healthcare</a:t>
            </a:r>
          </a:p>
          <a:p>
            <a:pPr marL="285750" indent="-228600" defTabSz="914400">
              <a:lnSpc>
                <a:spcPct val="120000"/>
              </a:lnSpc>
              <a:spcAft>
                <a:spcPts val="600"/>
              </a:spcAft>
              <a:buFont typeface="Arial" panose="020B0604020202020204" pitchFamily="34" charset="0"/>
              <a:buChar char="•"/>
            </a:pPr>
            <a:r>
              <a:rPr lang="en-US" dirty="0"/>
              <a:t>supplies</a:t>
            </a:r>
          </a:p>
          <a:p>
            <a:pPr marL="285750" indent="-228600" defTabSz="914400">
              <a:lnSpc>
                <a:spcPct val="120000"/>
              </a:lnSpc>
              <a:spcAft>
                <a:spcPts val="600"/>
              </a:spcAft>
              <a:buFont typeface="Arial" panose="020B0604020202020204" pitchFamily="34" charset="0"/>
              <a:buChar char="•"/>
            </a:pPr>
            <a:r>
              <a:rPr lang="en-US" dirty="0"/>
              <a:t>maternal and child nutrition support</a:t>
            </a:r>
          </a:p>
          <a:p>
            <a:pPr marL="285750" indent="-228600" defTabSz="914400">
              <a:lnSpc>
                <a:spcPct val="120000"/>
              </a:lnSpc>
              <a:spcAft>
                <a:spcPts val="600"/>
              </a:spcAft>
              <a:buFont typeface="Arial" panose="020B0604020202020204" pitchFamily="34" charset="0"/>
              <a:buChar char="•"/>
            </a:pPr>
            <a:r>
              <a:rPr lang="en-US" dirty="0"/>
              <a:t>transmitted information in indigenous languages</a:t>
            </a:r>
          </a:p>
          <a:p>
            <a:pPr marL="285750" indent="-228600" defTabSz="914400">
              <a:lnSpc>
                <a:spcPct val="120000"/>
              </a:lnSpc>
              <a:spcAft>
                <a:spcPts val="600"/>
              </a:spcAft>
              <a:buFont typeface="Arial" panose="020B0604020202020204" pitchFamily="34" charset="0"/>
              <a:buChar char="•"/>
            </a:pPr>
            <a:r>
              <a:rPr lang="en-US" dirty="0"/>
              <a:t>prevention mechanisms such as masks, soap etc.</a:t>
            </a:r>
          </a:p>
        </p:txBody>
      </p:sp>
      <p:pic>
        <p:nvPicPr>
          <p:cNvPr id="12" name="Immagine 11" descr="Immagine che contiene persona, ballerino, sport, esterni&#10;&#10;Descrizione generata automaticamente">
            <a:extLst>
              <a:ext uri="{FF2B5EF4-FFF2-40B4-BE49-F238E27FC236}">
                <a16:creationId xmlns:a16="http://schemas.microsoft.com/office/drawing/2014/main" id="{6BD743AE-FD07-4F04-B14C-0C489851EF2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b="20159"/>
          <a:stretch/>
        </p:blipFill>
        <p:spPr>
          <a:xfrm>
            <a:off x="8787462" y="864192"/>
            <a:ext cx="2503993" cy="1499416"/>
          </a:xfrm>
          <a:prstGeom prst="rect">
            <a:avLst/>
          </a:prstGeom>
        </p:spPr>
      </p:pic>
      <p:pic>
        <p:nvPicPr>
          <p:cNvPr id="9" name="Immagine 8" descr="Immagine che contiene persona, esterni, piccolo&#10;&#10;Descrizione generata automaticamente">
            <a:extLst>
              <a:ext uri="{FF2B5EF4-FFF2-40B4-BE49-F238E27FC236}">
                <a16:creationId xmlns:a16="http://schemas.microsoft.com/office/drawing/2014/main" id="{8896A300-73DD-46D0-B5AE-290A9340754C}"/>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t="14453" r="-3" b="45626"/>
          <a:stretch/>
        </p:blipFill>
        <p:spPr>
          <a:xfrm>
            <a:off x="8787462" y="2690180"/>
            <a:ext cx="2503993" cy="1499416"/>
          </a:xfrm>
          <a:prstGeom prst="rect">
            <a:avLst/>
          </a:prstGeom>
        </p:spPr>
      </p:pic>
      <p:pic>
        <p:nvPicPr>
          <p:cNvPr id="6" name="Immagine 5" descr="Immagine che contiene edificio, persona, esterni, ballerino&#10;&#10;Descrizione generata automaticamente">
            <a:extLst>
              <a:ext uri="{FF2B5EF4-FFF2-40B4-BE49-F238E27FC236}">
                <a16:creationId xmlns:a16="http://schemas.microsoft.com/office/drawing/2014/main" id="{1DFE95CB-63C2-498D-965F-A53FAC7B0514}"/>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r="3201" b="-7"/>
          <a:stretch/>
        </p:blipFill>
        <p:spPr>
          <a:xfrm>
            <a:off x="8787462" y="4525696"/>
            <a:ext cx="2503993" cy="1468112"/>
          </a:xfrm>
          <a:prstGeom prst="rect">
            <a:avLst/>
          </a:prstGeom>
        </p:spPr>
      </p:pic>
    </p:spTree>
    <p:extLst>
      <p:ext uri="{BB962C8B-B14F-4D97-AF65-F5344CB8AC3E}">
        <p14:creationId xmlns:p14="http://schemas.microsoft.com/office/powerpoint/2010/main" val="753608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4D896123-1B32-4CB1-B2ED-E34BBC26B4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magine 6" descr="Immagine che contiene persona, esterni, persone, gruppo&#10;&#10;Descrizione generata automaticamente">
            <a:extLst>
              <a:ext uri="{FF2B5EF4-FFF2-40B4-BE49-F238E27FC236}">
                <a16:creationId xmlns:a16="http://schemas.microsoft.com/office/drawing/2014/main" id="{9A04FB20-42AC-482D-BFA2-4837C88A84DF}"/>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b="16672"/>
          <a:stretch/>
        </p:blipFill>
        <p:spPr>
          <a:xfrm>
            <a:off x="20" y="-1"/>
            <a:ext cx="12191980" cy="6857571"/>
          </a:xfrm>
          <a:prstGeom prst="rect">
            <a:avLst/>
          </a:prstGeom>
        </p:spPr>
      </p:pic>
      <p:sp>
        <p:nvSpPr>
          <p:cNvPr id="43" name="Rectangle 42">
            <a:extLst>
              <a:ext uri="{FF2B5EF4-FFF2-40B4-BE49-F238E27FC236}">
                <a16:creationId xmlns:a16="http://schemas.microsoft.com/office/drawing/2014/main" id="{F57DA40C-10B8-4678-8433-AA03ED65E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852792" y="-429"/>
            <a:ext cx="9339206" cy="6858000"/>
          </a:xfrm>
          <a:prstGeom prst="rect">
            <a:avLst/>
          </a:prstGeom>
          <a:gradFill>
            <a:gsLst>
              <a:gs pos="58000">
                <a:schemeClr val="tx1">
                  <a:alpha val="30000"/>
                </a:schemeClr>
              </a:gs>
              <a:gs pos="33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11FB6C04-4BA2-4EA7-9A55-4FF5247173AF}"/>
              </a:ext>
            </a:extLst>
          </p:cNvPr>
          <p:cNvSpPr>
            <a:spLocks noGrp="1"/>
          </p:cNvSpPr>
          <p:nvPr>
            <p:ph type="ctrTitle"/>
          </p:nvPr>
        </p:nvSpPr>
        <p:spPr>
          <a:xfrm>
            <a:off x="6869927" y="2917986"/>
            <a:ext cx="5322073" cy="3482386"/>
          </a:xfrm>
        </p:spPr>
        <p:txBody>
          <a:bodyPr anchor="t">
            <a:normAutofit/>
          </a:bodyPr>
          <a:lstStyle/>
          <a:p>
            <a:pPr algn="r">
              <a:lnSpc>
                <a:spcPct val="90000"/>
              </a:lnSpc>
            </a:pPr>
            <a:r>
              <a:rPr lang="en-US" sz="3400" i="0" dirty="0">
                <a:solidFill>
                  <a:schemeClr val="bg1"/>
                </a:solidFill>
                <a:effectLst/>
                <a:latin typeface="var(--font-headings,&quot;Lora&quot;,Georgia,sans-serif)"/>
              </a:rPr>
              <a:t>Evo Morales (2006-2019): between politics and policy for Indigenous Peoples in Bolivia</a:t>
            </a:r>
            <a:endParaRPr lang="it-IT" sz="3400" dirty="0">
              <a:solidFill>
                <a:schemeClr val="bg1"/>
              </a:solidFill>
            </a:endParaRPr>
          </a:p>
        </p:txBody>
      </p:sp>
      <p:sp>
        <p:nvSpPr>
          <p:cNvPr id="45" name="Rectangle 44">
            <a:extLst>
              <a:ext uri="{FF2B5EF4-FFF2-40B4-BE49-F238E27FC236}">
                <a16:creationId xmlns:a16="http://schemas.microsoft.com/office/drawing/2014/main" id="{6FF3D9AA-2746-40BA-A174-3C45EA458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30BF160C-EC5F-45F5-9B8D-197AFA37B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7013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EB1EB-B510-2042-A2C5-B1476C3C0AF2}"/>
              </a:ext>
            </a:extLst>
          </p:cNvPr>
          <p:cNvSpPr>
            <a:spLocks noGrp="1"/>
          </p:cNvSpPr>
          <p:nvPr>
            <p:ph type="title"/>
          </p:nvPr>
        </p:nvSpPr>
        <p:spPr>
          <a:xfrm>
            <a:off x="1067298" y="76495"/>
            <a:ext cx="6743698" cy="836091"/>
          </a:xfrm>
        </p:spPr>
        <p:txBody>
          <a:bodyPr>
            <a:normAutofit/>
          </a:bodyPr>
          <a:lstStyle/>
          <a:p>
            <a:r>
              <a:rPr lang="en-US" b="1" dirty="0"/>
              <a:t>Key Facts</a:t>
            </a:r>
          </a:p>
        </p:txBody>
      </p:sp>
      <p:sp>
        <p:nvSpPr>
          <p:cNvPr id="3" name="Content Placeholder 2">
            <a:extLst>
              <a:ext uri="{FF2B5EF4-FFF2-40B4-BE49-F238E27FC236}">
                <a16:creationId xmlns:a16="http://schemas.microsoft.com/office/drawing/2014/main" id="{720ED7CD-34F3-9043-9181-A3C30C7646FD}"/>
              </a:ext>
            </a:extLst>
          </p:cNvPr>
          <p:cNvSpPr>
            <a:spLocks noGrp="1"/>
          </p:cNvSpPr>
          <p:nvPr>
            <p:ph idx="1"/>
          </p:nvPr>
        </p:nvSpPr>
        <p:spPr>
          <a:xfrm>
            <a:off x="1014953" y="1037646"/>
            <a:ext cx="6743700" cy="1815541"/>
          </a:xfrm>
        </p:spPr>
        <p:txBody>
          <a:bodyPr>
            <a:normAutofit/>
          </a:bodyPr>
          <a:lstStyle/>
          <a:p>
            <a:pPr>
              <a:lnSpc>
                <a:spcPct val="110000"/>
              </a:lnSpc>
            </a:pPr>
            <a:r>
              <a:rPr lang="en-US" sz="1800" dirty="0">
                <a:cs typeface="Times New Roman" panose="02020603050405020304" pitchFamily="18" charset="0"/>
              </a:rPr>
              <a:t>Switch from neoliberalism to socialism;</a:t>
            </a:r>
          </a:p>
          <a:p>
            <a:pPr>
              <a:lnSpc>
                <a:spcPct val="110000"/>
              </a:lnSpc>
            </a:pPr>
            <a:r>
              <a:rPr lang="en-US" sz="1800" dirty="0">
                <a:cs typeface="Times New Roman" panose="02020603050405020304" pitchFamily="18" charset="0"/>
              </a:rPr>
              <a:t>Discourse based on indigeneity and anti-imperialism;</a:t>
            </a:r>
          </a:p>
          <a:p>
            <a:pPr>
              <a:lnSpc>
                <a:spcPct val="110000"/>
              </a:lnSpc>
            </a:pPr>
            <a:r>
              <a:rPr lang="en-US" sz="1800" dirty="0">
                <a:cs typeface="Times New Roman" panose="02020603050405020304" pitchFamily="18" charset="0"/>
              </a:rPr>
              <a:t>MAS (Movement for Socialism) – a hybrid organization;</a:t>
            </a:r>
          </a:p>
          <a:p>
            <a:pPr>
              <a:lnSpc>
                <a:spcPct val="110000"/>
              </a:lnSpc>
            </a:pPr>
            <a:r>
              <a:rPr lang="en-US" sz="1800" dirty="0">
                <a:cs typeface="Times New Roman" panose="02020603050405020304" pitchFamily="18" charset="0"/>
              </a:rPr>
              <a:t>Cocaleros communities; Lowland and Highland;</a:t>
            </a:r>
          </a:p>
          <a:p>
            <a:pPr marL="0" indent="0">
              <a:lnSpc>
                <a:spcPct val="110000"/>
              </a:lnSpc>
              <a:buNone/>
            </a:pPr>
            <a:endParaRPr lang="en-US" sz="1800" dirty="0"/>
          </a:p>
        </p:txBody>
      </p:sp>
      <p:pic>
        <p:nvPicPr>
          <p:cNvPr id="1027" name="Picture 6" descr="Pin on WORLD CAPITALS">
            <a:hlinkClick r:id="rId2"/>
            <a:extLst>
              <a:ext uri="{FF2B5EF4-FFF2-40B4-BE49-F238E27FC236}">
                <a16:creationId xmlns:a16="http://schemas.microsoft.com/office/drawing/2014/main" id="{EF7984C2-27C2-2244-8FB8-7640822F8A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5" r="2" b="2"/>
          <a:stretch/>
        </p:blipFill>
        <p:spPr bwMode="auto">
          <a:xfrm>
            <a:off x="6819236" y="1037646"/>
            <a:ext cx="2592126" cy="2592126"/>
          </a:xfrm>
          <a:custGeom>
            <a:avLst/>
            <a:gdLst/>
            <a:ahLst/>
            <a:cxnLst/>
            <a:rect l="l" t="t" r="r" b="b"/>
            <a:pathLst>
              <a:path w="2592126" h="2592126">
                <a:moveTo>
                  <a:pt x="1296063" y="0"/>
                </a:moveTo>
                <a:cubicBezTo>
                  <a:pt x="2011859" y="0"/>
                  <a:pt x="2592126" y="580267"/>
                  <a:pt x="2592126" y="1296063"/>
                </a:cubicBezTo>
                <a:cubicBezTo>
                  <a:pt x="2592126" y="2011859"/>
                  <a:pt x="2011859" y="2592126"/>
                  <a:pt x="1296063" y="2592126"/>
                </a:cubicBezTo>
                <a:cubicBezTo>
                  <a:pt x="580267" y="2592126"/>
                  <a:pt x="0" y="2011859"/>
                  <a:pt x="0" y="1296063"/>
                </a:cubicBezTo>
                <a:cubicBezTo>
                  <a:pt x="0" y="580267"/>
                  <a:pt x="580267" y="0"/>
                  <a:pt x="1296063" y="0"/>
                </a:cubicBezTo>
                <a:close/>
              </a:path>
            </a:pathLst>
          </a:custGeom>
          <a:noFill/>
          <a:extLst>
            <a:ext uri="{909E8E84-426E-40DD-AFC4-6F175D3DCCD1}">
              <a14:hiddenFill xmlns:a14="http://schemas.microsoft.com/office/drawing/2010/main">
                <a:solidFill>
                  <a:srgbClr val="FFFFFF"/>
                </a:solidFill>
              </a14:hiddenFill>
            </a:ext>
          </a:extLst>
        </p:spPr>
      </p:pic>
      <p:pic>
        <p:nvPicPr>
          <p:cNvPr id="1025" name="Picture 1" descr="/var/folders/q1/l7fyysnd7m13cvjknh9lz7_h0000gn/T/com.microsoft.Word/WebArchiveCopyPasteTempFiles/1100px-Flag_of_Bolivia_%28state%29.svg.png">
            <a:extLst>
              <a:ext uri="{FF2B5EF4-FFF2-40B4-BE49-F238E27FC236}">
                <a16:creationId xmlns:a16="http://schemas.microsoft.com/office/drawing/2014/main" id="{2800A760-C140-B240-A1B9-A230FCE25D1A}"/>
              </a:ext>
            </a:extLst>
          </p:cNvPr>
          <p:cNvPicPr>
            <a:picLocks noChangeAspect="1" noChangeArrowheads="1"/>
          </p:cNvPicPr>
          <p:nvPr/>
        </p:nvPicPr>
        <p:blipFill rotWithShape="1">
          <a:blip r:embed="rId4" r:link="rId5">
            <a:extLst>
              <a:ext uri="{28A0092B-C50C-407E-A947-70E740481C1C}">
                <a14:useLocalDpi xmlns:a14="http://schemas.microsoft.com/office/drawing/2010/main" val="0"/>
              </a:ext>
            </a:extLst>
          </a:blip>
          <a:srcRect l="15648" r="16122" b="-1"/>
          <a:stretch>
            <a:fillRect/>
          </a:stretch>
        </p:blipFill>
        <p:spPr bwMode="auto">
          <a:xfrm>
            <a:off x="9071278" y="3429000"/>
            <a:ext cx="2592126" cy="2592126"/>
          </a:xfrm>
          <a:custGeom>
            <a:avLst/>
            <a:gdLst/>
            <a:ahLst/>
            <a:cxnLst/>
            <a:rect l="l" t="t" r="r" b="b"/>
            <a:pathLst>
              <a:path w="2592126" h="2592126">
                <a:moveTo>
                  <a:pt x="1296063" y="0"/>
                </a:moveTo>
                <a:cubicBezTo>
                  <a:pt x="2011859" y="0"/>
                  <a:pt x="2592126" y="580267"/>
                  <a:pt x="2592126" y="1296063"/>
                </a:cubicBezTo>
                <a:cubicBezTo>
                  <a:pt x="2592126" y="2011859"/>
                  <a:pt x="2011859" y="2592126"/>
                  <a:pt x="1296063" y="2592126"/>
                </a:cubicBezTo>
                <a:cubicBezTo>
                  <a:pt x="580267" y="2592126"/>
                  <a:pt x="0" y="2011859"/>
                  <a:pt x="0" y="1296063"/>
                </a:cubicBezTo>
                <a:cubicBezTo>
                  <a:pt x="0" y="580267"/>
                  <a:pt x="580267" y="0"/>
                  <a:pt x="1296063" y="0"/>
                </a:cubicBezTo>
                <a:close/>
              </a:path>
            </a:pathLst>
          </a:cu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6867E234-8EFA-D546-89C4-B8CCC5F3CB7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a:extLst>
              <a:ext uri="{FF2B5EF4-FFF2-40B4-BE49-F238E27FC236}">
                <a16:creationId xmlns:a16="http://schemas.microsoft.com/office/drawing/2014/main" id="{DD652911-A8D4-B94C-B405-827A4D146022}"/>
              </a:ext>
            </a:extLst>
          </p:cNvPr>
          <p:cNvSpPr>
            <a:spLocks noChangeArrowheads="1"/>
          </p:cNvSpPr>
          <p:nvPr/>
        </p:nvSpPr>
        <p:spPr bwMode="auto">
          <a:xfrm>
            <a:off x="-842963" y="-49289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3" name="CasellaDiTesto 22">
            <a:extLst>
              <a:ext uri="{FF2B5EF4-FFF2-40B4-BE49-F238E27FC236}">
                <a16:creationId xmlns:a16="http://schemas.microsoft.com/office/drawing/2014/main" id="{E9C80CA6-F2D9-4021-9D13-1032AE3136E0}"/>
              </a:ext>
            </a:extLst>
          </p:cNvPr>
          <p:cNvSpPr txBox="1"/>
          <p:nvPr/>
        </p:nvSpPr>
        <p:spPr>
          <a:xfrm>
            <a:off x="920697" y="2769927"/>
            <a:ext cx="6096000" cy="3376052"/>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1800" dirty="0">
                <a:cs typeface="Times New Roman" panose="02020603050405020304" pitchFamily="18" charset="0"/>
              </a:rPr>
              <a:t>Evo MORALES- the first Indigenous president;</a:t>
            </a:r>
          </a:p>
          <a:p>
            <a:pPr marL="285750" indent="-285750">
              <a:lnSpc>
                <a:spcPct val="150000"/>
              </a:lnSpc>
              <a:buFont typeface="Arial" panose="020B0604020202020204" pitchFamily="34" charset="0"/>
              <a:buChar char="•"/>
            </a:pPr>
            <a:r>
              <a:rPr lang="en-US" sz="1800" dirty="0">
                <a:cs typeface="Times New Roman" panose="02020603050405020304" pitchFamily="18" charset="0"/>
              </a:rPr>
              <a:t>Constitution of 2009;</a:t>
            </a:r>
          </a:p>
          <a:p>
            <a:pPr marL="285750" indent="-285750">
              <a:lnSpc>
                <a:spcPct val="150000"/>
              </a:lnSpc>
              <a:buFont typeface="Arial" panose="020B0604020202020204" pitchFamily="34" charset="0"/>
              <a:buChar char="•"/>
            </a:pPr>
            <a:r>
              <a:rPr lang="en-US" sz="1800" dirty="0">
                <a:cs typeface="Times New Roman" panose="02020603050405020304" pitchFamily="18" charset="0"/>
              </a:rPr>
              <a:t>Focus on indigeneity and nationalism;</a:t>
            </a:r>
          </a:p>
          <a:p>
            <a:pPr marL="285750" indent="-285750">
              <a:lnSpc>
                <a:spcPct val="150000"/>
              </a:lnSpc>
              <a:buFont typeface="Arial" panose="020B0604020202020204" pitchFamily="34" charset="0"/>
              <a:buChar char="•"/>
            </a:pPr>
            <a:r>
              <a:rPr lang="en-US" sz="1800" dirty="0">
                <a:cs typeface="Times New Roman" panose="02020603050405020304" pitchFamily="18" charset="0"/>
              </a:rPr>
              <a:t>Hydrocarbon resources</a:t>
            </a:r>
          </a:p>
          <a:p>
            <a:pPr marL="285750" indent="-285750">
              <a:lnSpc>
                <a:spcPct val="150000"/>
              </a:lnSpc>
              <a:buFont typeface="Arial" panose="020B0604020202020204" pitchFamily="34" charset="0"/>
              <a:buChar char="•"/>
            </a:pPr>
            <a:r>
              <a:rPr lang="en-US" sz="1800" dirty="0">
                <a:cs typeface="Times New Roman" panose="02020603050405020304" pitchFamily="18" charset="0"/>
              </a:rPr>
              <a:t>Reduced poverty rate</a:t>
            </a:r>
          </a:p>
          <a:p>
            <a:pPr marL="285750" indent="-285750">
              <a:lnSpc>
                <a:spcPct val="150000"/>
              </a:lnSpc>
              <a:buFont typeface="Arial" panose="020B0604020202020204" pitchFamily="34" charset="0"/>
              <a:buChar char="•"/>
            </a:pPr>
            <a:r>
              <a:rPr lang="en-US" sz="1800" dirty="0" err="1">
                <a:cs typeface="Times New Roman" panose="02020603050405020304" pitchFamily="18" charset="0"/>
              </a:rPr>
              <a:t>Plurin-ational</a:t>
            </a:r>
            <a:r>
              <a:rPr lang="en-US" sz="1800" dirty="0">
                <a:cs typeface="Times New Roman" panose="02020603050405020304" pitchFamily="18" charset="0"/>
              </a:rPr>
              <a:t> state</a:t>
            </a:r>
          </a:p>
          <a:p>
            <a:pPr marL="285750" indent="-285750">
              <a:lnSpc>
                <a:spcPct val="150000"/>
              </a:lnSpc>
              <a:buFont typeface="Arial" panose="020B0604020202020204" pitchFamily="34" charset="0"/>
              <a:buChar char="•"/>
            </a:pPr>
            <a:r>
              <a:rPr lang="en-US" sz="1800" dirty="0">
                <a:cs typeface="Times New Roman" panose="02020603050405020304" pitchFamily="18" charset="0"/>
              </a:rPr>
              <a:t>Decolonization mission</a:t>
            </a:r>
          </a:p>
          <a:p>
            <a:pPr marL="285750" indent="-285750">
              <a:lnSpc>
                <a:spcPct val="150000"/>
              </a:lnSpc>
              <a:buFont typeface="Arial" panose="020B0604020202020204" pitchFamily="34" charset="0"/>
              <a:buChar char="•"/>
            </a:pPr>
            <a:r>
              <a:rPr lang="en-US" sz="1800" dirty="0">
                <a:cs typeface="Times New Roman" panose="02020603050405020304" pitchFamily="18" charset="0"/>
              </a:rPr>
              <a:t>Territorial reforms</a:t>
            </a:r>
          </a:p>
        </p:txBody>
      </p:sp>
    </p:spTree>
    <p:extLst>
      <p:ext uri="{BB962C8B-B14F-4D97-AF65-F5344CB8AC3E}">
        <p14:creationId xmlns:p14="http://schemas.microsoft.com/office/powerpoint/2010/main" val="3363096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9B3C13-2DA5-DD4D-822F-7294382F531B}"/>
              </a:ext>
            </a:extLst>
          </p:cNvPr>
          <p:cNvSpPr>
            <a:spLocks noGrp="1"/>
          </p:cNvSpPr>
          <p:nvPr>
            <p:ph idx="1"/>
          </p:nvPr>
        </p:nvSpPr>
        <p:spPr>
          <a:xfrm>
            <a:off x="871998" y="598077"/>
            <a:ext cx="7066053" cy="1687087"/>
          </a:xfrm>
        </p:spPr>
        <p:txBody>
          <a:bodyPr anchor="t">
            <a:normAutofit/>
          </a:bodyPr>
          <a:lstStyle/>
          <a:p>
            <a:pPr marL="0" indent="0">
              <a:lnSpc>
                <a:spcPct val="150000"/>
              </a:lnSpc>
              <a:buNone/>
            </a:pPr>
            <a:r>
              <a:rPr lang="en-US" sz="1800" dirty="0"/>
              <a:t>As Pascal Boniface (2020) notes, </a:t>
            </a:r>
            <a:r>
              <a:rPr lang="en-US" sz="1800" b="1" dirty="0"/>
              <a:t>Latin America</a:t>
            </a:r>
            <a:r>
              <a:rPr lang="en-US" sz="1800" dirty="0"/>
              <a:t> has been profoundly </a:t>
            </a:r>
            <a:r>
              <a:rPr lang="en-US" sz="1800" b="1" dirty="0"/>
              <a:t>affected</a:t>
            </a:r>
            <a:r>
              <a:rPr lang="en-US" sz="1800" dirty="0"/>
              <a:t> by the </a:t>
            </a:r>
            <a:r>
              <a:rPr lang="en-US" sz="1800" b="1" dirty="0"/>
              <a:t>current on-going Covid-19 pandemic </a:t>
            </a:r>
            <a:r>
              <a:rPr lang="en-US" sz="1800" dirty="0"/>
              <a:t>situation which will leave important consequences from a social, economic and political point of view. </a:t>
            </a:r>
          </a:p>
        </p:txBody>
      </p:sp>
      <p:pic>
        <p:nvPicPr>
          <p:cNvPr id="5" name="Immagine 4" descr="Immagine che contiene persona, esterni, uomo, folla&#10;&#10;Descrizione generata automaticamente">
            <a:extLst>
              <a:ext uri="{FF2B5EF4-FFF2-40B4-BE49-F238E27FC236}">
                <a16:creationId xmlns:a16="http://schemas.microsoft.com/office/drawing/2014/main" id="{7ECFBDF3-7FA3-4A0D-85E4-551DD3322DDA}"/>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0375" r="12874" b="-1"/>
          <a:stretch/>
        </p:blipFill>
        <p:spPr>
          <a:xfrm>
            <a:off x="7398032" y="978676"/>
            <a:ext cx="4443447" cy="4443447"/>
          </a:xfrm>
          <a:custGeom>
            <a:avLst/>
            <a:gdLst/>
            <a:ahLst/>
            <a:cxnLst/>
            <a:rect l="l" t="t" r="r" b="b"/>
            <a:pathLst>
              <a:path w="4694238" h="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p:spPr>
      </p:pic>
      <p:sp>
        <p:nvSpPr>
          <p:cNvPr id="7" name="CasellaDiTesto 6">
            <a:extLst>
              <a:ext uri="{FF2B5EF4-FFF2-40B4-BE49-F238E27FC236}">
                <a16:creationId xmlns:a16="http://schemas.microsoft.com/office/drawing/2014/main" id="{C86EBF0F-7E8F-483B-B49E-CAFCD5F273AD}"/>
              </a:ext>
            </a:extLst>
          </p:cNvPr>
          <p:cNvSpPr txBox="1"/>
          <p:nvPr/>
        </p:nvSpPr>
        <p:spPr>
          <a:xfrm>
            <a:off x="4214866" y="5615445"/>
            <a:ext cx="8818996" cy="369332"/>
          </a:xfrm>
          <a:prstGeom prst="rect">
            <a:avLst/>
          </a:prstGeom>
          <a:noFill/>
        </p:spPr>
        <p:txBody>
          <a:bodyPr wrap="square" rtlCol="0">
            <a:spAutoFit/>
          </a:bodyPr>
          <a:lstStyle/>
          <a:p>
            <a:r>
              <a:rPr lang="en-US" i="1" dirty="0"/>
              <a:t> ‘’My sin is to be indigenous, a union leader and a coca grower’’ (</a:t>
            </a:r>
            <a:r>
              <a:rPr lang="en-US" dirty="0"/>
              <a:t>Evo Morales, 2019)</a:t>
            </a:r>
            <a:endParaRPr lang="it-IT" dirty="0"/>
          </a:p>
        </p:txBody>
      </p:sp>
      <p:sp>
        <p:nvSpPr>
          <p:cNvPr id="9" name="CasellaDiTesto 8">
            <a:extLst>
              <a:ext uri="{FF2B5EF4-FFF2-40B4-BE49-F238E27FC236}">
                <a16:creationId xmlns:a16="http://schemas.microsoft.com/office/drawing/2014/main" id="{38D28693-7143-40BD-A213-7D982B735A03}"/>
              </a:ext>
            </a:extLst>
          </p:cNvPr>
          <p:cNvSpPr txBox="1"/>
          <p:nvPr/>
        </p:nvSpPr>
        <p:spPr>
          <a:xfrm>
            <a:off x="841862" y="2343533"/>
            <a:ext cx="6350437" cy="3277820"/>
          </a:xfrm>
          <a:prstGeom prst="rect">
            <a:avLst/>
          </a:prstGeom>
          <a:noFill/>
        </p:spPr>
        <p:txBody>
          <a:bodyPr wrap="square" rtlCol="0">
            <a:spAutoFit/>
          </a:bodyPr>
          <a:lstStyle/>
          <a:p>
            <a:pPr>
              <a:lnSpc>
                <a:spcPct val="150000"/>
              </a:lnSpc>
            </a:pPr>
            <a:r>
              <a:rPr lang="en-US" sz="1800" dirty="0"/>
              <a:t>In the case of Bolivia, the </a:t>
            </a:r>
            <a:r>
              <a:rPr lang="en-US" sz="1800" b="1" dirty="0"/>
              <a:t>Covid-19 </a:t>
            </a:r>
            <a:r>
              <a:rPr lang="en-US" sz="1800" dirty="0"/>
              <a:t>pandemic came immediately </a:t>
            </a:r>
            <a:r>
              <a:rPr lang="en-US" sz="1800" b="1" dirty="0"/>
              <a:t>after</a:t>
            </a:r>
            <a:r>
              <a:rPr lang="en-US" sz="1800" dirty="0"/>
              <a:t> a period of </a:t>
            </a:r>
            <a:r>
              <a:rPr lang="en-US" sz="1800" b="1" dirty="0"/>
              <a:t>political instability </a:t>
            </a:r>
            <a:r>
              <a:rPr lang="en-US" sz="1800" dirty="0"/>
              <a:t>due to 2019’s presidential elections. After thirteen years of governance (2006-2019), Evo Morales was forced to give up his office due to OAS (Organization of American State) allegations of gaining in a fraudulent manner the presidential election (Le Monde, 2019). As a reaction, Evo Morales declared that: </a:t>
            </a:r>
          </a:p>
          <a:p>
            <a:endParaRPr lang="it-IT" dirty="0"/>
          </a:p>
        </p:txBody>
      </p:sp>
    </p:spTree>
    <p:extLst>
      <p:ext uri="{BB962C8B-B14F-4D97-AF65-F5344CB8AC3E}">
        <p14:creationId xmlns:p14="http://schemas.microsoft.com/office/powerpoint/2010/main" val="3163084365"/>
      </p:ext>
    </p:extLst>
  </p:cSld>
  <p:clrMapOvr>
    <a:masterClrMapping/>
  </p:clrMapOvr>
</p:sld>
</file>

<file path=ppt/theme/theme1.xml><?xml version="1.0" encoding="utf-8"?>
<a:theme xmlns:a="http://schemas.openxmlformats.org/drawingml/2006/main" name="GradientRiseVTI">
  <a:themeElements>
    <a:clrScheme name="AnalogousFromDarkSeedLeftStep">
      <a:dk1>
        <a:srgbClr val="000000"/>
      </a:dk1>
      <a:lt1>
        <a:srgbClr val="FFFFFF"/>
      </a:lt1>
      <a:dk2>
        <a:srgbClr val="34261D"/>
      </a:dk2>
      <a:lt2>
        <a:srgbClr val="E6E2E8"/>
      </a:lt2>
      <a:accent1>
        <a:srgbClr val="6DB146"/>
      </a:accent1>
      <a:accent2>
        <a:srgbClr val="93AB39"/>
      </a:accent2>
      <a:accent3>
        <a:srgbClr val="B69F47"/>
      </a:accent3>
      <a:accent4>
        <a:srgbClr val="B1683B"/>
      </a:accent4>
      <a:accent5>
        <a:srgbClr val="C34D51"/>
      </a:accent5>
      <a:accent6>
        <a:srgbClr val="B13B70"/>
      </a:accent6>
      <a:hlink>
        <a:srgbClr val="BF503F"/>
      </a:hlink>
      <a:folHlink>
        <a:srgbClr val="7F7F7F"/>
      </a:folHlink>
    </a:clrScheme>
    <a:fontScheme name="Avenir">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TotalTime>
  <Words>7080</Words>
  <Application>Microsoft Macintosh PowerPoint</Application>
  <PresentationFormat>Widescreen</PresentationFormat>
  <Paragraphs>272</Paragraphs>
  <Slides>59</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59</vt:i4>
      </vt:variant>
    </vt:vector>
  </HeadingPairs>
  <TitlesOfParts>
    <vt:vector size="66" baseType="lpstr">
      <vt:lpstr>Arial</vt:lpstr>
      <vt:lpstr>Calibri</vt:lpstr>
      <vt:lpstr>Fira Sans</vt:lpstr>
      <vt:lpstr>Gill Sans Nova</vt:lpstr>
      <vt:lpstr>Times New Roman</vt:lpstr>
      <vt:lpstr>var(--font-headings,"Lora",Georgia,sans-serif)</vt:lpstr>
      <vt:lpstr>GradientRiseVTI</vt:lpstr>
      <vt:lpstr>The chimÁne community’s resilience in the context of covid-19 pandemic</vt:lpstr>
      <vt:lpstr>Bolivia: general covid-19 context</vt:lpstr>
      <vt:lpstr>Covid-19 in bolivia </vt:lpstr>
      <vt:lpstr>Economic effects</vt:lpstr>
      <vt:lpstr>PowerPoint Presentation</vt:lpstr>
      <vt:lpstr>Indigenous communities </vt:lpstr>
      <vt:lpstr>Evo Morales (2006-2019): between politics and policy for Indigenous Peoples in Bolivia</vt:lpstr>
      <vt:lpstr>Key Facts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MAS (Movement for Socialism) – a new actor in the political game </vt:lpstr>
      <vt:lpstr>PowerPoint Presentation</vt:lpstr>
      <vt:lpstr>PowerPoint Presentation</vt:lpstr>
      <vt:lpstr>PowerPoint Presentation</vt:lpstr>
      <vt:lpstr>Evo Morales- the symbol of Indigenous peoples </vt:lpstr>
      <vt:lpstr>PowerPoint Presentation</vt:lpstr>
      <vt:lpstr>What were the main changes in politics and policies during the 13 years of Morales government? </vt:lpstr>
      <vt:lpstr>PowerPoint Presentation</vt:lpstr>
      <vt:lpstr>PowerPoint Presentation</vt:lpstr>
      <vt:lpstr>PowerPoint Presentation</vt:lpstr>
      <vt:lpstr>The 2019’s elections: why did Morales fail?   </vt:lpstr>
      <vt:lpstr>PowerPoint Presentation</vt:lpstr>
      <vt:lpstr>The Chimáne : a Native Amazonian community that is particularly vulnerable to Covid19   </vt:lpstr>
      <vt:lpstr>General presentation</vt:lpstr>
      <vt:lpstr>The community</vt:lpstr>
      <vt:lpstr>A history marked by Colonisation  </vt:lpstr>
      <vt:lpstr>PowerPoint Presentation</vt:lpstr>
      <vt:lpstr>Chimáne’ specific vision of health and healing practices  </vt:lpstr>
      <vt:lpstr>PowerPoint Presentation</vt:lpstr>
      <vt:lpstr>PowerPoint Presentation</vt:lpstr>
      <vt:lpstr>A population is particularly vulnerable to Covid19  </vt:lpstr>
      <vt:lpstr>PowerPoint Presentation</vt:lpstr>
      <vt:lpstr>PowerPoint Presentation</vt:lpstr>
      <vt:lpstr> how chimÁnedeal with covid-19 pandemic </vt:lpstr>
      <vt:lpstr>PowerPoint Presentation</vt:lpstr>
      <vt:lpstr>PowerPoint Presentation</vt:lpstr>
      <vt:lpstr>#cuidatucomunidad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PHASE 2: COVID-19 containment and patient management </vt:lpstr>
      <vt:lpstr>PowerPoint Presentation</vt:lpstr>
      <vt:lpstr>PowerPoint Presentation</vt:lpstr>
      <vt:lpstr>PowerPoint Presentation</vt:lpstr>
      <vt:lpstr>BIBLIOGRAPHY </vt:lpstr>
      <vt:lpstr>SITOGRAPHY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chimÁne communit’s resilience in the context of covid-19 pandemic</dc:title>
  <dc:creator>alexandra mariut</dc:creator>
  <cp:lastModifiedBy>irina maria</cp:lastModifiedBy>
  <cp:revision>8</cp:revision>
  <dcterms:created xsi:type="dcterms:W3CDTF">2020-12-14T22:52:21Z</dcterms:created>
  <dcterms:modified xsi:type="dcterms:W3CDTF">2021-01-18T07:51:14Z</dcterms:modified>
</cp:coreProperties>
</file>