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7" r:id="rId2"/>
    <p:sldId id="25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snapToGrid="0" snapToObjects="1">
      <p:cViewPr varScale="1">
        <p:scale>
          <a:sx n="112" d="100"/>
          <a:sy n="112" d="100"/>
        </p:scale>
        <p:origin x="57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04T15:08:09.397"/>
    </inkml:context>
    <inkml:brush xml:id="br0">
      <inkml:brushProperty name="width" value="0.05" units="cm"/>
      <inkml:brushProperty name="height" value="0.05" units="cm"/>
    </inkml:brush>
  </inkml:definitions>
  <inkml:trace contextRef="#ctx0" brushRef="#br0">0 527 24575,'0'-8'0,"0"0"0,0-1 0,0-3 0,0 2 0,0-7 0,0 8 0,0-8 0,0 7 0,0-7 0,0 8 0,0-8 0,0 7 0,0-7 0,0 8 0,0-9 0,0 9 0,0-4 0,0 5 0,0 0 0,0 0 0,0-1 0,4 5 0,-3-3 0,2 2 0,-3-3 0,0 0 0,0-1 0,0 1 0,0 0 0,0 0 0,0 1 0,4-1 0,-3 0 0,2 0 0,-3 0 0,0 1 0,4-1 0,-3 0 0,6 0 0,-6 0 0,6 0 0,-7 0 0,7 3 0,-6-2 0,6 3 0,-7-4 0,7 0 0,-2 0 0,3 3 0,0-2 0,-3 2 0,2 1 0,-3-4 0,4 8 0,0-4 0,0 0 0,0 3 0,0-6 0,0 6 0,0-6 0,0 6 0,0-2 0,-1 3 0,1 0 0,0 0 0,0 0 0,-1 0 0,1 0 0,0 0 0,0 0 0,0 0 0,0-8 0,1 6 0,-1-6 0,0 8 0,-1 0 0,1 0 0,-1 0 0,1 0 0,0 0 0,-1 0 0,1 0 0,0 0 0,0 0 0,0 0 0,0 0 0,1 0 0,-1 0 0,0 0 0,0 0 0,0 0 0,0 0 0,1 0 0,-1 3 0,-1-2 0,-2 6 0,2-6 0,-6 6 0,6-6 0,-6 6 0,6-2 0,-3 3 0,4-1 0,-4 1 0,3 0 0,-6 0 0,6 0 0,-6 0 0,2-1 0,1-3 0,-3 3 0,2-3 0,-3 4 0,0 0 0,0 0 0,4 0 0,-4 0 0,4 0 0,-4-1 0,0 1 0,0 0 0,0-1 0,0 1 0,3 0 0,-2 0 0,3 0 0,-4 0 0,0 0 0,0 0 0,0 0 0,0-1 0,0 1 0,0 0 0,0 1 0,0-1 0,0 0 0,3-4 0,-2 4 0,3-4 0,-4 4 0,0 0 0,0 0 0,0-1 0,3 1 0,-2 0 0,2 0 0,-3 0 0,0 0 0,4 0 0,-3 0 0,3 1 0,-4-1 0,0-1 0,3-2 0,-2 1 0,3-2 0,-4 4 0,0 0 0,0 0 0,3 0 0,-2 0 0,3 0 0,-4 0 0,0 0 0,0-1 0,0 1 0,0-1 0,0 1 0,0-1 0,0 1 0,0-4 0,0-1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2A7A2E-2A7A-5E46-A0D9-28BF2BE1335A}"/>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0F829A33-148F-F14D-83B5-F140FA9469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819BFC08-65F6-A54C-A485-7C7C3A34ACEB}"/>
              </a:ext>
            </a:extLst>
          </p:cNvPr>
          <p:cNvSpPr>
            <a:spLocks noGrp="1"/>
          </p:cNvSpPr>
          <p:nvPr>
            <p:ph type="dt" sz="half" idx="10"/>
          </p:nvPr>
        </p:nvSpPr>
        <p:spPr/>
        <p:txBody>
          <a:bodyPr/>
          <a:lstStyle/>
          <a:p>
            <a:fld id="{5BD0164F-6963-3D40-A740-9D652A43D7DB}" type="datetimeFigureOut">
              <a:rPr lang="it-IT" smtClean="0"/>
              <a:t>27/04/21</a:t>
            </a:fld>
            <a:endParaRPr lang="it-IT"/>
          </a:p>
        </p:txBody>
      </p:sp>
      <p:sp>
        <p:nvSpPr>
          <p:cNvPr id="5" name="Segnaposto piè di pagina 4">
            <a:extLst>
              <a:ext uri="{FF2B5EF4-FFF2-40B4-BE49-F238E27FC236}">
                <a16:creationId xmlns:a16="http://schemas.microsoft.com/office/drawing/2014/main" id="{D3982ECA-EE75-A24D-AB4E-3BED3CAF9B3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1B5E315-D533-2746-8249-37AEF19FD884}"/>
              </a:ext>
            </a:extLst>
          </p:cNvPr>
          <p:cNvSpPr>
            <a:spLocks noGrp="1"/>
          </p:cNvSpPr>
          <p:nvPr>
            <p:ph type="sldNum" sz="quarter" idx="12"/>
          </p:nvPr>
        </p:nvSpPr>
        <p:spPr/>
        <p:txBody>
          <a:bodyPr/>
          <a:lstStyle/>
          <a:p>
            <a:fld id="{BE806B60-7D76-A842-BF09-330FDF6A9537}" type="slidenum">
              <a:rPr lang="it-IT" smtClean="0"/>
              <a:t>‹N›</a:t>
            </a:fld>
            <a:endParaRPr lang="it-IT"/>
          </a:p>
        </p:txBody>
      </p:sp>
    </p:spTree>
    <p:extLst>
      <p:ext uri="{BB962C8B-B14F-4D97-AF65-F5344CB8AC3E}">
        <p14:creationId xmlns:p14="http://schemas.microsoft.com/office/powerpoint/2010/main" val="3317053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F708DB-810C-C343-B342-50AD724E818C}"/>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27FDBC7-7D3E-2349-81BC-E1BDDC0AA7CC}"/>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611B72D-A3F6-194F-8DA4-BE30E320635E}"/>
              </a:ext>
            </a:extLst>
          </p:cNvPr>
          <p:cNvSpPr>
            <a:spLocks noGrp="1"/>
          </p:cNvSpPr>
          <p:nvPr>
            <p:ph type="dt" sz="half" idx="10"/>
          </p:nvPr>
        </p:nvSpPr>
        <p:spPr/>
        <p:txBody>
          <a:bodyPr/>
          <a:lstStyle/>
          <a:p>
            <a:fld id="{5BD0164F-6963-3D40-A740-9D652A43D7DB}" type="datetimeFigureOut">
              <a:rPr lang="it-IT" smtClean="0"/>
              <a:t>27/04/21</a:t>
            </a:fld>
            <a:endParaRPr lang="it-IT"/>
          </a:p>
        </p:txBody>
      </p:sp>
      <p:sp>
        <p:nvSpPr>
          <p:cNvPr id="5" name="Segnaposto piè di pagina 4">
            <a:extLst>
              <a:ext uri="{FF2B5EF4-FFF2-40B4-BE49-F238E27FC236}">
                <a16:creationId xmlns:a16="http://schemas.microsoft.com/office/drawing/2014/main" id="{ADCCDDA0-60CE-FB42-86AB-6308B40CA25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5A0998E-090D-FD43-B0A1-AF1A4D7CF4D6}"/>
              </a:ext>
            </a:extLst>
          </p:cNvPr>
          <p:cNvSpPr>
            <a:spLocks noGrp="1"/>
          </p:cNvSpPr>
          <p:nvPr>
            <p:ph type="sldNum" sz="quarter" idx="12"/>
          </p:nvPr>
        </p:nvSpPr>
        <p:spPr/>
        <p:txBody>
          <a:bodyPr/>
          <a:lstStyle/>
          <a:p>
            <a:fld id="{BE806B60-7D76-A842-BF09-330FDF6A9537}" type="slidenum">
              <a:rPr lang="it-IT" smtClean="0"/>
              <a:t>‹N›</a:t>
            </a:fld>
            <a:endParaRPr lang="it-IT"/>
          </a:p>
        </p:txBody>
      </p:sp>
    </p:spTree>
    <p:extLst>
      <p:ext uri="{BB962C8B-B14F-4D97-AF65-F5344CB8AC3E}">
        <p14:creationId xmlns:p14="http://schemas.microsoft.com/office/powerpoint/2010/main" val="2774905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5979D0B1-B24B-7A48-9BAC-7E224D998D1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4E0ED7B-26B0-094C-BD79-CB8C493C9D77}"/>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7ABD24B-4CE5-3340-9C86-4528C605677C}"/>
              </a:ext>
            </a:extLst>
          </p:cNvPr>
          <p:cNvSpPr>
            <a:spLocks noGrp="1"/>
          </p:cNvSpPr>
          <p:nvPr>
            <p:ph type="dt" sz="half" idx="10"/>
          </p:nvPr>
        </p:nvSpPr>
        <p:spPr/>
        <p:txBody>
          <a:bodyPr/>
          <a:lstStyle/>
          <a:p>
            <a:fld id="{5BD0164F-6963-3D40-A740-9D652A43D7DB}" type="datetimeFigureOut">
              <a:rPr lang="it-IT" smtClean="0"/>
              <a:t>27/04/21</a:t>
            </a:fld>
            <a:endParaRPr lang="it-IT"/>
          </a:p>
        </p:txBody>
      </p:sp>
      <p:sp>
        <p:nvSpPr>
          <p:cNvPr id="5" name="Segnaposto piè di pagina 4">
            <a:extLst>
              <a:ext uri="{FF2B5EF4-FFF2-40B4-BE49-F238E27FC236}">
                <a16:creationId xmlns:a16="http://schemas.microsoft.com/office/drawing/2014/main" id="{7C4D2E60-25AE-FB45-A7CB-BBE16C08396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9190F67-BF0E-7442-8B9B-123D46125F23}"/>
              </a:ext>
            </a:extLst>
          </p:cNvPr>
          <p:cNvSpPr>
            <a:spLocks noGrp="1"/>
          </p:cNvSpPr>
          <p:nvPr>
            <p:ph type="sldNum" sz="quarter" idx="12"/>
          </p:nvPr>
        </p:nvSpPr>
        <p:spPr/>
        <p:txBody>
          <a:bodyPr/>
          <a:lstStyle/>
          <a:p>
            <a:fld id="{BE806B60-7D76-A842-BF09-330FDF6A9537}" type="slidenum">
              <a:rPr lang="it-IT" smtClean="0"/>
              <a:t>‹N›</a:t>
            </a:fld>
            <a:endParaRPr lang="it-IT"/>
          </a:p>
        </p:txBody>
      </p:sp>
    </p:spTree>
    <p:extLst>
      <p:ext uri="{BB962C8B-B14F-4D97-AF65-F5344CB8AC3E}">
        <p14:creationId xmlns:p14="http://schemas.microsoft.com/office/powerpoint/2010/main" val="2819440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340DD6-7253-D04A-9EFF-65190240D2D4}"/>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0C7C33F-B934-4C49-AB8B-4AE458E4919B}"/>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7F1A5F9-2850-454A-81C5-17FB38F0870A}"/>
              </a:ext>
            </a:extLst>
          </p:cNvPr>
          <p:cNvSpPr>
            <a:spLocks noGrp="1"/>
          </p:cNvSpPr>
          <p:nvPr>
            <p:ph type="dt" sz="half" idx="10"/>
          </p:nvPr>
        </p:nvSpPr>
        <p:spPr/>
        <p:txBody>
          <a:bodyPr/>
          <a:lstStyle/>
          <a:p>
            <a:fld id="{5BD0164F-6963-3D40-A740-9D652A43D7DB}" type="datetimeFigureOut">
              <a:rPr lang="it-IT" smtClean="0"/>
              <a:t>27/04/21</a:t>
            </a:fld>
            <a:endParaRPr lang="it-IT"/>
          </a:p>
        </p:txBody>
      </p:sp>
      <p:sp>
        <p:nvSpPr>
          <p:cNvPr id="5" name="Segnaposto piè di pagina 4">
            <a:extLst>
              <a:ext uri="{FF2B5EF4-FFF2-40B4-BE49-F238E27FC236}">
                <a16:creationId xmlns:a16="http://schemas.microsoft.com/office/drawing/2014/main" id="{0292103B-C9C2-F142-96F5-4C9289877CF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3FB4B55-9016-0B4F-B634-1C66759DAFB8}"/>
              </a:ext>
            </a:extLst>
          </p:cNvPr>
          <p:cNvSpPr>
            <a:spLocks noGrp="1"/>
          </p:cNvSpPr>
          <p:nvPr>
            <p:ph type="sldNum" sz="quarter" idx="12"/>
          </p:nvPr>
        </p:nvSpPr>
        <p:spPr/>
        <p:txBody>
          <a:bodyPr/>
          <a:lstStyle/>
          <a:p>
            <a:fld id="{BE806B60-7D76-A842-BF09-330FDF6A9537}" type="slidenum">
              <a:rPr lang="it-IT" smtClean="0"/>
              <a:t>‹N›</a:t>
            </a:fld>
            <a:endParaRPr lang="it-IT"/>
          </a:p>
        </p:txBody>
      </p:sp>
    </p:spTree>
    <p:extLst>
      <p:ext uri="{BB962C8B-B14F-4D97-AF65-F5344CB8AC3E}">
        <p14:creationId xmlns:p14="http://schemas.microsoft.com/office/powerpoint/2010/main" val="265936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F022F8-0197-AE4B-8F0B-89F25B1FE992}"/>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CEB85137-A554-4249-9A12-0B0161793D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E0CB5784-F544-DD4C-94B7-504A485031B1}"/>
              </a:ext>
            </a:extLst>
          </p:cNvPr>
          <p:cNvSpPr>
            <a:spLocks noGrp="1"/>
          </p:cNvSpPr>
          <p:nvPr>
            <p:ph type="dt" sz="half" idx="10"/>
          </p:nvPr>
        </p:nvSpPr>
        <p:spPr/>
        <p:txBody>
          <a:bodyPr/>
          <a:lstStyle/>
          <a:p>
            <a:fld id="{5BD0164F-6963-3D40-A740-9D652A43D7DB}" type="datetimeFigureOut">
              <a:rPr lang="it-IT" smtClean="0"/>
              <a:t>27/04/21</a:t>
            </a:fld>
            <a:endParaRPr lang="it-IT"/>
          </a:p>
        </p:txBody>
      </p:sp>
      <p:sp>
        <p:nvSpPr>
          <p:cNvPr id="5" name="Segnaposto piè di pagina 4">
            <a:extLst>
              <a:ext uri="{FF2B5EF4-FFF2-40B4-BE49-F238E27FC236}">
                <a16:creationId xmlns:a16="http://schemas.microsoft.com/office/drawing/2014/main" id="{C944E52F-5755-0041-AA0B-054F19BDA9D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1C46427-932E-C845-A2B4-81FF4B4477AD}"/>
              </a:ext>
            </a:extLst>
          </p:cNvPr>
          <p:cNvSpPr>
            <a:spLocks noGrp="1"/>
          </p:cNvSpPr>
          <p:nvPr>
            <p:ph type="sldNum" sz="quarter" idx="12"/>
          </p:nvPr>
        </p:nvSpPr>
        <p:spPr/>
        <p:txBody>
          <a:bodyPr/>
          <a:lstStyle/>
          <a:p>
            <a:fld id="{BE806B60-7D76-A842-BF09-330FDF6A9537}" type="slidenum">
              <a:rPr lang="it-IT" smtClean="0"/>
              <a:t>‹N›</a:t>
            </a:fld>
            <a:endParaRPr lang="it-IT"/>
          </a:p>
        </p:txBody>
      </p:sp>
    </p:spTree>
    <p:extLst>
      <p:ext uri="{BB962C8B-B14F-4D97-AF65-F5344CB8AC3E}">
        <p14:creationId xmlns:p14="http://schemas.microsoft.com/office/powerpoint/2010/main" val="2621120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E7A73D-097B-9048-8ECB-396E488E311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37DC6C5-0171-AD4D-B62A-2C5D5AF1EBB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52989C83-F1C6-504F-8BA5-CBEF5799D79A}"/>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2F5FE34B-AEDB-B64E-906C-0B0AEFE9BE8F}"/>
              </a:ext>
            </a:extLst>
          </p:cNvPr>
          <p:cNvSpPr>
            <a:spLocks noGrp="1"/>
          </p:cNvSpPr>
          <p:nvPr>
            <p:ph type="dt" sz="half" idx="10"/>
          </p:nvPr>
        </p:nvSpPr>
        <p:spPr/>
        <p:txBody>
          <a:bodyPr/>
          <a:lstStyle/>
          <a:p>
            <a:fld id="{5BD0164F-6963-3D40-A740-9D652A43D7DB}" type="datetimeFigureOut">
              <a:rPr lang="it-IT" smtClean="0"/>
              <a:t>27/04/21</a:t>
            </a:fld>
            <a:endParaRPr lang="it-IT"/>
          </a:p>
        </p:txBody>
      </p:sp>
      <p:sp>
        <p:nvSpPr>
          <p:cNvPr id="6" name="Segnaposto piè di pagina 5">
            <a:extLst>
              <a:ext uri="{FF2B5EF4-FFF2-40B4-BE49-F238E27FC236}">
                <a16:creationId xmlns:a16="http://schemas.microsoft.com/office/drawing/2014/main" id="{BE545BBE-2BBA-F34A-A5CE-D6AF3273498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1057BDD-EBAD-A940-B0C8-32FD00FF9B5B}"/>
              </a:ext>
            </a:extLst>
          </p:cNvPr>
          <p:cNvSpPr>
            <a:spLocks noGrp="1"/>
          </p:cNvSpPr>
          <p:nvPr>
            <p:ph type="sldNum" sz="quarter" idx="12"/>
          </p:nvPr>
        </p:nvSpPr>
        <p:spPr/>
        <p:txBody>
          <a:bodyPr/>
          <a:lstStyle/>
          <a:p>
            <a:fld id="{BE806B60-7D76-A842-BF09-330FDF6A9537}" type="slidenum">
              <a:rPr lang="it-IT" smtClean="0"/>
              <a:t>‹N›</a:t>
            </a:fld>
            <a:endParaRPr lang="it-IT"/>
          </a:p>
        </p:txBody>
      </p:sp>
    </p:spTree>
    <p:extLst>
      <p:ext uri="{BB962C8B-B14F-4D97-AF65-F5344CB8AC3E}">
        <p14:creationId xmlns:p14="http://schemas.microsoft.com/office/powerpoint/2010/main" val="2925111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A90A0B-A94F-7045-AE2B-5E96E83EE076}"/>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9825FA6-F2E5-5347-89D5-007BB8B7C2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7B4C64C2-E55D-3A4C-9F10-1E3571380975}"/>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6F26324F-F0BA-104D-AB0F-6E3F31B5DD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DBE81781-09CC-934C-82D2-F247D895A95A}"/>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2D5B5181-A3C0-6B40-8504-EC518D2C78AA}"/>
              </a:ext>
            </a:extLst>
          </p:cNvPr>
          <p:cNvSpPr>
            <a:spLocks noGrp="1"/>
          </p:cNvSpPr>
          <p:nvPr>
            <p:ph type="dt" sz="half" idx="10"/>
          </p:nvPr>
        </p:nvSpPr>
        <p:spPr/>
        <p:txBody>
          <a:bodyPr/>
          <a:lstStyle/>
          <a:p>
            <a:fld id="{5BD0164F-6963-3D40-A740-9D652A43D7DB}" type="datetimeFigureOut">
              <a:rPr lang="it-IT" smtClean="0"/>
              <a:t>27/04/21</a:t>
            </a:fld>
            <a:endParaRPr lang="it-IT"/>
          </a:p>
        </p:txBody>
      </p:sp>
      <p:sp>
        <p:nvSpPr>
          <p:cNvPr id="8" name="Segnaposto piè di pagina 7">
            <a:extLst>
              <a:ext uri="{FF2B5EF4-FFF2-40B4-BE49-F238E27FC236}">
                <a16:creationId xmlns:a16="http://schemas.microsoft.com/office/drawing/2014/main" id="{63192076-96A4-E245-A84C-0A1EB5F7CB72}"/>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B53AD5DE-7078-D241-AEC4-904DC9F1229E}"/>
              </a:ext>
            </a:extLst>
          </p:cNvPr>
          <p:cNvSpPr>
            <a:spLocks noGrp="1"/>
          </p:cNvSpPr>
          <p:nvPr>
            <p:ph type="sldNum" sz="quarter" idx="12"/>
          </p:nvPr>
        </p:nvSpPr>
        <p:spPr/>
        <p:txBody>
          <a:bodyPr/>
          <a:lstStyle/>
          <a:p>
            <a:fld id="{BE806B60-7D76-A842-BF09-330FDF6A9537}" type="slidenum">
              <a:rPr lang="it-IT" smtClean="0"/>
              <a:t>‹N›</a:t>
            </a:fld>
            <a:endParaRPr lang="it-IT"/>
          </a:p>
        </p:txBody>
      </p:sp>
    </p:spTree>
    <p:extLst>
      <p:ext uri="{BB962C8B-B14F-4D97-AF65-F5344CB8AC3E}">
        <p14:creationId xmlns:p14="http://schemas.microsoft.com/office/powerpoint/2010/main" val="1136623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B57122-ADC9-9A41-9EAF-A06BF9506E29}"/>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5B72B92C-41B9-714A-ACF3-51ACEB1FF5B8}"/>
              </a:ext>
            </a:extLst>
          </p:cNvPr>
          <p:cNvSpPr>
            <a:spLocks noGrp="1"/>
          </p:cNvSpPr>
          <p:nvPr>
            <p:ph type="dt" sz="half" idx="10"/>
          </p:nvPr>
        </p:nvSpPr>
        <p:spPr/>
        <p:txBody>
          <a:bodyPr/>
          <a:lstStyle/>
          <a:p>
            <a:fld id="{5BD0164F-6963-3D40-A740-9D652A43D7DB}" type="datetimeFigureOut">
              <a:rPr lang="it-IT" smtClean="0"/>
              <a:t>27/04/21</a:t>
            </a:fld>
            <a:endParaRPr lang="it-IT"/>
          </a:p>
        </p:txBody>
      </p:sp>
      <p:sp>
        <p:nvSpPr>
          <p:cNvPr id="4" name="Segnaposto piè di pagina 3">
            <a:extLst>
              <a:ext uri="{FF2B5EF4-FFF2-40B4-BE49-F238E27FC236}">
                <a16:creationId xmlns:a16="http://schemas.microsoft.com/office/drawing/2014/main" id="{E64DF712-A595-E74D-B5AB-210C30BB7696}"/>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874B38F6-B36C-4B43-8389-C3EE9EA49C05}"/>
              </a:ext>
            </a:extLst>
          </p:cNvPr>
          <p:cNvSpPr>
            <a:spLocks noGrp="1"/>
          </p:cNvSpPr>
          <p:nvPr>
            <p:ph type="sldNum" sz="quarter" idx="12"/>
          </p:nvPr>
        </p:nvSpPr>
        <p:spPr/>
        <p:txBody>
          <a:bodyPr/>
          <a:lstStyle/>
          <a:p>
            <a:fld id="{BE806B60-7D76-A842-BF09-330FDF6A9537}" type="slidenum">
              <a:rPr lang="it-IT" smtClean="0"/>
              <a:t>‹N›</a:t>
            </a:fld>
            <a:endParaRPr lang="it-IT"/>
          </a:p>
        </p:txBody>
      </p:sp>
    </p:spTree>
    <p:extLst>
      <p:ext uri="{BB962C8B-B14F-4D97-AF65-F5344CB8AC3E}">
        <p14:creationId xmlns:p14="http://schemas.microsoft.com/office/powerpoint/2010/main" val="3751234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1056DA33-7120-0440-90EE-A4D70942CD57}"/>
              </a:ext>
            </a:extLst>
          </p:cNvPr>
          <p:cNvSpPr>
            <a:spLocks noGrp="1"/>
          </p:cNvSpPr>
          <p:nvPr>
            <p:ph type="dt" sz="half" idx="10"/>
          </p:nvPr>
        </p:nvSpPr>
        <p:spPr/>
        <p:txBody>
          <a:bodyPr/>
          <a:lstStyle/>
          <a:p>
            <a:fld id="{5BD0164F-6963-3D40-A740-9D652A43D7DB}" type="datetimeFigureOut">
              <a:rPr lang="it-IT" smtClean="0"/>
              <a:t>27/04/21</a:t>
            </a:fld>
            <a:endParaRPr lang="it-IT"/>
          </a:p>
        </p:txBody>
      </p:sp>
      <p:sp>
        <p:nvSpPr>
          <p:cNvPr id="3" name="Segnaposto piè di pagina 2">
            <a:extLst>
              <a:ext uri="{FF2B5EF4-FFF2-40B4-BE49-F238E27FC236}">
                <a16:creationId xmlns:a16="http://schemas.microsoft.com/office/drawing/2014/main" id="{403830AB-9256-114B-8D58-F139298619A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F723F689-A0C3-BA49-81CF-734B793EAE62}"/>
              </a:ext>
            </a:extLst>
          </p:cNvPr>
          <p:cNvSpPr>
            <a:spLocks noGrp="1"/>
          </p:cNvSpPr>
          <p:nvPr>
            <p:ph type="sldNum" sz="quarter" idx="12"/>
          </p:nvPr>
        </p:nvSpPr>
        <p:spPr/>
        <p:txBody>
          <a:bodyPr/>
          <a:lstStyle/>
          <a:p>
            <a:fld id="{BE806B60-7D76-A842-BF09-330FDF6A9537}" type="slidenum">
              <a:rPr lang="it-IT" smtClean="0"/>
              <a:t>‹N›</a:t>
            </a:fld>
            <a:endParaRPr lang="it-IT"/>
          </a:p>
        </p:txBody>
      </p:sp>
    </p:spTree>
    <p:extLst>
      <p:ext uri="{BB962C8B-B14F-4D97-AF65-F5344CB8AC3E}">
        <p14:creationId xmlns:p14="http://schemas.microsoft.com/office/powerpoint/2010/main" val="561935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57D667-78B8-2E4E-BCC4-A3B1615BD21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083052B-0E85-C44F-A05C-77463AAE77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FF2EE92E-DCE5-3D43-9F1D-4985F86E2A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B88DAAED-65BA-7F49-8904-E6AF556646C4}"/>
              </a:ext>
            </a:extLst>
          </p:cNvPr>
          <p:cNvSpPr>
            <a:spLocks noGrp="1"/>
          </p:cNvSpPr>
          <p:nvPr>
            <p:ph type="dt" sz="half" idx="10"/>
          </p:nvPr>
        </p:nvSpPr>
        <p:spPr/>
        <p:txBody>
          <a:bodyPr/>
          <a:lstStyle/>
          <a:p>
            <a:fld id="{5BD0164F-6963-3D40-A740-9D652A43D7DB}" type="datetimeFigureOut">
              <a:rPr lang="it-IT" smtClean="0"/>
              <a:t>27/04/21</a:t>
            </a:fld>
            <a:endParaRPr lang="it-IT"/>
          </a:p>
        </p:txBody>
      </p:sp>
      <p:sp>
        <p:nvSpPr>
          <p:cNvPr id="6" name="Segnaposto piè di pagina 5">
            <a:extLst>
              <a:ext uri="{FF2B5EF4-FFF2-40B4-BE49-F238E27FC236}">
                <a16:creationId xmlns:a16="http://schemas.microsoft.com/office/drawing/2014/main" id="{4FE298CC-7384-574E-94D6-0BA0AF89644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5B95530-BC15-8348-AE85-3B8DE9E6EA61}"/>
              </a:ext>
            </a:extLst>
          </p:cNvPr>
          <p:cNvSpPr>
            <a:spLocks noGrp="1"/>
          </p:cNvSpPr>
          <p:nvPr>
            <p:ph type="sldNum" sz="quarter" idx="12"/>
          </p:nvPr>
        </p:nvSpPr>
        <p:spPr/>
        <p:txBody>
          <a:bodyPr/>
          <a:lstStyle/>
          <a:p>
            <a:fld id="{BE806B60-7D76-A842-BF09-330FDF6A9537}" type="slidenum">
              <a:rPr lang="it-IT" smtClean="0"/>
              <a:t>‹N›</a:t>
            </a:fld>
            <a:endParaRPr lang="it-IT"/>
          </a:p>
        </p:txBody>
      </p:sp>
    </p:spTree>
    <p:extLst>
      <p:ext uri="{BB962C8B-B14F-4D97-AF65-F5344CB8AC3E}">
        <p14:creationId xmlns:p14="http://schemas.microsoft.com/office/powerpoint/2010/main" val="171798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C602F9-2144-5D41-A42A-0324FB919B2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A666B192-D98A-714F-8EA9-8D9ED5F1D8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EBBE5D77-84AD-B14A-9A51-9BC0EC0F5B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3920F33-D02A-034F-BE7E-74580637FC3B}"/>
              </a:ext>
            </a:extLst>
          </p:cNvPr>
          <p:cNvSpPr>
            <a:spLocks noGrp="1"/>
          </p:cNvSpPr>
          <p:nvPr>
            <p:ph type="dt" sz="half" idx="10"/>
          </p:nvPr>
        </p:nvSpPr>
        <p:spPr/>
        <p:txBody>
          <a:bodyPr/>
          <a:lstStyle/>
          <a:p>
            <a:fld id="{5BD0164F-6963-3D40-A740-9D652A43D7DB}" type="datetimeFigureOut">
              <a:rPr lang="it-IT" smtClean="0"/>
              <a:t>27/04/21</a:t>
            </a:fld>
            <a:endParaRPr lang="it-IT"/>
          </a:p>
        </p:txBody>
      </p:sp>
      <p:sp>
        <p:nvSpPr>
          <p:cNvPr id="6" name="Segnaposto piè di pagina 5">
            <a:extLst>
              <a:ext uri="{FF2B5EF4-FFF2-40B4-BE49-F238E27FC236}">
                <a16:creationId xmlns:a16="http://schemas.microsoft.com/office/drawing/2014/main" id="{3943FDA1-6C76-0F47-A2D8-2F60A5D5A2E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71372DA-06E7-3346-B49F-40B96DA2F227}"/>
              </a:ext>
            </a:extLst>
          </p:cNvPr>
          <p:cNvSpPr>
            <a:spLocks noGrp="1"/>
          </p:cNvSpPr>
          <p:nvPr>
            <p:ph type="sldNum" sz="quarter" idx="12"/>
          </p:nvPr>
        </p:nvSpPr>
        <p:spPr/>
        <p:txBody>
          <a:bodyPr/>
          <a:lstStyle/>
          <a:p>
            <a:fld id="{BE806B60-7D76-A842-BF09-330FDF6A9537}" type="slidenum">
              <a:rPr lang="it-IT" smtClean="0"/>
              <a:t>‹N›</a:t>
            </a:fld>
            <a:endParaRPr lang="it-IT"/>
          </a:p>
        </p:txBody>
      </p:sp>
    </p:spTree>
    <p:extLst>
      <p:ext uri="{BB962C8B-B14F-4D97-AF65-F5344CB8AC3E}">
        <p14:creationId xmlns:p14="http://schemas.microsoft.com/office/powerpoint/2010/main" val="3928666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F626C94F-B965-DA48-95E1-646C50684E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37AFF56-2BF3-8D4E-86A9-D4FCD06B68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F12D7D9-114E-7C41-9B68-51E1B86969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D0164F-6963-3D40-A740-9D652A43D7DB}" type="datetimeFigureOut">
              <a:rPr lang="it-IT" smtClean="0"/>
              <a:t>27/04/21</a:t>
            </a:fld>
            <a:endParaRPr lang="it-IT"/>
          </a:p>
        </p:txBody>
      </p:sp>
      <p:sp>
        <p:nvSpPr>
          <p:cNvPr id="5" name="Segnaposto piè di pagina 4">
            <a:extLst>
              <a:ext uri="{FF2B5EF4-FFF2-40B4-BE49-F238E27FC236}">
                <a16:creationId xmlns:a16="http://schemas.microsoft.com/office/drawing/2014/main" id="{3BEF4E20-D87F-A946-8A64-9BC9E0EB19A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C9BFBE37-A3AC-E440-93E2-92392F9870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806B60-7D76-A842-BF09-330FDF6A9537}" type="slidenum">
              <a:rPr lang="it-IT" smtClean="0"/>
              <a:t>‹N›</a:t>
            </a:fld>
            <a:endParaRPr lang="it-IT"/>
          </a:p>
        </p:txBody>
      </p:sp>
    </p:spTree>
    <p:extLst>
      <p:ext uri="{BB962C8B-B14F-4D97-AF65-F5344CB8AC3E}">
        <p14:creationId xmlns:p14="http://schemas.microsoft.com/office/powerpoint/2010/main" val="137267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534365" y="2016505"/>
            <a:ext cx="11123270" cy="1965431"/>
          </a:xfrm>
          <a:prstGeom prst="rect">
            <a:avLst/>
          </a:prstGeom>
          <a:solidFill>
            <a:srgbClr val="D25D67"/>
          </a:solidFill>
          <a:ln>
            <a:solidFill>
              <a:srgbClr val="D25D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800" b="1" dirty="0">
                <a:solidFill>
                  <a:schemeClr val="bg1"/>
                </a:solidFill>
                <a:latin typeface="Tahoma" panose="020B0604030504040204" pitchFamily="34" charset="0"/>
                <a:ea typeface="Tahoma" panose="020B0604030504040204" pitchFamily="34" charset="0"/>
                <a:cs typeface="Tahoma" panose="020B0604030504040204" pitchFamily="34" charset="0"/>
              </a:rPr>
              <a:t>Storia dell’impresa e </a:t>
            </a:r>
            <a:r>
              <a:rPr lang="it-IT" sz="4800" b="1">
                <a:solidFill>
                  <a:schemeClr val="bg1"/>
                </a:solidFill>
                <a:latin typeface="Tahoma" panose="020B0604030504040204" pitchFamily="34" charset="0"/>
                <a:ea typeface="Tahoma" panose="020B0604030504040204" pitchFamily="34" charset="0"/>
                <a:cs typeface="Tahoma" panose="020B0604030504040204" pitchFamily="34" charset="0"/>
              </a:rPr>
              <a:t>del lavoro</a:t>
            </a:r>
            <a:endParaRPr lang="it-IT" sz="4800" dirty="0">
              <a:solidFill>
                <a:schemeClr val="bg1"/>
              </a:solidFill>
            </a:endParaRPr>
          </a:p>
        </p:txBody>
      </p:sp>
      <p:sp>
        <p:nvSpPr>
          <p:cNvPr id="3" name="Sottotitolo 2"/>
          <p:cNvSpPr>
            <a:spLocks noGrp="1"/>
          </p:cNvSpPr>
          <p:nvPr>
            <p:ph type="subTitle" idx="1"/>
          </p:nvPr>
        </p:nvSpPr>
        <p:spPr>
          <a:xfrm>
            <a:off x="-9182" y="4536719"/>
            <a:ext cx="12182818" cy="871169"/>
          </a:xfrm>
        </p:spPr>
        <p:txBody>
          <a:bodyPr>
            <a:normAutofit/>
          </a:bodyPr>
          <a:lstStyle/>
          <a:p>
            <a:r>
              <a:rPr lang="it-IT" sz="2800" b="1" dirty="0">
                <a:solidFill>
                  <a:srgbClr val="5B5A5A"/>
                </a:solidFill>
                <a:latin typeface="Tahoma" panose="020B0604030504040204" pitchFamily="34" charset="0"/>
                <a:ea typeface="Tahoma" panose="020B0604030504040204" pitchFamily="34" charset="0"/>
                <a:cs typeface="Tahoma" panose="020B0604030504040204" pitchFamily="34" charset="0"/>
              </a:rPr>
              <a:t>Stefano Musso</a:t>
            </a:r>
            <a:endParaRPr lang="it-IT" sz="2800" dirty="0">
              <a:solidFill>
                <a:srgbClr val="5B5A5A"/>
              </a:solidFill>
              <a:latin typeface="Tahoma" panose="020B0604030504040204" pitchFamily="34" charset="0"/>
              <a:ea typeface="Tahoma" panose="020B0604030504040204" pitchFamily="34" charset="0"/>
              <a:cs typeface="Tahoma" panose="020B0604030504040204" pitchFamily="34" charset="0"/>
            </a:endParaRPr>
          </a:p>
        </p:txBody>
      </p:sp>
      <p:sp>
        <p:nvSpPr>
          <p:cNvPr id="7" name="Sottotitolo 2">
            <a:extLst>
              <a:ext uri="{FF2B5EF4-FFF2-40B4-BE49-F238E27FC236}">
                <a16:creationId xmlns:a16="http://schemas.microsoft.com/office/drawing/2014/main" id="{B4C35D45-9251-4921-B7D8-DD171060F540}"/>
              </a:ext>
            </a:extLst>
          </p:cNvPr>
          <p:cNvSpPr txBox="1">
            <a:spLocks/>
          </p:cNvSpPr>
          <p:nvPr/>
        </p:nvSpPr>
        <p:spPr>
          <a:xfrm>
            <a:off x="-9182" y="5986831"/>
            <a:ext cx="12182818" cy="87116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it-IT" sz="2000" i="1" dirty="0">
              <a:solidFill>
                <a:srgbClr val="5B5A5A"/>
              </a:solidFill>
              <a:latin typeface="Tahoma" panose="020B0604030504040204" pitchFamily="34" charset="0"/>
              <a:ea typeface="Tahoma" panose="020B0604030504040204" pitchFamily="34" charset="0"/>
              <a:cs typeface="Tahoma" panose="020B0604030504040204" pitchFamily="34" charset="0"/>
            </a:endParaRPr>
          </a:p>
        </p:txBody>
      </p:sp>
      <p:sp>
        <p:nvSpPr>
          <p:cNvPr id="2" name="CasellaDiTesto 1">
            <a:extLst>
              <a:ext uri="{FF2B5EF4-FFF2-40B4-BE49-F238E27FC236}">
                <a16:creationId xmlns:a16="http://schemas.microsoft.com/office/drawing/2014/main" id="{32A0089A-9769-814E-A328-19604BBB2621}"/>
              </a:ext>
            </a:extLst>
          </p:cNvPr>
          <p:cNvSpPr txBox="1"/>
          <p:nvPr/>
        </p:nvSpPr>
        <p:spPr>
          <a:xfrm>
            <a:off x="1886672" y="544011"/>
            <a:ext cx="8194877" cy="707886"/>
          </a:xfrm>
          <a:prstGeom prst="rect">
            <a:avLst/>
          </a:prstGeom>
          <a:noFill/>
        </p:spPr>
        <p:txBody>
          <a:bodyPr wrap="square" rtlCol="0">
            <a:spAutoFit/>
          </a:bodyPr>
          <a:lstStyle/>
          <a:p>
            <a:r>
              <a:rPr lang="it-IT" sz="4000" b="1" dirty="0"/>
              <a:t>      Università degli Studi di Torino</a:t>
            </a:r>
          </a:p>
        </p:txBody>
      </p:sp>
    </p:spTree>
    <p:extLst>
      <p:ext uri="{BB962C8B-B14F-4D97-AF65-F5344CB8AC3E}">
        <p14:creationId xmlns:p14="http://schemas.microsoft.com/office/powerpoint/2010/main" val="3864818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CF30C8-B4BF-C941-8993-29483B10A46D}"/>
              </a:ext>
            </a:extLst>
          </p:cNvPr>
          <p:cNvSpPr>
            <a:spLocks noGrp="1"/>
          </p:cNvSpPr>
          <p:nvPr>
            <p:ph type="title"/>
          </p:nvPr>
        </p:nvSpPr>
        <p:spPr/>
        <p:txBody>
          <a:bodyPr/>
          <a:lstStyle/>
          <a:p>
            <a:r>
              <a:rPr lang="it-IT" dirty="0"/>
              <a:t>Globalizzazione e diseguaglianze tra paesi</a:t>
            </a:r>
          </a:p>
        </p:txBody>
      </p:sp>
      <p:sp>
        <p:nvSpPr>
          <p:cNvPr id="3" name="Segnaposto contenuto 2">
            <a:extLst>
              <a:ext uri="{FF2B5EF4-FFF2-40B4-BE49-F238E27FC236}">
                <a16:creationId xmlns:a16="http://schemas.microsoft.com/office/drawing/2014/main" id="{D8C936C5-EDAB-7A45-90B3-C37B7D474B35}"/>
              </a:ext>
            </a:extLst>
          </p:cNvPr>
          <p:cNvSpPr>
            <a:spLocks noGrp="1"/>
          </p:cNvSpPr>
          <p:nvPr>
            <p:ph idx="1"/>
          </p:nvPr>
        </p:nvSpPr>
        <p:spPr/>
        <p:txBody>
          <a:bodyPr>
            <a:normAutofit fontScale="92500" lnSpcReduction="20000"/>
          </a:bodyPr>
          <a:lstStyle/>
          <a:p>
            <a:r>
              <a:rPr lang="it-IT" dirty="0"/>
              <a:t>A partire dall’ultimo decennio del Novecento si apre una fase di convergenza tra redditi medi pro-capite dei paesi sviluppati e in via di sviluppo. </a:t>
            </a:r>
          </a:p>
          <a:p>
            <a:r>
              <a:rPr lang="it-IT" dirty="0"/>
              <a:t>America Latina: gli elevati livelli di diseguaglianza interna, retaggio del passato coloniale, sono un pesante fardello per la crescita della domanda interna. Le élite borghesi si riproducono senza produrre sviluppo. Mancano riforma agraria e sufficiente scolarizzazione di massa come base endogena per la crescita del reddito.</a:t>
            </a:r>
          </a:p>
          <a:p>
            <a:r>
              <a:rPr lang="it-IT" dirty="0"/>
              <a:t>Paesi asiatici e Stati interventisti producono invece riforma agraria (liberalizzazione dei mercati rurali in Cina) e manodopera industriale qualificata</a:t>
            </a:r>
          </a:p>
          <a:p>
            <a:r>
              <a:rPr lang="it-IT" dirty="0"/>
              <a:t>Africa svantaggiata per clima nell’area tropicale, incompiuta transizione demografica, persistente instabilità politica, corruzione, conflitti endemici.     </a:t>
            </a:r>
          </a:p>
        </p:txBody>
      </p:sp>
    </p:spTree>
    <p:extLst>
      <p:ext uri="{BB962C8B-B14F-4D97-AF65-F5344CB8AC3E}">
        <p14:creationId xmlns:p14="http://schemas.microsoft.com/office/powerpoint/2010/main" val="1337238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2B83CC-FAA4-4146-8687-C906D25AF9E0}"/>
              </a:ext>
            </a:extLst>
          </p:cNvPr>
          <p:cNvSpPr>
            <a:spLocks noGrp="1"/>
          </p:cNvSpPr>
          <p:nvPr>
            <p:ph type="title"/>
          </p:nvPr>
        </p:nvSpPr>
        <p:spPr/>
        <p:txBody>
          <a:bodyPr/>
          <a:lstStyle/>
          <a:p>
            <a:r>
              <a:rPr lang="it-IT" dirty="0"/>
              <a:t>				Le sfide</a:t>
            </a:r>
            <a:br>
              <a:rPr lang="it-IT" dirty="0"/>
            </a:br>
            <a:endParaRPr lang="it-IT" dirty="0"/>
          </a:p>
        </p:txBody>
      </p:sp>
      <p:sp>
        <p:nvSpPr>
          <p:cNvPr id="3" name="Segnaposto contenuto 2">
            <a:extLst>
              <a:ext uri="{FF2B5EF4-FFF2-40B4-BE49-F238E27FC236}">
                <a16:creationId xmlns:a16="http://schemas.microsoft.com/office/drawing/2014/main" id="{A4F8B261-F7A8-7C43-8A10-E459AEC53CAA}"/>
              </a:ext>
            </a:extLst>
          </p:cNvPr>
          <p:cNvSpPr>
            <a:spLocks noGrp="1"/>
          </p:cNvSpPr>
          <p:nvPr>
            <p:ph idx="1"/>
          </p:nvPr>
        </p:nvSpPr>
        <p:spPr/>
        <p:txBody>
          <a:bodyPr>
            <a:normAutofit fontScale="92500" lnSpcReduction="10000"/>
          </a:bodyPr>
          <a:lstStyle/>
          <a:p>
            <a:r>
              <a:rPr lang="it-IT" dirty="0"/>
              <a:t>Negli ultimi trent’anni la povertà primaria si è dimezzata, scendendo sotto il miliardo. Le Nazioni Unite fissano al 2030 l’obiettivo della cancellazione della povertà a livello mondiale</a:t>
            </a:r>
          </a:p>
          <a:p>
            <a:r>
              <a:rPr lang="it-IT" dirty="0"/>
              <a:t>Vincere le sfide demografiche e ambientali, verso uno sviluppo sostenibile. </a:t>
            </a:r>
          </a:p>
          <a:p>
            <a:r>
              <a:rPr lang="it-IT" dirty="0"/>
              <a:t>Problemi globali non possono essere affrontati da singoli Stati. Necessario potenziamento delle istituzioni internazionali e delle regolazioni sovranazionali.</a:t>
            </a:r>
          </a:p>
          <a:p>
            <a:r>
              <a:rPr lang="it-IT" dirty="0"/>
              <a:t>Società più eguali sono più coese ed efficienti. La diminuzione delle diseguaglianze appare la precondizione della diminuzione dei conflitti, dell’assunzione di </a:t>
            </a:r>
            <a:r>
              <a:rPr lang="it-IT"/>
              <a:t>obiettivi condivisi</a:t>
            </a:r>
            <a:r>
              <a:rPr lang="it-IT" dirty="0"/>
              <a:t>, della possibilità di affrontare con successo le sfide.  </a:t>
            </a:r>
          </a:p>
        </p:txBody>
      </p:sp>
    </p:spTree>
    <p:extLst>
      <p:ext uri="{BB962C8B-B14F-4D97-AF65-F5344CB8AC3E}">
        <p14:creationId xmlns:p14="http://schemas.microsoft.com/office/powerpoint/2010/main" val="77351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823629-D76C-8E44-813A-B7D2668DF572}"/>
              </a:ext>
            </a:extLst>
          </p:cNvPr>
          <p:cNvSpPr>
            <a:spLocks noGrp="1"/>
          </p:cNvSpPr>
          <p:nvPr>
            <p:ph type="ctrTitle"/>
          </p:nvPr>
        </p:nvSpPr>
        <p:spPr/>
        <p:txBody>
          <a:bodyPr/>
          <a:lstStyle/>
          <a:p>
            <a:r>
              <a:rPr lang="it-IT" dirty="0"/>
              <a:t>La grande divergenza</a:t>
            </a:r>
          </a:p>
        </p:txBody>
      </p:sp>
      <p:sp>
        <p:nvSpPr>
          <p:cNvPr id="3" name="Sottotitolo 2">
            <a:extLst>
              <a:ext uri="{FF2B5EF4-FFF2-40B4-BE49-F238E27FC236}">
                <a16:creationId xmlns:a16="http://schemas.microsoft.com/office/drawing/2014/main" id="{2471A0CB-9804-494F-AEE6-CFAFA54F1BA2}"/>
              </a:ext>
            </a:extLst>
          </p:cNvPr>
          <p:cNvSpPr>
            <a:spLocks noGrp="1"/>
          </p:cNvSpPr>
          <p:nvPr>
            <p:ph type="subTitle" idx="1"/>
          </p:nvPr>
        </p:nvSpPr>
        <p:spPr/>
        <p:txBody>
          <a:bodyPr/>
          <a:lstStyle/>
          <a:p>
            <a:r>
              <a:rPr lang="it-IT" dirty="0"/>
              <a:t>In seguito alla rivoluzione industriale aumenta enormemente il divario di ricchezza tra il mondo sviluppato e il resto </a:t>
            </a:r>
            <a:r>
              <a:rPr lang="it-IT"/>
              <a:t>del mondo</a:t>
            </a:r>
            <a:endParaRPr lang="it-IT" dirty="0"/>
          </a:p>
        </p:txBody>
      </p:sp>
    </p:spTree>
    <p:extLst>
      <p:ext uri="{BB962C8B-B14F-4D97-AF65-F5344CB8AC3E}">
        <p14:creationId xmlns:p14="http://schemas.microsoft.com/office/powerpoint/2010/main" val="1397290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519C6C-5111-6C44-A569-55CF4A8C94A1}"/>
              </a:ext>
            </a:extLst>
          </p:cNvPr>
          <p:cNvSpPr>
            <a:spLocks noGrp="1"/>
          </p:cNvSpPr>
          <p:nvPr>
            <p:ph type="title"/>
          </p:nvPr>
        </p:nvSpPr>
        <p:spPr/>
        <p:txBody>
          <a:bodyPr/>
          <a:lstStyle/>
          <a:p>
            <a:r>
              <a:rPr lang="it-IT" dirty="0"/>
              <a:t>	Lo sviluppo: cause endogene ed esogene </a:t>
            </a:r>
          </a:p>
        </p:txBody>
      </p:sp>
      <p:sp>
        <p:nvSpPr>
          <p:cNvPr id="3" name="Segnaposto contenuto 2">
            <a:extLst>
              <a:ext uri="{FF2B5EF4-FFF2-40B4-BE49-F238E27FC236}">
                <a16:creationId xmlns:a16="http://schemas.microsoft.com/office/drawing/2014/main" id="{0376D112-5A8F-0E43-B8D4-39EB44A7B502}"/>
              </a:ext>
            </a:extLst>
          </p:cNvPr>
          <p:cNvSpPr>
            <a:spLocks noGrp="1"/>
          </p:cNvSpPr>
          <p:nvPr>
            <p:ph idx="1"/>
          </p:nvPr>
        </p:nvSpPr>
        <p:spPr/>
        <p:txBody>
          <a:bodyPr/>
          <a:lstStyle/>
          <a:p>
            <a:pPr marL="0" indent="0">
              <a:buNone/>
            </a:pPr>
            <a:r>
              <a:rPr lang="it-IT" b="1" i="1" dirty="0"/>
              <a:t>Cause endogene</a:t>
            </a:r>
            <a:r>
              <a:rPr lang="it-IT" dirty="0"/>
              <a:t>: </a:t>
            </a:r>
          </a:p>
          <a:p>
            <a:pPr marL="0" indent="0">
              <a:buNone/>
            </a:pPr>
            <a:r>
              <a:rPr lang="it-IT" dirty="0"/>
              <a:t>invenzioni del ‘700 e ‘800, tutela dei diritti di proprietà, individualismo agrario (enclosures), mobilità dei beni, spirito imprenditoriale.</a:t>
            </a:r>
          </a:p>
          <a:p>
            <a:pPr marL="0" indent="0">
              <a:buNone/>
            </a:pPr>
            <a:endParaRPr lang="it-IT" dirty="0"/>
          </a:p>
          <a:p>
            <a:pPr marL="0" indent="0">
              <a:buNone/>
            </a:pPr>
            <a:r>
              <a:rPr lang="it-IT" b="1" i="1" dirty="0"/>
              <a:t>Cause esogene</a:t>
            </a:r>
            <a:r>
              <a:rPr lang="it-IT" dirty="0"/>
              <a:t>:  dominio militare delle fonti di approvvigionamento di materie prime (a costo contenuto per l’utilizzo di schiavi e </a:t>
            </a:r>
            <a:r>
              <a:rPr lang="it-IT" dirty="0" err="1"/>
              <a:t>coolies</a:t>
            </a:r>
            <a:r>
              <a:rPr lang="it-IT" dirty="0"/>
              <a:t>), e dei mercati di sbocco (</a:t>
            </a:r>
            <a:r>
              <a:rPr lang="it-IT" dirty="0" err="1"/>
              <a:t>Beckert</a:t>
            </a:r>
            <a:r>
              <a:rPr lang="it-IT" dirty="0"/>
              <a:t>, </a:t>
            </a:r>
            <a:r>
              <a:rPr lang="it-IT" i="1" dirty="0"/>
              <a:t>L’impero del cotone</a:t>
            </a:r>
            <a:r>
              <a:rPr lang="it-IT" dirty="0"/>
              <a:t>, Einaudi 2016; Allen, </a:t>
            </a:r>
            <a:r>
              <a:rPr lang="it-IT" i="1" dirty="0"/>
              <a:t>La rivoluzione industriale inglese, </a:t>
            </a:r>
            <a:r>
              <a:rPr lang="it-IT" dirty="0"/>
              <a:t>Il Mulino, 2011).</a:t>
            </a:r>
            <a:endParaRPr lang="it-IT" i="1" dirty="0"/>
          </a:p>
          <a:p>
            <a:pPr marL="0" indent="0">
              <a:buNone/>
            </a:pPr>
            <a:endParaRPr lang="it-IT" dirty="0"/>
          </a:p>
        </p:txBody>
      </p:sp>
    </p:spTree>
    <p:extLst>
      <p:ext uri="{BB962C8B-B14F-4D97-AF65-F5344CB8AC3E}">
        <p14:creationId xmlns:p14="http://schemas.microsoft.com/office/powerpoint/2010/main" val="3690929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18C116-0D5E-CB42-A09A-665720683C66}"/>
              </a:ext>
            </a:extLst>
          </p:cNvPr>
          <p:cNvSpPr>
            <a:spLocks noGrp="1"/>
          </p:cNvSpPr>
          <p:nvPr>
            <p:ph type="title"/>
          </p:nvPr>
        </p:nvSpPr>
        <p:spPr/>
        <p:txBody>
          <a:bodyPr/>
          <a:lstStyle/>
          <a:p>
            <a:r>
              <a:rPr lang="it-IT" dirty="0"/>
              <a:t>Il mancato sviluppo: il ruolo del colonialismo</a:t>
            </a:r>
          </a:p>
        </p:txBody>
      </p:sp>
      <p:sp>
        <p:nvSpPr>
          <p:cNvPr id="3" name="Segnaposto contenuto 2">
            <a:extLst>
              <a:ext uri="{FF2B5EF4-FFF2-40B4-BE49-F238E27FC236}">
                <a16:creationId xmlns:a16="http://schemas.microsoft.com/office/drawing/2014/main" id="{A2D2E5FE-0E36-D74B-88B8-2C2D33DB409F}"/>
              </a:ext>
            </a:extLst>
          </p:cNvPr>
          <p:cNvSpPr>
            <a:spLocks noGrp="1"/>
          </p:cNvSpPr>
          <p:nvPr>
            <p:ph idx="1"/>
          </p:nvPr>
        </p:nvSpPr>
        <p:spPr/>
        <p:txBody>
          <a:bodyPr>
            <a:normAutofit lnSpcReduction="10000"/>
          </a:bodyPr>
          <a:lstStyle/>
          <a:p>
            <a:pPr marL="0" indent="0">
              <a:buNone/>
            </a:pPr>
            <a:r>
              <a:rPr lang="it-IT" dirty="0"/>
              <a:t>Europa e Nord America posso mettere in atto politiche pubbliche a sostegno del proprio sviluppo:  protezione dalla concorrenza inglese, sviluppo dell’istruzione e del capitale umano, sistemi di finanziamento, intervento diretto dello Stato.</a:t>
            </a:r>
          </a:p>
          <a:p>
            <a:pPr marL="0" indent="0">
              <a:buNone/>
            </a:pPr>
            <a:endParaRPr lang="it-IT" dirty="0"/>
          </a:p>
          <a:p>
            <a:pPr marL="0" indent="0">
              <a:buNone/>
            </a:pPr>
            <a:r>
              <a:rPr lang="it-IT" dirty="0"/>
              <a:t>I paesi colonizzati non possono mettere in atto politiche simili in quanto assoggettati: restano produttori di materie prime e beni primari, fornitori di manodopera, e importatori di prodotti industriali. Dato il basso costo del lavoro non è conveniente l’introduzione delle tecnologie occidentali (deindustrializzazione ottocentesca di India e Cina).  </a:t>
            </a:r>
          </a:p>
        </p:txBody>
      </p:sp>
    </p:spTree>
    <p:extLst>
      <p:ext uri="{BB962C8B-B14F-4D97-AF65-F5344CB8AC3E}">
        <p14:creationId xmlns:p14="http://schemas.microsoft.com/office/powerpoint/2010/main" val="638315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BD3C25-CF2E-6648-AC1A-ABFDDD72A6DF}"/>
              </a:ext>
            </a:extLst>
          </p:cNvPr>
          <p:cNvSpPr>
            <a:spLocks noGrp="1"/>
          </p:cNvSpPr>
          <p:nvPr>
            <p:ph type="title"/>
          </p:nvPr>
        </p:nvSpPr>
        <p:spPr/>
        <p:txBody>
          <a:bodyPr/>
          <a:lstStyle/>
          <a:p>
            <a:r>
              <a:rPr lang="it-IT" dirty="0"/>
              <a:t>La diseguaglianza interna ai paesi: la povertà</a:t>
            </a:r>
          </a:p>
        </p:txBody>
      </p:sp>
      <p:sp>
        <p:nvSpPr>
          <p:cNvPr id="3" name="Segnaposto contenuto 2">
            <a:extLst>
              <a:ext uri="{FF2B5EF4-FFF2-40B4-BE49-F238E27FC236}">
                <a16:creationId xmlns:a16="http://schemas.microsoft.com/office/drawing/2014/main" id="{4C124354-4F6A-4A4D-A5B8-F2860D23D4CF}"/>
              </a:ext>
            </a:extLst>
          </p:cNvPr>
          <p:cNvSpPr>
            <a:spLocks noGrp="1"/>
          </p:cNvSpPr>
          <p:nvPr>
            <p:ph idx="1"/>
          </p:nvPr>
        </p:nvSpPr>
        <p:spPr/>
        <p:txBody>
          <a:bodyPr/>
          <a:lstStyle/>
          <a:p>
            <a:r>
              <a:rPr lang="it-IT" dirty="0"/>
              <a:t>Povertà primaria: coloro la cui sopravvivenza è costantemente a rischio.</a:t>
            </a:r>
          </a:p>
          <a:p>
            <a:r>
              <a:rPr lang="it-IT" dirty="0"/>
              <a:t>Povertà secondaria: coloro che corrono il pericolo di caduta in quella primaria a ogni imprevisto (malattie, cattivi raccolti, gravidanze ripetute, disoccupazione del principale percettore di reddito). </a:t>
            </a:r>
          </a:p>
          <a:p>
            <a:r>
              <a:rPr lang="it-IT" dirty="0"/>
              <a:t>Povertà relativa: coloro che vivono con meno della metà del reddito medio pro-capite del proprio Paese (non si tratta solo di sopravvivenza alimentare - </a:t>
            </a:r>
            <a:r>
              <a:rPr lang="it-IT" i="1" dirty="0" err="1"/>
              <a:t>poverty</a:t>
            </a:r>
            <a:r>
              <a:rPr lang="it-IT" i="1" dirty="0"/>
              <a:t> line</a:t>
            </a:r>
            <a:r>
              <a:rPr lang="it-IT" dirty="0"/>
              <a:t> come possibilità di acquistare 2.300 calorie giornaliere) ma anche di bisogni di base in condizione abitativa, vestiario, istruzione…)   </a:t>
            </a:r>
          </a:p>
          <a:p>
            <a:endParaRPr lang="it-IT" dirty="0"/>
          </a:p>
          <a:p>
            <a:endParaRPr lang="it-IT" dirty="0"/>
          </a:p>
        </p:txBody>
      </p:sp>
    </p:spTree>
    <p:extLst>
      <p:ext uri="{BB962C8B-B14F-4D97-AF65-F5344CB8AC3E}">
        <p14:creationId xmlns:p14="http://schemas.microsoft.com/office/powerpoint/2010/main" val="582538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D7315C-E868-2E4F-8C9F-D35D2D02ACB4}"/>
              </a:ext>
            </a:extLst>
          </p:cNvPr>
          <p:cNvSpPr>
            <a:spLocks noGrp="1"/>
          </p:cNvSpPr>
          <p:nvPr>
            <p:ph type="title"/>
          </p:nvPr>
        </p:nvSpPr>
        <p:spPr/>
        <p:txBody>
          <a:bodyPr/>
          <a:lstStyle/>
          <a:p>
            <a:r>
              <a:rPr lang="it-IT" dirty="0"/>
              <a:t>La diseguaglianza interna ai paesi: i soggetti</a:t>
            </a:r>
          </a:p>
        </p:txBody>
      </p:sp>
      <p:sp>
        <p:nvSpPr>
          <p:cNvPr id="3" name="Segnaposto contenuto 2">
            <a:extLst>
              <a:ext uri="{FF2B5EF4-FFF2-40B4-BE49-F238E27FC236}">
                <a16:creationId xmlns:a16="http://schemas.microsoft.com/office/drawing/2014/main" id="{BFAC0BB0-B249-8D4A-A18A-981ECA6BE60B}"/>
              </a:ext>
            </a:extLst>
          </p:cNvPr>
          <p:cNvSpPr>
            <a:spLocks noGrp="1"/>
          </p:cNvSpPr>
          <p:nvPr>
            <p:ph idx="1"/>
          </p:nvPr>
        </p:nvSpPr>
        <p:spPr/>
        <p:txBody>
          <a:bodyPr>
            <a:normAutofit lnSpcReduction="10000"/>
          </a:bodyPr>
          <a:lstStyle/>
          <a:p>
            <a:r>
              <a:rPr lang="it-IT" dirty="0"/>
              <a:t>Nei paesi in via di sviluppo i poveri presentano tratti comuni: abitanti degli slum, contadini che possiedono piccole estensioni di terreno (a rischio di esproprio per far posto a grandi piantagioni), che alternano al lavoro nei campi la </a:t>
            </a:r>
            <a:r>
              <a:rPr lang="it-IT" dirty="0" err="1"/>
              <a:t>pluriattività</a:t>
            </a:r>
            <a:r>
              <a:rPr lang="it-IT" dirty="0"/>
              <a:t> nell’artigiano o nei servizi non specializzati,  vivono frequenti oscillazioni tra povertà primaria e secondaria, sono spesso indebitati con privati. I poveri non sono i migranti, che per lo più godono di sostegni familiari e relazioni che consentono loro di partire.</a:t>
            </a:r>
          </a:p>
          <a:p>
            <a:r>
              <a:rPr lang="it-IT" dirty="0"/>
              <a:t>Nei paesi ricchi la povertà relativa resta diffusa. Non si tratta solo di emarginazione prodotta da bassa scolarità e sotto-occupazione, di homeless, ma anche di anziani soli, di famiglie numerose con un solo percettore di reddito. </a:t>
            </a:r>
          </a:p>
        </p:txBody>
      </p:sp>
    </p:spTree>
    <p:extLst>
      <p:ext uri="{BB962C8B-B14F-4D97-AF65-F5344CB8AC3E}">
        <p14:creationId xmlns:p14="http://schemas.microsoft.com/office/powerpoint/2010/main" val="137622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097385-C06A-4347-A3B0-C3A181EBA4AE}"/>
              </a:ext>
            </a:extLst>
          </p:cNvPr>
          <p:cNvSpPr>
            <a:spLocks noGrp="1"/>
          </p:cNvSpPr>
          <p:nvPr>
            <p:ph type="title"/>
          </p:nvPr>
        </p:nvSpPr>
        <p:spPr/>
        <p:txBody>
          <a:bodyPr/>
          <a:lstStyle/>
          <a:p>
            <a:r>
              <a:rPr lang="it-IT" dirty="0"/>
              <a:t>La questione demografica</a:t>
            </a:r>
          </a:p>
        </p:txBody>
      </p:sp>
      <p:sp>
        <p:nvSpPr>
          <p:cNvPr id="3" name="Segnaposto contenuto 2">
            <a:extLst>
              <a:ext uri="{FF2B5EF4-FFF2-40B4-BE49-F238E27FC236}">
                <a16:creationId xmlns:a16="http://schemas.microsoft.com/office/drawing/2014/main" id="{4C062D7A-2E3C-584F-A412-C600CED5D788}"/>
              </a:ext>
            </a:extLst>
          </p:cNvPr>
          <p:cNvSpPr>
            <a:spLocks noGrp="1"/>
          </p:cNvSpPr>
          <p:nvPr>
            <p:ph idx="1"/>
          </p:nvPr>
        </p:nvSpPr>
        <p:spPr/>
        <p:txBody>
          <a:bodyPr>
            <a:normAutofit lnSpcReduction="10000"/>
          </a:bodyPr>
          <a:lstStyle/>
          <a:p>
            <a:r>
              <a:rPr lang="it-IT" dirty="0"/>
              <a:t>Ester </a:t>
            </a:r>
            <a:r>
              <a:rPr lang="it-IT" b="1" dirty="0" err="1"/>
              <a:t>Boserup</a:t>
            </a:r>
            <a:r>
              <a:rPr lang="it-IT" dirty="0"/>
              <a:t> (la rivoluzione demografica alle origini della rivoluzione industriale; la necessità madre dell’invenzione) – </a:t>
            </a:r>
            <a:r>
              <a:rPr lang="it-IT" b="1" i="1" dirty="0"/>
              <a:t>Versus - </a:t>
            </a:r>
            <a:r>
              <a:rPr lang="it-IT" dirty="0"/>
              <a:t>Thomas Robert </a:t>
            </a:r>
            <a:r>
              <a:rPr lang="it-IT" b="1" dirty="0"/>
              <a:t>Malthus</a:t>
            </a:r>
            <a:r>
              <a:rPr lang="it-IT" dirty="0"/>
              <a:t> (progressione matematica della produzione di cibo contro progressione geometrica della popolazione; strategia del contenimento delle nascite).</a:t>
            </a:r>
          </a:p>
          <a:p>
            <a:r>
              <a:rPr lang="it-IT" dirty="0"/>
              <a:t>La riduzione della povertà a livello globale avviene in condizioni demografiche difficili (da metà Novecento medicinali e igiene hanno ridotto la mortalità, specie infantile, con incompleta transizione demografica). Nel secondo dopoguerra il PIL africano è cresciuto a ritmo pari a quello dei Paesi OCSE, ma non il prodotto pro-capite. Politiche antinataliste in Cina e India. Il baricentro della povertà si sta spostando dall’Asia verso l’Africa.     </a:t>
            </a:r>
          </a:p>
          <a:p>
            <a:pPr marL="0" indent="0">
              <a:buNone/>
            </a:pPr>
            <a:endParaRPr lang="it-IT" dirty="0"/>
          </a:p>
          <a:p>
            <a:pPr marL="0" indent="0">
              <a:buNone/>
            </a:pPr>
            <a:endParaRPr lang="it-IT" dirty="0"/>
          </a:p>
          <a:p>
            <a:pPr marL="0" indent="0">
              <a:buNone/>
            </a:pPr>
            <a:endParaRPr lang="it-IT" dirty="0"/>
          </a:p>
          <a:p>
            <a:pPr marL="0" indent="0">
              <a:buNone/>
            </a:pPr>
            <a:endParaRPr lang="it-IT" dirty="0"/>
          </a:p>
          <a:p>
            <a:endParaRPr lang="it-IT" dirty="0"/>
          </a:p>
        </p:txBody>
      </p:sp>
    </p:spTree>
    <p:extLst>
      <p:ext uri="{BB962C8B-B14F-4D97-AF65-F5344CB8AC3E}">
        <p14:creationId xmlns:p14="http://schemas.microsoft.com/office/powerpoint/2010/main" val="563158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CF0550-76A9-0F4A-80CB-234F86DC37AE}"/>
              </a:ext>
            </a:extLst>
          </p:cNvPr>
          <p:cNvSpPr>
            <a:spLocks noGrp="1"/>
          </p:cNvSpPr>
          <p:nvPr>
            <p:ph type="title"/>
          </p:nvPr>
        </p:nvSpPr>
        <p:spPr/>
        <p:txBody>
          <a:bodyPr/>
          <a:lstStyle/>
          <a:p>
            <a:r>
              <a:rPr lang="it-IT" dirty="0"/>
              <a:t>Prima rivoluzione industriale e diseguaglianza interna (ai Paesi ricchi)</a:t>
            </a:r>
          </a:p>
        </p:txBody>
      </p:sp>
      <p:sp>
        <p:nvSpPr>
          <p:cNvPr id="3" name="Segnaposto contenuto 2">
            <a:extLst>
              <a:ext uri="{FF2B5EF4-FFF2-40B4-BE49-F238E27FC236}">
                <a16:creationId xmlns:a16="http://schemas.microsoft.com/office/drawing/2014/main" id="{AF411A70-2223-EA40-9A51-AC5565DD5489}"/>
              </a:ext>
            </a:extLst>
          </p:cNvPr>
          <p:cNvSpPr>
            <a:spLocks noGrp="1"/>
          </p:cNvSpPr>
          <p:nvPr>
            <p:ph idx="1"/>
          </p:nvPr>
        </p:nvSpPr>
        <p:spPr/>
        <p:txBody>
          <a:bodyPr>
            <a:normAutofit lnSpcReduction="10000"/>
          </a:bodyPr>
          <a:lstStyle/>
          <a:p>
            <a:r>
              <a:rPr lang="it-IT" dirty="0"/>
              <a:t>Pessimisti: con il processo di proletarizzazione la prima rivoluzione industriale avrebbe comportato un aggravamento delle diseguaglianze, con il peggioramento dei salari reali e della condizioni di vita nei processi urbanizzazione, contro apologia della rivoluzione industriale</a:t>
            </a:r>
            <a:r>
              <a:rPr lang="it-IT" dirty="0">
                <a:effectLst/>
              </a:rPr>
              <a:t> </a:t>
            </a:r>
            <a:r>
              <a:rPr lang="it-IT" dirty="0"/>
              <a:t> (</a:t>
            </a:r>
            <a:r>
              <a:rPr lang="it-IT" dirty="0" err="1"/>
              <a:t>Hobsbawm</a:t>
            </a:r>
            <a:r>
              <a:rPr lang="it-IT" dirty="0"/>
              <a:t>, </a:t>
            </a:r>
            <a:r>
              <a:rPr lang="it-IT" i="1" dirty="0"/>
              <a:t>Il tenore di vita in Gran Bretagna nel periodo 1790-1850</a:t>
            </a:r>
            <a:r>
              <a:rPr lang="it-IT" dirty="0"/>
              <a:t>, oltre ai livelli di consumo e  alle condizioni materiali considera elemento non secondario il disagio derivante dalla rottura dei modelli socio-culturali precedenti).</a:t>
            </a:r>
          </a:p>
          <a:p>
            <a:r>
              <a:rPr lang="it-IT" dirty="0"/>
              <a:t>Ottimisti: graduale aumento dei salari reali nel corso dell’Ottocento (per Allen solo dopo il 1860). Non trascurabile il ruolo del movimento operaio nel miglioramento delle condizioni di vita.</a:t>
            </a:r>
          </a:p>
          <a:p>
            <a:endParaRPr lang="it-IT" dirty="0"/>
          </a:p>
        </p:txBody>
      </p:sp>
    </p:spTree>
    <p:extLst>
      <p:ext uri="{BB962C8B-B14F-4D97-AF65-F5344CB8AC3E}">
        <p14:creationId xmlns:p14="http://schemas.microsoft.com/office/powerpoint/2010/main" val="2038941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EF71A4-D5F9-A247-AD26-CB79BB7DD98D}"/>
              </a:ext>
            </a:extLst>
          </p:cNvPr>
          <p:cNvSpPr>
            <a:spLocks noGrp="1"/>
          </p:cNvSpPr>
          <p:nvPr>
            <p:ph type="title"/>
          </p:nvPr>
        </p:nvSpPr>
        <p:spPr/>
        <p:txBody>
          <a:bodyPr/>
          <a:lstStyle/>
          <a:p>
            <a:r>
              <a:rPr lang="it-IT" dirty="0"/>
              <a:t>La diseguaglianza nella seconda e terza rivoluzione industriale</a:t>
            </a:r>
          </a:p>
        </p:txBody>
      </p:sp>
      <p:sp>
        <p:nvSpPr>
          <p:cNvPr id="3" name="Segnaposto contenuto 2">
            <a:extLst>
              <a:ext uri="{FF2B5EF4-FFF2-40B4-BE49-F238E27FC236}">
                <a16:creationId xmlns:a16="http://schemas.microsoft.com/office/drawing/2014/main" id="{6DBDC069-3EBA-BA4D-B9AB-767BA699C332}"/>
              </a:ext>
            </a:extLst>
          </p:cNvPr>
          <p:cNvSpPr>
            <a:spLocks noGrp="1"/>
          </p:cNvSpPr>
          <p:nvPr>
            <p:ph idx="1"/>
          </p:nvPr>
        </p:nvSpPr>
        <p:spPr/>
        <p:txBody>
          <a:bodyPr>
            <a:normAutofit fontScale="85000" lnSpcReduction="20000"/>
          </a:bodyPr>
          <a:lstStyle/>
          <a:p>
            <a:r>
              <a:rPr lang="it-IT" dirty="0"/>
              <a:t>Nella seconda rivoluzione industriale, in particolare dagli anni Venti agli anni Settanta, la diseguaglianza interna ai paesi sviluppati diminuisce misure di welfare e compromesso Keynesiano/Fordista.</a:t>
            </a:r>
          </a:p>
          <a:p>
            <a:r>
              <a:rPr lang="it-IT" dirty="0"/>
              <a:t>Curva di Simon </a:t>
            </a:r>
            <a:r>
              <a:rPr lang="it-IT" dirty="0" err="1"/>
              <a:t>Kuznets</a:t>
            </a:r>
            <a:r>
              <a:rPr lang="it-IT" dirty="0"/>
              <a:t>: l’ineguaglianza evolve secondo una U rovesciata:      aumenta nella prima industrializzazione fino al momento in cui il settore industriale supera quello agricolo per poi diminuire con il consumo di massa reso possibile dal concentrarsi di profitti e investimenti.  </a:t>
            </a:r>
          </a:p>
          <a:p>
            <a:r>
              <a:rPr lang="it-IT" dirty="0"/>
              <a:t>Nella terza rivoluzione industriale, a partire dagli anni Ottanta,  l’avvento del </a:t>
            </a:r>
            <a:r>
              <a:rPr lang="it-IT" i="1" dirty="0" err="1"/>
              <a:t>mainstream</a:t>
            </a:r>
            <a:r>
              <a:rPr lang="it-IT" dirty="0"/>
              <a:t> neoliberista accresce le diseguaglianze. Smentite curva di </a:t>
            </a:r>
            <a:r>
              <a:rPr lang="it-IT" dirty="0" err="1"/>
              <a:t>Kuznets</a:t>
            </a:r>
            <a:r>
              <a:rPr lang="it-IT" dirty="0"/>
              <a:t> e teoria del </a:t>
            </a:r>
            <a:r>
              <a:rPr lang="it-IT" i="1" dirty="0" err="1"/>
              <a:t>trickle</a:t>
            </a:r>
            <a:r>
              <a:rPr lang="it-IT" i="1" dirty="0"/>
              <a:t> down</a:t>
            </a:r>
            <a:r>
              <a:rPr lang="it-IT" dirty="0"/>
              <a:t> </a:t>
            </a:r>
          </a:p>
          <a:p>
            <a:r>
              <a:rPr lang="it-IT" dirty="0"/>
              <a:t>Resta da chiedersi se l’inversione di rotta della diseguaglianza rispetto alla curva di </a:t>
            </a:r>
            <a:r>
              <a:rPr lang="it-IT" dirty="0" err="1"/>
              <a:t>Kuznets</a:t>
            </a:r>
            <a:r>
              <a:rPr lang="it-IT" dirty="0"/>
              <a:t> non si collochi al momento in cui il terziario supera il secondario. ICT sembrano accrescere la diseguaglianza. Frammentazione del lavoro, individualismo acquisitivo, crisi delle politiche economiche fondate sullo Stato sociale   </a:t>
            </a:r>
          </a:p>
        </p:txBody>
      </p:sp>
      <mc:AlternateContent xmlns:mc="http://schemas.openxmlformats.org/markup-compatibility/2006" xmlns:p14="http://schemas.microsoft.com/office/powerpoint/2010/main">
        <mc:Choice Requires="p14">
          <p:contentPart p14:bwMode="auto" r:id="rId2">
            <p14:nvContentPartPr>
              <p14:cNvPr id="9" name="Input penna 8">
                <a:extLst>
                  <a:ext uri="{FF2B5EF4-FFF2-40B4-BE49-F238E27FC236}">
                    <a16:creationId xmlns:a16="http://schemas.microsoft.com/office/drawing/2014/main" id="{B71D6AB7-16C9-DC4F-8F11-7746E37D8864}"/>
                  </a:ext>
                </a:extLst>
              </p14:cNvPr>
              <p14:cNvContentPartPr/>
              <p14:nvPr/>
            </p14:nvContentPartPr>
            <p14:xfrm>
              <a:off x="2818440" y="3604860"/>
              <a:ext cx="200160" cy="200880"/>
            </p14:xfrm>
          </p:contentPart>
        </mc:Choice>
        <mc:Fallback xmlns="">
          <p:pic>
            <p:nvPicPr>
              <p:cNvPr id="9" name="Input penna 8">
                <a:extLst>
                  <a:ext uri="{FF2B5EF4-FFF2-40B4-BE49-F238E27FC236}">
                    <a16:creationId xmlns:a16="http://schemas.microsoft.com/office/drawing/2014/main" id="{B71D6AB7-16C9-DC4F-8F11-7746E37D8864}"/>
                  </a:ext>
                </a:extLst>
              </p:cNvPr>
              <p:cNvPicPr/>
              <p:nvPr/>
            </p:nvPicPr>
            <p:blipFill>
              <a:blip r:embed="rId3"/>
              <a:stretch>
                <a:fillRect/>
              </a:stretch>
            </p:blipFill>
            <p:spPr>
              <a:xfrm>
                <a:off x="2809440" y="3596220"/>
                <a:ext cx="217800" cy="218520"/>
              </a:xfrm>
              <a:prstGeom prst="rect">
                <a:avLst/>
              </a:prstGeom>
            </p:spPr>
          </p:pic>
        </mc:Fallback>
      </mc:AlternateContent>
    </p:spTree>
    <p:extLst>
      <p:ext uri="{BB962C8B-B14F-4D97-AF65-F5344CB8AC3E}">
        <p14:creationId xmlns:p14="http://schemas.microsoft.com/office/powerpoint/2010/main" val="110732084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343</TotalTime>
  <Words>1081</Words>
  <Application>Microsoft Macintosh PowerPoint</Application>
  <PresentationFormat>Widescreen</PresentationFormat>
  <Paragraphs>45</Paragraphs>
  <Slides>11</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11</vt:i4>
      </vt:variant>
    </vt:vector>
  </HeadingPairs>
  <TitlesOfParts>
    <vt:vector size="16" baseType="lpstr">
      <vt:lpstr>Arial</vt:lpstr>
      <vt:lpstr>Calibri</vt:lpstr>
      <vt:lpstr>Calibri Light</vt:lpstr>
      <vt:lpstr>Tahoma</vt:lpstr>
      <vt:lpstr>Tema di Office</vt:lpstr>
      <vt:lpstr>Presentazione standard di PowerPoint</vt:lpstr>
      <vt:lpstr>La grande divergenza</vt:lpstr>
      <vt:lpstr> Lo sviluppo: cause endogene ed esogene </vt:lpstr>
      <vt:lpstr>Il mancato sviluppo: il ruolo del colonialismo</vt:lpstr>
      <vt:lpstr>La diseguaglianza interna ai paesi: la povertà</vt:lpstr>
      <vt:lpstr>La diseguaglianza interna ai paesi: i soggetti</vt:lpstr>
      <vt:lpstr>La questione demografica</vt:lpstr>
      <vt:lpstr>Prima rivoluzione industriale e diseguaglianza interna (ai Paesi ricchi)</vt:lpstr>
      <vt:lpstr>La diseguaglianza nella seconda e terza rivoluzione industriale</vt:lpstr>
      <vt:lpstr>Globalizzazione e diseguaglianze tra paesi</vt:lpstr>
      <vt:lpstr>    Le sfide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grande divergenza</dc:title>
  <dc:creator>Microsoft Office User</dc:creator>
  <cp:lastModifiedBy>Microsoft Office User</cp:lastModifiedBy>
  <cp:revision>23</cp:revision>
  <dcterms:created xsi:type="dcterms:W3CDTF">2021-01-04T10:57:21Z</dcterms:created>
  <dcterms:modified xsi:type="dcterms:W3CDTF">2021-04-27T10:49:12Z</dcterms:modified>
</cp:coreProperties>
</file>