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4" r:id="rId3"/>
    <p:sldId id="265" r:id="rId4"/>
    <p:sldId id="266" r:id="rId5"/>
    <p:sldId id="267" r:id="rId6"/>
    <p:sldId id="268" r:id="rId7"/>
    <p:sldId id="269" r:id="rId8"/>
    <p:sldId id="275" r:id="rId9"/>
    <p:sldId id="276" r:id="rId10"/>
    <p:sldId id="277" r:id="rId11"/>
    <p:sldId id="289" r:id="rId12"/>
    <p:sldId id="278" r:id="rId13"/>
    <p:sldId id="280" r:id="rId14"/>
    <p:sldId id="281" r:id="rId15"/>
    <p:sldId id="282" r:id="rId16"/>
    <p:sldId id="287" r:id="rId17"/>
    <p:sldId id="285" r:id="rId18"/>
    <p:sldId id="288" r:id="rId19"/>
    <p:sldId id="286"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ECF42"/>
    <a:srgbClr val="E5454B"/>
    <a:srgbClr val="00622A"/>
    <a:srgbClr val="86603F"/>
    <a:srgbClr val="DE5F9B"/>
    <a:srgbClr val="FFD50C"/>
    <a:srgbClr val="EE7272"/>
    <a:srgbClr val="E3333D"/>
    <a:srgbClr val="5B5A5A"/>
    <a:srgbClr val="807F7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40" autoAdjust="0"/>
    <p:restoredTop sz="95473" autoAdjust="0"/>
  </p:normalViewPr>
  <p:slideViewPr>
    <p:cSldViewPr snapToGrid="0">
      <p:cViewPr varScale="1">
        <p:scale>
          <a:sx n="111" d="100"/>
          <a:sy n="111" d="100"/>
        </p:scale>
        <p:origin x="-438"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01041-00F3-4AA7-9215-0A5E7A7DD234}" type="datetimeFigureOut">
              <a:rPr lang="it-IT" smtClean="0"/>
              <a:pPr/>
              <a:t>10/11/2020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0A9B7-C3E5-48B7-B2D7-26B0BC68D6D9}" type="slidenum">
              <a:rPr lang="it-IT" smtClean="0"/>
              <a:pPr/>
              <a:t>‹N›</a:t>
            </a:fld>
            <a:endParaRPr lang="it-IT"/>
          </a:p>
        </p:txBody>
      </p:sp>
    </p:spTree>
    <p:extLst>
      <p:ext uri="{BB962C8B-B14F-4D97-AF65-F5344CB8AC3E}">
        <p14:creationId xmlns="" xmlns:p14="http://schemas.microsoft.com/office/powerpoint/2010/main" val="276462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E80A9B7-C3E5-48B7-B2D7-26B0BC68D6D9}" type="slidenum">
              <a:rPr lang="it-IT" smtClean="0"/>
              <a:pPr/>
              <a:t>3</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E80A9B7-C3E5-48B7-B2D7-26B0BC68D6D9}" type="slidenum">
              <a:rPr lang="it-IT" smtClean="0"/>
              <a:pPr/>
              <a:t>11</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E80A9B7-C3E5-48B7-B2D7-26B0BC68D6D9}" type="slidenum">
              <a:rPr lang="it-IT" smtClean="0"/>
              <a:pPr/>
              <a:t>14</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6" name="Immagine 5">
            <a:extLst>
              <a:ext uri="{FF2B5EF4-FFF2-40B4-BE49-F238E27FC236}">
                <a16:creationId xmlns="" xmlns:a16="http://schemas.microsoft.com/office/drawing/2014/main" id="{2C9D2087-53D3-BF40-B6C5-EAEB054420C5}"/>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olo 1"/>
          <p:cNvSpPr>
            <a:spLocks noGrp="1" noChangeAspect="1"/>
          </p:cNvSpPr>
          <p:nvPr>
            <p:ph type="ctrTitle"/>
          </p:nvPr>
        </p:nvSpPr>
        <p:spPr>
          <a:xfrm>
            <a:off x="1524000" y="1122363"/>
            <a:ext cx="9144000" cy="2387600"/>
          </a:xfrm>
        </p:spPr>
        <p:txBody>
          <a:bodyPr anchor="b"/>
          <a:lstStyle>
            <a:lvl1pPr algn="ctr">
              <a:defRPr sz="6000"/>
            </a:lvl1pPr>
          </a:lstStyle>
          <a:p>
            <a:r>
              <a:rPr lang="it-IT" dirty="0"/>
              <a:t>Fare clic per modificare lo stile del titolo</a:t>
            </a:r>
          </a:p>
        </p:txBody>
      </p:sp>
      <p:sp>
        <p:nvSpPr>
          <p:cNvPr id="3" name="Sottotitolo 2"/>
          <p:cNvSpPr>
            <a:spLocks noGrp="1"/>
          </p:cNvSpPr>
          <p:nvPr>
            <p:ph type="subTitle" idx="1"/>
          </p:nvPr>
        </p:nvSpPr>
        <p:spPr>
          <a:xfrm>
            <a:off x="1768000" y="359681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p:cNvSpPr>
            <a:spLocks noGrp="1"/>
          </p:cNvSpPr>
          <p:nvPr>
            <p:ph type="dt" sz="half" idx="10"/>
          </p:nvPr>
        </p:nvSpPr>
        <p:spPr>
          <a:xfrm flipH="1">
            <a:off x="-340948" y="6485360"/>
            <a:ext cx="1683350" cy="224057"/>
          </a:xfrm>
        </p:spPr>
        <p:txBody>
          <a:bodyPr/>
          <a:lstStyle/>
          <a:p>
            <a:fld id="{51541A12-46E9-4A3F-B36A-FAD7D0A3C1CF}" type="datetime1">
              <a:rPr lang="it-IT" smtClean="0"/>
              <a:pPr/>
              <a:t>10/11/2020</a:t>
            </a:fld>
            <a:endParaRPr lang="it-IT"/>
          </a:p>
        </p:txBody>
      </p:sp>
      <p:pic>
        <p:nvPicPr>
          <p:cNvPr id="10" name="Immagine 9">
            <a:extLst>
              <a:ext uri="{FF2B5EF4-FFF2-40B4-BE49-F238E27FC236}">
                <a16:creationId xmlns="" xmlns:a16="http://schemas.microsoft.com/office/drawing/2014/main" id="{405C6F64-3921-C34E-959F-601BF7932FAB}"/>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4753169" y="211756"/>
            <a:ext cx="2685662" cy="1104740"/>
          </a:xfrm>
          <a:prstGeom prst="rect">
            <a:avLst/>
          </a:prstGeom>
        </p:spPr>
      </p:pic>
    </p:spTree>
    <p:extLst>
      <p:ext uri="{BB962C8B-B14F-4D97-AF65-F5344CB8AC3E}">
        <p14:creationId xmlns="" xmlns:p14="http://schemas.microsoft.com/office/powerpoint/2010/main" val="36165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CC645AEF-268B-496A-B418-DC856C112DDA}" type="datetime1">
              <a:rPr lang="it-IT" smtClean="0"/>
              <a:pPr/>
              <a:t>10/11/2020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pPr/>
              <a:t>‹N›</a:t>
            </a:fld>
            <a:endParaRPr lang="it-IT"/>
          </a:p>
        </p:txBody>
      </p:sp>
      <p:pic>
        <p:nvPicPr>
          <p:cNvPr id="7" name="Immagine 6"/>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 xmlns:a16="http://schemas.microsoft.com/office/drawing/2014/main" id="{7D866379-DDF8-1445-94E1-35E78CD48637}"/>
              </a:ext>
            </a:extLst>
          </p:cNvPr>
          <p:cNvSpPr/>
          <p:nvPr userDrawn="1"/>
        </p:nvSpPr>
        <p:spPr>
          <a:xfrm>
            <a:off x="0" y="5563402"/>
            <a:ext cx="12192000" cy="1294598"/>
          </a:xfrm>
          <a:prstGeom prst="rect">
            <a:avLst/>
          </a:prstGeom>
          <a:solidFill>
            <a:srgbClr val="DE5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301058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A93078C8-9F61-4270-865C-545DC3EAB4CB}" type="datetime1">
              <a:rPr lang="it-IT" smtClean="0"/>
              <a:pPr/>
              <a:t>10/11/2020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pPr/>
              <a:t>‹N›</a:t>
            </a:fld>
            <a:endParaRPr lang="it-IT"/>
          </a:p>
        </p:txBody>
      </p:sp>
      <p:pic>
        <p:nvPicPr>
          <p:cNvPr id="7" name="Immagine 6"/>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 xmlns:a16="http://schemas.microsoft.com/office/drawing/2014/main" id="{7D866379-DDF8-1445-94E1-35E78CD48637}"/>
              </a:ext>
            </a:extLst>
          </p:cNvPr>
          <p:cNvSpPr/>
          <p:nvPr userDrawn="1"/>
        </p:nvSpPr>
        <p:spPr>
          <a:xfrm>
            <a:off x="0" y="5563402"/>
            <a:ext cx="12192000" cy="1294598"/>
          </a:xfrm>
          <a:prstGeom prst="rect">
            <a:avLst/>
          </a:prstGeom>
          <a:solidFill>
            <a:srgbClr val="866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178825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CA1C6008-06C0-48EF-92AD-2D8BE980B3E3}" type="datetime1">
              <a:rPr lang="it-IT" smtClean="0"/>
              <a:pPr/>
              <a:t>10/11/2020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pPr/>
              <a:t>‹N›</a:t>
            </a:fld>
            <a:endParaRPr lang="it-IT"/>
          </a:p>
        </p:txBody>
      </p:sp>
      <p:pic>
        <p:nvPicPr>
          <p:cNvPr id="7" name="Immagine 6"/>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 xmlns:a16="http://schemas.microsoft.com/office/drawing/2014/main" id="{7D866379-DDF8-1445-94E1-35E78CD48637}"/>
              </a:ext>
            </a:extLst>
          </p:cNvPr>
          <p:cNvSpPr/>
          <p:nvPr userDrawn="1"/>
        </p:nvSpPr>
        <p:spPr>
          <a:xfrm>
            <a:off x="0" y="5563402"/>
            <a:ext cx="12192000" cy="1294598"/>
          </a:xfrm>
          <a:prstGeom prst="rect">
            <a:avLst/>
          </a:prstGeom>
          <a:solidFill>
            <a:srgbClr val="006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1089879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5E9F6806-5766-427D-AFC0-3C50D496BE5C}" type="datetime1">
              <a:rPr lang="it-IT" smtClean="0"/>
              <a:pPr/>
              <a:t>10/11/2020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pPr/>
              <a:t>‹N›</a:t>
            </a:fld>
            <a:endParaRPr lang="it-IT"/>
          </a:p>
        </p:txBody>
      </p:sp>
      <p:pic>
        <p:nvPicPr>
          <p:cNvPr id="7" name="Immagine 6"/>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 xmlns:a16="http://schemas.microsoft.com/office/drawing/2014/main" id="{7D866379-DDF8-1445-94E1-35E78CD48637}"/>
              </a:ext>
            </a:extLst>
          </p:cNvPr>
          <p:cNvSpPr/>
          <p:nvPr userDrawn="1"/>
        </p:nvSpPr>
        <p:spPr>
          <a:xfrm>
            <a:off x="0" y="5563402"/>
            <a:ext cx="12192000" cy="1294598"/>
          </a:xfrm>
          <a:prstGeom prst="rect">
            <a:avLst/>
          </a:prstGeom>
          <a:solidFill>
            <a:srgbClr val="E54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211640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BD2F5C41-928C-465E-928F-4A30B291D5FE}" type="datetime1">
              <a:rPr lang="it-IT" smtClean="0"/>
              <a:pPr/>
              <a:t>10/11/2020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pPr/>
              <a:t>‹N›</a:t>
            </a:fld>
            <a:endParaRPr lang="it-IT"/>
          </a:p>
        </p:txBody>
      </p:sp>
      <p:pic>
        <p:nvPicPr>
          <p:cNvPr id="7" name="Immagine 6"/>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 xmlns:a16="http://schemas.microsoft.com/office/drawing/2014/main" id="{7D866379-DDF8-1445-94E1-35E78CD48637}"/>
              </a:ext>
            </a:extLst>
          </p:cNvPr>
          <p:cNvSpPr/>
          <p:nvPr userDrawn="1"/>
        </p:nvSpPr>
        <p:spPr>
          <a:xfrm>
            <a:off x="0" y="5563402"/>
            <a:ext cx="12192000" cy="1294598"/>
          </a:xfrm>
          <a:prstGeom prst="rect">
            <a:avLst/>
          </a:prstGeom>
          <a:solidFill>
            <a:srgbClr val="BEC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38490792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474C0-EF0B-40BA-B7B5-0B45272EA818}" type="datetime1">
              <a:rPr lang="it-IT" smtClean="0"/>
              <a:pPr/>
              <a:t>10/11/2020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Antropologia del Mediterraneo</a:t>
            </a: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0DC9-7625-4210-859B-42F81EE27038}" type="slidenum">
              <a:rPr lang="it-IT" smtClean="0"/>
              <a:pPr/>
              <a:t>‹N›</a:t>
            </a:fld>
            <a:endParaRPr lang="it-IT"/>
          </a:p>
        </p:txBody>
      </p:sp>
    </p:spTree>
    <p:extLst>
      <p:ext uri="{BB962C8B-B14F-4D97-AF65-F5344CB8AC3E}">
        <p14:creationId xmlns="" xmlns:p14="http://schemas.microsoft.com/office/powerpoint/2010/main" val="349595026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primapaginamazara.it/la-guerra-del-pesce-fra-mazara-del-vallo-e-la-tunisia-prima-parte/"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s://it.wikipedia.org/wiki/Rete_da_pesca" TargetMode="External"/><Relationship Id="rId7" Type="http://schemas.openxmlformats.org/officeDocument/2006/relationships/image" Target="../media/image12.jpeg"/><Relationship Id="rId2" Type="http://schemas.openxmlformats.org/officeDocument/2006/relationships/hyperlink" Target="https://it.wikipedia.org/wiki/Pesca_(attivit%C3%A0)" TargetMode="External"/><Relationship Id="rId1" Type="http://schemas.openxmlformats.org/officeDocument/2006/relationships/slideLayout" Target="../slideLayouts/slideLayout3.xml"/><Relationship Id="rId6" Type="http://schemas.openxmlformats.org/officeDocument/2006/relationships/hyperlink" Target="https://it.wikipedia.org/wiki/Posidonia_oceanica" TargetMode="External"/><Relationship Id="rId5" Type="http://schemas.openxmlformats.org/officeDocument/2006/relationships/hyperlink" Target="https://it.wikipedia.org/wiki/Ecosistema" TargetMode="External"/><Relationship Id="rId4" Type="http://schemas.openxmlformats.org/officeDocument/2006/relationships/hyperlink" Target="https://it.wikipedia.org/wiki/Mar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868213"/>
            <a:ext cx="12192000" cy="1389506"/>
          </a:xfrm>
        </p:spPr>
        <p:txBody>
          <a:bodyPr>
            <a:normAutofit/>
          </a:bodyPr>
          <a:lstStyle/>
          <a:p>
            <a:r>
              <a:rPr lang="it-IT" sz="3600" b="1" dirty="0" smtClean="0">
                <a:latin typeface="Tahoma" panose="020B0604030504040204" pitchFamily="34" charset="0"/>
                <a:ea typeface="Tahoma" panose="020B0604030504040204" pitchFamily="34" charset="0"/>
                <a:cs typeface="Tahoma" panose="020B0604030504040204" pitchFamily="34" charset="0"/>
              </a:rPr>
              <a:t>Antropologia del Mediterraneo</a:t>
            </a:r>
            <a:endParaRPr lang="it-IT" sz="3600" b="1" dirty="0">
              <a:latin typeface="Tahoma" panose="020B0604030504040204" pitchFamily="34" charset="0"/>
              <a:ea typeface="Tahoma" panose="020B0604030504040204" pitchFamily="34" charset="0"/>
              <a:cs typeface="Tahoma" panose="020B0604030504040204" pitchFamily="34" charset="0"/>
            </a:endParaRPr>
          </a:p>
        </p:txBody>
      </p:sp>
      <p:sp>
        <p:nvSpPr>
          <p:cNvPr id="3" name="Sottotitolo 2"/>
          <p:cNvSpPr>
            <a:spLocks noGrp="1"/>
          </p:cNvSpPr>
          <p:nvPr>
            <p:ph type="subTitle" idx="1"/>
          </p:nvPr>
        </p:nvSpPr>
        <p:spPr>
          <a:xfrm>
            <a:off x="0" y="2301007"/>
            <a:ext cx="12182818" cy="1655762"/>
          </a:xfrm>
        </p:spPr>
        <p:txBody>
          <a:bodyPr>
            <a:normAutofit/>
          </a:bodyPr>
          <a:lstStyle/>
          <a:p>
            <a:r>
              <a:rPr lang="it-IT" sz="2800" dirty="0" smtClean="0">
                <a:latin typeface="Tahoma" panose="020B0604030504040204" pitchFamily="34" charset="0"/>
                <a:ea typeface="Tahoma" panose="020B0604030504040204" pitchFamily="34" charset="0"/>
                <a:cs typeface="Tahoma" panose="020B0604030504040204" pitchFamily="34" charset="0"/>
              </a:rPr>
              <a:t>Proff. Paola Sacchi e Pier Paolo </a:t>
            </a:r>
            <a:r>
              <a:rPr lang="it-IT" sz="2800" dirty="0" err="1" smtClean="0">
                <a:latin typeface="Tahoma" panose="020B0604030504040204" pitchFamily="34" charset="0"/>
                <a:ea typeface="Tahoma" panose="020B0604030504040204" pitchFamily="34" charset="0"/>
                <a:cs typeface="Tahoma" panose="020B0604030504040204" pitchFamily="34" charset="0"/>
              </a:rPr>
              <a:t>Viazzo</a:t>
            </a:r>
            <a:endParaRPr lang="it-IT" sz="2800" dirty="0">
              <a:latin typeface="Tahoma" panose="020B0604030504040204" pitchFamily="34" charset="0"/>
              <a:ea typeface="Tahoma" panose="020B0604030504040204" pitchFamily="34" charset="0"/>
              <a:cs typeface="Tahoma" panose="020B0604030504040204" pitchFamily="34" charset="0"/>
            </a:endParaRPr>
          </a:p>
        </p:txBody>
      </p:sp>
      <p:sp>
        <p:nvSpPr>
          <p:cNvPr id="7" name="Sottotitolo 2">
            <a:extLst>
              <a:ext uri="{FF2B5EF4-FFF2-40B4-BE49-F238E27FC236}">
                <a16:creationId xmlns="" xmlns:a16="http://schemas.microsoft.com/office/drawing/2014/main" id="{B4C35D45-9251-4921-B7D8-DD171060F540}"/>
              </a:ext>
            </a:extLst>
          </p:cNvPr>
          <p:cNvSpPr txBox="1">
            <a:spLocks/>
          </p:cNvSpPr>
          <p:nvPr/>
        </p:nvSpPr>
        <p:spPr>
          <a:xfrm>
            <a:off x="9182" y="3085600"/>
            <a:ext cx="12182818" cy="871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1600" b="1" i="1" dirty="0" smtClean="0">
                <a:latin typeface="Tahoma" panose="020B0604030504040204" pitchFamily="34" charset="0"/>
                <a:ea typeface="Tahoma" panose="020B0604030504040204" pitchFamily="34" charset="0"/>
                <a:cs typeface="Tahoma" panose="020B0604030504040204" pitchFamily="34" charset="0"/>
              </a:rPr>
              <a:t>A.A</a:t>
            </a:r>
            <a:r>
              <a:rPr lang="it-IT" sz="1600" b="1" i="1" dirty="0">
                <a:latin typeface="Tahoma" panose="020B0604030504040204" pitchFamily="34" charset="0"/>
                <a:ea typeface="Tahoma" panose="020B0604030504040204" pitchFamily="34" charset="0"/>
                <a:cs typeface="Tahoma" panose="020B0604030504040204" pitchFamily="34" charset="0"/>
              </a:rPr>
              <a:t>. 2020/21</a:t>
            </a:r>
          </a:p>
          <a:p>
            <a:r>
              <a:rPr lang="it-IT" sz="1600" b="1" i="1" dirty="0" smtClean="0">
                <a:latin typeface="Tahoma" panose="020B0604030504040204" pitchFamily="34" charset="0"/>
                <a:ea typeface="Tahoma" panose="020B0604030504040204" pitchFamily="34" charset="0"/>
                <a:cs typeface="Tahoma" panose="020B0604030504040204" pitchFamily="34" charset="0"/>
              </a:rPr>
              <a:t>Corsi </a:t>
            </a:r>
            <a:r>
              <a:rPr lang="it-IT" sz="1600" b="1" i="1" dirty="0">
                <a:latin typeface="Tahoma" panose="020B0604030504040204" pitchFamily="34" charset="0"/>
                <a:ea typeface="Tahoma" panose="020B0604030504040204" pitchFamily="34" charset="0"/>
                <a:cs typeface="Tahoma" panose="020B0604030504040204" pitchFamily="34" charset="0"/>
              </a:rPr>
              <a:t>di laurea </a:t>
            </a:r>
            <a:r>
              <a:rPr lang="it-IT" sz="1600" b="1" i="1" dirty="0" smtClean="0">
                <a:latin typeface="Tahoma" panose="020B0604030504040204" pitchFamily="34" charset="0"/>
                <a:ea typeface="Tahoma" panose="020B0604030504040204" pitchFamily="34" charset="0"/>
                <a:cs typeface="Tahoma" panose="020B0604030504040204" pitchFamily="34" charset="0"/>
              </a:rPr>
              <a:t>in Scienze internazionali – Antropologia culturale e Etnologia</a:t>
            </a:r>
            <a:endParaRPr lang="it-IT" sz="16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822531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84D0C87-7EEF-445A-B274-D70AC6B5FE3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Antropologia del Mediterraneo</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 xmlns:a16="http://schemas.microsoft.com/office/drawing/2014/main" id="{23B54174-EBA3-4C72-8B30-772941404A9D}"/>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Paola Sacchi – Pier Paolo </a:t>
            </a:r>
            <a:r>
              <a:rPr kumimoji="0" lang="it-IT" sz="11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Viazzo</a:t>
            </a:r>
            <a:endPar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1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 xmlns:a16="http://schemas.microsoft.com/office/drawing/2014/main" id="{E9D5F10E-50F4-4326-9914-0CBFEFF1875B}"/>
              </a:ext>
            </a:extLst>
          </p:cNvPr>
          <p:cNvSpPr txBox="1"/>
          <p:nvPr/>
        </p:nvSpPr>
        <p:spPr>
          <a:xfrm>
            <a:off x="0" y="282337"/>
            <a:ext cx="9878291" cy="523220"/>
          </a:xfrm>
          <a:prstGeom prst="rect">
            <a:avLst/>
          </a:prstGeom>
          <a:noFill/>
        </p:spPr>
        <p:txBody>
          <a:bodyPr wrap="square" rtlCol="0">
            <a:spAutoFit/>
          </a:bodyPr>
          <a:lstStyle/>
          <a:p>
            <a:pPr lvl="0" algn="ctr"/>
            <a:r>
              <a:rPr lang="it-IT" sz="2800" b="1" dirty="0" err="1" smtClean="0"/>
              <a:t>…e</a:t>
            </a:r>
            <a:r>
              <a:rPr lang="it-IT" sz="2800" b="1" dirty="0" smtClean="0"/>
              <a:t> le sorprese</a:t>
            </a:r>
            <a:endParaRPr kumimoji="0" lang="it-IT" sz="26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 xmlns:a16="http://schemas.microsoft.com/office/drawing/2014/main" id="{3E346584-B317-4747-94F7-DF50B95DF597}"/>
              </a:ext>
            </a:extLst>
          </p:cNvPr>
          <p:cNvSpPr txBox="1"/>
          <p:nvPr/>
        </p:nvSpPr>
        <p:spPr>
          <a:xfrm>
            <a:off x="208229" y="745612"/>
            <a:ext cx="9670062" cy="4809009"/>
          </a:xfrm>
          <a:prstGeom prst="rect">
            <a:avLst/>
          </a:prstGeom>
          <a:noFill/>
        </p:spPr>
        <p:txBody>
          <a:bodyPr wrap="square" rtlCol="0">
            <a:spAutoFit/>
          </a:bodyPr>
          <a:lstStyle/>
          <a:p>
            <a:pPr>
              <a:spcAft>
                <a:spcPts val="900"/>
              </a:spcAft>
              <a:buFont typeface="Wingdings" pitchFamily="2" charset="2"/>
              <a:buChar char="§"/>
            </a:pPr>
            <a:r>
              <a:rPr lang="it-IT" sz="1900" dirty="0" smtClean="0"/>
              <a:t> Ma queste attese andarono ben preso deluse. Racconta </a:t>
            </a:r>
            <a:r>
              <a:rPr lang="it-IT" sz="1900" dirty="0" err="1" smtClean="0"/>
              <a:t>Ben-Yehoyada</a:t>
            </a:r>
            <a:r>
              <a:rPr lang="it-IT" sz="1900" dirty="0" smtClean="0"/>
              <a:t> (2019, p. 12):</a:t>
            </a:r>
          </a:p>
          <a:p>
            <a:pPr marL="432000">
              <a:spcAft>
                <a:spcPts val="300"/>
              </a:spcAft>
            </a:pPr>
            <a:r>
              <a:rPr lang="it-IT" sz="1750" dirty="0" smtClean="0"/>
              <a:t>Quando arrivai a Mazara, dunque, il primo compito che mi prefissai fu di trovare queste famiglie di pescatori siciliani emigrati in Tunisia prima della Seconda guerra mondiale e poi tornate.</a:t>
            </a:r>
          </a:p>
          <a:p>
            <a:pPr marL="432000">
              <a:spcAft>
                <a:spcPts val="300"/>
              </a:spcAft>
            </a:pPr>
            <a:r>
              <a:rPr lang="it-IT" sz="1750" dirty="0" smtClean="0"/>
              <a:t>Mi sistemai in un appartamento presso il vecchio porto, e chiesi a Mario, il mio padrone di casa, di aiutarmi in tale ricerca. Il primo giorno andammo al Circolo Marinai d’Italia, dove Mario chiese, in dialetto, se conoscevano qualcuno che calzasse la mia descrizione. “No”, dissero; non veniva loro in mente nessuno. “E il picciotto </a:t>
            </a:r>
            <a:r>
              <a:rPr lang="it-IT" sz="1750" i="1" dirty="0" smtClean="0"/>
              <a:t>cu è</a:t>
            </a:r>
            <a:r>
              <a:rPr lang="it-IT" sz="1750" dirty="0" smtClean="0"/>
              <a:t>?”, chiesero. “No, niente, è uno studente che sta scrivendo cose qui; storie di marinai”, rispose Mario, e continuammo per la nostra strada.</a:t>
            </a:r>
          </a:p>
          <a:p>
            <a:pPr marL="432000">
              <a:spcAft>
                <a:spcPts val="600"/>
              </a:spcAft>
            </a:pPr>
            <a:r>
              <a:rPr lang="it-IT" sz="1750" dirty="0" smtClean="0"/>
              <a:t>Questa breve scambio mi fece intuire che non avrei trovato qui nessun testimone ancora vivente della </a:t>
            </a:r>
            <a:r>
              <a:rPr lang="it-IT" sz="1750" i="1" dirty="0" err="1" smtClean="0"/>
              <a:t>longue</a:t>
            </a:r>
            <a:r>
              <a:rPr lang="it-IT" sz="1750" i="1" dirty="0" smtClean="0"/>
              <a:t> </a:t>
            </a:r>
            <a:r>
              <a:rPr lang="it-IT" sz="1750" i="1" dirty="0" err="1" smtClean="0"/>
              <a:t>durée</a:t>
            </a:r>
            <a:r>
              <a:rPr lang="it-IT" sz="1750" i="1" dirty="0" smtClean="0"/>
              <a:t> </a:t>
            </a:r>
            <a:r>
              <a:rPr lang="it-IT" sz="1750" dirty="0" smtClean="0"/>
              <a:t>mediterranea. Il passato era vivo a Mazara, ma non nel modo in cui mi aspettavo che fosse. </a:t>
            </a:r>
          </a:p>
          <a:p>
            <a:pPr>
              <a:buFont typeface="Wingdings" pitchFamily="2" charset="2"/>
              <a:buChar char="§"/>
            </a:pPr>
            <a:r>
              <a:rPr lang="it-IT" sz="1900" dirty="0" smtClean="0"/>
              <a:t> In parte a causa dell’impossibilità di trovare “fonti orali” e in parte grazie a una sempre più accurata indagine storica e etnografica, la ricerca cambia rotta, concentrandosi sulla formazione – nel secondo dopoguerra – di quella che </a:t>
            </a:r>
            <a:r>
              <a:rPr lang="it-IT" sz="1900" dirty="0" err="1" smtClean="0"/>
              <a:t>Ben-Yehoyada</a:t>
            </a:r>
            <a:r>
              <a:rPr lang="it-IT" sz="1900" dirty="0" smtClean="0"/>
              <a:t> chiama una “regione transnazionale” tra la Sicilia e la Tunisia, a partire dal continuo riferimento a un passato più recente, alla guerra del pesce con la Tunisia e la Libia e alle forme e reti di relazioni che si sono generate.</a:t>
            </a: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Antropologia del Mediterraneo</a:t>
            </a:r>
          </a:p>
        </p:txBody>
      </p:sp>
    </p:spTree>
    <p:extLst>
      <p:ext uri="{BB962C8B-B14F-4D97-AF65-F5344CB8AC3E}">
        <p14:creationId xmlns="" xmlns:p14="http://schemas.microsoft.com/office/powerpoint/2010/main" val="1437376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C7F87BD-A8AF-4CC4-BC0A-439E1B0283E0}"/>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 xmlns:a16="http://schemas.microsoft.com/office/drawing/2014/main" id="{BE20370E-1B29-4B5A-8D5B-6CCD2F37144C}"/>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 xmlns:a16="http://schemas.microsoft.com/office/drawing/2014/main" id="{82826240-1EE6-4DEE-B135-F171CE860655}"/>
              </a:ext>
            </a:extLst>
          </p:cNvPr>
          <p:cNvSpPr txBox="1"/>
          <p:nvPr/>
        </p:nvSpPr>
        <p:spPr>
          <a:xfrm>
            <a:off x="0" y="282337"/>
            <a:ext cx="12192000" cy="523220"/>
          </a:xfrm>
          <a:prstGeom prst="rect">
            <a:avLst/>
          </a:prstGeom>
          <a:noFill/>
        </p:spPr>
        <p:txBody>
          <a:bodyPr wrap="square" rtlCol="0">
            <a:spAutoFit/>
          </a:bodyPr>
          <a:lstStyle/>
          <a:p>
            <a:pPr lvl="2"/>
            <a:r>
              <a:rPr lang="it-IT" sz="2800" b="1" i="1" dirty="0" smtClean="0"/>
              <a:t>La Guerra del Pesce fra Mazara del Vallo e la Tunisia</a:t>
            </a:r>
            <a:endParaRPr lang="it-IT" sz="2800" b="1" i="1" dirty="0"/>
          </a:p>
        </p:txBody>
      </p:sp>
      <p:sp>
        <p:nvSpPr>
          <p:cNvPr id="6" name="CasellaDiTesto 5">
            <a:extLst>
              <a:ext uri="{FF2B5EF4-FFF2-40B4-BE49-F238E27FC236}">
                <a16:creationId xmlns="" xmlns:a16="http://schemas.microsoft.com/office/drawing/2014/main" id="{BB9F990E-EB22-440F-834E-4102C7B115E2}"/>
              </a:ext>
            </a:extLst>
          </p:cNvPr>
          <p:cNvSpPr txBox="1"/>
          <p:nvPr/>
        </p:nvSpPr>
        <p:spPr>
          <a:xfrm>
            <a:off x="340739" y="1018839"/>
            <a:ext cx="7692307" cy="4116512"/>
          </a:xfrm>
          <a:prstGeom prst="rect">
            <a:avLst/>
          </a:prstGeom>
          <a:noFill/>
        </p:spPr>
        <p:txBody>
          <a:bodyPr wrap="square" rtlCol="0">
            <a:spAutoFit/>
          </a:bodyPr>
          <a:lstStyle/>
          <a:p>
            <a:pPr>
              <a:spcAft>
                <a:spcPts val="300"/>
              </a:spcAft>
            </a:pPr>
            <a:r>
              <a:rPr lang="it-IT" sz="1700" dirty="0" smtClean="0"/>
              <a:t>«Per i pescatori di Mazara del Vallo il Novecento è stato il secolo della</a:t>
            </a:r>
            <a:r>
              <a:rPr lang="it-IT" sz="1700" b="1" dirty="0" smtClean="0"/>
              <a:t> “Guerra del Pesce”</a:t>
            </a:r>
            <a:r>
              <a:rPr lang="it-IT" sz="1700" dirty="0" smtClean="0"/>
              <a:t> con i Paesi rivieraschi del Mediterraneo (ma non solo). […] Con la Tunisia ma anche con la Libia, l’Egitto.</a:t>
            </a:r>
          </a:p>
          <a:p>
            <a:pPr>
              <a:spcAft>
                <a:spcPts val="300"/>
              </a:spcAft>
            </a:pPr>
            <a:r>
              <a:rPr lang="it-IT" sz="1700" dirty="0" smtClean="0"/>
              <a:t>[…] La “guerra del pesce” fra Italia (o forse meglio fra Mazara del Vallo) e Tunisia ha origine principalmente in questa distesa di bassi fondali – a sud di Lampedusa e a Est delle coste tunisine e delle Isole </a:t>
            </a:r>
            <a:r>
              <a:rPr lang="it-IT" sz="1700" dirty="0" err="1" smtClean="0"/>
              <a:t>Kerkennah</a:t>
            </a:r>
            <a:r>
              <a:rPr lang="it-IT" sz="1700" dirty="0" smtClean="0"/>
              <a:t> – contesa fra i due paesi. </a:t>
            </a:r>
          </a:p>
          <a:p>
            <a:pPr>
              <a:spcAft>
                <a:spcPts val="300"/>
              </a:spcAft>
            </a:pPr>
            <a:r>
              <a:rPr lang="it-IT" sz="1700" dirty="0" smtClean="0"/>
              <a:t>[…] Alla base della “Guerra del Pesce” fra i due Paesi vi è stata una sorta di “incomprensione giuridica”, ma forse soprattutto storica e culturale, sulle modalità di “</a:t>
            </a:r>
            <a:r>
              <a:rPr lang="it-IT" sz="1700" dirty="0" err="1" smtClean="0"/>
              <a:t>territorializzazione</a:t>
            </a:r>
            <a:r>
              <a:rPr lang="it-IT" sz="1700" dirty="0" smtClean="0"/>
              <a:t>” di quella zona di mare da parte di chi l’ha frequentata. Acque internazionali? Zona di pesca riservata dei Tunisini? E di ripopolamento ittico? Ma chi la riconosce, a parte italiani e tunisini? E con quali modalità, soprattutto oggi dove a dettar legge è sempre di più il contesto comunitario ed internazionale?»</a:t>
            </a:r>
          </a:p>
          <a:p>
            <a:endParaRPr lang="it-IT" dirty="0" smtClean="0"/>
          </a:p>
          <a:p>
            <a:r>
              <a:rPr lang="it-IT" sz="1600" dirty="0" smtClean="0">
                <a:hlinkClick r:id="rId3"/>
              </a:rPr>
              <a:t>https://www.primapaginamazara.it/la-guerra-del-pesce-fra-mazara-del-vallo-e-la-tunisia-prima-parte/</a:t>
            </a:r>
            <a:r>
              <a:rPr lang="it-IT" sz="1600" dirty="0" smtClean="0"/>
              <a:t>  (“La Guerra del Pesce fra Mazara del Vallo e la Tunisia</a:t>
            </a:r>
            <a:r>
              <a:rPr lang="it-IT" sz="1600" smtClean="0"/>
              <a:t>”, 23 agosto </a:t>
            </a:r>
            <a:r>
              <a:rPr lang="it-IT" sz="1600" dirty="0" smtClean="0"/>
              <a:t>2013)</a:t>
            </a:r>
            <a:endParaRPr lang="it-IT" dirty="0"/>
          </a:p>
        </p:txBody>
      </p:sp>
      <p:sp>
        <p:nvSpPr>
          <p:cNvPr id="4" name="Segnaposto piè di pagina 3"/>
          <p:cNvSpPr>
            <a:spLocks noGrp="1"/>
          </p:cNvSpPr>
          <p:nvPr>
            <p:ph type="ftr" sz="quarter" idx="11"/>
          </p:nvPr>
        </p:nvSpPr>
        <p:spPr/>
        <p:txBody>
          <a:bodyPr/>
          <a:lstStyle/>
          <a:p>
            <a:endParaRPr lang="it-IT" dirty="0"/>
          </a:p>
        </p:txBody>
      </p:sp>
      <p:pic>
        <p:nvPicPr>
          <p:cNvPr id="7" name="Immagine 6" descr="https://www.primapaginamazara.it/images/sites/2/2013/08/canale_di_sicilia.jpg"/>
          <p:cNvPicPr>
            <a:picLocks noChangeAspect="1"/>
          </p:cNvPicPr>
          <p:nvPr/>
        </p:nvPicPr>
        <p:blipFill>
          <a:blip r:embed="rId4"/>
          <a:srcRect/>
          <a:stretch>
            <a:fillRect/>
          </a:stretch>
        </p:blipFill>
        <p:spPr bwMode="auto">
          <a:xfrm>
            <a:off x="8118326" y="1522753"/>
            <a:ext cx="4073674" cy="3096000"/>
          </a:xfrm>
          <a:prstGeom prst="rect">
            <a:avLst/>
          </a:prstGeom>
          <a:noFill/>
          <a:ln w="9525">
            <a:noFill/>
            <a:miter lim="800000"/>
            <a:headEnd/>
            <a:tailEnd/>
          </a:ln>
        </p:spPr>
      </p:pic>
    </p:spTree>
    <p:extLst>
      <p:ext uri="{BB962C8B-B14F-4D97-AF65-F5344CB8AC3E}">
        <p14:creationId xmlns="" xmlns:p14="http://schemas.microsoft.com/office/powerpoint/2010/main" val="2068771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282337"/>
            <a:ext cx="9906000" cy="523220"/>
          </a:xfrm>
          <a:prstGeom prst="rect">
            <a:avLst/>
          </a:prstGeom>
          <a:noFill/>
        </p:spPr>
        <p:txBody>
          <a:bodyPr wrap="square" rtlCol="0">
            <a:spAutoFit/>
          </a:bodyPr>
          <a:lstStyle/>
          <a:p>
            <a:pPr algn="ctr"/>
            <a:r>
              <a:rPr lang="it-IT" sz="2800" b="1" i="1" dirty="0" smtClean="0"/>
              <a:t>Breve storia di una costellazione marittima</a:t>
            </a:r>
            <a:endParaRPr lang="it-IT" sz="2800" dirty="0"/>
          </a:p>
        </p:txBody>
      </p:sp>
      <p:sp>
        <p:nvSpPr>
          <p:cNvPr id="4" name="Titolo 1">
            <a:extLst>
              <a:ext uri="{FF2B5EF4-FFF2-40B4-BE49-F238E27FC236}">
                <a16:creationId xmlns="" xmlns:a16="http://schemas.microsoft.com/office/drawing/2014/main" id="{4F99FC27-69F9-44E9-BC6D-315AC5994CC7}"/>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 xmlns:a16="http://schemas.microsoft.com/office/drawing/2014/main" id="{22975BDD-81D4-4393-A279-371977DC3842}"/>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 xmlns:a16="http://schemas.microsoft.com/office/drawing/2014/main" id="{55151FA4-0FF2-4823-B20B-CCA58ADA0C43}"/>
              </a:ext>
            </a:extLst>
          </p:cNvPr>
          <p:cNvSpPr txBox="1"/>
          <p:nvPr/>
        </p:nvSpPr>
        <p:spPr>
          <a:xfrm>
            <a:off x="368448" y="1051134"/>
            <a:ext cx="10604352" cy="4678204"/>
          </a:xfrm>
          <a:prstGeom prst="rect">
            <a:avLst/>
          </a:prstGeom>
          <a:noFill/>
        </p:spPr>
        <p:txBody>
          <a:bodyPr wrap="square" rtlCol="0">
            <a:spAutoFit/>
          </a:bodyPr>
          <a:lstStyle/>
          <a:p>
            <a:pPr lvl="0">
              <a:spcAft>
                <a:spcPts val="300"/>
              </a:spcAft>
            </a:pPr>
            <a:r>
              <a:rPr lang="it-IT" sz="1600" dirty="0" smtClean="0"/>
              <a:t>Questo processo è così sintetizzato dallo stesso </a:t>
            </a:r>
            <a:r>
              <a:rPr lang="it-IT" sz="1600" dirty="0" err="1" smtClean="0"/>
              <a:t>Ben-Yehoyada</a:t>
            </a:r>
            <a:r>
              <a:rPr lang="it-IT" sz="1600" dirty="0" smtClean="0"/>
              <a:t> in altro suo lavoro (2014, pp.62-63):</a:t>
            </a:r>
          </a:p>
          <a:p>
            <a:pPr marL="288000" lvl="0" indent="-180000">
              <a:buFont typeface="Arial" pitchFamily="34" charset="0"/>
              <a:buChar char="•"/>
            </a:pPr>
            <a:r>
              <a:rPr lang="it-IT" sz="1600" dirty="0" smtClean="0"/>
              <a:t>Fino alla seconda guerra mondiale, Mazara del Vallo era un centro di pesca e viticultura di media grandezza. A partire dagli anni ‘60, sotto lo stimolo degli aiuti internazionali per lo sviluppo dell‘industria peschiera, la città si trovò sempre più inserita in una crescente costellazione internazionale con i Paesi del </a:t>
            </a:r>
            <a:r>
              <a:rPr lang="it-IT" sz="1600" dirty="0" err="1" smtClean="0"/>
              <a:t>Maghreb</a:t>
            </a:r>
            <a:r>
              <a:rPr lang="it-IT" sz="1600" dirty="0" smtClean="0"/>
              <a:t>.</a:t>
            </a:r>
          </a:p>
          <a:p>
            <a:pPr marL="288000" lvl="0" indent="-180000">
              <a:buFont typeface="Arial" pitchFamily="34" charset="0"/>
              <a:buChar char="•"/>
            </a:pPr>
            <a:r>
              <a:rPr lang="it-IT" sz="1600" dirty="0" smtClean="0"/>
              <a:t>Gli armatori locali mandavano i loro pescherecci lungo le coste maghrebine, e i comandanti di quelle barche diventavano famosi a livello locale perché si spingevano là dove non avrebbero dovuto.</a:t>
            </a:r>
          </a:p>
          <a:p>
            <a:pPr marL="288000" lvl="0" indent="-180000">
              <a:buFont typeface="Arial" pitchFamily="34" charset="0"/>
              <a:buChar char="•"/>
            </a:pPr>
            <a:r>
              <a:rPr lang="it-IT" sz="1600" dirty="0" smtClean="0"/>
              <a:t>Politici siciliani, mafiosi e uomini d‘affari, una volta intuiti i potenziali vantaggi di una flotta che potesse muoversi liberamente per tutto il Mediterraneo, hanno svolto un ruolo nella crescita di una costellazione sociale centrata a Mazara, grazie alla quale la città si è sempre più inserita in una rete di connessioni e di movimenti nel Mediterraneo e attorno alle sue coste.</a:t>
            </a:r>
          </a:p>
          <a:p>
            <a:pPr marL="288000" lvl="0" indent="-180000">
              <a:buFont typeface="Arial" pitchFamily="34" charset="0"/>
              <a:buChar char="•"/>
            </a:pPr>
            <a:r>
              <a:rPr lang="it-IT" sz="1600" dirty="0" smtClean="0"/>
              <a:t>In breve, Mazara è diventata più «mediterranea» grazie alle attività oltre confine dei suoi pescatori, e di conseguenza si è trasformata nello snodo di una rete di connessioni marittime – lecite o illecite, cooperative o belligeranti – con il </a:t>
            </a:r>
            <a:r>
              <a:rPr lang="it-IT" sz="1600" dirty="0" err="1" smtClean="0"/>
              <a:t>Maghreb</a:t>
            </a:r>
            <a:r>
              <a:rPr lang="it-IT" sz="1600" dirty="0" smtClean="0"/>
              <a:t>, una rete costituita da attività di pesca, da traffico di droga e di armi, da interessi post-coloniali e da immigrazione clandestina.</a:t>
            </a:r>
          </a:p>
          <a:p>
            <a:pPr marL="288000" lvl="0" indent="-180000">
              <a:spcAft>
                <a:spcPts val="300"/>
              </a:spcAft>
              <a:buFont typeface="Arial" pitchFamily="34" charset="0"/>
              <a:buChar char="•"/>
            </a:pPr>
            <a:r>
              <a:rPr lang="it-IT" sz="1600" dirty="0" smtClean="0"/>
              <a:t>Questa rete ha per di più portato l‘Italia e il </a:t>
            </a:r>
            <a:r>
              <a:rPr lang="it-IT" sz="1600" dirty="0" err="1" smtClean="0"/>
              <a:t>Maghreb</a:t>
            </a:r>
            <a:r>
              <a:rPr lang="it-IT" sz="1600" dirty="0" smtClean="0"/>
              <a:t> ad avvicinarsi reciprocamente, in altre parole «</a:t>
            </a:r>
            <a:r>
              <a:rPr lang="it-IT" sz="1600" dirty="0" err="1" smtClean="0"/>
              <a:t>mediterraneizzando</a:t>
            </a:r>
            <a:r>
              <a:rPr lang="it-IT" sz="1600" dirty="0" smtClean="0"/>
              <a:t>» le due realtà.</a:t>
            </a:r>
          </a:p>
          <a:p>
            <a:pPr indent="-180000"/>
            <a:r>
              <a:rPr lang="it-IT" sz="1500" dirty="0" smtClean="0"/>
              <a:t>N. </a:t>
            </a:r>
            <a:r>
              <a:rPr lang="it-IT" sz="1500" dirty="0" err="1" smtClean="0"/>
              <a:t>Ben-Yehoyada</a:t>
            </a:r>
            <a:r>
              <a:rPr lang="it-IT" sz="1500" dirty="0" smtClean="0"/>
              <a:t>, “I pericoli morali del ‘</a:t>
            </a:r>
            <a:r>
              <a:rPr lang="it-IT" sz="1500" dirty="0" err="1" smtClean="0"/>
              <a:t>Mediterraneanismo</a:t>
            </a:r>
            <a:r>
              <a:rPr lang="it-IT" sz="1500" dirty="0" smtClean="0"/>
              <a:t>’. L'adolescenza pendolare/mobile/transnazionale/alla deriva dei migranti di seconda generazione fra Sicilia e Tunisia”, in </a:t>
            </a:r>
            <a:r>
              <a:rPr lang="it-IT" sz="1500" i="1" dirty="0" err="1" smtClean="0"/>
              <a:t>Daedalus</a:t>
            </a:r>
            <a:r>
              <a:rPr lang="it-IT" sz="1500" i="1" dirty="0" smtClean="0"/>
              <a:t>. Quaderni di Storia e Scienze Sociali</a:t>
            </a:r>
            <a:r>
              <a:rPr lang="it-IT" sz="1500" dirty="0" smtClean="0"/>
              <a:t>, 5,  2014, pp. 59-77.</a:t>
            </a:r>
          </a:p>
        </p:txBody>
      </p:sp>
      <p:sp>
        <p:nvSpPr>
          <p:cNvPr id="2" name="Segnaposto piè di pagina 1"/>
          <p:cNvSpPr>
            <a:spLocks noGrp="1"/>
          </p:cNvSpPr>
          <p:nvPr>
            <p:ph type="ftr" sz="quarter" idx="11"/>
          </p:nvPr>
        </p:nvSpPr>
        <p:spPr/>
        <p:txBody>
          <a:bodyPr/>
          <a:lstStyle/>
          <a:p>
            <a:r>
              <a:rPr lang="it-IT"/>
              <a:t>Antropologia del Mediterraneo</a:t>
            </a:r>
          </a:p>
        </p:txBody>
      </p:sp>
    </p:spTree>
    <p:extLst>
      <p:ext uri="{BB962C8B-B14F-4D97-AF65-F5344CB8AC3E}">
        <p14:creationId xmlns="" xmlns:p14="http://schemas.microsoft.com/office/powerpoint/2010/main" val="886188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7491150-0A6F-47D2-967F-18CC4FCC205A}"/>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p:txBody>
      </p:sp>
      <p:sp>
        <p:nvSpPr>
          <p:cNvPr id="3" name="Titolo 1">
            <a:extLst>
              <a:ext uri="{FF2B5EF4-FFF2-40B4-BE49-F238E27FC236}">
                <a16:creationId xmlns="" xmlns:a16="http://schemas.microsoft.com/office/drawing/2014/main" id="{2BA40961-6FC9-4CC2-BDB5-60F4A54C81E3}"/>
              </a:ext>
            </a:extLst>
          </p:cNvPr>
          <p:cNvSpPr txBox="1">
            <a:spLocks/>
          </p:cNvSpPr>
          <p:nvPr/>
        </p:nvSpPr>
        <p:spPr>
          <a:xfrm>
            <a:off x="197667" y="6259145"/>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 xmlns:a16="http://schemas.microsoft.com/office/drawing/2014/main" id="{862677D1-11EA-4653-9C88-1FF5DF9B2F64}"/>
              </a:ext>
            </a:extLst>
          </p:cNvPr>
          <p:cNvSpPr txBox="1"/>
          <p:nvPr/>
        </p:nvSpPr>
        <p:spPr>
          <a:xfrm>
            <a:off x="0" y="282337"/>
            <a:ext cx="9836727" cy="892552"/>
          </a:xfrm>
          <a:prstGeom prst="rect">
            <a:avLst/>
          </a:prstGeom>
          <a:noFill/>
        </p:spPr>
        <p:txBody>
          <a:bodyPr wrap="square" rtlCol="0">
            <a:spAutoFit/>
          </a:bodyPr>
          <a:lstStyle/>
          <a:p>
            <a:pPr algn="ctr"/>
            <a:r>
              <a:rPr lang="it-IT" sz="2600" b="1" i="1" dirty="0" smtClean="0"/>
              <a:t>Il processo di formazione di una regione mediterranea transnazionale:</a:t>
            </a:r>
          </a:p>
          <a:p>
            <a:pPr algn="ctr"/>
            <a:r>
              <a:rPr lang="it-IT" sz="2600" b="1" i="1" dirty="0" smtClean="0">
                <a:ea typeface="Tahoma" panose="020B0604030504040204" pitchFamily="34" charset="0"/>
                <a:cs typeface="Tahoma" panose="020B0604030504040204" pitchFamily="34" charset="0"/>
              </a:rPr>
              <a:t>parole chiave e concetti da ripensare</a:t>
            </a:r>
            <a:endParaRPr lang="it-IT" sz="2800" b="1" dirty="0"/>
          </a:p>
        </p:txBody>
      </p:sp>
      <p:sp>
        <p:nvSpPr>
          <p:cNvPr id="6" name="CasellaDiTesto 5">
            <a:extLst>
              <a:ext uri="{FF2B5EF4-FFF2-40B4-BE49-F238E27FC236}">
                <a16:creationId xmlns="" xmlns:a16="http://schemas.microsoft.com/office/drawing/2014/main" id="{B3BD40C0-613A-4874-8B4F-F766B0777D5D}"/>
              </a:ext>
            </a:extLst>
          </p:cNvPr>
          <p:cNvSpPr txBox="1"/>
          <p:nvPr/>
        </p:nvSpPr>
        <p:spPr>
          <a:xfrm>
            <a:off x="368449" y="1131307"/>
            <a:ext cx="9343176" cy="4427145"/>
          </a:xfrm>
          <a:prstGeom prst="rect">
            <a:avLst/>
          </a:prstGeom>
          <a:noFill/>
        </p:spPr>
        <p:txBody>
          <a:bodyPr wrap="square" rtlCol="0">
            <a:spAutoFit/>
          </a:bodyPr>
          <a:lstStyle/>
          <a:p>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7" name="Rettangolo 6"/>
          <p:cNvSpPr/>
          <p:nvPr/>
        </p:nvSpPr>
        <p:spPr>
          <a:xfrm>
            <a:off x="307649" y="1187865"/>
            <a:ext cx="9665294" cy="4516621"/>
          </a:xfrm>
          <a:prstGeom prst="rect">
            <a:avLst/>
          </a:prstGeom>
        </p:spPr>
        <p:txBody>
          <a:bodyPr wrap="square">
            <a:spAutoFit/>
          </a:bodyPr>
          <a:lstStyle/>
          <a:p>
            <a:pPr lvl="0" indent="-180000">
              <a:spcAft>
                <a:spcPts val="300"/>
              </a:spcAft>
              <a:buFont typeface="Wingdings" pitchFamily="2" charset="2"/>
              <a:buChar char="§"/>
            </a:pPr>
            <a:r>
              <a:rPr lang="it-IT" dirty="0" smtClean="0"/>
              <a:t>Come si è visto,  </a:t>
            </a:r>
            <a:r>
              <a:rPr lang="it-IT" dirty="0" err="1" smtClean="0"/>
              <a:t>Ben-Yehoyada</a:t>
            </a:r>
            <a:r>
              <a:rPr lang="it-IT" dirty="0" smtClean="0"/>
              <a:t> sostiene che:</a:t>
            </a:r>
          </a:p>
          <a:p>
            <a:pPr marL="360000" lvl="0" indent="-180000">
              <a:spcAft>
                <a:spcPts val="300"/>
              </a:spcAft>
              <a:buFont typeface="Arial" pitchFamily="34" charset="0"/>
              <a:buChar char="•"/>
            </a:pPr>
            <a:r>
              <a:rPr lang="it-IT" dirty="0" smtClean="0"/>
              <a:t>“i processi storici attraverso i quali si formano regioni transnazionali come il Mediterraneo centrale debbano diventare oggetto di analisi antropologica”;</a:t>
            </a:r>
          </a:p>
          <a:p>
            <a:pPr marL="360000" lvl="0" indent="-180000">
              <a:spcAft>
                <a:spcPts val="300"/>
              </a:spcAft>
              <a:buFont typeface="Arial" pitchFamily="34" charset="0"/>
              <a:buChar char="•"/>
            </a:pPr>
            <a:r>
              <a:rPr lang="it-IT" dirty="0" smtClean="0"/>
              <a:t>le regioni transnazionali vengano considerate “come costellazioni in continua evoluzione che si formano e si disintegrano attraverso l’interazione tra pratiche che vanno oltre le frontiere interne e i progetti ufficiali di costruzione di tali regioni”;</a:t>
            </a:r>
          </a:p>
          <a:p>
            <a:pPr marL="360000" lvl="0" indent="-180000">
              <a:buFont typeface="Arial" pitchFamily="34" charset="0"/>
              <a:buChar char="•"/>
            </a:pPr>
            <a:r>
              <a:rPr lang="it-IT" dirty="0" smtClean="0"/>
              <a:t>e anche che </a:t>
            </a:r>
            <a:r>
              <a:rPr lang="it-IT" dirty="0" smtClean="0"/>
              <a:t>l’attenzione </a:t>
            </a:r>
            <a:r>
              <a:rPr lang="it-IT" dirty="0" smtClean="0"/>
              <a:t>a questa interazione “potrebbe ricondurre l’antropologia agli studi mediterranei e il Mediterraneo all’antropologia” (p.19).</a:t>
            </a:r>
          </a:p>
          <a:p>
            <a:pPr lvl="0" indent="-180000"/>
            <a:endParaRPr lang="it-IT" dirty="0" smtClean="0"/>
          </a:p>
          <a:p>
            <a:pPr lvl="0" indent="-180000">
              <a:spcAft>
                <a:spcPts val="300"/>
              </a:spcAft>
              <a:buFont typeface="Wingdings" pitchFamily="2" charset="2"/>
              <a:buChar char="§"/>
            </a:pPr>
            <a:r>
              <a:rPr lang="it-IT" dirty="0" smtClean="0"/>
              <a:t>Queste tesi, così come le argomentazioni e le evidenze empiriche offerte dai suoi lavori, obbligano a ripensare alcune parole chiave per l’antropologia del Mediterraneo (e non solo) e per questo corso e a domandarsi:</a:t>
            </a:r>
          </a:p>
          <a:p>
            <a:pPr marL="360000" lvl="0" indent="-180000">
              <a:spcAft>
                <a:spcPts val="300"/>
              </a:spcAft>
              <a:buFont typeface="Wingdings" pitchFamily="2" charset="2"/>
              <a:buChar char="Ø"/>
            </a:pPr>
            <a:r>
              <a:rPr lang="it-IT" dirty="0" smtClean="0"/>
              <a:t> Cosa intendere per “regione mediterranea”?</a:t>
            </a:r>
          </a:p>
          <a:p>
            <a:pPr marL="360000" lvl="0" indent="-180000">
              <a:spcAft>
                <a:spcPts val="300"/>
              </a:spcAft>
              <a:buFont typeface="Wingdings" pitchFamily="2" charset="2"/>
              <a:buChar char="Ø"/>
            </a:pPr>
            <a:r>
              <a:rPr lang="it-IT" dirty="0" smtClean="0"/>
              <a:t> Cosa intendere per “regione transnazionale”?</a:t>
            </a:r>
          </a:p>
          <a:p>
            <a:pPr marL="360000" lvl="0" indent="-180000">
              <a:spcAft>
                <a:spcPts val="300"/>
              </a:spcAft>
              <a:buFont typeface="Wingdings" pitchFamily="2" charset="2"/>
              <a:buChar char="Ø"/>
            </a:pPr>
            <a:r>
              <a:rPr lang="it-IT" dirty="0" smtClean="0"/>
              <a:t> Cosa differenzia un “processo di formazione” da un “progetto di costruzione”?</a:t>
            </a:r>
            <a:r>
              <a:rPr lang="it-IT" sz="1600" dirty="0" smtClean="0"/>
              <a:t> </a:t>
            </a:r>
          </a:p>
        </p:txBody>
      </p:sp>
    </p:spTree>
    <p:extLst>
      <p:ext uri="{BB962C8B-B14F-4D97-AF65-F5344CB8AC3E}">
        <p14:creationId xmlns="" xmlns:p14="http://schemas.microsoft.com/office/powerpoint/2010/main" val="3555252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C7F87BD-A8AF-4CC4-BC0A-439E1B0283E0}"/>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 xmlns:a16="http://schemas.microsoft.com/office/drawing/2014/main" id="{BE20370E-1B29-4B5A-8D5B-6CCD2F37144C}"/>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 xmlns:a16="http://schemas.microsoft.com/office/drawing/2014/main" id="{82826240-1EE6-4DEE-B135-F171CE860655}"/>
              </a:ext>
            </a:extLst>
          </p:cNvPr>
          <p:cNvSpPr txBox="1"/>
          <p:nvPr/>
        </p:nvSpPr>
        <p:spPr>
          <a:xfrm>
            <a:off x="0" y="282337"/>
            <a:ext cx="9961418" cy="523220"/>
          </a:xfrm>
          <a:prstGeom prst="rect">
            <a:avLst/>
          </a:prstGeom>
          <a:noFill/>
        </p:spPr>
        <p:txBody>
          <a:bodyPr wrap="square" rtlCol="0">
            <a:spAutoFit/>
          </a:bodyPr>
          <a:lstStyle/>
          <a:p>
            <a:pPr algn="ctr"/>
            <a:r>
              <a:rPr lang="it-IT" sz="2800" b="1" i="1" dirty="0" smtClean="0"/>
              <a:t>Regione mediterranea o regione </a:t>
            </a:r>
            <a:r>
              <a:rPr lang="it-IT" sz="2800" b="1" dirty="0" smtClean="0"/>
              <a:t>nel</a:t>
            </a:r>
            <a:r>
              <a:rPr lang="it-IT" sz="2800" b="1" i="1" dirty="0" smtClean="0"/>
              <a:t> Mediterraneo?</a:t>
            </a:r>
            <a:endParaRPr lang="it-IT" sz="2800" b="1" i="1" dirty="0"/>
          </a:p>
        </p:txBody>
      </p:sp>
      <p:sp>
        <p:nvSpPr>
          <p:cNvPr id="6" name="CasellaDiTesto 5">
            <a:extLst>
              <a:ext uri="{FF2B5EF4-FFF2-40B4-BE49-F238E27FC236}">
                <a16:creationId xmlns="" xmlns:a16="http://schemas.microsoft.com/office/drawing/2014/main" id="{BB9F990E-EB22-440F-834E-4102C7B115E2}"/>
              </a:ext>
            </a:extLst>
          </p:cNvPr>
          <p:cNvSpPr txBox="1"/>
          <p:nvPr/>
        </p:nvSpPr>
        <p:spPr>
          <a:xfrm>
            <a:off x="340739" y="1018839"/>
            <a:ext cx="10681263" cy="4508927"/>
          </a:xfrm>
          <a:prstGeom prst="rect">
            <a:avLst/>
          </a:prstGeom>
          <a:noFill/>
        </p:spPr>
        <p:txBody>
          <a:bodyPr wrap="square" rtlCol="0">
            <a:spAutoFit/>
          </a:bodyPr>
          <a:lstStyle/>
          <a:p>
            <a:pPr>
              <a:spcAft>
                <a:spcPts val="600"/>
              </a:spcAft>
              <a:buFont typeface="Wingdings" pitchFamily="2" charset="2"/>
              <a:buChar char="§"/>
            </a:pPr>
            <a:r>
              <a:rPr lang="it-IT" dirty="0" smtClean="0"/>
              <a:t>  </a:t>
            </a:r>
            <a:r>
              <a:rPr lang="it-IT" dirty="0" err="1" smtClean="0"/>
              <a:t>Ben-Yehoyada</a:t>
            </a:r>
            <a:r>
              <a:rPr lang="it-IT" dirty="0" smtClean="0"/>
              <a:t> dice molto chiaramente che ritornare al Mediterraneo –  l’invito che nei suoi lavori ripetutamente rivolge all’antropologia – </a:t>
            </a:r>
            <a:r>
              <a:rPr lang="it-IT" b="1" dirty="0" smtClean="0"/>
              <a:t>non</a:t>
            </a:r>
            <a:r>
              <a:rPr lang="it-IT" dirty="0" smtClean="0"/>
              <a:t> significa:</a:t>
            </a:r>
          </a:p>
          <a:p>
            <a:pPr marL="540000" indent="-180000">
              <a:spcAft>
                <a:spcPts val="300"/>
              </a:spcAft>
              <a:buFont typeface="Arial" pitchFamily="34" charset="0"/>
              <a:buChar char="•"/>
            </a:pPr>
            <a:r>
              <a:rPr lang="it-IT" dirty="0" smtClean="0"/>
              <a:t>“reificare le regioni come aree di unità culturale” (2019, p. 36);</a:t>
            </a:r>
          </a:p>
          <a:p>
            <a:pPr marL="540000" indent="-180000">
              <a:spcAft>
                <a:spcPts val="1200"/>
              </a:spcAft>
              <a:buFont typeface="Arial" pitchFamily="34" charset="0"/>
              <a:buChar char="•"/>
            </a:pPr>
            <a:r>
              <a:rPr lang="it-IT" dirty="0" smtClean="0"/>
              <a:t>ritenere che esiste una unica regione mediterranea “onnicomprensiva” e pressoché immutabile nel lungo periodo.</a:t>
            </a:r>
          </a:p>
          <a:p>
            <a:pPr>
              <a:spcAft>
                <a:spcPts val="600"/>
              </a:spcAft>
              <a:buFont typeface="Wingdings" pitchFamily="2" charset="2"/>
              <a:buChar char="§"/>
            </a:pPr>
            <a:r>
              <a:rPr lang="it-IT" dirty="0" smtClean="0"/>
              <a:t>  Al contrario, scrive, l’obiettivo del suo libro è:</a:t>
            </a:r>
          </a:p>
          <a:p>
            <a:pPr marL="540000" indent="-180000">
              <a:spcAft>
                <a:spcPts val="300"/>
              </a:spcAft>
              <a:buFont typeface="Arial" pitchFamily="34" charset="0"/>
              <a:buChar char="•"/>
            </a:pPr>
            <a:r>
              <a:rPr lang="it-IT" dirty="0" smtClean="0"/>
              <a:t>cercare analogie attraverso vari periodi piuttosto che continuità;</a:t>
            </a:r>
          </a:p>
          <a:p>
            <a:pPr marL="540000" indent="-180000">
              <a:spcAft>
                <a:spcPts val="1200"/>
              </a:spcAft>
              <a:buFont typeface="Arial" pitchFamily="34" charset="0"/>
              <a:buChar char="•"/>
            </a:pPr>
            <a:r>
              <a:rPr lang="it-IT" dirty="0" smtClean="0"/>
              <a:t>dimostrare che nuove regioni transnazionali possono “emergere </a:t>
            </a:r>
            <a:r>
              <a:rPr lang="it-IT" b="1" dirty="0" smtClean="0"/>
              <a:t>nel </a:t>
            </a:r>
            <a:r>
              <a:rPr lang="it-IT" dirty="0" smtClean="0"/>
              <a:t>Mediterraneo moderno” (parole di Ben-</a:t>
            </a:r>
            <a:r>
              <a:rPr lang="it-IT" dirty="0" err="1" smtClean="0"/>
              <a:t>Yehoyada</a:t>
            </a:r>
            <a:r>
              <a:rPr lang="it-IT" dirty="0" smtClean="0"/>
              <a:t> ma grassetto nostro) attraverso le azioni, relazioni e affermazioni dei diversi attori sociali</a:t>
            </a:r>
            <a:r>
              <a:rPr lang="it-IT" dirty="0"/>
              <a:t> </a:t>
            </a:r>
            <a:r>
              <a:rPr lang="it-IT" dirty="0" smtClean="0"/>
              <a:t>coinvolti.</a:t>
            </a:r>
          </a:p>
          <a:p>
            <a:pPr indent="-180000">
              <a:spcAft>
                <a:spcPts val="600"/>
              </a:spcAft>
              <a:buFont typeface="Wingdings" pitchFamily="2" charset="2"/>
              <a:buChar char="§"/>
            </a:pPr>
            <a:r>
              <a:rPr lang="it-IT" dirty="0" smtClean="0"/>
              <a:t>Possiamo notare che anche </a:t>
            </a:r>
            <a:r>
              <a:rPr lang="it-IT" dirty="0" err="1" smtClean="0"/>
              <a:t>Abulafia</a:t>
            </a:r>
            <a:r>
              <a:rPr lang="it-IT" dirty="0" smtClean="0"/>
              <a:t>, nel suo libro </a:t>
            </a:r>
            <a:r>
              <a:rPr lang="it-IT" i="1" dirty="0" smtClean="0"/>
              <a:t>Il grande mare</a:t>
            </a:r>
            <a:r>
              <a:rPr lang="it-IT" dirty="0" smtClean="0"/>
              <a:t>, cerca di dimostrare che nella lunga storia del bacino mediterraneo (non solo nel Mediterraneo moderno) si osserva l’emergere di entità </a:t>
            </a:r>
            <a:r>
              <a:rPr lang="it-IT" dirty="0" err="1" smtClean="0"/>
              <a:t>politico-economico-culturali</a:t>
            </a:r>
            <a:r>
              <a:rPr lang="it-IT" dirty="0" smtClean="0"/>
              <a:t> che possiedono un certo grado di unità e connessione interna e caratteristiche in parte simili alle “regioni transnazionali” di cui parla </a:t>
            </a:r>
            <a:r>
              <a:rPr lang="it-IT" dirty="0" err="1" smtClean="0"/>
              <a:t>Ben-Yehoyada</a:t>
            </a:r>
            <a:r>
              <a:rPr lang="it-IT" dirty="0" smtClean="0"/>
              <a:t>.</a:t>
            </a:r>
            <a:endParaRPr lang="it-IT" sz="1600" dirty="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 xmlns:p14="http://schemas.microsoft.com/office/powerpoint/2010/main" val="2068771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6CFB984-EC62-4468-AFB3-25D582FB1DF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 xmlns:a16="http://schemas.microsoft.com/office/drawing/2014/main" id="{D2D9AA4E-E2C6-411F-BB55-82CC1BE57469}"/>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 xmlns:a16="http://schemas.microsoft.com/office/drawing/2014/main" id="{81632976-9C63-499E-995F-6595CC625DDA}"/>
              </a:ext>
            </a:extLst>
          </p:cNvPr>
          <p:cNvSpPr txBox="1"/>
          <p:nvPr/>
        </p:nvSpPr>
        <p:spPr>
          <a:xfrm>
            <a:off x="0" y="282337"/>
            <a:ext cx="9906000" cy="523220"/>
          </a:xfrm>
          <a:prstGeom prst="rect">
            <a:avLst/>
          </a:prstGeom>
          <a:noFill/>
        </p:spPr>
        <p:txBody>
          <a:bodyPr wrap="square" rtlCol="0">
            <a:spAutoFit/>
          </a:bodyPr>
          <a:lstStyle/>
          <a:p>
            <a:pPr algn="ctr"/>
            <a:r>
              <a:rPr lang="it-IT" sz="2800" b="1" i="1" dirty="0" smtClean="0"/>
              <a:t>Processi di formazione </a:t>
            </a:r>
            <a:r>
              <a:rPr lang="it-IT" sz="2800" b="1" dirty="0" smtClean="0"/>
              <a:t>vs.</a:t>
            </a:r>
            <a:r>
              <a:rPr lang="it-IT" sz="2800" b="1" i="1" dirty="0" smtClean="0"/>
              <a:t> progetti di costruzione</a:t>
            </a:r>
            <a:endParaRPr lang="it-IT" sz="2800" dirty="0"/>
          </a:p>
        </p:txBody>
      </p:sp>
      <p:sp>
        <p:nvSpPr>
          <p:cNvPr id="6" name="CasellaDiTesto 5">
            <a:extLst>
              <a:ext uri="{FF2B5EF4-FFF2-40B4-BE49-F238E27FC236}">
                <a16:creationId xmlns="" xmlns:a16="http://schemas.microsoft.com/office/drawing/2014/main" id="{F87AEBBA-7499-4324-AB63-F36F09D32CF9}"/>
              </a:ext>
            </a:extLst>
          </p:cNvPr>
          <p:cNvSpPr txBox="1"/>
          <p:nvPr/>
        </p:nvSpPr>
        <p:spPr>
          <a:xfrm>
            <a:off x="368449" y="1110953"/>
            <a:ext cx="9343176" cy="1692771"/>
          </a:xfrm>
          <a:prstGeom prst="rect">
            <a:avLst/>
          </a:prstGeom>
          <a:noFill/>
        </p:spPr>
        <p:txBody>
          <a:bodyPr wrap="square" rtlCol="0">
            <a:spAutoFit/>
          </a:bodyPr>
          <a:lstStyle/>
          <a:p>
            <a:r>
              <a:rPr lang="it-IT" dirty="0" smtClean="0"/>
              <a:t> </a:t>
            </a:r>
            <a:r>
              <a:rPr lang="en-US" dirty="0" smtClean="0"/>
              <a:t/>
            </a:r>
            <a:br>
              <a:rPr lang="en-US" dirty="0" smtClean="0"/>
            </a:br>
            <a:endParaRPr lang="it-IT" sz="1400" dirty="0" smtClean="0"/>
          </a:p>
          <a:p>
            <a:pPr lvl="0"/>
            <a:endParaRPr lang="it-IT" sz="1400" dirty="0" smtClean="0"/>
          </a:p>
          <a:p>
            <a:pPr lvl="0"/>
            <a:endParaRPr lang="it-IT" sz="1400" dirty="0" smtClean="0"/>
          </a:p>
          <a:p>
            <a:pPr lvl="0"/>
            <a:endParaRPr lang="it-IT" sz="1400" dirty="0" smtClean="0"/>
          </a:p>
          <a:p>
            <a:pPr lvl="0"/>
            <a:endParaRPr lang="it-IT" sz="1400" dirty="0" smtClean="0"/>
          </a:p>
          <a:p>
            <a:endParaRPr lang="it-IT" sz="1600" dirty="0"/>
          </a:p>
        </p:txBody>
      </p:sp>
      <p:sp>
        <p:nvSpPr>
          <p:cNvPr id="4" name="Segnaposto piè di pagina 3"/>
          <p:cNvSpPr>
            <a:spLocks noGrp="1"/>
          </p:cNvSpPr>
          <p:nvPr>
            <p:ph type="ftr" sz="quarter" idx="11"/>
          </p:nvPr>
        </p:nvSpPr>
        <p:spPr/>
        <p:txBody>
          <a:bodyPr/>
          <a:lstStyle/>
          <a:p>
            <a:endParaRPr lang="it-IT" dirty="0"/>
          </a:p>
        </p:txBody>
      </p:sp>
      <p:sp>
        <p:nvSpPr>
          <p:cNvPr id="9" name="Rettangolo 8"/>
          <p:cNvSpPr/>
          <p:nvPr/>
        </p:nvSpPr>
        <p:spPr>
          <a:xfrm>
            <a:off x="487110" y="1034042"/>
            <a:ext cx="11254811" cy="4493538"/>
          </a:xfrm>
          <a:prstGeom prst="rect">
            <a:avLst/>
          </a:prstGeom>
        </p:spPr>
        <p:txBody>
          <a:bodyPr wrap="square">
            <a:spAutoFit/>
          </a:bodyPr>
          <a:lstStyle/>
          <a:p>
            <a:pPr>
              <a:spcAft>
                <a:spcPts val="600"/>
              </a:spcAft>
              <a:buFont typeface="Wingdings" pitchFamily="2" charset="2"/>
              <a:buChar char="§"/>
            </a:pPr>
            <a:r>
              <a:rPr lang="it-IT" sz="1900" dirty="0" smtClean="0"/>
              <a:t>  </a:t>
            </a:r>
            <a:r>
              <a:rPr lang="it-IT" dirty="0" err="1" smtClean="0"/>
              <a:t>Ben-Yeoyada</a:t>
            </a:r>
            <a:r>
              <a:rPr lang="it-IT" dirty="0" smtClean="0"/>
              <a:t> (2019, pp. 36-37) propone di distinguere tra </a:t>
            </a:r>
            <a:r>
              <a:rPr lang="it-IT" i="1" dirty="0" smtClean="0"/>
              <a:t>progetto</a:t>
            </a:r>
            <a:r>
              <a:rPr lang="it-IT" dirty="0" smtClean="0"/>
              <a:t> e </a:t>
            </a:r>
            <a:r>
              <a:rPr lang="it-IT" i="1" dirty="0" smtClean="0"/>
              <a:t>processo</a:t>
            </a:r>
            <a:r>
              <a:rPr lang="it-IT" dirty="0" smtClean="0"/>
              <a:t> e tra </a:t>
            </a:r>
            <a:r>
              <a:rPr lang="it-IT" i="1" dirty="0" smtClean="0"/>
              <a:t>creazione</a:t>
            </a:r>
            <a:r>
              <a:rPr lang="it-IT" dirty="0" smtClean="0"/>
              <a:t> e </a:t>
            </a:r>
            <a:r>
              <a:rPr lang="it-IT" i="1" dirty="0" smtClean="0"/>
              <a:t>formazione di una regione</a:t>
            </a:r>
            <a:r>
              <a:rPr lang="it-IT" dirty="0" smtClean="0"/>
              <a:t>.</a:t>
            </a:r>
          </a:p>
          <a:p>
            <a:pPr>
              <a:spcAft>
                <a:spcPts val="600"/>
              </a:spcAft>
              <a:buFont typeface="Wingdings" pitchFamily="2" charset="2"/>
              <a:buChar char="§"/>
            </a:pPr>
            <a:r>
              <a:rPr lang="it-IT" dirty="0" smtClean="0"/>
              <a:t>  A questo proposito ricorda che «nel suo </a:t>
            </a:r>
            <a:r>
              <a:rPr lang="it-IT" i="1" dirty="0" smtClean="0"/>
              <a:t>opus magnum </a:t>
            </a:r>
            <a:r>
              <a:rPr lang="it-IT" dirty="0" smtClean="0"/>
              <a:t>sul Mediterraneo, </a:t>
            </a:r>
            <a:r>
              <a:rPr lang="it-IT" dirty="0" err="1" smtClean="0"/>
              <a:t>Fernand</a:t>
            </a:r>
            <a:r>
              <a:rPr lang="it-IT" dirty="0" smtClean="0"/>
              <a:t> </a:t>
            </a:r>
            <a:r>
              <a:rPr lang="it-IT" dirty="0" err="1" smtClean="0"/>
              <a:t>Braudel</a:t>
            </a:r>
            <a:r>
              <a:rPr lang="it-IT" dirty="0" smtClean="0"/>
              <a:t> descrisse il ritmo storico del tratto di mare “tra la Tunisia e la Sicilia” come una concatenazione di progetti: “Gli ambienti palermitani e messinesi non cessavano di proporre progetti di conquista dell’Africa alla vanità e al senso politico dei viceré della Sicilia </a:t>
            </a:r>
            <a:r>
              <a:rPr lang="it-IT" dirty="0" err="1" smtClean="0"/>
              <a:t>spagnuola</a:t>
            </a:r>
            <a:r>
              <a:rPr lang="it-IT" dirty="0" smtClean="0"/>
              <a:t>. [...] Tutti questi progetti esprimono una necessità oscuramente sentita: quella di riunire le rive e le isole di questo mondo mediano” (</a:t>
            </a:r>
            <a:r>
              <a:rPr lang="it-IT" dirty="0" err="1" smtClean="0"/>
              <a:t>Braudel</a:t>
            </a:r>
            <a:r>
              <a:rPr lang="it-IT" dirty="0" smtClean="0"/>
              <a:t> 1976, p. 108)».</a:t>
            </a:r>
          </a:p>
          <a:p>
            <a:pPr>
              <a:spcAft>
                <a:spcPts val="600"/>
              </a:spcAft>
              <a:buFont typeface="Wingdings" pitchFamily="2" charset="2"/>
              <a:buChar char="§"/>
            </a:pPr>
            <a:r>
              <a:rPr lang="it-IT" dirty="0" smtClean="0"/>
              <a:t> E aggiunge: «Come all’epoca di Filippo II, così in quella dell’ex presidente francese Nicolas </a:t>
            </a:r>
            <a:r>
              <a:rPr lang="it-IT" dirty="0" err="1" smtClean="0"/>
              <a:t>Sarkozy</a:t>
            </a:r>
            <a:r>
              <a:rPr lang="it-IT" dirty="0" smtClean="0"/>
              <a:t>, la vanagloria dei leader europei è alimentata dalla suggestione dell’espansione politica (o nell’unificazione), cioè da progetti di costruzione di regioni».</a:t>
            </a:r>
          </a:p>
          <a:p>
            <a:pPr>
              <a:buFont typeface="Wingdings" pitchFamily="2" charset="2"/>
              <a:buChar char="§"/>
            </a:pPr>
            <a:r>
              <a:rPr lang="it-IT" dirty="0" smtClean="0"/>
              <a:t> La differenza cruciale è che:</a:t>
            </a:r>
          </a:p>
          <a:p>
            <a:pPr marL="360000" indent="-180000">
              <a:buFont typeface="Arial" pitchFamily="34" charset="0"/>
              <a:buChar char="•"/>
            </a:pPr>
            <a:r>
              <a:rPr lang="it-IT" dirty="0" smtClean="0"/>
              <a:t>“costruire” o “creare” – i verbi che caratterizzano i </a:t>
            </a:r>
            <a:r>
              <a:rPr lang="it-IT" i="1" dirty="0" smtClean="0"/>
              <a:t>progetti</a:t>
            </a:r>
            <a:r>
              <a:rPr lang="it-IT" dirty="0" smtClean="0"/>
              <a:t> politici – sono verbi transitivi che hanno come </a:t>
            </a:r>
            <a:r>
              <a:rPr lang="it-IT" i="1" dirty="0" smtClean="0"/>
              <a:t>oggetto</a:t>
            </a:r>
            <a:r>
              <a:rPr lang="it-IT" dirty="0" smtClean="0"/>
              <a:t> la nascita di nuove regioni.</a:t>
            </a:r>
          </a:p>
          <a:p>
            <a:pPr marL="360000" indent="-180000">
              <a:buFont typeface="Arial" pitchFamily="34" charset="0"/>
              <a:buChar char="•"/>
            </a:pPr>
            <a:r>
              <a:rPr lang="it-IT" dirty="0" smtClean="0"/>
              <a:t>la “formazione” invece (nel senso in cui viene qui usata) è intransitiva: le regioni </a:t>
            </a:r>
            <a:r>
              <a:rPr lang="it-IT" i="1" dirty="0" smtClean="0"/>
              <a:t>si formano</a:t>
            </a:r>
            <a:r>
              <a:rPr lang="it-IT" dirty="0" smtClean="0"/>
              <a:t> nel corso di </a:t>
            </a:r>
            <a:r>
              <a:rPr lang="it-IT" i="1" dirty="0" smtClean="0"/>
              <a:t>processi</a:t>
            </a:r>
            <a:r>
              <a:rPr lang="it-IT" dirty="0" smtClean="0"/>
              <a:t> più o meno lunghi, ma nessun individuo o istituzione in particolare le forma.</a:t>
            </a:r>
            <a:endParaRPr lang="it-IT" sz="1900" dirty="0"/>
          </a:p>
        </p:txBody>
      </p:sp>
    </p:spTree>
    <p:extLst>
      <p:ext uri="{BB962C8B-B14F-4D97-AF65-F5344CB8AC3E}">
        <p14:creationId xmlns="" xmlns:p14="http://schemas.microsoft.com/office/powerpoint/2010/main" val="3696986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84D0C87-7EEF-445A-B274-D70AC6B5FE3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Antropologia del Mediterraneo</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xmlns="" id="{23B54174-EBA3-4C72-8B30-772941404A9D}"/>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Paola Sacchi – Pier Paolo </a:t>
            </a:r>
            <a:r>
              <a:rPr kumimoji="0" lang="it-IT" sz="11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Viazzo</a:t>
            </a:r>
            <a:endPar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1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xmlns="" id="{E9D5F10E-50F4-4326-9914-0CBFEFF1875B}"/>
              </a:ext>
            </a:extLst>
          </p:cNvPr>
          <p:cNvSpPr txBox="1"/>
          <p:nvPr/>
        </p:nvSpPr>
        <p:spPr>
          <a:xfrm>
            <a:off x="0" y="282337"/>
            <a:ext cx="9776389" cy="523220"/>
          </a:xfrm>
          <a:prstGeom prst="rect">
            <a:avLst/>
          </a:prstGeom>
          <a:noFill/>
        </p:spPr>
        <p:txBody>
          <a:bodyPr wrap="square" rtlCol="0">
            <a:spAutoFit/>
          </a:bodyPr>
          <a:lstStyle/>
          <a:p>
            <a:pPr lvl="0" algn="ctr"/>
            <a:r>
              <a:rPr lang="it-IT" sz="2800" b="1" dirty="0"/>
              <a:t>L</a:t>
            </a:r>
            <a:r>
              <a:rPr lang="it-IT" sz="2800" b="1" dirty="0" smtClean="0"/>
              <a:t>a regione “transnazionale”: una questione di scala </a:t>
            </a:r>
            <a:endParaRPr kumimoji="0" lang="it-IT" sz="26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xmlns="" id="{3E346584-B317-4747-94F7-DF50B95DF597}"/>
              </a:ext>
            </a:extLst>
          </p:cNvPr>
          <p:cNvSpPr txBox="1"/>
          <p:nvPr/>
        </p:nvSpPr>
        <p:spPr>
          <a:xfrm>
            <a:off x="208228" y="947578"/>
            <a:ext cx="11374172" cy="4670509"/>
          </a:xfrm>
          <a:prstGeom prst="rect">
            <a:avLst/>
          </a:prstGeom>
          <a:noFill/>
        </p:spPr>
        <p:txBody>
          <a:bodyPr wrap="square" rtlCol="0">
            <a:spAutoFit/>
          </a:bodyPr>
          <a:lstStyle/>
          <a:p>
            <a:pPr algn="just">
              <a:spcAft>
                <a:spcPts val="600"/>
              </a:spcAft>
            </a:pPr>
            <a:r>
              <a:rPr lang="it-IT" sz="1750" dirty="0"/>
              <a:t>I</a:t>
            </a:r>
            <a:r>
              <a:rPr lang="it-IT" sz="1750" dirty="0" smtClean="0"/>
              <a:t>l significato di </a:t>
            </a:r>
            <a:r>
              <a:rPr lang="it-IT" sz="1750" i="1" dirty="0" smtClean="0"/>
              <a:t>transnazionale </a:t>
            </a:r>
            <a:r>
              <a:rPr lang="it-IT" sz="1750" dirty="0" smtClean="0"/>
              <a:t>secondo il paradigma “</a:t>
            </a:r>
            <a:r>
              <a:rPr lang="it-IT" sz="1750" dirty="0" err="1" smtClean="0"/>
              <a:t>transnazionalista</a:t>
            </a:r>
            <a:r>
              <a:rPr lang="it-IT" sz="1750" dirty="0" smtClean="0"/>
              <a:t>” che ha dominato negli studi sulle migrazioni negli ultimi decenni, ad esempio in </a:t>
            </a:r>
            <a:r>
              <a:rPr lang="it-IT" sz="1750" i="1" dirty="0" err="1" smtClean="0"/>
              <a:t>Transmediterranei</a:t>
            </a:r>
            <a:r>
              <a:rPr lang="it-IT" sz="1750" i="1" dirty="0" smtClean="0"/>
              <a:t> </a:t>
            </a:r>
            <a:r>
              <a:rPr lang="it-IT" sz="1750" dirty="0" smtClean="0"/>
              <a:t>(</a:t>
            </a:r>
            <a:r>
              <a:rPr lang="it-IT" sz="1750" dirty="0" err="1" smtClean="0"/>
              <a:t>Cingolani</a:t>
            </a:r>
            <a:r>
              <a:rPr lang="it-IT" sz="1750" dirty="0" smtClean="0"/>
              <a:t> &amp; </a:t>
            </a:r>
            <a:r>
              <a:rPr lang="it-IT" sz="1750" dirty="0" err="1" smtClean="0"/>
              <a:t>Ricucci</a:t>
            </a:r>
            <a:r>
              <a:rPr lang="it-IT" sz="1750" dirty="0" smtClean="0"/>
              <a:t> 2013, p. 30)</a:t>
            </a:r>
            <a:r>
              <a:rPr lang="it-IT" sz="1750" i="1" dirty="0" smtClean="0"/>
              <a:t>: </a:t>
            </a:r>
            <a:r>
              <a:rPr lang="it-IT" sz="1750" dirty="0" smtClean="0"/>
              <a:t>«</a:t>
            </a:r>
            <a:r>
              <a:rPr lang="it-IT" sz="1750" dirty="0"/>
              <a:t>Ragionare in termini di transnazionalismo ha significato superare le tradizionali categorie </a:t>
            </a:r>
            <a:r>
              <a:rPr lang="it-IT" sz="1750" dirty="0" smtClean="0"/>
              <a:t>di “emigrato </a:t>
            </a:r>
            <a:r>
              <a:rPr lang="it-IT" sz="1750" dirty="0"/>
              <a:t>ed “immigrato” e cessare di concepire la migrazione come processo unidirezionale che ha </a:t>
            </a:r>
            <a:r>
              <a:rPr lang="it-IT" sz="1750" dirty="0" smtClean="0"/>
              <a:t>un luogo </a:t>
            </a:r>
            <a:r>
              <a:rPr lang="it-IT" sz="1750" dirty="0"/>
              <a:t>di origine e un esclusivo luogo di destinazione. Il ragionamento muove dall’idea che, grazie </a:t>
            </a:r>
            <a:r>
              <a:rPr lang="it-IT" sz="1750" dirty="0" smtClean="0"/>
              <a:t>alla diminuzione </a:t>
            </a:r>
            <a:r>
              <a:rPr lang="it-IT" sz="1750" dirty="0"/>
              <a:t>dei costi dei trasporti e delle comunicazioni, sia diventato possibile, per un crescente </a:t>
            </a:r>
            <a:r>
              <a:rPr lang="it-IT" sz="1750" dirty="0" smtClean="0"/>
              <a:t>numero di </a:t>
            </a:r>
            <a:r>
              <a:rPr lang="it-IT" sz="1750" dirty="0"/>
              <a:t>persone, condurre una vita intessuta di continui e regolari contatti attraverso i confini </a:t>
            </a:r>
            <a:r>
              <a:rPr lang="it-IT" sz="1750" dirty="0" smtClean="0"/>
              <a:t>nazionali».</a:t>
            </a:r>
          </a:p>
          <a:p>
            <a:pPr algn="just">
              <a:spcAft>
                <a:spcPts val="600"/>
              </a:spcAft>
            </a:pPr>
            <a:r>
              <a:rPr lang="it-IT" sz="1750" dirty="0" smtClean="0"/>
              <a:t>Questo è solo il primo significato del termine per </a:t>
            </a:r>
            <a:r>
              <a:rPr lang="it-IT" sz="1750" dirty="0" err="1" smtClean="0"/>
              <a:t>Ben-Yehoyada</a:t>
            </a:r>
            <a:r>
              <a:rPr lang="it-IT" sz="1750" dirty="0" smtClean="0"/>
              <a:t>, ancora più importante è il fatto che: «</a:t>
            </a:r>
            <a:r>
              <a:rPr lang="it-IT" sz="1750" dirty="0"/>
              <a:t>queste interazioni hanno </a:t>
            </a:r>
            <a:r>
              <a:rPr lang="it-IT" sz="1750" dirty="0" smtClean="0"/>
              <a:t>plasmato </a:t>
            </a:r>
            <a:r>
              <a:rPr lang="it-IT" sz="1750" dirty="0"/>
              <a:t>le relazioni </a:t>
            </a:r>
            <a:r>
              <a:rPr lang="it-IT" sz="1750" dirty="0" smtClean="0"/>
              <a:t>[politiche] sulla </a:t>
            </a:r>
            <a:r>
              <a:rPr lang="it-IT" sz="1750" dirty="0"/>
              <a:t>scena nazionale o locale di Mazara </a:t>
            </a:r>
            <a:r>
              <a:rPr lang="it-IT" sz="1750" dirty="0" smtClean="0"/>
              <a:t>proprio </a:t>
            </a:r>
            <a:r>
              <a:rPr lang="it-IT" sz="1750" dirty="0"/>
              <a:t>in </a:t>
            </a:r>
            <a:r>
              <a:rPr lang="it-IT" sz="1750" dirty="0" smtClean="0"/>
              <a:t>riferimento alla </a:t>
            </a:r>
            <a:r>
              <a:rPr lang="it-IT" sz="1750" dirty="0"/>
              <a:t>connessione transfrontaliera (</a:t>
            </a:r>
            <a:r>
              <a:rPr lang="it-IT" sz="1750" i="1" dirty="0" err="1"/>
              <a:t>cross-border</a:t>
            </a:r>
            <a:r>
              <a:rPr lang="it-IT" sz="1750" dirty="0" smtClean="0"/>
              <a:t>)» </a:t>
            </a:r>
            <a:r>
              <a:rPr lang="it-IT" sz="1750" dirty="0" smtClean="0"/>
              <a:t>[2019, trad. adattata p. 31], cioè la trasgressione dei confini ha informato le relazioni politiche a diversi livelli e questo ha delineato una scala diversa da quella nazionale o internazionale: la regione transnazionale.</a:t>
            </a:r>
            <a:endParaRPr lang="it-IT" sz="1750" dirty="0"/>
          </a:p>
          <a:p>
            <a:pPr algn="just">
              <a:spcAft>
                <a:spcPts val="1200"/>
              </a:spcAft>
            </a:pPr>
            <a:r>
              <a:rPr lang="it-IT" sz="1750" dirty="0"/>
              <a:t>Il transnazionalismo va considerato attraverso le lenti della </a:t>
            </a:r>
            <a:r>
              <a:rPr lang="it-IT" sz="1750" dirty="0" smtClean="0"/>
              <a:t>segmentazione: «</a:t>
            </a:r>
            <a:r>
              <a:rPr lang="it-IT" sz="1750" dirty="0"/>
              <a:t>costellazioni transnazio­nali come le regioni marittime meritano di essere studiate in se stesse – ricostruendo, cioè, come abbiano raggiunto e per­duto la loro tangibilità in quanto ordini di grandezza (</a:t>
            </a:r>
            <a:r>
              <a:rPr lang="it-IT" sz="1750" i="1" dirty="0" err="1"/>
              <a:t>scales</a:t>
            </a:r>
            <a:r>
              <a:rPr lang="it-IT" sz="1750" dirty="0"/>
              <a:t>) e materia delle relazioni politiche tra locale e globale</a:t>
            </a:r>
            <a:r>
              <a:rPr lang="it-IT" sz="1750" dirty="0" smtClean="0"/>
              <a:t>.» (p. 31)</a:t>
            </a:r>
          </a:p>
          <a:p>
            <a:pPr marL="360000" indent="-180000" algn="just">
              <a:buFont typeface="Arial" pitchFamily="34" charset="0"/>
              <a:buChar char="•"/>
            </a:pPr>
            <a:r>
              <a:rPr lang="it-IT" sz="1500" dirty="0" err="1" smtClean="0"/>
              <a:t>Cingolani</a:t>
            </a:r>
            <a:r>
              <a:rPr lang="it-IT" sz="1500" dirty="0" smtClean="0"/>
              <a:t> P. &amp; </a:t>
            </a:r>
            <a:r>
              <a:rPr lang="it-IT" sz="1500" dirty="0" err="1" smtClean="0"/>
              <a:t>Ricucci</a:t>
            </a:r>
            <a:r>
              <a:rPr lang="it-IT" sz="1500" dirty="0" smtClean="0"/>
              <a:t> R. (a cura di), </a:t>
            </a:r>
            <a:r>
              <a:rPr lang="it-IT" sz="1500" i="1" dirty="0" err="1" smtClean="0"/>
              <a:t>Transmediterranei</a:t>
            </a:r>
            <a:r>
              <a:rPr lang="it-IT" sz="1500" i="1" dirty="0" smtClean="0"/>
              <a:t>. Le collettività di origine nordafricana in Piemonte, tra continuità e cambiamento</a:t>
            </a:r>
            <a:r>
              <a:rPr lang="it-IT" sz="1500" dirty="0" smtClean="0"/>
              <a:t>, Rapporto di ricerca Fieri, Torino, 2013.</a:t>
            </a:r>
            <a:endParaRPr lang="it-IT" sz="1500" dirty="0"/>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Antropologia del Mediterraneo</a:t>
            </a:r>
          </a:p>
        </p:txBody>
      </p:sp>
    </p:spTree>
    <p:extLst>
      <p:ext uri="{BB962C8B-B14F-4D97-AF65-F5344CB8AC3E}">
        <p14:creationId xmlns:p14="http://schemas.microsoft.com/office/powerpoint/2010/main" xmlns="" val="1437376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595745" y="521235"/>
            <a:ext cx="8677375" cy="523220"/>
          </a:xfrm>
          <a:prstGeom prst="rect">
            <a:avLst/>
          </a:prstGeom>
          <a:noFill/>
        </p:spPr>
        <p:txBody>
          <a:bodyPr wrap="none" rtlCol="0">
            <a:spAutoFit/>
          </a:bodyPr>
          <a:lstStyle/>
          <a:p>
            <a:pPr algn="ctr"/>
            <a:r>
              <a:rPr lang="it-IT" sz="2800" b="1" dirty="0" smtClean="0">
                <a:latin typeface="Tahoma" panose="020B0604030504040204" pitchFamily="34" charset="0"/>
                <a:ea typeface="Tahoma" panose="020B0604030504040204" pitchFamily="34" charset="0"/>
                <a:cs typeface="Tahoma" panose="020B0604030504040204" pitchFamily="34" charset="0"/>
              </a:rPr>
              <a:t>Interconnessioni e linguaggio della parentela </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4" name="CasellaDiTesto 3"/>
          <p:cNvSpPr txBox="1"/>
          <p:nvPr/>
        </p:nvSpPr>
        <p:spPr>
          <a:xfrm>
            <a:off x="207818" y="5915891"/>
            <a:ext cx="3727302" cy="584775"/>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207820" y="1579418"/>
            <a:ext cx="10474036" cy="3693319"/>
          </a:xfrm>
          <a:prstGeom prst="rect">
            <a:avLst/>
          </a:prstGeom>
          <a:noFill/>
        </p:spPr>
        <p:txBody>
          <a:bodyPr wrap="square" rtlCol="0">
            <a:spAutoFit/>
          </a:bodyPr>
          <a:lstStyle/>
          <a:p>
            <a:r>
              <a:rPr lang="it-IT" dirty="0" smtClean="0"/>
              <a:t>«La </a:t>
            </a:r>
            <a:r>
              <a:rPr lang="it-IT" dirty="0"/>
              <a:t>sfida che il Mediterraneo centrale pone all’antro­pologia è quella di esaminare le costellazioni regionali transnazionali non con il metro della omogeneità culturale, ma sulla base dei vari idiomi di parentela che le persone usano per informare e plasmare le relazioni politiche tra i loro </a:t>
            </a:r>
            <a:r>
              <a:rPr lang="it-IT" dirty="0" smtClean="0"/>
              <a:t>confini» (p.32), e che esprimono come le persone si vedono interconnesse. </a:t>
            </a:r>
          </a:p>
          <a:p>
            <a:endParaRPr lang="it-IT" dirty="0"/>
          </a:p>
          <a:p>
            <a:r>
              <a:rPr lang="it-IT" dirty="0" smtClean="0"/>
              <a:t>«Il </a:t>
            </a:r>
            <a:r>
              <a:rPr lang="it-IT" dirty="0"/>
              <a:t>Mediterraneo centrale è una costellazione di questo tipo, modellata da un passato condiviso, da simili idiomi di parentela, e dalle specifiche relazioni strutturali siculo-tunisine in cui si ma­nifesta la segmentazione </a:t>
            </a:r>
            <a:r>
              <a:rPr lang="it-IT" dirty="0" smtClean="0"/>
              <a:t>transnazionale. […]</a:t>
            </a:r>
          </a:p>
          <a:p>
            <a:endParaRPr lang="it-IT" dirty="0"/>
          </a:p>
          <a:p>
            <a:r>
              <a:rPr lang="it-IT" dirty="0"/>
              <a:t>I riferimenti al passato (così come gli idiomi che li informano) hanno trasformato le relazioni politiche che entrambe le parti intrattengono sia reciprocamente sia con la più ampia costellazione transnazionale in un modo che né il nazionalismo né l’internazionalismo possono spiegare del tutto. Gli idiomi che queste persone usavano per le loro relazioni provenivano dalla parentela e dal </a:t>
            </a:r>
            <a:r>
              <a:rPr lang="it-IT" dirty="0" smtClean="0"/>
              <a:t>matrimonio…» (p.40)</a:t>
            </a:r>
            <a:endParaRPr lang="it-IT" dirty="0"/>
          </a:p>
        </p:txBody>
      </p:sp>
    </p:spTree>
    <p:extLst>
      <p:ext uri="{BB962C8B-B14F-4D97-AF65-F5344CB8AC3E}">
        <p14:creationId xmlns="" xmlns:p14="http://schemas.microsoft.com/office/powerpoint/2010/main" val="2410256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282337"/>
            <a:ext cx="9864436" cy="954107"/>
          </a:xfrm>
          <a:prstGeom prst="rect">
            <a:avLst/>
          </a:prstGeom>
          <a:noFill/>
        </p:spPr>
        <p:txBody>
          <a:bodyPr wrap="square" rtlCol="0">
            <a:spAutoFit/>
          </a:bodyPr>
          <a:lstStyle/>
          <a:p>
            <a:pPr algn="ctr"/>
            <a:r>
              <a:rPr lang="it-IT" sz="2800" b="1" dirty="0" smtClean="0"/>
              <a:t>Un ritorno deciso al Mediterraneo: questioni di scala, visioni caleidoscopiche, passati prossimi</a:t>
            </a:r>
            <a:endParaRPr lang="it-IT" sz="2800" dirty="0"/>
          </a:p>
        </p:txBody>
      </p:sp>
      <p:sp>
        <p:nvSpPr>
          <p:cNvPr id="4" name="Titolo 1">
            <a:extLst>
              <a:ext uri="{FF2B5EF4-FFF2-40B4-BE49-F238E27FC236}">
                <a16:creationId xmlns:a16="http://schemas.microsoft.com/office/drawing/2014/main" xmlns="" id="{4F99FC27-69F9-44E9-BC6D-315AC5994CC7}"/>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xmlns="" id="{22975BDD-81D4-4393-A279-371977DC3842}"/>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xmlns="" id="{55151FA4-0FF2-4823-B20B-CCA58ADA0C43}"/>
              </a:ext>
            </a:extLst>
          </p:cNvPr>
          <p:cNvSpPr txBox="1"/>
          <p:nvPr/>
        </p:nvSpPr>
        <p:spPr>
          <a:xfrm>
            <a:off x="326884" y="1311226"/>
            <a:ext cx="11261213" cy="4385816"/>
          </a:xfrm>
          <a:prstGeom prst="rect">
            <a:avLst/>
          </a:prstGeom>
          <a:noFill/>
        </p:spPr>
        <p:txBody>
          <a:bodyPr wrap="square" rtlCol="0">
            <a:spAutoFit/>
          </a:bodyPr>
          <a:lstStyle/>
          <a:p>
            <a:pPr>
              <a:spcAft>
                <a:spcPts val="300"/>
              </a:spcAft>
              <a:buFont typeface="Wingdings" pitchFamily="2" charset="2"/>
              <a:buChar char="§"/>
            </a:pPr>
            <a:r>
              <a:rPr lang="it-IT" sz="1700" dirty="0" smtClean="0"/>
              <a:t> In un altro saggio molto recente scritto a sei mani (</a:t>
            </a:r>
            <a:r>
              <a:rPr lang="it-IT" sz="1700" dirty="0" err="1" smtClean="0"/>
              <a:t>Ben-Yehoyada</a:t>
            </a:r>
            <a:r>
              <a:rPr lang="it-IT" sz="1700" dirty="0" smtClean="0"/>
              <a:t>, </a:t>
            </a:r>
            <a:r>
              <a:rPr lang="it-IT" sz="1700" dirty="0" err="1" smtClean="0"/>
              <a:t>Cabot</a:t>
            </a:r>
            <a:r>
              <a:rPr lang="it-IT" sz="1700" dirty="0" smtClean="0"/>
              <a:t>, </a:t>
            </a:r>
            <a:r>
              <a:rPr lang="it-IT" sz="1700" dirty="0" err="1" smtClean="0"/>
              <a:t>Silverstein</a:t>
            </a:r>
            <a:r>
              <a:rPr lang="it-IT" sz="1700" dirty="0" smtClean="0"/>
              <a:t>  2020) e intitolato </a:t>
            </a:r>
            <a:r>
              <a:rPr lang="it-IT" sz="1700" i="1" dirty="0" err="1" smtClean="0"/>
              <a:t>Remapping</a:t>
            </a:r>
            <a:r>
              <a:rPr lang="it-IT" sz="1700" i="1" dirty="0" smtClean="0"/>
              <a:t> Mediterranean </a:t>
            </a:r>
            <a:r>
              <a:rPr lang="it-IT" sz="1700" i="1" dirty="0" err="1" smtClean="0"/>
              <a:t>anthropology</a:t>
            </a:r>
            <a:r>
              <a:rPr lang="it-IT" sz="1700" dirty="0" smtClean="0"/>
              <a:t>, </a:t>
            </a:r>
            <a:r>
              <a:rPr lang="it-IT" sz="1700" dirty="0" err="1" smtClean="0"/>
              <a:t>Ben-Yehoyada</a:t>
            </a:r>
            <a:r>
              <a:rPr lang="it-IT" sz="1700" dirty="0" smtClean="0"/>
              <a:t> indica le differenze tra il suo approccio e quello di quegli studiosi (Albera, </a:t>
            </a:r>
            <a:r>
              <a:rPr lang="it-IT" sz="1700" dirty="0" err="1" smtClean="0"/>
              <a:t>Blok</a:t>
            </a:r>
            <a:r>
              <a:rPr lang="it-IT" sz="1700" dirty="0" smtClean="0"/>
              <a:t> e </a:t>
            </a:r>
            <a:r>
              <a:rPr lang="it-IT" sz="1700" dirty="0" err="1" smtClean="0"/>
              <a:t>Bromberger</a:t>
            </a:r>
            <a:r>
              <a:rPr lang="it-IT" sz="1700" dirty="0" smtClean="0"/>
              <a:t>) che vent’anni prima avevano rilanciato l’antropologia del Mediterraneo proponendo un ritorno, sia pur cauto e fondato su un comparativismo più avveduto</a:t>
            </a:r>
            <a:r>
              <a:rPr lang="en-US" sz="1700" dirty="0" smtClean="0"/>
              <a:t>.</a:t>
            </a:r>
          </a:p>
          <a:p>
            <a:pPr>
              <a:spcAft>
                <a:spcPts val="300"/>
              </a:spcAft>
              <a:buFont typeface="Wingdings" pitchFamily="2" charset="2"/>
              <a:buChar char="§"/>
            </a:pPr>
            <a:r>
              <a:rPr lang="en-US" sz="1700" dirty="0" smtClean="0"/>
              <a:t> Come </a:t>
            </a:r>
            <a:r>
              <a:rPr lang="en-US" sz="1700" dirty="0" err="1" smtClean="0"/>
              <a:t>dovrebbe</a:t>
            </a:r>
            <a:r>
              <a:rPr lang="en-US" sz="1700" dirty="0" smtClean="0"/>
              <a:t> </a:t>
            </a:r>
            <a:r>
              <a:rPr lang="en-US" sz="1700" dirty="0" err="1" smtClean="0"/>
              <a:t>essere</a:t>
            </a:r>
            <a:r>
              <a:rPr lang="en-US" sz="1700" dirty="0" smtClean="0"/>
              <a:t> </a:t>
            </a:r>
            <a:r>
              <a:rPr lang="en-US" sz="1700" dirty="0" err="1" smtClean="0"/>
              <a:t>emerso</a:t>
            </a:r>
            <a:r>
              <a:rPr lang="en-US" sz="1700" dirty="0" smtClean="0"/>
              <a:t> dale slide </a:t>
            </a:r>
            <a:r>
              <a:rPr lang="en-US" sz="1700" dirty="0" err="1" smtClean="0"/>
              <a:t>precedenti</a:t>
            </a:r>
            <a:r>
              <a:rPr lang="en-US" sz="1700" dirty="0" smtClean="0"/>
              <a:t> la </a:t>
            </a:r>
            <a:r>
              <a:rPr lang="en-US" sz="1700" dirty="0" err="1" smtClean="0"/>
              <a:t>scelta</a:t>
            </a:r>
            <a:r>
              <a:rPr lang="en-US" sz="1700" dirty="0" smtClean="0"/>
              <a:t> è di </a:t>
            </a:r>
            <a:r>
              <a:rPr lang="en-US" sz="1700" dirty="0" err="1" smtClean="0"/>
              <a:t>guardare</a:t>
            </a:r>
            <a:r>
              <a:rPr lang="en-US" sz="1700" dirty="0" smtClean="0"/>
              <a:t> </a:t>
            </a:r>
            <a:r>
              <a:rPr lang="en-US" sz="1700" dirty="0" err="1" smtClean="0"/>
              <a:t>alla</a:t>
            </a:r>
            <a:r>
              <a:rPr lang="en-US" sz="1700" dirty="0" smtClean="0"/>
              <a:t> </a:t>
            </a:r>
            <a:r>
              <a:rPr lang="en-US" sz="1700" dirty="0" err="1" smtClean="0"/>
              <a:t>mobilità</a:t>
            </a:r>
            <a:r>
              <a:rPr lang="en-US" sz="1700" dirty="0" smtClean="0"/>
              <a:t> e </a:t>
            </a:r>
            <a:r>
              <a:rPr lang="en-US" sz="1700" dirty="0" err="1" smtClean="0"/>
              <a:t>agli</a:t>
            </a:r>
            <a:r>
              <a:rPr lang="en-US" sz="1700" dirty="0" smtClean="0"/>
              <a:t> </a:t>
            </a:r>
            <a:r>
              <a:rPr lang="en-US" sz="1700" dirty="0" err="1" smtClean="0"/>
              <a:t>attraversamenti</a:t>
            </a:r>
            <a:r>
              <a:rPr lang="en-US" sz="1700" dirty="0" smtClean="0"/>
              <a:t> </a:t>
            </a:r>
            <a:r>
              <a:rPr lang="en-US" sz="1700" dirty="0" err="1" smtClean="0"/>
              <a:t>dei</a:t>
            </a:r>
            <a:r>
              <a:rPr lang="en-US" sz="1700" dirty="0" smtClean="0"/>
              <a:t> </a:t>
            </a:r>
            <a:r>
              <a:rPr lang="en-US" sz="1700" dirty="0" err="1" smtClean="0"/>
              <a:t>confini</a:t>
            </a:r>
            <a:r>
              <a:rPr lang="en-US" sz="1700" dirty="0" smtClean="0"/>
              <a:t>, </a:t>
            </a:r>
            <a:r>
              <a:rPr lang="en-US" sz="1700" dirty="0" err="1" smtClean="0"/>
              <a:t>alle</a:t>
            </a:r>
            <a:r>
              <a:rPr lang="en-US" sz="1700" dirty="0" smtClean="0"/>
              <a:t> </a:t>
            </a:r>
            <a:r>
              <a:rPr lang="en-US" sz="1700" dirty="0" err="1" smtClean="0"/>
              <a:t>relazioni</a:t>
            </a:r>
            <a:r>
              <a:rPr lang="en-US" sz="1700" dirty="0" smtClean="0"/>
              <a:t> </a:t>
            </a:r>
            <a:r>
              <a:rPr lang="en-US" sz="1700" dirty="0" err="1" smtClean="0"/>
              <a:t>che</a:t>
            </a:r>
            <a:r>
              <a:rPr lang="en-US" sz="1700" dirty="0" smtClean="0"/>
              <a:t> </a:t>
            </a:r>
            <a:r>
              <a:rPr lang="en-US" sz="1700" dirty="0" err="1" smtClean="0"/>
              <a:t>si</a:t>
            </a:r>
            <a:r>
              <a:rPr lang="en-US" sz="1700" dirty="0" smtClean="0"/>
              <a:t> </a:t>
            </a:r>
            <a:r>
              <a:rPr lang="en-US" sz="1700" dirty="0" err="1" smtClean="0"/>
              <a:t>generano</a:t>
            </a:r>
            <a:r>
              <a:rPr lang="en-US" sz="1700" dirty="0" smtClean="0"/>
              <a:t> a </a:t>
            </a:r>
            <a:r>
              <a:rPr lang="en-US" sz="1700" dirty="0" err="1" smtClean="0"/>
              <a:t>partire</a:t>
            </a:r>
            <a:r>
              <a:rPr lang="en-US" sz="1700" dirty="0" smtClean="0"/>
              <a:t> dal </a:t>
            </a:r>
            <a:r>
              <a:rPr lang="en-US" sz="1700" dirty="0" err="1" smtClean="0"/>
              <a:t>modo</a:t>
            </a:r>
            <a:r>
              <a:rPr lang="en-US" sz="1700" dirty="0" smtClean="0"/>
              <a:t> in cui le </a:t>
            </a:r>
            <a:r>
              <a:rPr lang="en-US" sz="1700" dirty="0" err="1" smtClean="0"/>
              <a:t>persone</a:t>
            </a:r>
            <a:r>
              <a:rPr lang="en-US" sz="1700" dirty="0" smtClean="0"/>
              <a:t> </a:t>
            </a:r>
            <a:r>
              <a:rPr lang="en-US" sz="1700" dirty="0" err="1" smtClean="0"/>
              <a:t>vedono</a:t>
            </a:r>
            <a:r>
              <a:rPr lang="en-US" sz="1700" dirty="0" smtClean="0"/>
              <a:t> e </a:t>
            </a:r>
            <a:r>
              <a:rPr lang="en-US" sz="1700" dirty="0" err="1" smtClean="0"/>
              <a:t>parlano</a:t>
            </a:r>
            <a:r>
              <a:rPr lang="en-US" sz="1700" dirty="0" smtClean="0"/>
              <a:t> di </a:t>
            </a:r>
            <a:r>
              <a:rPr lang="en-US" sz="1700" dirty="0" err="1" smtClean="0"/>
              <a:t>queste</a:t>
            </a:r>
            <a:r>
              <a:rPr lang="en-US" sz="1700" dirty="0" smtClean="0"/>
              <a:t> </a:t>
            </a:r>
            <a:r>
              <a:rPr lang="en-US" sz="1700" dirty="0" err="1" smtClean="0"/>
              <a:t>inteconnessioni</a:t>
            </a:r>
            <a:r>
              <a:rPr lang="en-US" sz="1700" dirty="0" smtClean="0"/>
              <a:t>.</a:t>
            </a:r>
          </a:p>
          <a:p>
            <a:pPr marL="180000">
              <a:spcAft>
                <a:spcPts val="600"/>
              </a:spcAft>
              <a:buFont typeface="Wingdings" pitchFamily="2" charset="2"/>
              <a:buChar char="Ø"/>
            </a:pPr>
            <a:r>
              <a:rPr lang="en-US" sz="1700" dirty="0" smtClean="0"/>
              <a:t> Ben-</a:t>
            </a:r>
            <a:r>
              <a:rPr lang="en-US" sz="1700" dirty="0" err="1" smtClean="0"/>
              <a:t>Yehoyada</a:t>
            </a:r>
            <a:r>
              <a:rPr lang="en-US" sz="1700" dirty="0" smtClean="0"/>
              <a:t> et al. (2020, p . 7) </a:t>
            </a:r>
            <a:r>
              <a:rPr lang="en-US" sz="1700" dirty="0" err="1" smtClean="0"/>
              <a:t>si</a:t>
            </a:r>
            <a:r>
              <a:rPr lang="en-US" sz="1700" dirty="0" smtClean="0"/>
              <a:t> </a:t>
            </a:r>
            <a:r>
              <a:rPr lang="en-US" sz="1700" dirty="0" err="1" smtClean="0"/>
              <a:t>dichiarano</a:t>
            </a:r>
            <a:r>
              <a:rPr lang="en-US" sz="1700" dirty="0" smtClean="0"/>
              <a:t> </a:t>
            </a:r>
            <a:r>
              <a:rPr lang="en-US" sz="1700" dirty="0" err="1" smtClean="0"/>
              <a:t>infatti</a:t>
            </a:r>
            <a:r>
              <a:rPr lang="en-US" sz="1700" dirty="0" smtClean="0"/>
              <a:t> </a:t>
            </a:r>
            <a:r>
              <a:rPr lang="en-US" sz="1700" dirty="0"/>
              <a:t>“less interested in constructing the Mediterranean through comparison from ‘a good distance’ (</a:t>
            </a:r>
            <a:r>
              <a:rPr lang="en-US" sz="1700" dirty="0" err="1"/>
              <a:t>Albera</a:t>
            </a:r>
            <a:r>
              <a:rPr lang="en-US" sz="1700" dirty="0"/>
              <a:t> and Blok 2001, </a:t>
            </a:r>
            <a:r>
              <a:rPr lang="en-US" sz="1700" dirty="0" smtClean="0"/>
              <a:t>p. 12</a:t>
            </a:r>
            <a:r>
              <a:rPr lang="en-US" sz="1700" dirty="0"/>
              <a:t>). We focus instead on the processes of connection, movement, and relatedness from within</a:t>
            </a:r>
            <a:r>
              <a:rPr lang="en-US" sz="1700" dirty="0" smtClean="0"/>
              <a:t>.”</a:t>
            </a:r>
            <a:endParaRPr lang="en-US" sz="1700" dirty="0"/>
          </a:p>
          <a:p>
            <a:pPr>
              <a:spcAft>
                <a:spcPts val="600"/>
              </a:spcAft>
              <a:buFont typeface="Wingdings" pitchFamily="2" charset="2"/>
              <a:buChar char="§"/>
            </a:pPr>
            <a:r>
              <a:rPr lang="en-US" sz="1700" dirty="0" smtClean="0"/>
              <a:t> </a:t>
            </a:r>
            <a:r>
              <a:rPr lang="en-US" sz="1700" dirty="0" err="1" smtClean="0"/>
              <a:t>Una</a:t>
            </a:r>
            <a:r>
              <a:rPr lang="en-US" sz="1700" dirty="0" smtClean="0"/>
              <a:t> </a:t>
            </a:r>
            <a:r>
              <a:rPr lang="en-US" sz="1700" dirty="0" err="1" smtClean="0"/>
              <a:t>frase</a:t>
            </a:r>
            <a:r>
              <a:rPr lang="en-US" sz="1700" dirty="0" smtClean="0"/>
              <a:t> </a:t>
            </a:r>
            <a:r>
              <a:rPr lang="en-US" sz="1700" dirty="0" err="1" smtClean="0"/>
              <a:t>che</a:t>
            </a:r>
            <a:r>
              <a:rPr lang="en-US" sz="1700" dirty="0" smtClean="0"/>
              <a:t> </a:t>
            </a:r>
            <a:r>
              <a:rPr lang="en-US" sz="1700" dirty="0" err="1" smtClean="0"/>
              <a:t>merita</a:t>
            </a:r>
            <a:r>
              <a:rPr lang="en-US" sz="1700" dirty="0" smtClean="0"/>
              <a:t> </a:t>
            </a:r>
            <a:r>
              <a:rPr lang="en-US" sz="1700" dirty="0" err="1" smtClean="0"/>
              <a:t>di</a:t>
            </a:r>
            <a:r>
              <a:rPr lang="en-US" sz="1700" dirty="0" smtClean="0"/>
              <a:t> </a:t>
            </a:r>
            <a:r>
              <a:rPr lang="en-US" sz="1700" dirty="0" err="1" smtClean="0"/>
              <a:t>essere</a:t>
            </a:r>
            <a:r>
              <a:rPr lang="en-US" sz="1700" dirty="0" smtClean="0"/>
              <a:t> </a:t>
            </a:r>
            <a:r>
              <a:rPr lang="en-US" sz="1700" dirty="0" err="1" smtClean="0"/>
              <a:t>notata</a:t>
            </a:r>
            <a:r>
              <a:rPr lang="en-US" sz="1700" dirty="0" smtClean="0"/>
              <a:t> e </a:t>
            </a:r>
            <a:r>
              <a:rPr lang="en-US" sz="1700" dirty="0" err="1" smtClean="0"/>
              <a:t>commentata</a:t>
            </a:r>
            <a:r>
              <a:rPr lang="en-US" sz="1700" dirty="0" smtClean="0"/>
              <a:t> è la </a:t>
            </a:r>
            <a:r>
              <a:rPr lang="en-US" sz="1700" dirty="0" err="1" smtClean="0"/>
              <a:t>seguente</a:t>
            </a:r>
            <a:r>
              <a:rPr lang="en-US" sz="1700" dirty="0" smtClean="0"/>
              <a:t>: “Such a Mediterranean projects a </a:t>
            </a:r>
            <a:r>
              <a:rPr lang="en-US" sz="1700" b="1" dirty="0" smtClean="0"/>
              <a:t>kaleidoscopic vision</a:t>
            </a:r>
            <a:r>
              <a:rPr lang="en-US" sz="1700" dirty="0" smtClean="0"/>
              <a:t>, combining not just </a:t>
            </a:r>
            <a:r>
              <a:rPr lang="en-US" sz="1700" dirty="0" err="1" smtClean="0"/>
              <a:t>premodern</a:t>
            </a:r>
            <a:r>
              <a:rPr lang="en-US" sz="1700" dirty="0" smtClean="0"/>
              <a:t> pasts and modern presents, but also a long and</a:t>
            </a:r>
            <a:r>
              <a:rPr lang="it-IT" sz="1700" dirty="0" smtClean="0"/>
              <a:t> </a:t>
            </a:r>
            <a:r>
              <a:rPr lang="en-US" sz="1700" dirty="0" err="1" smtClean="0"/>
              <a:t>conflictual</a:t>
            </a:r>
            <a:r>
              <a:rPr lang="en-US" sz="1700" dirty="0" smtClean="0"/>
              <a:t> </a:t>
            </a:r>
            <a:r>
              <a:rPr lang="en-US" sz="1700" b="1" dirty="0" smtClean="0"/>
              <a:t>present perfect</a:t>
            </a:r>
            <a:r>
              <a:rPr lang="en-US" sz="1700" i="1" dirty="0" smtClean="0"/>
              <a:t>”  </a:t>
            </a:r>
            <a:r>
              <a:rPr lang="en-US" sz="1700" dirty="0" smtClean="0"/>
              <a:t>(Ben-</a:t>
            </a:r>
            <a:r>
              <a:rPr lang="en-US" sz="1700" dirty="0" err="1" smtClean="0"/>
              <a:t>Yehoyada</a:t>
            </a:r>
            <a:r>
              <a:rPr lang="en-US" sz="1700" dirty="0" smtClean="0"/>
              <a:t> et al. 2020, p. 1 – </a:t>
            </a:r>
            <a:r>
              <a:rPr lang="en-US" sz="1700" dirty="0" err="1" smtClean="0"/>
              <a:t>grassetti</a:t>
            </a:r>
            <a:r>
              <a:rPr lang="en-US" sz="1700" dirty="0" smtClean="0"/>
              <a:t> </a:t>
            </a:r>
            <a:r>
              <a:rPr lang="en-US" sz="1700" dirty="0" err="1" smtClean="0"/>
              <a:t>nostri</a:t>
            </a:r>
            <a:r>
              <a:rPr lang="en-US" sz="1700" dirty="0" smtClean="0"/>
              <a:t>).</a:t>
            </a:r>
            <a:endParaRPr lang="en-US" sz="1700" b="1" dirty="0" smtClean="0"/>
          </a:p>
          <a:p>
            <a:pPr marL="360000" indent="-180000">
              <a:buFont typeface="Arial" pitchFamily="34" charset="0"/>
              <a:buChar char="•"/>
            </a:pPr>
            <a:r>
              <a:rPr lang="it-IT" sz="1500" dirty="0" err="1" smtClean="0"/>
              <a:t>Naor</a:t>
            </a:r>
            <a:r>
              <a:rPr lang="it-IT" sz="1500" dirty="0" smtClean="0"/>
              <a:t> </a:t>
            </a:r>
            <a:r>
              <a:rPr lang="it-IT" sz="1500" dirty="0" err="1" smtClean="0"/>
              <a:t>Ben-Yehoyada</a:t>
            </a:r>
            <a:r>
              <a:rPr lang="it-IT" sz="1500" dirty="0" smtClean="0"/>
              <a:t>, </a:t>
            </a:r>
            <a:r>
              <a:rPr lang="en-GB" sz="1500" dirty="0" smtClean="0"/>
              <a:t>Heath Cabot &amp; Paul A. Silverstein ,“Introduction: </a:t>
            </a:r>
            <a:r>
              <a:rPr lang="en-US" sz="1500" dirty="0" smtClean="0"/>
              <a:t>Remapping Mediterranean anthropology”, </a:t>
            </a:r>
            <a:r>
              <a:rPr lang="en-US" sz="1500" i="1" dirty="0" smtClean="0"/>
              <a:t>History and Anthropology</a:t>
            </a:r>
            <a:r>
              <a:rPr lang="en-US" sz="1500" dirty="0" smtClean="0"/>
              <a:t>, 31 (1), 2020, pp. 1-21.</a:t>
            </a:r>
          </a:p>
          <a:p>
            <a:pPr marL="360000" indent="-180000">
              <a:buFont typeface="Arial" pitchFamily="34" charset="0"/>
              <a:buChar char="•"/>
            </a:pPr>
            <a:r>
              <a:rPr lang="it-IT" sz="1500" dirty="0" smtClean="0"/>
              <a:t>Dionigi Albera &amp; Anton </a:t>
            </a:r>
            <a:r>
              <a:rPr lang="it-IT" sz="1500" dirty="0" err="1" smtClean="0"/>
              <a:t>Blok</a:t>
            </a:r>
            <a:r>
              <a:rPr lang="it-IT" sz="1500" dirty="0" smtClean="0"/>
              <a:t>. 2001. “</a:t>
            </a:r>
            <a:r>
              <a:rPr lang="it-IT" sz="1500" dirty="0" err="1" smtClean="0"/>
              <a:t>Introduction</a:t>
            </a:r>
            <a:r>
              <a:rPr lang="it-IT" sz="1500" dirty="0" smtClean="0"/>
              <a:t>”, in </a:t>
            </a:r>
            <a:r>
              <a:rPr lang="it-IT" sz="1500" i="1" dirty="0" smtClean="0"/>
              <a:t>L’</a:t>
            </a:r>
            <a:r>
              <a:rPr lang="it-IT" sz="1500" i="1" dirty="0" err="1" smtClean="0"/>
              <a:t>Anthropologie</a:t>
            </a:r>
            <a:r>
              <a:rPr lang="it-IT" sz="1500" i="1" dirty="0" smtClean="0"/>
              <a:t> de la Méditerranée / </a:t>
            </a:r>
            <a:r>
              <a:rPr lang="it-IT" sz="1500" i="1" dirty="0" err="1" smtClean="0"/>
              <a:t>Anthropology</a:t>
            </a:r>
            <a:r>
              <a:rPr lang="it-IT" sz="1500" i="1" dirty="0" smtClean="0"/>
              <a:t> </a:t>
            </a:r>
            <a:r>
              <a:rPr lang="it-IT" sz="1500" i="1" dirty="0" err="1" smtClean="0"/>
              <a:t>of</a:t>
            </a:r>
            <a:r>
              <a:rPr lang="it-IT" sz="1500" i="1" dirty="0" smtClean="0"/>
              <a:t> the Mediterranean</a:t>
            </a:r>
            <a:r>
              <a:rPr lang="it-IT" sz="1500" dirty="0" smtClean="0"/>
              <a:t>,  </a:t>
            </a:r>
            <a:r>
              <a:rPr lang="it-IT" sz="1500" dirty="0" err="1" smtClean="0"/>
              <a:t>Paris</a:t>
            </a:r>
            <a:r>
              <a:rPr lang="it-IT" sz="1500" dirty="0" smtClean="0"/>
              <a:t>, </a:t>
            </a:r>
            <a:r>
              <a:rPr lang="it-IT" sz="1500" dirty="0" err="1" smtClean="0"/>
              <a:t>Maisonneuve</a:t>
            </a:r>
            <a:r>
              <a:rPr lang="it-IT" sz="1500" dirty="0" smtClean="0"/>
              <a:t> </a:t>
            </a:r>
            <a:r>
              <a:rPr lang="it-IT" sz="1500" dirty="0" err="1" smtClean="0"/>
              <a:t>et</a:t>
            </a:r>
            <a:r>
              <a:rPr lang="it-IT" sz="1500" dirty="0" smtClean="0"/>
              <a:t> </a:t>
            </a:r>
            <a:r>
              <a:rPr lang="it-IT" sz="1500" dirty="0" err="1" smtClean="0"/>
              <a:t>Larose</a:t>
            </a:r>
            <a:r>
              <a:rPr lang="it-IT" sz="1500" dirty="0" smtClean="0"/>
              <a:t>, pp. 15-37.</a:t>
            </a:r>
          </a:p>
        </p:txBody>
      </p:sp>
      <p:sp>
        <p:nvSpPr>
          <p:cNvPr id="2" name="Segnaposto piè di pagina 1"/>
          <p:cNvSpPr>
            <a:spLocks noGrp="1"/>
          </p:cNvSpPr>
          <p:nvPr>
            <p:ph type="ftr" sz="quarter" idx="11"/>
          </p:nvPr>
        </p:nvSpPr>
        <p:spPr/>
        <p:txBody>
          <a:bodyPr/>
          <a:lstStyle/>
          <a:p>
            <a:r>
              <a:rPr lang="it-IT"/>
              <a:t>Antropologia del Mediterraneo</a:t>
            </a:r>
          </a:p>
        </p:txBody>
      </p:sp>
    </p:spTree>
    <p:extLst>
      <p:ext uri="{BB962C8B-B14F-4D97-AF65-F5344CB8AC3E}">
        <p14:creationId xmlns:p14="http://schemas.microsoft.com/office/powerpoint/2010/main" xmlns="" val="886188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318655" y="554182"/>
            <a:ext cx="9318577" cy="523220"/>
          </a:xfrm>
          <a:prstGeom prst="rect">
            <a:avLst/>
          </a:prstGeom>
          <a:noFill/>
        </p:spPr>
        <p:txBody>
          <a:bodyPr wrap="none" rtlCol="0">
            <a:spAutoFit/>
          </a:bodyPr>
          <a:lstStyle/>
          <a:p>
            <a:r>
              <a:rPr lang="it-IT" sz="2800" b="1" dirty="0" smtClean="0">
                <a:latin typeface="Tahoma" panose="020B0604030504040204" pitchFamily="34" charset="0"/>
                <a:ea typeface="Tahoma" panose="020B0604030504040204" pitchFamily="34" charset="0"/>
                <a:cs typeface="Tahoma" panose="020B0604030504040204" pitchFamily="34" charset="0"/>
              </a:rPr>
              <a:t>Un’antropologia storica della formazione regionale</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4" name="CasellaDiTesto 3"/>
          <p:cNvSpPr txBox="1"/>
          <p:nvPr/>
        </p:nvSpPr>
        <p:spPr>
          <a:xfrm>
            <a:off x="318656" y="1828800"/>
            <a:ext cx="10515600" cy="2308324"/>
          </a:xfrm>
          <a:prstGeom prst="rect">
            <a:avLst/>
          </a:prstGeom>
          <a:noFill/>
        </p:spPr>
        <p:txBody>
          <a:bodyPr wrap="square" rtlCol="0">
            <a:spAutoFit/>
          </a:bodyPr>
          <a:lstStyle/>
          <a:p>
            <a:r>
              <a:rPr lang="it-IT" dirty="0" smtClean="0"/>
              <a:t>Una proposta per ripensare l’antropologia tutta, non intrappolata nel particolarismo locale e nemmeno persa nel mondo globale:</a:t>
            </a:r>
          </a:p>
          <a:p>
            <a:r>
              <a:rPr lang="it-IT" dirty="0" smtClean="0"/>
              <a:t>«Un’antropologia </a:t>
            </a:r>
            <a:r>
              <a:rPr lang="it-IT" dirty="0"/>
              <a:t>storica della formazione regionale può emancipare la prospettiva transnazionale dal falso dilemma tra locale e globale. Le regioni possono aiutarci </a:t>
            </a:r>
            <a:r>
              <a:rPr lang="it-IT"/>
              <a:t>a </a:t>
            </a:r>
            <a:r>
              <a:rPr lang="it-IT" smtClean="0"/>
              <a:t>rivitalizzare </a:t>
            </a:r>
            <a:r>
              <a:rPr lang="it-IT" dirty="0"/>
              <a:t>questo livello di analisi non perché esse </a:t>
            </a:r>
            <a:r>
              <a:rPr lang="it-IT"/>
              <a:t>siano </a:t>
            </a:r>
            <a:r>
              <a:rPr lang="it-IT" smtClean="0"/>
              <a:t>sempre </a:t>
            </a:r>
            <a:r>
              <a:rPr lang="it-IT" dirty="0"/>
              <a:t>esistite, ma perché gli individui tendono a usarle come quadri di azione transnazionale, e, così facendo, danno una forma nuova a ciò che queste regioni rappresentano e a ciò che esse includono ed </a:t>
            </a:r>
            <a:r>
              <a:rPr lang="it-IT" dirty="0" smtClean="0"/>
              <a:t>escludono» (</a:t>
            </a:r>
            <a:r>
              <a:rPr lang="it-IT" dirty="0" err="1" smtClean="0"/>
              <a:t>Ben-Yehoyada</a:t>
            </a:r>
            <a:r>
              <a:rPr lang="it-IT" dirty="0" smtClean="0"/>
              <a:t> 2019, p. 40).</a:t>
            </a:r>
            <a:endParaRPr lang="it-IT" dirty="0"/>
          </a:p>
          <a:p>
            <a:endParaRPr lang="it-IT" dirty="0"/>
          </a:p>
        </p:txBody>
      </p:sp>
    </p:spTree>
    <p:extLst>
      <p:ext uri="{BB962C8B-B14F-4D97-AF65-F5344CB8AC3E}">
        <p14:creationId xmlns="" xmlns:p14="http://schemas.microsoft.com/office/powerpoint/2010/main" val="814750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7491150-0A6F-47D2-967F-18CC4FCC205A}"/>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 xmlns:a16="http://schemas.microsoft.com/office/drawing/2014/main" id="{2BA40961-6FC9-4CC2-BDB5-60F4A54C81E3}"/>
              </a:ext>
            </a:extLst>
          </p:cNvPr>
          <p:cNvSpPr txBox="1">
            <a:spLocks/>
          </p:cNvSpPr>
          <p:nvPr/>
        </p:nvSpPr>
        <p:spPr>
          <a:xfrm>
            <a:off x="197667" y="6259145"/>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 xmlns:a16="http://schemas.microsoft.com/office/drawing/2014/main" id="{862677D1-11EA-4653-9C88-1FF5DF9B2F64}"/>
              </a:ext>
            </a:extLst>
          </p:cNvPr>
          <p:cNvSpPr txBox="1"/>
          <p:nvPr/>
        </p:nvSpPr>
        <p:spPr>
          <a:xfrm>
            <a:off x="393108" y="376341"/>
            <a:ext cx="11417180" cy="1261884"/>
          </a:xfrm>
          <a:prstGeom prst="rect">
            <a:avLst/>
          </a:prstGeom>
          <a:noFill/>
        </p:spPr>
        <p:txBody>
          <a:bodyPr wrap="square" rtlCol="0">
            <a:spAutoFit/>
          </a:bodyPr>
          <a:lstStyle/>
          <a:p>
            <a:endParaRPr lang="it-IT" sz="2400" b="1" dirty="0" smtClean="0">
              <a:latin typeface="Tahoma" panose="020B0604030504040204" pitchFamily="34" charset="0"/>
              <a:ea typeface="Tahoma" panose="020B0604030504040204" pitchFamily="34" charset="0"/>
              <a:cs typeface="Tahoma" panose="020B0604030504040204" pitchFamily="34" charset="0"/>
            </a:endParaRPr>
          </a:p>
          <a:p>
            <a:r>
              <a:rPr lang="it-IT" sz="2400" b="1" dirty="0" smtClean="0">
                <a:latin typeface="Tahoma" panose="020B0604030504040204" pitchFamily="34" charset="0"/>
                <a:ea typeface="Tahoma" panose="020B0604030504040204" pitchFamily="34" charset="0"/>
                <a:cs typeface="Tahoma" panose="020B0604030504040204" pitchFamily="34" charset="0"/>
              </a:rPr>
              <a:t>Lezione 19:</a:t>
            </a:r>
          </a:p>
          <a:p>
            <a:r>
              <a:rPr lang="it-IT" sz="2800" b="1" dirty="0" smtClean="0"/>
              <a:t>Una regione mediterranea transnazionale: il Canale di Sicilia</a:t>
            </a:r>
            <a:endParaRPr lang="it-IT" sz="2800" dirty="0"/>
          </a:p>
        </p:txBody>
      </p:sp>
      <p:sp>
        <p:nvSpPr>
          <p:cNvPr id="6" name="CasellaDiTesto 5">
            <a:extLst>
              <a:ext uri="{FF2B5EF4-FFF2-40B4-BE49-F238E27FC236}">
                <a16:creationId xmlns="" xmlns:a16="http://schemas.microsoft.com/office/drawing/2014/main" id="{B3BD40C0-613A-4874-8B4F-F766B0777D5D}"/>
              </a:ext>
            </a:extLst>
          </p:cNvPr>
          <p:cNvSpPr txBox="1"/>
          <p:nvPr/>
        </p:nvSpPr>
        <p:spPr>
          <a:xfrm>
            <a:off x="368449" y="1131307"/>
            <a:ext cx="9343176" cy="4427145"/>
          </a:xfrm>
          <a:prstGeom prst="rect">
            <a:avLst/>
          </a:prstGeom>
          <a:noFill/>
        </p:spPr>
        <p:txBody>
          <a:bodyPr wrap="square" rtlCol="0">
            <a:spAutoFit/>
          </a:bodyPr>
          <a:lstStyle/>
          <a:p>
            <a:endParaRPr lang="it-IT" dirty="0"/>
          </a:p>
        </p:txBody>
      </p:sp>
      <p:sp>
        <p:nvSpPr>
          <p:cNvPr id="4" name="Segnaposto piè di pagina 3"/>
          <p:cNvSpPr>
            <a:spLocks noGrp="1"/>
          </p:cNvSpPr>
          <p:nvPr>
            <p:ph type="ftr" sz="quarter" idx="11"/>
          </p:nvPr>
        </p:nvSpPr>
        <p:spPr/>
        <p:txBody>
          <a:bodyPr/>
          <a:lstStyle/>
          <a:p>
            <a:r>
              <a:rPr lang="it-IT" smtClean="0"/>
              <a:t>Antropologia del Mediterraneo</a:t>
            </a:r>
            <a:endParaRPr lang="it-IT"/>
          </a:p>
        </p:txBody>
      </p:sp>
      <p:pic>
        <p:nvPicPr>
          <p:cNvPr id="9" name="Immagine 8" descr="http://www.osservatorio-sicilia.it/nuovo/wp-content/uploads/2016/08/Canale-di-Sicilia-cartina-nautica.jpg"/>
          <p:cNvPicPr>
            <a:picLocks noChangeAspect="1"/>
          </p:cNvPicPr>
          <p:nvPr/>
        </p:nvPicPr>
        <p:blipFill>
          <a:blip r:embed="rId2"/>
          <a:srcRect/>
          <a:stretch>
            <a:fillRect/>
          </a:stretch>
        </p:blipFill>
        <p:spPr bwMode="auto">
          <a:xfrm>
            <a:off x="1748052" y="1694978"/>
            <a:ext cx="4411722" cy="3600000"/>
          </a:xfrm>
          <a:prstGeom prst="rect">
            <a:avLst/>
          </a:prstGeom>
          <a:noFill/>
          <a:ln w="9525">
            <a:noFill/>
            <a:miter lim="800000"/>
            <a:headEnd/>
            <a:tailEnd/>
          </a:ln>
        </p:spPr>
      </p:pic>
    </p:spTree>
    <p:extLst>
      <p:ext uri="{BB962C8B-B14F-4D97-AF65-F5344CB8AC3E}">
        <p14:creationId xmlns="" xmlns:p14="http://schemas.microsoft.com/office/powerpoint/2010/main" val="3555252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C7F87BD-A8AF-4CC4-BC0A-439E1B0283E0}"/>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 xmlns:a16="http://schemas.microsoft.com/office/drawing/2014/main" id="{BE20370E-1B29-4B5A-8D5B-6CCD2F37144C}"/>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 xmlns:a16="http://schemas.microsoft.com/office/drawing/2014/main" id="{82826240-1EE6-4DEE-B135-F171CE860655}"/>
              </a:ext>
            </a:extLst>
          </p:cNvPr>
          <p:cNvSpPr txBox="1"/>
          <p:nvPr/>
        </p:nvSpPr>
        <p:spPr>
          <a:xfrm>
            <a:off x="0" y="282337"/>
            <a:ext cx="9850582" cy="523220"/>
          </a:xfrm>
          <a:prstGeom prst="rect">
            <a:avLst/>
          </a:prstGeom>
          <a:noFill/>
        </p:spPr>
        <p:txBody>
          <a:bodyPr wrap="square" rtlCol="0">
            <a:spAutoFit/>
          </a:bodyPr>
          <a:lstStyle/>
          <a:p>
            <a:pPr algn="ctr"/>
            <a:r>
              <a:rPr lang="it-IT" sz="2800" b="1" i="1" dirty="0" smtClean="0"/>
              <a:t>Migrazioni e “movimenti” nel Canale di Sicilia</a:t>
            </a:r>
            <a:endParaRPr lang="it-IT" sz="2800" b="1" i="1" dirty="0"/>
          </a:p>
        </p:txBody>
      </p:sp>
      <p:sp>
        <p:nvSpPr>
          <p:cNvPr id="6" name="CasellaDiTesto 5">
            <a:extLst>
              <a:ext uri="{FF2B5EF4-FFF2-40B4-BE49-F238E27FC236}">
                <a16:creationId xmlns="" xmlns:a16="http://schemas.microsoft.com/office/drawing/2014/main" id="{BB9F990E-EB22-440F-834E-4102C7B115E2}"/>
              </a:ext>
            </a:extLst>
          </p:cNvPr>
          <p:cNvSpPr txBox="1"/>
          <p:nvPr/>
        </p:nvSpPr>
        <p:spPr>
          <a:xfrm>
            <a:off x="368448" y="1102407"/>
            <a:ext cx="10681263" cy="4324261"/>
          </a:xfrm>
          <a:prstGeom prst="rect">
            <a:avLst/>
          </a:prstGeom>
          <a:noFill/>
        </p:spPr>
        <p:txBody>
          <a:bodyPr wrap="square" rtlCol="0">
            <a:spAutoFit/>
          </a:bodyPr>
          <a:lstStyle/>
          <a:p>
            <a:pPr>
              <a:spcAft>
                <a:spcPts val="600"/>
              </a:spcAft>
              <a:buFont typeface="Wingdings" pitchFamily="2" charset="2"/>
              <a:buChar char="§"/>
            </a:pPr>
            <a:r>
              <a:rPr lang="it-IT" sz="1600" dirty="0" smtClean="0"/>
              <a:t>  Nella precedente lezione si è visto come Nancy </a:t>
            </a:r>
            <a:r>
              <a:rPr lang="it-IT" sz="1600" dirty="0" err="1" smtClean="0"/>
              <a:t>Clancy-Smith</a:t>
            </a:r>
            <a:r>
              <a:rPr lang="it-IT" sz="1600" dirty="0" smtClean="0"/>
              <a:t> (2011) abbia sottolineato somiglianze e continuità tra le “rotte verso sud”, che storicamente hanno prodotto flussi migratori dalla sponda europea a quella africana del Mediterraneo, e le contemporanee “rotte verso nord” che sono al centro dell’analisi etnografica che </a:t>
            </a:r>
            <a:r>
              <a:rPr lang="it-IT" sz="1600" dirty="0" err="1" smtClean="0"/>
              <a:t>Naor</a:t>
            </a:r>
            <a:r>
              <a:rPr lang="it-IT" sz="1600" dirty="0" smtClean="0"/>
              <a:t> </a:t>
            </a:r>
            <a:r>
              <a:rPr lang="it-IT" sz="1600" dirty="0" err="1" smtClean="0"/>
              <a:t>Ben-Yehoyada</a:t>
            </a:r>
            <a:r>
              <a:rPr lang="it-IT" sz="1600" dirty="0" smtClean="0"/>
              <a:t> (2016) fa della messa celebrata nell’estate del 2009 dal vescovo di Mazara del Vallo.</a:t>
            </a:r>
          </a:p>
          <a:p>
            <a:pPr>
              <a:spcAft>
                <a:spcPts val="600"/>
              </a:spcAft>
              <a:buFont typeface="Wingdings" pitchFamily="2" charset="2"/>
              <a:buChar char="§"/>
            </a:pPr>
            <a:r>
              <a:rPr lang="it-IT" sz="1600" dirty="0" smtClean="0"/>
              <a:t> Scriveva </a:t>
            </a:r>
            <a:r>
              <a:rPr lang="it-IT" sz="1600" dirty="0" err="1" smtClean="0"/>
              <a:t>Clancy-Smith</a:t>
            </a:r>
            <a:r>
              <a:rPr lang="it-IT" sz="1600" dirty="0" smtClean="0"/>
              <a:t> (2011, p. 343): “le rotte sono rimaste le stesse oggi nella direzione opposta, e in una lunga storia di movimenti nel corridoio centrale flussi precedenti modellano quelli seguenti”, aggiungendo che quelli contemporanei rafforzano e riproducono modelli di spostamento di vecchia data.</a:t>
            </a:r>
          </a:p>
          <a:p>
            <a:pPr>
              <a:spcAft>
                <a:spcPts val="600"/>
              </a:spcAft>
              <a:buFont typeface="Wingdings" pitchFamily="2" charset="2"/>
              <a:buChar char="§"/>
            </a:pPr>
            <a:r>
              <a:rPr lang="it-IT" sz="1600" dirty="0" smtClean="0"/>
              <a:t> Ci si può tuttavia domandare se l’imponenza – e la drammaticità – dei flussi migratori che negli ultimi anni hanno solcato il Mediterraneo da sud verso nord non porti a trascurare l’esistenza e l’importanza di altri e diversi “movimenti nel corridoio centrale”, che hanno una storia certo molto lunga ma scandita da una sequenza di periodi e temporalità.</a:t>
            </a:r>
          </a:p>
          <a:p>
            <a:pPr>
              <a:spcAft>
                <a:spcPts val="1200"/>
              </a:spcAft>
              <a:buFont typeface="Wingdings" pitchFamily="2" charset="2"/>
              <a:buChar char="§"/>
            </a:pPr>
            <a:r>
              <a:rPr lang="it-IT" sz="1600" dirty="0" smtClean="0"/>
              <a:t> È quanto ci mostra un altro e più ampio lavoro di </a:t>
            </a:r>
            <a:r>
              <a:rPr lang="it-IT" sz="1600" dirty="0" err="1" smtClean="0"/>
              <a:t>Ben-Yehoyada</a:t>
            </a:r>
            <a:r>
              <a:rPr lang="it-IT" sz="1600" dirty="0" smtClean="0"/>
              <a:t> pubblicato nel 2017, il suo libro </a:t>
            </a:r>
            <a:r>
              <a:rPr lang="it-IT" sz="1600" i="1" dirty="0" smtClean="0"/>
              <a:t>The Mediterranean incarnate. </a:t>
            </a:r>
            <a:r>
              <a:rPr lang="en-US" sz="1600" i="1" dirty="0" smtClean="0"/>
              <a:t>Region formation between Sicily and Tunisia since World War II</a:t>
            </a:r>
            <a:r>
              <a:rPr lang="en-US" sz="1600" dirty="0" smtClean="0"/>
              <a:t>.</a:t>
            </a:r>
            <a:endParaRPr lang="it-IT" sz="1600" dirty="0" smtClean="0"/>
          </a:p>
          <a:p>
            <a:pPr marL="432000" indent="-180000">
              <a:buFont typeface="Arial" pitchFamily="34" charset="0"/>
              <a:buChar char="•"/>
            </a:pPr>
            <a:r>
              <a:rPr lang="en-GB" sz="1400" dirty="0" smtClean="0"/>
              <a:t>Julia Clancy-Smith, </a:t>
            </a:r>
            <a:r>
              <a:rPr lang="en-ZW" sz="1400" i="1" dirty="0" smtClean="0"/>
              <a:t>Mediterraneans.</a:t>
            </a:r>
            <a:r>
              <a:rPr lang="en-GB" sz="1400" i="1" dirty="0" smtClean="0"/>
              <a:t> North Africa and Europe in an age of migration, c. 1800-1900</a:t>
            </a:r>
            <a:r>
              <a:rPr lang="en-GB" sz="1400" dirty="0" smtClean="0"/>
              <a:t>, </a:t>
            </a:r>
            <a:r>
              <a:rPr lang="en-ZW" sz="1400" dirty="0" smtClean="0"/>
              <a:t>,</a:t>
            </a:r>
            <a:r>
              <a:rPr lang="en-GB" sz="1400" dirty="0" smtClean="0"/>
              <a:t> Berkeley, University of California Press, 2011.</a:t>
            </a:r>
            <a:r>
              <a:rPr lang="en-GB" sz="1400" b="1" dirty="0" smtClean="0"/>
              <a:t> </a:t>
            </a:r>
            <a:endParaRPr lang="it-IT" sz="1400" dirty="0" smtClean="0"/>
          </a:p>
          <a:p>
            <a:pPr marL="432000" indent="-180000">
              <a:buFont typeface="Arial" pitchFamily="34" charset="0"/>
              <a:buChar char="•"/>
            </a:pPr>
            <a:r>
              <a:rPr lang="en-GB" sz="1400" dirty="0" err="1" smtClean="0"/>
              <a:t>Naor</a:t>
            </a:r>
            <a:r>
              <a:rPr lang="en-GB" sz="1400" dirty="0" smtClean="0"/>
              <a:t> Ben-</a:t>
            </a:r>
            <a:r>
              <a:rPr lang="en-GB" sz="1400" dirty="0" err="1" smtClean="0"/>
              <a:t>Yehoyada</a:t>
            </a:r>
            <a:r>
              <a:rPr lang="en-GB" sz="1400" dirty="0" smtClean="0"/>
              <a:t>, </a:t>
            </a:r>
            <a:r>
              <a:rPr lang="en-ZW" sz="1400" dirty="0" smtClean="0"/>
              <a:t>“‘Follow me, and I will make you fishers of men’”,  </a:t>
            </a:r>
            <a:r>
              <a:rPr lang="en-ZW" sz="1400" i="1" dirty="0" smtClean="0"/>
              <a:t>Journal of the Royal Anthropological Institute</a:t>
            </a:r>
            <a:r>
              <a:rPr lang="en-ZW" sz="1400" dirty="0" smtClean="0"/>
              <a:t>,</a:t>
            </a:r>
            <a:r>
              <a:rPr lang="en-GB" sz="1400" dirty="0" smtClean="0"/>
              <a:t> 22 (1), 2016, pp. 183-202</a:t>
            </a:r>
            <a:r>
              <a:rPr lang="en-GB" sz="1600" dirty="0" smtClean="0"/>
              <a:t>. </a:t>
            </a:r>
            <a:endParaRPr lang="it-IT" sz="1600" dirty="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 xmlns:p14="http://schemas.microsoft.com/office/powerpoint/2010/main" val="2068771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6CFB984-EC62-4468-AFB3-25D582FB1DF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 xmlns:a16="http://schemas.microsoft.com/office/drawing/2014/main" id="{D2D9AA4E-E2C6-411F-BB55-82CC1BE57469}"/>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 xmlns:a16="http://schemas.microsoft.com/office/drawing/2014/main" id="{81632976-9C63-499E-995F-6595CC625DDA}"/>
              </a:ext>
            </a:extLst>
          </p:cNvPr>
          <p:cNvSpPr txBox="1"/>
          <p:nvPr/>
        </p:nvSpPr>
        <p:spPr>
          <a:xfrm>
            <a:off x="0" y="282337"/>
            <a:ext cx="12192000" cy="1238801"/>
          </a:xfrm>
          <a:prstGeom prst="rect">
            <a:avLst/>
          </a:prstGeom>
          <a:noFill/>
        </p:spPr>
        <p:txBody>
          <a:bodyPr wrap="square" rtlCol="0">
            <a:spAutoFit/>
          </a:bodyPr>
          <a:lstStyle/>
          <a:p>
            <a:r>
              <a:rPr lang="it-IT" dirty="0" err="1" smtClean="0"/>
              <a:t>Naor</a:t>
            </a:r>
            <a:r>
              <a:rPr lang="it-IT" dirty="0" smtClean="0"/>
              <a:t> </a:t>
            </a:r>
            <a:r>
              <a:rPr lang="it-IT" dirty="0" err="1" smtClean="0"/>
              <a:t>Ben-Yehoyada</a:t>
            </a:r>
            <a:r>
              <a:rPr lang="it-IT" dirty="0" smtClean="0"/>
              <a:t>, </a:t>
            </a:r>
            <a:r>
              <a:rPr lang="it-IT" i="1" dirty="0" smtClean="0"/>
              <a:t>The Mediterranean incarnate. </a:t>
            </a:r>
            <a:r>
              <a:rPr lang="en-US" i="1" dirty="0" smtClean="0"/>
              <a:t>Region formation between Sicily and Tunisia</a:t>
            </a:r>
          </a:p>
          <a:p>
            <a:pPr>
              <a:spcAft>
                <a:spcPts val="300"/>
              </a:spcAft>
            </a:pPr>
            <a:r>
              <a:rPr lang="en-US" i="1" dirty="0" smtClean="0"/>
              <a:t> since World War II, </a:t>
            </a:r>
            <a:r>
              <a:rPr lang="en-US" dirty="0" smtClean="0"/>
              <a:t>Chicago, The University of Chicago Press, 2017.</a:t>
            </a:r>
          </a:p>
          <a:p>
            <a:r>
              <a:rPr lang="en-US" dirty="0" smtClean="0"/>
              <a:t>(</a:t>
            </a:r>
            <a:r>
              <a:rPr lang="it-IT" dirty="0" smtClean="0"/>
              <a:t>Traduzione italiana: </a:t>
            </a:r>
            <a:r>
              <a:rPr lang="it-IT" i="1" dirty="0" smtClean="0"/>
              <a:t>Incorporare il Mediterraneo. Formazione regionale tra Sicilia e Tunisia</a:t>
            </a:r>
          </a:p>
          <a:p>
            <a:r>
              <a:rPr lang="it-IT" i="1" dirty="0" smtClean="0"/>
              <a:t>nel secondo dopoguerra</a:t>
            </a:r>
            <a:r>
              <a:rPr lang="it-IT" dirty="0" smtClean="0"/>
              <a:t>, Milano, </a:t>
            </a:r>
            <a:r>
              <a:rPr lang="it-IT" dirty="0" err="1" smtClean="0"/>
              <a:t>Meltemi</a:t>
            </a:r>
            <a:r>
              <a:rPr lang="it-IT" dirty="0" smtClean="0"/>
              <a:t>, 2019</a:t>
            </a:r>
            <a:r>
              <a:rPr lang="en-US" dirty="0" smtClean="0"/>
              <a:t>)</a:t>
            </a:r>
            <a:endParaRPr lang="it-IT" dirty="0"/>
          </a:p>
        </p:txBody>
      </p:sp>
      <p:sp>
        <p:nvSpPr>
          <p:cNvPr id="4" name="Segnaposto piè di pagina 3"/>
          <p:cNvSpPr>
            <a:spLocks noGrp="1"/>
          </p:cNvSpPr>
          <p:nvPr>
            <p:ph type="ftr" sz="quarter" idx="11"/>
          </p:nvPr>
        </p:nvSpPr>
        <p:spPr/>
        <p:txBody>
          <a:bodyPr/>
          <a:lstStyle/>
          <a:p>
            <a:endParaRPr lang="it-IT" dirty="0"/>
          </a:p>
        </p:txBody>
      </p:sp>
      <p:pic>
        <p:nvPicPr>
          <p:cNvPr id="9" name="Immagine 8" descr="Naor H. Ben-Yehoyada | Department of Anthropology"/>
          <p:cNvPicPr/>
          <p:nvPr/>
        </p:nvPicPr>
        <p:blipFill>
          <a:blip r:embed="rId2"/>
          <a:srcRect/>
          <a:stretch>
            <a:fillRect/>
          </a:stretch>
        </p:blipFill>
        <p:spPr bwMode="auto">
          <a:xfrm>
            <a:off x="966449" y="2383183"/>
            <a:ext cx="2140599" cy="2160000"/>
          </a:xfrm>
          <a:prstGeom prst="rect">
            <a:avLst/>
          </a:prstGeom>
          <a:noFill/>
          <a:ln w="9525">
            <a:noFill/>
            <a:miter lim="800000"/>
            <a:headEnd/>
            <a:tailEnd/>
          </a:ln>
        </p:spPr>
      </p:pic>
      <p:pic>
        <p:nvPicPr>
          <p:cNvPr id="10" name="Immagine 9" descr="undefined"/>
          <p:cNvPicPr>
            <a:picLocks noChangeAspect="1"/>
          </p:cNvPicPr>
          <p:nvPr/>
        </p:nvPicPr>
        <p:blipFill>
          <a:blip r:embed="rId3" cstate="print"/>
          <a:srcRect/>
          <a:stretch>
            <a:fillRect/>
          </a:stretch>
        </p:blipFill>
        <p:spPr bwMode="auto">
          <a:xfrm>
            <a:off x="4877558" y="1579878"/>
            <a:ext cx="2524806" cy="3960000"/>
          </a:xfrm>
          <a:prstGeom prst="rect">
            <a:avLst/>
          </a:prstGeom>
          <a:noFill/>
          <a:ln w="9525">
            <a:noFill/>
            <a:miter lim="800000"/>
            <a:headEnd/>
            <a:tailEnd/>
          </a:ln>
        </p:spPr>
      </p:pic>
      <p:pic>
        <p:nvPicPr>
          <p:cNvPr id="12" name="Immagine 11" descr="Incorporare il Mediterraneo - Meltemi Editore"/>
          <p:cNvPicPr>
            <a:picLocks noChangeAspect="1"/>
          </p:cNvPicPr>
          <p:nvPr/>
        </p:nvPicPr>
        <p:blipFill>
          <a:blip r:embed="rId4"/>
          <a:srcRect/>
          <a:stretch>
            <a:fillRect/>
          </a:stretch>
        </p:blipFill>
        <p:spPr bwMode="auto">
          <a:xfrm>
            <a:off x="7825717" y="1588424"/>
            <a:ext cx="2525385" cy="3960000"/>
          </a:xfrm>
          <a:prstGeom prst="rect">
            <a:avLst/>
          </a:prstGeom>
          <a:noFill/>
          <a:ln w="9525">
            <a:noFill/>
            <a:miter lim="800000"/>
            <a:headEnd/>
            <a:tailEnd/>
          </a:ln>
        </p:spPr>
      </p:pic>
    </p:spTree>
    <p:extLst>
      <p:ext uri="{BB962C8B-B14F-4D97-AF65-F5344CB8AC3E}">
        <p14:creationId xmlns="" xmlns:p14="http://schemas.microsoft.com/office/powerpoint/2010/main" val="3696986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84D0C87-7EEF-445A-B274-D70AC6B5FE3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Antropologia del Mediterraneo</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 xmlns:a16="http://schemas.microsoft.com/office/drawing/2014/main" id="{23B54174-EBA3-4C72-8B30-772941404A9D}"/>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Paola Sacchi – Pier Paolo </a:t>
            </a:r>
            <a:r>
              <a:rPr kumimoji="0" lang="it-IT" sz="11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Viazzo</a:t>
            </a:r>
            <a:endPar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1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 xmlns:a16="http://schemas.microsoft.com/office/drawing/2014/main" id="{E9D5F10E-50F4-4326-9914-0CBFEFF1875B}"/>
              </a:ext>
            </a:extLst>
          </p:cNvPr>
          <p:cNvSpPr txBox="1"/>
          <p:nvPr/>
        </p:nvSpPr>
        <p:spPr>
          <a:xfrm>
            <a:off x="0" y="282337"/>
            <a:ext cx="9919855" cy="523220"/>
          </a:xfrm>
          <a:prstGeom prst="rect">
            <a:avLst/>
          </a:prstGeom>
          <a:noFill/>
        </p:spPr>
        <p:txBody>
          <a:bodyPr wrap="square" rtlCol="0">
            <a:spAutoFit/>
          </a:bodyPr>
          <a:lstStyle/>
          <a:p>
            <a:pPr lvl="0" algn="ctr"/>
            <a:r>
              <a:rPr lang="it-IT" sz="2800" b="1" i="1" dirty="0" smtClean="0"/>
              <a:t>Un’etnografia marittima</a:t>
            </a:r>
            <a:endParaRPr kumimoji="0" lang="it-IT" sz="26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 xmlns:a16="http://schemas.microsoft.com/office/drawing/2014/main" id="{3E346584-B317-4747-94F7-DF50B95DF597}"/>
              </a:ext>
            </a:extLst>
          </p:cNvPr>
          <p:cNvSpPr txBox="1"/>
          <p:nvPr/>
        </p:nvSpPr>
        <p:spPr>
          <a:xfrm>
            <a:off x="368449" y="1016951"/>
            <a:ext cx="11245286" cy="2100575"/>
          </a:xfrm>
          <a:prstGeom prst="rect">
            <a:avLst/>
          </a:prstGeom>
          <a:noFill/>
        </p:spPr>
        <p:txBody>
          <a:bodyPr wrap="square" rtlCol="0">
            <a:spAutoFit/>
          </a:bodyPr>
          <a:lstStyle/>
          <a:p>
            <a:pPr>
              <a:spcAft>
                <a:spcPts val="300"/>
              </a:spcAft>
              <a:buFont typeface="Wingdings" pitchFamily="2" charset="2"/>
              <a:buChar char="§"/>
            </a:pPr>
            <a:r>
              <a:rPr lang="it-IT" sz="1600" dirty="0" smtClean="0"/>
              <a:t> Il libro di </a:t>
            </a:r>
            <a:r>
              <a:rPr lang="it-IT" sz="1600" dirty="0" err="1" smtClean="0"/>
              <a:t>Ben-Yehoyada</a:t>
            </a:r>
            <a:r>
              <a:rPr lang="it-IT" sz="1600" dirty="0" smtClean="0"/>
              <a:t> si basa su una ricerca multisituata condotta principalmente a Mazara del Vallo (sotto a sinistra) con tre visite a Tunisi e a due porti di pesca, e oggi località turistiche , sulla costa tunisina:  </a:t>
            </a:r>
            <a:r>
              <a:rPr lang="it-IT" sz="1600" dirty="0" err="1" smtClean="0"/>
              <a:t>Mahdia</a:t>
            </a:r>
            <a:r>
              <a:rPr lang="it-IT" sz="1600" dirty="0" smtClean="0"/>
              <a:t> (sotto al centro) e La </a:t>
            </a:r>
            <a:r>
              <a:rPr lang="it-IT" sz="1600" dirty="0" err="1" smtClean="0"/>
              <a:t>Chebba</a:t>
            </a:r>
            <a:r>
              <a:rPr lang="it-IT" sz="1600" dirty="0" smtClean="0"/>
              <a:t> (a destra).</a:t>
            </a:r>
          </a:p>
          <a:p>
            <a:pPr>
              <a:buFont typeface="Wingdings" pitchFamily="2" charset="2"/>
              <a:buChar char="§"/>
            </a:pPr>
            <a:r>
              <a:rPr lang="it-IT" sz="1600" dirty="0" smtClean="0"/>
              <a:t> Nel corso di questa ricerca – che si è </a:t>
            </a:r>
            <a:r>
              <a:rPr lang="it-IT" sz="1600" dirty="0" smtClean="0"/>
              <a:t>e</a:t>
            </a:r>
            <a:r>
              <a:rPr lang="it-IT" sz="1600" dirty="0" smtClean="0"/>
              <a:t>stesa </a:t>
            </a:r>
            <a:r>
              <a:rPr lang="it-IT" sz="1600" dirty="0" smtClean="0"/>
              <a:t>per </a:t>
            </a:r>
            <a:r>
              <a:rPr lang="it-IT" sz="1600" dirty="0" smtClean="0"/>
              <a:t>18 mesi </a:t>
            </a:r>
            <a:r>
              <a:rPr lang="it-IT" sz="1600" dirty="0" smtClean="0"/>
              <a:t>continuativi tra luglio </a:t>
            </a:r>
            <a:r>
              <a:rPr lang="it-IT" sz="1600" dirty="0" smtClean="0"/>
              <a:t>2007 </a:t>
            </a:r>
            <a:r>
              <a:rPr lang="it-IT" sz="1600" dirty="0" smtClean="0"/>
              <a:t>e dicembre 2008, seguiti da altri ritorni sul campo più brevi – sono stati usati diversi metodi di indagine etnografica e storica:</a:t>
            </a:r>
          </a:p>
          <a:p>
            <a:pPr marL="360000" lvl="0" indent="180000">
              <a:buFont typeface="Arial" pitchFamily="34" charset="0"/>
              <a:buChar char="•"/>
            </a:pPr>
            <a:r>
              <a:rPr lang="it-IT" sz="1600" dirty="0" smtClean="0"/>
              <a:t>osservazione partecipante a terra</a:t>
            </a:r>
          </a:p>
          <a:p>
            <a:pPr marL="360000" lvl="0" indent="180000">
              <a:buFont typeface="Arial" pitchFamily="34" charset="0"/>
              <a:buChar char="•"/>
            </a:pPr>
            <a:r>
              <a:rPr lang="it-IT" sz="1600" dirty="0" smtClean="0"/>
              <a:t>interviste</a:t>
            </a:r>
          </a:p>
          <a:p>
            <a:pPr marL="360000" lvl="0" indent="180000">
              <a:buFont typeface="Arial" pitchFamily="34" charset="0"/>
              <a:buChar char="•"/>
            </a:pPr>
            <a:r>
              <a:rPr lang="it-IT" sz="1600" dirty="0" smtClean="0"/>
              <a:t>analisi quantitativa e qualitativa di materiali d’archivio e di fonti secondarie (ad es. giornali)</a:t>
            </a:r>
          </a:p>
          <a:p>
            <a:pPr marL="360000" indent="180000">
              <a:buFont typeface="Arial" pitchFamily="34" charset="0"/>
              <a:buChar char="•"/>
            </a:pPr>
            <a:r>
              <a:rPr lang="it-IT" sz="1600" dirty="0" smtClean="0"/>
              <a:t>37 giorni di viaggio sul peschereccio </a:t>
            </a:r>
            <a:r>
              <a:rPr lang="it-IT" sz="1600" i="1" dirty="0" err="1" smtClean="0"/>
              <a:t>Naumachos</a:t>
            </a:r>
            <a:endParaRPr lang="en-US" sz="1600" dirty="0" smtClean="0"/>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Antropologia del Mediterraneo</a:t>
            </a:r>
          </a:p>
        </p:txBody>
      </p:sp>
      <p:pic>
        <p:nvPicPr>
          <p:cNvPr id="7" name="Immagine 6" descr="Mazara del Vallo, un corteo per sbloccare i lavori del porto canale -  Giornale di Sicilia"/>
          <p:cNvPicPr>
            <a:picLocks noChangeAspect="1"/>
          </p:cNvPicPr>
          <p:nvPr/>
        </p:nvPicPr>
        <p:blipFill>
          <a:blip r:embed="rId2"/>
          <a:srcRect/>
          <a:stretch>
            <a:fillRect/>
          </a:stretch>
        </p:blipFill>
        <p:spPr bwMode="auto">
          <a:xfrm>
            <a:off x="534308" y="3339236"/>
            <a:ext cx="3215065" cy="2160000"/>
          </a:xfrm>
          <a:prstGeom prst="rect">
            <a:avLst/>
          </a:prstGeom>
          <a:noFill/>
          <a:ln w="9525">
            <a:noFill/>
            <a:miter lim="800000"/>
            <a:headEnd/>
            <a:tailEnd/>
          </a:ln>
        </p:spPr>
      </p:pic>
      <p:pic>
        <p:nvPicPr>
          <p:cNvPr id="9" name="Immagine 8" descr="Mahdia, Tunisia: informazioni per visitare la città - Lonely Planet"/>
          <p:cNvPicPr>
            <a:picLocks noChangeAspect="1"/>
          </p:cNvPicPr>
          <p:nvPr/>
        </p:nvPicPr>
        <p:blipFill>
          <a:blip r:embed="rId3" cstate="print"/>
          <a:srcRect/>
          <a:stretch>
            <a:fillRect/>
          </a:stretch>
        </p:blipFill>
        <p:spPr bwMode="auto">
          <a:xfrm>
            <a:off x="4172472" y="3339235"/>
            <a:ext cx="3205770" cy="2160000"/>
          </a:xfrm>
          <a:prstGeom prst="rect">
            <a:avLst/>
          </a:prstGeom>
          <a:noFill/>
          <a:ln w="9525">
            <a:noFill/>
            <a:miter lim="800000"/>
            <a:headEnd/>
            <a:tailEnd/>
          </a:ln>
        </p:spPr>
      </p:pic>
      <p:pic>
        <p:nvPicPr>
          <p:cNvPr id="11" name="Immagine 10" descr="Chebba — Wikipédia"/>
          <p:cNvPicPr/>
          <p:nvPr/>
        </p:nvPicPr>
        <p:blipFill>
          <a:blip r:embed="rId4" cstate="print"/>
          <a:srcRect/>
          <a:stretch>
            <a:fillRect/>
          </a:stretch>
        </p:blipFill>
        <p:spPr bwMode="auto">
          <a:xfrm>
            <a:off x="7848333" y="3357403"/>
            <a:ext cx="3861808" cy="2160000"/>
          </a:xfrm>
          <a:prstGeom prst="rect">
            <a:avLst/>
          </a:prstGeom>
          <a:noFill/>
          <a:ln w="9525">
            <a:noFill/>
            <a:miter lim="800000"/>
            <a:headEnd/>
            <a:tailEnd/>
          </a:ln>
        </p:spPr>
      </p:pic>
    </p:spTree>
    <p:extLst>
      <p:ext uri="{BB962C8B-B14F-4D97-AF65-F5344CB8AC3E}">
        <p14:creationId xmlns="" xmlns:p14="http://schemas.microsoft.com/office/powerpoint/2010/main" val="1437376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282337"/>
            <a:ext cx="9975273" cy="523220"/>
          </a:xfrm>
          <a:prstGeom prst="rect">
            <a:avLst/>
          </a:prstGeom>
          <a:noFill/>
        </p:spPr>
        <p:txBody>
          <a:bodyPr wrap="square" rtlCol="0">
            <a:spAutoFit/>
          </a:bodyPr>
          <a:lstStyle/>
          <a:p>
            <a:pPr lvl="0" algn="ctr"/>
            <a:r>
              <a:rPr lang="it-IT" sz="2800" b="1" i="1" dirty="0" smtClean="0"/>
              <a:t>A bordo del </a:t>
            </a:r>
            <a:r>
              <a:rPr lang="it-IT" sz="2800" b="1" i="1" dirty="0" err="1" smtClean="0"/>
              <a:t>Naumachos</a:t>
            </a:r>
            <a:r>
              <a:rPr lang="it-IT" sz="2800" b="1" i="1" dirty="0" smtClean="0"/>
              <a:t> </a:t>
            </a:r>
            <a:endParaRPr lang="it-IT" sz="2600" b="1" i="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 name="Titolo 1">
            <a:extLst>
              <a:ext uri="{FF2B5EF4-FFF2-40B4-BE49-F238E27FC236}">
                <a16:creationId xmlns="" xmlns:a16="http://schemas.microsoft.com/office/drawing/2014/main" id="{4F99FC27-69F9-44E9-BC6D-315AC5994CC7}"/>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 xmlns:a16="http://schemas.microsoft.com/office/drawing/2014/main" id="{22975BDD-81D4-4393-A279-371977DC3842}"/>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 xmlns:a16="http://schemas.microsoft.com/office/drawing/2014/main" id="{55151FA4-0FF2-4823-B20B-CCA58ADA0C43}"/>
              </a:ext>
            </a:extLst>
          </p:cNvPr>
          <p:cNvSpPr txBox="1"/>
          <p:nvPr/>
        </p:nvSpPr>
        <p:spPr>
          <a:xfrm>
            <a:off x="181071" y="766548"/>
            <a:ext cx="8768966" cy="4909036"/>
          </a:xfrm>
          <a:prstGeom prst="rect">
            <a:avLst/>
          </a:prstGeom>
          <a:noFill/>
        </p:spPr>
        <p:txBody>
          <a:bodyPr wrap="square" rtlCol="0">
            <a:spAutoFit/>
          </a:bodyPr>
          <a:lstStyle/>
          <a:p>
            <a:r>
              <a:rPr lang="it-IT" dirty="0" smtClean="0"/>
              <a:t>L’incipit del libro di </a:t>
            </a:r>
            <a:r>
              <a:rPr lang="it-IT" dirty="0" err="1" smtClean="0"/>
              <a:t>Ben-Yehoyada</a:t>
            </a:r>
            <a:r>
              <a:rPr lang="it-IT" dirty="0" smtClean="0"/>
              <a:t> (2019, p. 7) ci porta immediatamente sul </a:t>
            </a:r>
            <a:r>
              <a:rPr lang="it-IT" i="1" dirty="0" err="1" smtClean="0"/>
              <a:t>Naumachos</a:t>
            </a:r>
            <a:r>
              <a:rPr lang="it-IT" dirty="0" smtClean="0"/>
              <a:t>, ponendo questo peschereccio e l’esperienza marinara dell’etnografo in primissimo piano: </a:t>
            </a:r>
          </a:p>
          <a:p>
            <a:pPr marL="252000" algn="just"/>
            <a:r>
              <a:rPr lang="it-IT" sz="1700" dirty="0" smtClean="0"/>
              <a:t>Ero accovacciato su un piccolo sgabello di legno, a poppa di un peschereccio da qualche parte tra la Sicilia e la Tunisia. Davanti a me c’era un mucchio di pesci e crostacei che avevamo appena issato sul ponte, alcuni dei quali erano ancora vivi e in movimento.</a:t>
            </a:r>
          </a:p>
          <a:p>
            <a:r>
              <a:rPr lang="it-IT" sz="1700" dirty="0" smtClean="0"/>
              <a:t>E ancora: </a:t>
            </a:r>
          </a:p>
          <a:p>
            <a:pPr marL="252000" algn="just">
              <a:spcAft>
                <a:spcPts val="300"/>
              </a:spcAft>
            </a:pPr>
            <a:r>
              <a:rPr lang="it-IT" sz="1700" dirty="0" smtClean="0"/>
              <a:t>Che diavolo ci facevo lì? Mentre ero accovacciato e mi confrontavo con la stanchezza e le code dei pesci, cercai di capire come ci fossi finito e, francamente, cosa ciò avesse a che fare con il Mediterraneo di cui ero alla ricerca. Era la metà di febbraio del 2008 ed eravamo a bordo da meno di un giorno. (p. 9)</a:t>
            </a:r>
          </a:p>
          <a:p>
            <a:pPr marL="252000" algn="just">
              <a:spcAft>
                <a:spcPts val="300"/>
              </a:spcAft>
            </a:pPr>
            <a:r>
              <a:rPr lang="it-IT" sz="1700" dirty="0" smtClean="0"/>
              <a:t>Il nostro equipaggio era composto da quattro siciliani: il primo e il secondo macchinista, il capitano e il proprietario, e da quattro immigrati tunisini. (p. 10)</a:t>
            </a:r>
          </a:p>
          <a:p>
            <a:pPr marL="252000" algn="just">
              <a:spcAft>
                <a:spcPts val="300"/>
              </a:spcAft>
            </a:pPr>
            <a:r>
              <a:rPr lang="it-IT" sz="1700" dirty="0" smtClean="0"/>
              <a:t>Stavamo pescando con un metodo che la flotta mazarese aveva perfezionato sin dalla Seconda guerra mondiale e il cui uso ha avuto effetti a livello transnazionale: la pesca a strascico con una rete trainata da un motore. La flotta, che negli anni Ottanta fu la più grande del Mediterraneo, era stata una volta il fulcro dell’economia e della politica di Mazara. Espandendo il suo raggio ai banchi di pesca del Nord Africa, essa gradualmente intrecciò il destino politico della città con la politica internazionale e la politica culturale del Mediterraneo. (p. 10)</a:t>
            </a:r>
            <a:endParaRPr lang="it-IT" sz="1700" dirty="0"/>
          </a:p>
        </p:txBody>
      </p:sp>
      <p:sp>
        <p:nvSpPr>
          <p:cNvPr id="2" name="Segnaposto piè di pagina 1"/>
          <p:cNvSpPr>
            <a:spLocks noGrp="1"/>
          </p:cNvSpPr>
          <p:nvPr>
            <p:ph type="ftr" sz="quarter" idx="11"/>
          </p:nvPr>
        </p:nvSpPr>
        <p:spPr/>
        <p:txBody>
          <a:bodyPr/>
          <a:lstStyle/>
          <a:p>
            <a:r>
              <a:rPr lang="it-IT"/>
              <a:t>Antropologia del Mediterraneo</a:t>
            </a:r>
          </a:p>
        </p:txBody>
      </p:sp>
      <p:pic>
        <p:nvPicPr>
          <p:cNvPr id="7" name="Immagine 6" descr="porto di Pescara: Storia del Mercato Ittico"/>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016894" y="1508901"/>
            <a:ext cx="3132000" cy="2520000"/>
          </a:xfrm>
          <a:prstGeom prst="rect">
            <a:avLst/>
          </a:prstGeom>
          <a:noFill/>
          <a:ln>
            <a:noFill/>
          </a:ln>
        </p:spPr>
      </p:pic>
    </p:spTree>
    <p:extLst>
      <p:ext uri="{BB962C8B-B14F-4D97-AF65-F5344CB8AC3E}">
        <p14:creationId xmlns="" xmlns:p14="http://schemas.microsoft.com/office/powerpoint/2010/main" val="886188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7491150-0A6F-47D2-967F-18CC4FCC205A}"/>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p:txBody>
      </p:sp>
      <p:sp>
        <p:nvSpPr>
          <p:cNvPr id="3" name="Titolo 1">
            <a:extLst>
              <a:ext uri="{FF2B5EF4-FFF2-40B4-BE49-F238E27FC236}">
                <a16:creationId xmlns="" xmlns:a16="http://schemas.microsoft.com/office/drawing/2014/main" id="{2BA40961-6FC9-4CC2-BDB5-60F4A54C81E3}"/>
              </a:ext>
            </a:extLst>
          </p:cNvPr>
          <p:cNvSpPr txBox="1">
            <a:spLocks/>
          </p:cNvSpPr>
          <p:nvPr/>
        </p:nvSpPr>
        <p:spPr>
          <a:xfrm>
            <a:off x="197667" y="6259145"/>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 xmlns:a16="http://schemas.microsoft.com/office/drawing/2014/main" id="{862677D1-11EA-4653-9C88-1FF5DF9B2F64}"/>
              </a:ext>
            </a:extLst>
          </p:cNvPr>
          <p:cNvSpPr txBox="1"/>
          <p:nvPr/>
        </p:nvSpPr>
        <p:spPr>
          <a:xfrm>
            <a:off x="0" y="282340"/>
            <a:ext cx="12192000" cy="2539157"/>
          </a:xfrm>
          <a:prstGeom prst="rect">
            <a:avLst/>
          </a:prstGeom>
          <a:noFill/>
        </p:spPr>
        <p:txBody>
          <a:bodyPr wrap="square" rtlCol="0">
            <a:spAutoFit/>
          </a:bodyPr>
          <a:lstStyle/>
          <a:p>
            <a:r>
              <a:rPr lang="it-IT" sz="1400" dirty="0" smtClean="0"/>
              <a:t>La </a:t>
            </a:r>
            <a:r>
              <a:rPr lang="it-IT" sz="1400" b="1" dirty="0" smtClean="0"/>
              <a:t>pesca a strascico</a:t>
            </a:r>
            <a:r>
              <a:rPr lang="it-IT" sz="1400" dirty="0" smtClean="0"/>
              <a:t> è un metodo di </a:t>
            </a:r>
            <a:r>
              <a:rPr lang="it-IT" sz="1400" u="sng" dirty="0" smtClean="0">
                <a:hlinkClick r:id="rId2" tooltip="Pesca (attività)"/>
              </a:rPr>
              <a:t>pesca</a:t>
            </a:r>
            <a:r>
              <a:rPr lang="it-IT" sz="1400" dirty="0" smtClean="0"/>
              <a:t> che consiste nel trainare attivamente una </a:t>
            </a:r>
            <a:r>
              <a:rPr lang="it-IT" sz="1400" u="sng" dirty="0" smtClean="0">
                <a:hlinkClick r:id="rId3" tooltip="Rete da pesca"/>
              </a:rPr>
              <a:t>rete da pesca</a:t>
            </a:r>
            <a:r>
              <a:rPr lang="it-IT" sz="1400" dirty="0" smtClean="0"/>
              <a:t> sul fondo del </a:t>
            </a:r>
            <a:r>
              <a:rPr lang="it-IT" sz="1400" u="sng" dirty="0" smtClean="0">
                <a:hlinkClick r:id="rId4" tooltip="Mare"/>
              </a:rPr>
              <a:t>mare</a:t>
            </a:r>
            <a:r>
              <a:rPr lang="it-IT" sz="1400" dirty="0" smtClean="0"/>
              <a:t>.</a:t>
            </a:r>
          </a:p>
          <a:p>
            <a:r>
              <a:rPr lang="it-IT" sz="1400" dirty="0" smtClean="0"/>
              <a:t>La pesca a strascico bentonica è fonte di notevole impatto sull'ambiente marino. Le reti a strascico infatti distruggono o asportano</a:t>
            </a:r>
          </a:p>
          <a:p>
            <a:r>
              <a:rPr lang="it-IT" sz="1400" dirty="0" smtClean="0"/>
              <a:t>qualunque cosa incontrino sul fondale […]. Questo è particolarmente grave nel caso di </a:t>
            </a:r>
            <a:r>
              <a:rPr lang="it-IT" sz="1400" u="sng" dirty="0" smtClean="0">
                <a:hlinkClick r:id="rId5" tooltip="Ecosistema"/>
              </a:rPr>
              <a:t>ecosistemi</a:t>
            </a:r>
            <a:r>
              <a:rPr lang="it-IT" sz="1400" dirty="0" smtClean="0"/>
              <a:t> complessi e di fondamentale</a:t>
            </a:r>
          </a:p>
          <a:p>
            <a:r>
              <a:rPr lang="it-IT" sz="1400" dirty="0" smtClean="0"/>
              <a:t>ruolo biologico come quello della prateria di </a:t>
            </a:r>
            <a:r>
              <a:rPr lang="it-IT" sz="1400" u="sng" dirty="0" err="1" smtClean="0">
                <a:hlinkClick r:id="rId6" tooltip="Posidonia oceanica"/>
              </a:rPr>
              <a:t>Posidonia</a:t>
            </a:r>
            <a:r>
              <a:rPr lang="it-IT" sz="1400" u="sng" dirty="0" smtClean="0">
                <a:hlinkClick r:id="rId6" tooltip="Posidonia oceanica"/>
              </a:rPr>
              <a:t> oceanica</a:t>
            </a:r>
            <a:r>
              <a:rPr lang="it-IT" sz="1400" dirty="0" smtClean="0"/>
              <a:t>, che possono essere totalmente distrutti anche con una sola passata.</a:t>
            </a:r>
          </a:p>
          <a:p>
            <a:r>
              <a:rPr lang="it-IT" sz="1400" dirty="0" smtClean="0"/>
              <a:t>Un altro serio problema della pesca a strascico è la sua non selettività, lo strascico raccoglie tutto, specie commerciali e non commerciali, adulti e giovani.</a:t>
            </a:r>
          </a:p>
          <a:p>
            <a:pPr>
              <a:spcAft>
                <a:spcPts val="600"/>
              </a:spcAft>
            </a:pPr>
            <a:r>
              <a:rPr lang="it-IT" sz="1400" dirty="0" smtClean="0"/>
              <a:t>Per queste ragioni la pesca a strascico è stata vietata da alcuni paesi, fra cui l’Italia.</a:t>
            </a:r>
          </a:p>
          <a:p>
            <a:r>
              <a:rPr lang="it-IT" sz="1400" dirty="0" smtClean="0"/>
              <a:t>(adattato dalla voce “Pesca a strascico” di Wikipedia , https://it.wikipedia.org/wiki/Pesca_a_strascico)</a:t>
            </a:r>
          </a:p>
          <a:p>
            <a:pPr lvl="0"/>
            <a:endParaRPr lang="it-IT" sz="2800" b="1" dirty="0"/>
          </a:p>
          <a:p>
            <a:pPr lvl="0"/>
            <a:endParaRPr lang="it-IT" sz="2800" b="1" i="1" dirty="0">
              <a:ea typeface="Tahoma" panose="020B0604030504040204" pitchFamily="34" charset="0"/>
              <a:cs typeface="Tahoma" panose="020B0604030504040204" pitchFamily="34" charset="0"/>
            </a:endParaRPr>
          </a:p>
        </p:txBody>
      </p:sp>
      <p:sp>
        <p:nvSpPr>
          <p:cNvPr id="6" name="CasellaDiTesto 5">
            <a:extLst>
              <a:ext uri="{FF2B5EF4-FFF2-40B4-BE49-F238E27FC236}">
                <a16:creationId xmlns="" xmlns:a16="http://schemas.microsoft.com/office/drawing/2014/main" id="{B3BD40C0-613A-4874-8B4F-F766B0777D5D}"/>
              </a:ext>
            </a:extLst>
          </p:cNvPr>
          <p:cNvSpPr txBox="1"/>
          <p:nvPr/>
        </p:nvSpPr>
        <p:spPr>
          <a:xfrm>
            <a:off x="368449" y="1131307"/>
            <a:ext cx="9343176" cy="4427145"/>
          </a:xfrm>
          <a:prstGeom prst="rect">
            <a:avLst/>
          </a:prstGeom>
          <a:noFill/>
        </p:spPr>
        <p:txBody>
          <a:bodyPr wrap="square" rtlCol="0">
            <a:spAutoFit/>
          </a:bodyPr>
          <a:lstStyle/>
          <a:p>
            <a:endParaRPr lang="it-IT" dirty="0"/>
          </a:p>
        </p:txBody>
      </p:sp>
      <p:sp>
        <p:nvSpPr>
          <p:cNvPr id="4" name="Segnaposto piè di pagina 3"/>
          <p:cNvSpPr>
            <a:spLocks noGrp="1"/>
          </p:cNvSpPr>
          <p:nvPr>
            <p:ph type="ftr" sz="quarter" idx="11"/>
          </p:nvPr>
        </p:nvSpPr>
        <p:spPr/>
        <p:txBody>
          <a:bodyPr/>
          <a:lstStyle/>
          <a:p>
            <a:endParaRPr lang="it-IT" dirty="0"/>
          </a:p>
        </p:txBody>
      </p:sp>
      <p:pic>
        <p:nvPicPr>
          <p:cNvPr id="11" name="Immagine 10" descr="Pesca a strascico - Wikipedia"/>
          <p:cNvPicPr>
            <a:picLocks noChangeAspect="1"/>
          </p:cNvPicPr>
          <p:nvPr/>
        </p:nvPicPr>
        <p:blipFill>
          <a:blip r:embed="rId7" cstate="print"/>
          <a:srcRect/>
          <a:stretch>
            <a:fillRect/>
          </a:stretch>
        </p:blipFill>
        <p:spPr bwMode="auto">
          <a:xfrm>
            <a:off x="6439231" y="2151369"/>
            <a:ext cx="4284707" cy="3240000"/>
          </a:xfrm>
          <a:prstGeom prst="rect">
            <a:avLst/>
          </a:prstGeom>
          <a:noFill/>
          <a:ln w="9525">
            <a:noFill/>
            <a:miter lim="800000"/>
            <a:headEnd/>
            <a:tailEnd/>
          </a:ln>
        </p:spPr>
      </p:pic>
      <p:pic>
        <p:nvPicPr>
          <p:cNvPr id="14" name="Immagine 13" descr="Pesca a strascico sul Golfo di Patti? L'appello di Enzo Natoli."/>
          <p:cNvPicPr>
            <a:picLocks noChangeAspect="1"/>
          </p:cNvPicPr>
          <p:nvPr/>
        </p:nvPicPr>
        <p:blipFill>
          <a:blip r:embed="rId8"/>
          <a:srcRect/>
          <a:stretch>
            <a:fillRect/>
          </a:stretch>
        </p:blipFill>
        <p:spPr bwMode="auto">
          <a:xfrm>
            <a:off x="256084" y="2218626"/>
            <a:ext cx="5091763" cy="2880000"/>
          </a:xfrm>
          <a:prstGeom prst="rect">
            <a:avLst/>
          </a:prstGeom>
          <a:noFill/>
          <a:ln w="9525">
            <a:noFill/>
            <a:miter lim="800000"/>
            <a:headEnd/>
            <a:tailEnd/>
          </a:ln>
        </p:spPr>
      </p:pic>
    </p:spTree>
    <p:extLst>
      <p:ext uri="{BB962C8B-B14F-4D97-AF65-F5344CB8AC3E}">
        <p14:creationId xmlns="" xmlns:p14="http://schemas.microsoft.com/office/powerpoint/2010/main" val="3555252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C7F87BD-A8AF-4CC4-BC0A-439E1B0283E0}"/>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 xmlns:a16="http://schemas.microsoft.com/office/drawing/2014/main" id="{BE20370E-1B29-4B5A-8D5B-6CCD2F37144C}"/>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Viazzo</a:t>
            </a: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 xmlns:a16="http://schemas.microsoft.com/office/drawing/2014/main" id="{82826240-1EE6-4DEE-B135-F171CE860655}"/>
              </a:ext>
            </a:extLst>
          </p:cNvPr>
          <p:cNvSpPr txBox="1"/>
          <p:nvPr/>
        </p:nvSpPr>
        <p:spPr>
          <a:xfrm>
            <a:off x="0" y="282339"/>
            <a:ext cx="9961418" cy="523220"/>
          </a:xfrm>
          <a:prstGeom prst="rect">
            <a:avLst/>
          </a:prstGeom>
          <a:noFill/>
        </p:spPr>
        <p:txBody>
          <a:bodyPr wrap="square" rtlCol="0">
            <a:spAutoFit/>
          </a:bodyPr>
          <a:lstStyle/>
          <a:p>
            <a:pPr algn="ctr"/>
            <a:r>
              <a:rPr lang="it-IT" sz="2800" b="1" i="1" dirty="0" smtClean="0"/>
              <a:t>Regioni transnazionali e pescherecci: le tesi di </a:t>
            </a:r>
            <a:r>
              <a:rPr lang="it-IT" sz="2800" b="1" i="1" dirty="0" err="1" smtClean="0"/>
              <a:t>Ben-Yehoyada</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 xmlns:a16="http://schemas.microsoft.com/office/drawing/2014/main" id="{BB9F990E-EB22-440F-834E-4102C7B115E2}"/>
              </a:ext>
            </a:extLst>
          </p:cNvPr>
          <p:cNvSpPr txBox="1"/>
          <p:nvPr/>
        </p:nvSpPr>
        <p:spPr>
          <a:xfrm>
            <a:off x="351357" y="1034042"/>
            <a:ext cx="10424890" cy="4355038"/>
          </a:xfrm>
          <a:prstGeom prst="rect">
            <a:avLst/>
          </a:prstGeom>
          <a:noFill/>
        </p:spPr>
        <p:txBody>
          <a:bodyPr wrap="square" rtlCol="0">
            <a:spAutoFit/>
          </a:bodyPr>
          <a:lstStyle/>
          <a:p>
            <a:pPr marL="288000">
              <a:spcAft>
                <a:spcPts val="600"/>
              </a:spcAft>
            </a:pPr>
            <a:r>
              <a:rPr lang="it-IT" dirty="0" smtClean="0"/>
              <a:t>“Che diavolo ci facevo lì?”, si domandava </a:t>
            </a:r>
            <a:r>
              <a:rPr lang="it-IT" dirty="0" err="1" smtClean="0"/>
              <a:t>Ben-Yehoyada</a:t>
            </a:r>
            <a:r>
              <a:rPr lang="it-IT" dirty="0" smtClean="0"/>
              <a:t>. Come e perché era finito sul </a:t>
            </a:r>
            <a:r>
              <a:rPr lang="it-IT" i="1" dirty="0" err="1" smtClean="0"/>
              <a:t>Naumachos</a:t>
            </a:r>
            <a:r>
              <a:rPr lang="it-IT" dirty="0" smtClean="0"/>
              <a:t>? Cosa aveva a che fare “con il Mediterraneo di cui ero alla ricerca”?</a:t>
            </a:r>
          </a:p>
          <a:p>
            <a:pPr marL="288000">
              <a:spcAft>
                <a:spcPts val="600"/>
              </a:spcAft>
            </a:pPr>
            <a:r>
              <a:rPr lang="it-IT" dirty="0" smtClean="0"/>
              <a:t> “La risposta alla domanda che mi posi quella mattina diventò la struttura portante di questo libro in cui propongo un’antropologia storica del Mediterraneo come esempio di formazione regionale transnazionale” (p. 10).</a:t>
            </a:r>
          </a:p>
          <a:p>
            <a:pPr>
              <a:spcAft>
                <a:spcPts val="600"/>
              </a:spcAft>
              <a:buFont typeface="Wingdings" pitchFamily="2" charset="2"/>
              <a:buChar char="§"/>
            </a:pPr>
            <a:r>
              <a:rPr lang="it-IT" dirty="0" smtClean="0"/>
              <a:t> Due tesi centrali sostenute da </a:t>
            </a:r>
            <a:r>
              <a:rPr lang="it-IT" dirty="0" err="1" smtClean="0"/>
              <a:t>Ben-Yehoyada</a:t>
            </a:r>
            <a:r>
              <a:rPr lang="it-IT" dirty="0" smtClean="0"/>
              <a:t> nel suo libro (p. 10) sono:</a:t>
            </a:r>
          </a:p>
          <a:p>
            <a:pPr marL="468000" lvl="0" indent="-180000">
              <a:spcAft>
                <a:spcPts val="600"/>
              </a:spcAft>
              <a:buFont typeface="Arial" pitchFamily="34" charset="0"/>
              <a:buChar char="•"/>
            </a:pPr>
            <a:r>
              <a:rPr lang="it-IT" dirty="0" smtClean="0"/>
              <a:t>che “i processi storici attraverso i quali si formano regioni transnazionali come il Mediterraneo centrale debbano diventare oggetto di analisi antropologica”;</a:t>
            </a:r>
          </a:p>
          <a:p>
            <a:pPr marL="468000" lvl="0" indent="-180000">
              <a:spcAft>
                <a:spcPts val="600"/>
              </a:spcAft>
              <a:buFont typeface="Arial" pitchFamily="34" charset="0"/>
              <a:buChar char="•"/>
            </a:pPr>
            <a:r>
              <a:rPr lang="it-IT" dirty="0" smtClean="0"/>
              <a:t>che le regioni transnazionali vengano considerate “come costellazioni in continua evoluzione che si formano e si disintegrano attraverso l’interazione tra pratiche che vanno oltre le frontiere interne e i progetti ufficiali di costruzione di tali regioni”.</a:t>
            </a:r>
          </a:p>
          <a:p>
            <a:pPr indent="-108000">
              <a:spcAft>
                <a:spcPts val="600"/>
              </a:spcAft>
              <a:buFont typeface="Wingdings" pitchFamily="2" charset="2"/>
              <a:buChar char="§"/>
            </a:pPr>
            <a:r>
              <a:rPr lang="it-IT" dirty="0" smtClean="0"/>
              <a:t> Il libro intende anche dimostrare che i pescherecci offrono “un osservatorio privilegiato per lo studio di questi fenomeni; le loro rotte formano queste costellazioni, mentre a bordo si possono osservare le relazioni e dinamiche sociali che le accompagnano” (p. 11).</a:t>
            </a:r>
            <a:endParaRPr lang="it-IT" sz="1600" dirty="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 xmlns:p14="http://schemas.microsoft.com/office/powerpoint/2010/main" val="2068771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6CFB984-EC62-4468-AFB3-25D582FB1DF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 xmlns:a16="http://schemas.microsoft.com/office/drawing/2014/main" id="{D2D9AA4E-E2C6-411F-BB55-82CC1BE57469}"/>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 xmlns:a16="http://schemas.microsoft.com/office/drawing/2014/main" id="{81632976-9C63-499E-995F-6595CC625DDA}"/>
              </a:ext>
            </a:extLst>
          </p:cNvPr>
          <p:cNvSpPr txBox="1"/>
          <p:nvPr/>
        </p:nvSpPr>
        <p:spPr>
          <a:xfrm>
            <a:off x="0" y="282337"/>
            <a:ext cx="9933709" cy="523220"/>
          </a:xfrm>
          <a:prstGeom prst="rect">
            <a:avLst/>
          </a:prstGeom>
          <a:noFill/>
        </p:spPr>
        <p:txBody>
          <a:bodyPr wrap="square" rtlCol="0">
            <a:spAutoFit/>
          </a:bodyPr>
          <a:lstStyle/>
          <a:p>
            <a:pPr algn="ctr"/>
            <a:r>
              <a:rPr lang="it-IT" sz="2800" b="1" i="1" dirty="0" smtClean="0"/>
              <a:t>Il Mediterraneo smarrito. Le </a:t>
            </a:r>
            <a:r>
              <a:rPr lang="it-IT" sz="2800" b="1" i="1" dirty="0" err="1" smtClean="0"/>
              <a:t>attese…</a:t>
            </a:r>
            <a:endParaRPr lang="it-IT" sz="2800" dirty="0"/>
          </a:p>
        </p:txBody>
      </p:sp>
      <p:sp>
        <p:nvSpPr>
          <p:cNvPr id="6" name="CasellaDiTesto 5">
            <a:extLst>
              <a:ext uri="{FF2B5EF4-FFF2-40B4-BE49-F238E27FC236}">
                <a16:creationId xmlns="" xmlns:a16="http://schemas.microsoft.com/office/drawing/2014/main" id="{F87AEBBA-7499-4324-AB63-F36F09D32CF9}"/>
              </a:ext>
            </a:extLst>
          </p:cNvPr>
          <p:cNvSpPr txBox="1"/>
          <p:nvPr/>
        </p:nvSpPr>
        <p:spPr>
          <a:xfrm>
            <a:off x="368449" y="1110953"/>
            <a:ext cx="9343176" cy="1692771"/>
          </a:xfrm>
          <a:prstGeom prst="rect">
            <a:avLst/>
          </a:prstGeom>
          <a:noFill/>
        </p:spPr>
        <p:txBody>
          <a:bodyPr wrap="square" rtlCol="0">
            <a:spAutoFit/>
          </a:bodyPr>
          <a:lstStyle/>
          <a:p>
            <a:r>
              <a:rPr lang="it-IT" dirty="0" smtClean="0"/>
              <a:t> </a:t>
            </a:r>
            <a:r>
              <a:rPr lang="en-US" dirty="0" smtClean="0"/>
              <a:t/>
            </a:r>
            <a:br>
              <a:rPr lang="en-US" dirty="0" smtClean="0"/>
            </a:br>
            <a:endParaRPr lang="it-IT" sz="1400" dirty="0" smtClean="0"/>
          </a:p>
          <a:p>
            <a:pPr lvl="0"/>
            <a:endParaRPr lang="it-IT" sz="1400" dirty="0" smtClean="0"/>
          </a:p>
          <a:p>
            <a:pPr lvl="0"/>
            <a:endParaRPr lang="it-IT" sz="1400" dirty="0" smtClean="0"/>
          </a:p>
          <a:p>
            <a:pPr lvl="0"/>
            <a:endParaRPr lang="it-IT" sz="1400" dirty="0" smtClean="0"/>
          </a:p>
          <a:p>
            <a:pPr lvl="0"/>
            <a:endParaRPr lang="it-IT" sz="1400" dirty="0" smtClean="0"/>
          </a:p>
          <a:p>
            <a:endParaRPr lang="it-IT" sz="1600" dirty="0"/>
          </a:p>
        </p:txBody>
      </p:sp>
      <p:sp>
        <p:nvSpPr>
          <p:cNvPr id="4" name="Segnaposto piè di pagina 3"/>
          <p:cNvSpPr>
            <a:spLocks noGrp="1"/>
          </p:cNvSpPr>
          <p:nvPr>
            <p:ph type="ftr" sz="quarter" idx="11"/>
          </p:nvPr>
        </p:nvSpPr>
        <p:spPr/>
        <p:txBody>
          <a:bodyPr/>
          <a:lstStyle/>
          <a:p>
            <a:endParaRPr lang="it-IT" dirty="0"/>
          </a:p>
        </p:txBody>
      </p:sp>
      <p:sp>
        <p:nvSpPr>
          <p:cNvPr id="9" name="Rettangolo 8"/>
          <p:cNvSpPr/>
          <p:nvPr/>
        </p:nvSpPr>
        <p:spPr>
          <a:xfrm>
            <a:off x="487110" y="1034042"/>
            <a:ext cx="11254811" cy="4493538"/>
          </a:xfrm>
          <a:prstGeom prst="rect">
            <a:avLst/>
          </a:prstGeom>
        </p:spPr>
        <p:txBody>
          <a:bodyPr wrap="square">
            <a:spAutoFit/>
          </a:bodyPr>
          <a:lstStyle/>
          <a:p>
            <a:pPr>
              <a:spcAft>
                <a:spcPts val="600"/>
              </a:spcAft>
              <a:buFont typeface="Wingdings" pitchFamily="2" charset="2"/>
              <a:buChar char="§"/>
            </a:pPr>
            <a:r>
              <a:rPr lang="it-IT" sz="1900" dirty="0" smtClean="0"/>
              <a:t> Ma di quale Mediterraneo era (inizialmente) alla ricerca?</a:t>
            </a:r>
          </a:p>
          <a:p>
            <a:pPr>
              <a:spcAft>
                <a:spcPts val="300"/>
              </a:spcAft>
              <a:buFont typeface="Wingdings" pitchFamily="2" charset="2"/>
              <a:buChar char="§"/>
            </a:pPr>
            <a:r>
              <a:rPr lang="it-IT" sz="1900" dirty="0" smtClean="0"/>
              <a:t> Prima di iniziare il suo lavoro sul campo </a:t>
            </a:r>
            <a:r>
              <a:rPr lang="it-IT" sz="1900" dirty="0" err="1" smtClean="0"/>
              <a:t>Ben-Yehoyada</a:t>
            </a:r>
            <a:r>
              <a:rPr lang="it-IT" sz="1900" dirty="0" smtClean="0"/>
              <a:t> sapeva, come ci dice alle pp. 11-12 del suo libro:</a:t>
            </a:r>
          </a:p>
          <a:p>
            <a:pPr marL="360000">
              <a:spcAft>
                <a:spcPts val="300"/>
              </a:spcAft>
            </a:pPr>
            <a:r>
              <a:rPr lang="it-IT" sz="1900" dirty="0" smtClean="0"/>
              <a:t>- in generale, “che i pescatori di entrambe le coste avevano attraversato ‘da tempo immemore’ il Canale di Sicilia”. [lunghissima durata].</a:t>
            </a:r>
          </a:p>
          <a:p>
            <a:pPr marL="360000">
              <a:spcAft>
                <a:spcPts val="300"/>
              </a:spcAft>
            </a:pPr>
            <a:r>
              <a:rPr lang="it-IT" sz="1900" dirty="0" smtClean="0"/>
              <a:t>- “più precisamente, sapevo che i mazaresi emigrarono in Tunisia, legalmente o meno, dal 1880 fino alla Seconda guerra mondiale”. [lunga durata].</a:t>
            </a:r>
          </a:p>
          <a:p>
            <a:pPr marL="360000">
              <a:spcAft>
                <a:spcPts val="300"/>
              </a:spcAft>
              <a:buFont typeface="Arial" pitchFamily="34" charset="0"/>
              <a:buChar char="•"/>
            </a:pPr>
            <a:r>
              <a:rPr lang="it-IT" sz="1900" dirty="0" smtClean="0"/>
              <a:t> che la flotta di Mazara era cresciuta esponenzialmente nel periodo in cui gli italiani erano tornati in Sicilia dopo l’indipendenza tunisina (1956). [passato prossimo]</a:t>
            </a:r>
          </a:p>
          <a:p>
            <a:pPr marL="360000">
              <a:spcAft>
                <a:spcPts val="600"/>
              </a:spcAft>
              <a:buFont typeface="Arial" pitchFamily="34" charset="0"/>
              <a:buChar char="•"/>
            </a:pPr>
            <a:r>
              <a:rPr lang="it-IT" sz="1900" dirty="0" smtClean="0"/>
              <a:t> che alcune pratiche illegali erano continuate e in realtà si erano intensificate nei decenni successivi, quando il Mediterraneo centrale era stato uno dei teatri principali della Guerra fredda.</a:t>
            </a:r>
          </a:p>
          <a:p>
            <a:pPr>
              <a:buFont typeface="Wingdings" pitchFamily="2" charset="2"/>
              <a:buChar char="§"/>
            </a:pPr>
            <a:r>
              <a:rPr lang="it-IT" sz="1900" dirty="0" smtClean="0"/>
              <a:t>  L’etnografo si attendeva di trovare marinai siciliani le cui famiglie erano emigrate in Tunisia ed erano in seguito tornate in Sicilia e che le loro testimonianze l’avrebbero aiutato a rintracciare una persistente struttura sociale che aveva permesso un certo genere di pratiche (pesca, attraversamento illecito dei confini) durante un lungo periodo che si estendeva dalla fine del XIX secolo agli inizi del </a:t>
            </a:r>
            <a:r>
              <a:rPr lang="it-IT" sz="1900" dirty="0" err="1" smtClean="0"/>
              <a:t>XXI</a:t>
            </a:r>
            <a:r>
              <a:rPr lang="it-IT" sz="1900" dirty="0" smtClean="0"/>
              <a:t>.</a:t>
            </a:r>
            <a:endParaRPr lang="it-IT" sz="1900" dirty="0"/>
          </a:p>
        </p:txBody>
      </p:sp>
    </p:spTree>
    <p:extLst>
      <p:ext uri="{BB962C8B-B14F-4D97-AF65-F5344CB8AC3E}">
        <p14:creationId xmlns="" xmlns:p14="http://schemas.microsoft.com/office/powerpoint/2010/main" val="3696986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3377</TotalTime>
  <Words>3658</Words>
  <Application>Microsoft Office PowerPoint</Application>
  <PresentationFormat>Personalizzato</PresentationFormat>
  <Paragraphs>175</Paragraphs>
  <Slides>19</Slides>
  <Notes>3</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Tema di Office</vt:lpstr>
      <vt:lpstr>Antropologia del Mediterraneo</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vector>
  </TitlesOfParts>
  <Company>Unito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Viazzo</cp:lastModifiedBy>
  <cp:revision>244</cp:revision>
  <dcterms:created xsi:type="dcterms:W3CDTF">2019-05-28T15:53:33Z</dcterms:created>
  <dcterms:modified xsi:type="dcterms:W3CDTF">2020-11-10T18:16:34Z</dcterms:modified>
</cp:coreProperties>
</file>