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62" r:id="rId6"/>
    <p:sldId id="260" r:id="rId7"/>
    <p:sldId id="263" r:id="rId8"/>
    <p:sldId id="264" r:id="rId9"/>
    <p:sldId id="265" r:id="rId10"/>
    <p:sldId id="272" r:id="rId11"/>
    <p:sldId id="266" r:id="rId12"/>
    <p:sldId id="273" r:id="rId13"/>
    <p:sldId id="267" r:id="rId14"/>
    <p:sldId id="268" r:id="rId15"/>
    <p:sldId id="269" r:id="rId16"/>
    <p:sldId id="274" r:id="rId17"/>
    <p:sldId id="275" r:id="rId18"/>
    <p:sldId id="285" r:id="rId19"/>
    <p:sldId id="270" r:id="rId20"/>
    <p:sldId id="277" r:id="rId21"/>
    <p:sldId id="284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0" autoAdjust="0"/>
    <p:restoredTop sz="95522" autoAdjust="0"/>
  </p:normalViewPr>
  <p:slideViewPr>
    <p:cSldViewPr snapToGrid="0">
      <p:cViewPr varScale="1">
        <p:scale>
          <a:sx n="82" d="100"/>
          <a:sy n="82" d="100"/>
        </p:scale>
        <p:origin x="384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  <pc:docChgLst>
    <pc:chgData name="Jacopo GIRAUDO" userId="54084a90-a9f2-421b-8ce9-7491d33fc7b7" providerId="ADAL" clId="{2E909556-631C-A04C-9123-48BE3C82604F}"/>
    <pc:docChg chg="undo custSel addSld delSld modSld sldOrd">
      <pc:chgData name="Jacopo GIRAUDO" userId="54084a90-a9f2-421b-8ce9-7491d33fc7b7" providerId="ADAL" clId="{2E909556-631C-A04C-9123-48BE3C82604F}" dt="2021-02-17T14:05:04.335" v="1951" actId="20577"/>
      <pc:docMkLst>
        <pc:docMk/>
      </pc:docMkLst>
      <pc:sldChg chg="modSp mod modAnim">
        <pc:chgData name="Jacopo GIRAUDO" userId="54084a90-a9f2-421b-8ce9-7491d33fc7b7" providerId="ADAL" clId="{2E909556-631C-A04C-9123-48BE3C82604F}" dt="2021-02-16T10:18:31.955" v="1730"/>
        <pc:sldMkLst>
          <pc:docMk/>
          <pc:sldMk cId="4264826361" sldId="260"/>
        </pc:sldMkLst>
        <pc:spChg chg="mod">
          <ac:chgData name="Jacopo GIRAUDO" userId="54084a90-a9f2-421b-8ce9-7491d33fc7b7" providerId="ADAL" clId="{2E909556-631C-A04C-9123-48BE3C82604F}" dt="2021-02-16T09:30:50.555" v="97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06.034" v="116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2E909556-631C-A04C-9123-48BE3C82604F}" dt="2021-02-17T14:05:04.335" v="195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2E909556-631C-A04C-9123-48BE3C82604F}" dt="2021-02-16T09:30:18.530" v="38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4:05:04.335" v="195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32:44.093" v="143" actId="12"/>
        <pc:sldMkLst>
          <pc:docMk/>
          <pc:sldMk cId="1246868082" sldId="263"/>
        </pc:sldMkLst>
        <pc:spChg chg="mod">
          <ac:chgData name="Jacopo GIRAUDO" userId="54084a90-a9f2-421b-8ce9-7491d33fc7b7" providerId="ADAL" clId="{2E909556-631C-A04C-9123-48BE3C82604F}" dt="2021-02-16T09:32:29.329" v="1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44.093" v="143" actId="12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47.418" v="1926" actId="20577"/>
        <pc:sldMkLst>
          <pc:docMk/>
          <pc:sldMk cId="3625744154" sldId="264"/>
        </pc:sldMkLst>
        <pc:spChg chg="mod">
          <ac:chgData name="Jacopo GIRAUDO" userId="54084a90-a9f2-421b-8ce9-7491d33fc7b7" providerId="ADAL" clId="{2E909556-631C-A04C-9123-48BE3C82604F}" dt="2021-02-16T09:33:05.658" v="182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47.418" v="1926" actId="20577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59.027" v="1932" actId="313"/>
        <pc:sldMkLst>
          <pc:docMk/>
          <pc:sldMk cId="3033092463" sldId="265"/>
        </pc:sldMkLst>
        <pc:spChg chg="mod">
          <ac:chgData name="Jacopo GIRAUDO" userId="54084a90-a9f2-421b-8ce9-7491d33fc7b7" providerId="ADAL" clId="{2E909556-631C-A04C-9123-48BE3C82604F}" dt="2021-02-16T09:34:56.188" v="23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59.027" v="1932" actId="313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4:42.085" v="1834" actId="20577"/>
        <pc:sldMkLst>
          <pc:docMk/>
          <pc:sldMk cId="3517325050" sldId="266"/>
        </pc:sldMkLst>
        <pc:spChg chg="mod">
          <ac:chgData name="Jacopo GIRAUDO" userId="54084a90-a9f2-421b-8ce9-7491d33fc7b7" providerId="ADAL" clId="{2E909556-631C-A04C-9123-48BE3C82604F}" dt="2021-02-17T13:44:42.085" v="1834" actId="20577"/>
          <ac:spMkLst>
            <pc:docMk/>
            <pc:sldMk cId="3517325050" sldId="266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41:19.973" v="344" actId="20577"/>
          <ac:spMkLst>
            <pc:docMk/>
            <pc:sldMk cId="3517325050" sldId="26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0:20.604" v="1936" actId="313"/>
        <pc:sldMkLst>
          <pc:docMk/>
          <pc:sldMk cId="3209358788" sldId="267"/>
        </pc:sldMkLst>
        <pc:spChg chg="mod">
          <ac:chgData name="Jacopo GIRAUDO" userId="54084a90-a9f2-421b-8ce9-7491d33fc7b7" providerId="ADAL" clId="{2E909556-631C-A04C-9123-48BE3C82604F}" dt="2021-02-17T13:45:40.733" v="1849" actId="20577"/>
          <ac:spMkLst>
            <pc:docMk/>
            <pc:sldMk cId="3209358788" sldId="26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50:20.604" v="1936" actId="313"/>
          <ac:spMkLst>
            <pc:docMk/>
            <pc:sldMk cId="3209358788" sldId="26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8:17.542" v="1902" actId="313"/>
        <pc:sldMkLst>
          <pc:docMk/>
          <pc:sldMk cId="2200710954" sldId="268"/>
        </pc:sldMkLst>
        <pc:spChg chg="mod">
          <ac:chgData name="Jacopo GIRAUDO" userId="54084a90-a9f2-421b-8ce9-7491d33fc7b7" providerId="ADAL" clId="{2E909556-631C-A04C-9123-48BE3C82604F}" dt="2021-02-16T09:48:29.792" v="520" actId="20577"/>
          <ac:spMkLst>
            <pc:docMk/>
            <pc:sldMk cId="2200710954" sldId="26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17.542" v="1902" actId="313"/>
          <ac:spMkLst>
            <pc:docMk/>
            <pc:sldMk cId="2200710954" sldId="268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50:24.025" v="583"/>
        <pc:sldMkLst>
          <pc:docMk/>
          <pc:sldMk cId="1474714062" sldId="269"/>
        </pc:sldMkLst>
        <pc:spChg chg="mod">
          <ac:chgData name="Jacopo GIRAUDO" userId="54084a90-a9f2-421b-8ce9-7491d33fc7b7" providerId="ADAL" clId="{2E909556-631C-A04C-9123-48BE3C82604F}" dt="2021-02-16T09:50:13.252" v="581" actId="20577"/>
          <ac:spMkLst>
            <pc:docMk/>
            <pc:sldMk cId="1474714062" sldId="26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0:24.025" v="583"/>
          <ac:spMkLst>
            <pc:docMk/>
            <pc:sldMk cId="1474714062" sldId="269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3:07.260" v="1949" actId="1076"/>
        <pc:sldMkLst>
          <pc:docMk/>
          <pc:sldMk cId="4084770181" sldId="270"/>
        </pc:sldMkLst>
        <pc:spChg chg="mod">
          <ac:chgData name="Jacopo GIRAUDO" userId="54084a90-a9f2-421b-8ce9-7491d33fc7b7" providerId="ADAL" clId="{2E909556-631C-A04C-9123-48BE3C82604F}" dt="2021-02-17T13:53:07.260" v="1949" actId="1076"/>
          <ac:spMkLst>
            <pc:docMk/>
            <pc:sldMk cId="4084770181" sldId="27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49.163" v="1915" actId="20577"/>
          <ac:spMkLst>
            <pc:docMk/>
            <pc:sldMk cId="4084770181" sldId="27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2E909556-631C-A04C-9123-48BE3C82604F}" dt="2021-02-16T10:09:34.720" v="1438" actId="2696"/>
        <pc:sldMkLst>
          <pc:docMk/>
          <pc:sldMk cId="1639622076" sldId="271"/>
        </pc:sldMkLst>
      </pc:sldChg>
      <pc:sldChg chg="modSp add modAnim">
        <pc:chgData name="Jacopo GIRAUDO" userId="54084a90-a9f2-421b-8ce9-7491d33fc7b7" providerId="ADAL" clId="{2E909556-631C-A04C-9123-48BE3C82604F}" dt="2021-02-17T13:51:33.906" v="1942" actId="313"/>
        <pc:sldMkLst>
          <pc:docMk/>
          <pc:sldMk cId="4272692565" sldId="272"/>
        </pc:sldMkLst>
        <pc:spChg chg="mod">
          <ac:chgData name="Jacopo GIRAUDO" userId="54084a90-a9f2-421b-8ce9-7491d33fc7b7" providerId="ADAL" clId="{2E909556-631C-A04C-9123-48BE3C82604F}" dt="2021-02-17T13:51:33.906" v="1942" actId="313"/>
          <ac:spMkLst>
            <pc:docMk/>
            <pc:sldMk cId="4272692565" sldId="272"/>
            <ac:spMk id="7" creationId="{4A1BC144-F9D3-4C42-96B8-114CC271BCF0}"/>
          </ac:spMkLst>
        </pc:spChg>
      </pc:sldChg>
      <pc:sldChg chg="addSp delSp modSp add mod modAnim">
        <pc:chgData name="Jacopo GIRAUDO" userId="54084a90-a9f2-421b-8ce9-7491d33fc7b7" providerId="ADAL" clId="{2E909556-631C-A04C-9123-48BE3C82604F}" dt="2021-02-17T13:44:52.611" v="1836"/>
        <pc:sldMkLst>
          <pc:docMk/>
          <pc:sldMk cId="1297657569" sldId="273"/>
        </pc:sldMkLst>
        <pc:spChg chg="del">
          <ac:chgData name="Jacopo GIRAUDO" userId="54084a90-a9f2-421b-8ce9-7491d33fc7b7" providerId="ADAL" clId="{2E909556-631C-A04C-9123-48BE3C82604F}" dt="2021-02-17T13:44:51.856" v="1835" actId="478"/>
          <ac:spMkLst>
            <pc:docMk/>
            <pc:sldMk cId="1297657569" sldId="27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2:18.110" v="1828" actId="113"/>
          <ac:spMkLst>
            <pc:docMk/>
            <pc:sldMk cId="1297657569" sldId="273"/>
            <ac:spMk id="7" creationId="{4A1BC144-F9D3-4C42-96B8-114CC271BCF0}"/>
          </ac:spMkLst>
        </pc:spChg>
        <pc:spChg chg="add mod">
          <ac:chgData name="Jacopo GIRAUDO" userId="54084a90-a9f2-421b-8ce9-7491d33fc7b7" providerId="ADAL" clId="{2E909556-631C-A04C-9123-48BE3C82604F}" dt="2021-02-17T13:44:52.611" v="1836"/>
          <ac:spMkLst>
            <pc:docMk/>
            <pc:sldMk cId="1297657569" sldId="273"/>
            <ac:spMk id="9" creationId="{652B46FC-7978-814D-9F07-61C3934565EA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8:25.295" v="1905" actId="313"/>
        <pc:sldMkLst>
          <pc:docMk/>
          <pc:sldMk cId="106785196" sldId="274"/>
        </pc:sldMkLst>
        <pc:spChg chg="mod">
          <ac:chgData name="Jacopo GIRAUDO" userId="54084a90-a9f2-421b-8ce9-7491d33fc7b7" providerId="ADAL" clId="{2E909556-631C-A04C-9123-48BE3C82604F}" dt="2021-02-17T13:46:37.715" v="1862" actId="20577"/>
          <ac:spMkLst>
            <pc:docMk/>
            <pc:sldMk cId="10678519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25.295" v="1905" actId="313"/>
          <ac:spMkLst>
            <pc:docMk/>
            <pc:sldMk cId="106785196" sldId="27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6:52.018" v="1874" actId="20577"/>
        <pc:sldMkLst>
          <pc:docMk/>
          <pc:sldMk cId="3044568637" sldId="275"/>
        </pc:sldMkLst>
        <pc:spChg chg="mod">
          <ac:chgData name="Jacopo GIRAUDO" userId="54084a90-a9f2-421b-8ce9-7491d33fc7b7" providerId="ADAL" clId="{2E909556-631C-A04C-9123-48BE3C82604F}" dt="2021-02-17T13:46:52.018" v="1874" actId="20577"/>
          <ac:spMkLst>
            <pc:docMk/>
            <pc:sldMk cId="3044568637" sldId="27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3:59.104" v="682" actId="255"/>
          <ac:spMkLst>
            <pc:docMk/>
            <pc:sldMk cId="3044568637" sldId="275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2E909556-631C-A04C-9123-48BE3C82604F}" dt="2021-02-16T09:59:31.449" v="789" actId="2696"/>
        <pc:sldMkLst>
          <pc:docMk/>
          <pc:sldMk cId="1854804345" sldId="276"/>
        </pc:sldMkLst>
      </pc:sldChg>
      <pc:sldChg chg="modSp add mod modAnim">
        <pc:chgData name="Jacopo GIRAUDO" userId="54084a90-a9f2-421b-8ce9-7491d33fc7b7" providerId="ADAL" clId="{2E909556-631C-A04C-9123-48BE3C82604F}" dt="2021-02-16T10:23:20.973" v="1790"/>
        <pc:sldMkLst>
          <pc:docMk/>
          <pc:sldMk cId="3772794503" sldId="277"/>
        </pc:sldMkLst>
        <pc:spChg chg="mod">
          <ac:chgData name="Jacopo GIRAUDO" userId="54084a90-a9f2-421b-8ce9-7491d33fc7b7" providerId="ADAL" clId="{2E909556-631C-A04C-9123-48BE3C82604F}" dt="2021-02-16T09:57:39.184" v="764" actId="20577"/>
          <ac:spMkLst>
            <pc:docMk/>
            <pc:sldMk cId="3772794503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8:52.539" v="787" actId="114"/>
          <ac:spMkLst>
            <pc:docMk/>
            <pc:sldMk cId="3772794503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2E909556-631C-A04C-9123-48BE3C82604F}" dt="2021-02-17T13:49:03.640" v="1918" actId="313"/>
        <pc:sldMkLst>
          <pc:docMk/>
          <pc:sldMk cId="214332005" sldId="278"/>
        </pc:sldMkLst>
        <pc:spChg chg="mod">
          <ac:chgData name="Jacopo GIRAUDO" userId="54084a90-a9f2-421b-8ce9-7491d33fc7b7" providerId="ADAL" clId="{2E909556-631C-A04C-9123-48BE3C82604F}" dt="2021-02-16T09:59:59.282" v="838" actId="1076"/>
          <ac:spMkLst>
            <pc:docMk/>
            <pc:sldMk cId="214332005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03.640" v="1918" actId="313"/>
          <ac:spMkLst>
            <pc:docMk/>
            <pc:sldMk cId="214332005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15.231" v="1803"/>
        <pc:sldMkLst>
          <pc:docMk/>
          <pc:sldMk cId="419231064" sldId="279"/>
        </pc:sldMkLst>
        <pc:spChg chg="mod">
          <ac:chgData name="Jacopo GIRAUDO" userId="54084a90-a9f2-421b-8ce9-7491d33fc7b7" providerId="ADAL" clId="{2E909556-631C-A04C-9123-48BE3C82604F}" dt="2021-02-16T10:02:14.162" v="905" actId="20577"/>
          <ac:spMkLst>
            <pc:docMk/>
            <pc:sldMk cId="419231064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5:06.925" v="948" actId="20577"/>
          <ac:spMkLst>
            <pc:docMk/>
            <pc:sldMk cId="419231064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40.088" v="1809"/>
        <pc:sldMkLst>
          <pc:docMk/>
          <pc:sldMk cId="1047391362" sldId="280"/>
        </pc:sldMkLst>
        <pc:spChg chg="mod">
          <ac:chgData name="Jacopo GIRAUDO" userId="54084a90-a9f2-421b-8ce9-7491d33fc7b7" providerId="ADAL" clId="{2E909556-631C-A04C-9123-48BE3C82604F}" dt="2021-02-16T10:05:30.713" v="993" actId="20577"/>
          <ac:spMkLst>
            <pc:docMk/>
            <pc:sldMk cId="1047391362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7:11.908" v="1019" actId="255"/>
          <ac:spMkLst>
            <pc:docMk/>
            <pc:sldMk cId="1047391362" sldId="280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16.311" v="1884" actId="20577"/>
        <pc:sldMkLst>
          <pc:docMk/>
          <pc:sldMk cId="2705165534" sldId="281"/>
        </pc:sldMkLst>
        <pc:spChg chg="mod">
          <ac:chgData name="Jacopo GIRAUDO" userId="54084a90-a9f2-421b-8ce9-7491d33fc7b7" providerId="ADAL" clId="{2E909556-631C-A04C-9123-48BE3C82604F}" dt="2021-02-17T13:47:16.311" v="1884" actId="20577"/>
          <ac:spMkLst>
            <pc:docMk/>
            <pc:sldMk cId="2705165534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9:28.472" v="1437" actId="20577"/>
          <ac:spMkLst>
            <pc:docMk/>
            <pc:sldMk cId="2705165534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24.473" v="1894" actId="20577"/>
        <pc:sldMkLst>
          <pc:docMk/>
          <pc:sldMk cId="669513429" sldId="282"/>
        </pc:sldMkLst>
        <pc:spChg chg="mod">
          <ac:chgData name="Jacopo GIRAUDO" userId="54084a90-a9f2-421b-8ce9-7491d33fc7b7" providerId="ADAL" clId="{2E909556-631C-A04C-9123-48BE3C82604F}" dt="2021-02-17T13:47:24.473" v="1894" actId="20577"/>
          <ac:spMkLst>
            <pc:docMk/>
            <pc:sldMk cId="669513429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11:34.778" v="1697" actId="20577"/>
          <ac:spMkLst>
            <pc:docMk/>
            <pc:sldMk cId="669513429" sldId="282"/>
            <ac:spMk id="7" creationId="{4A1BC144-F9D3-4C42-96B8-114CC271BC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27/02/2022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13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437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346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373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99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953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3818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404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972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038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521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513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60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074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17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27/02/2022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27/02/2022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27/02/2022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</a:t>
            </a:r>
            <a:r>
              <a:rPr lang="it-IT" sz="2000" b="1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2021/22</a:t>
            </a:r>
            <a:endParaRPr lang="it-IT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Ricerche sull’inserimento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lavorativo degli immigrati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582805" y="2030980"/>
            <a:ext cx="10851813" cy="296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 modello mediterraneo di immigrazione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Esiste davvero un modello mediterraneo con caratteristiche specifiche? Se sì, in che misura si differenzia dai paesi dell’Europa centro-settentrionale?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All’immigrazione nei sistemi fordisti e post-fordisti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Fattori di attrazione dell’economia post-fordista</a:t>
            </a:r>
          </a:p>
        </p:txBody>
      </p:sp>
    </p:spTree>
    <p:extLst>
      <p:ext uri="{BB962C8B-B14F-4D97-AF65-F5344CB8AC3E}">
        <p14:creationId xmlns:p14="http://schemas.microsoft.com/office/powerpoint/2010/main" val="32093587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dibattito sul modello mediterraneo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75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 metà degli anni Settanta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Cambiamento di status dei paesi dell’Europa mediterranea, da esploratori a importatori di manodopera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Modello di immigrazione caratterizzato da: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Flussi spontanei e improvvisi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Grande diversità dei paesi d’origine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Asimmetrie di genere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Irregolarità e clandestinità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Marginalità sociale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Occupazioni precarie</a:t>
            </a:r>
          </a:p>
        </p:txBody>
      </p:sp>
    </p:spTree>
    <p:extLst>
      <p:ext uri="{BB962C8B-B14F-4D97-AF65-F5344CB8AC3E}">
        <p14:creationId xmlns:p14="http://schemas.microsoft.com/office/powerpoint/2010/main" val="2200710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79019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Migrazioni nelle economie contemporanee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58296" y="1834566"/>
            <a:ext cx="10851813" cy="3619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Altri studiosi però hanno messo in luce come anche i mercati del lavoro dei paesi del centro-nord Europa sono cambiati nel senso di una crescente terziarizzazione,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flessibilizzazione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informalizzazione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Presenza persistente dei lavori delle 5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pesanti, pericolosi, precari, poco pagati, penalizzati socialmente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Paesi sviluppati come importatori riluttanti</a:t>
            </a:r>
          </a:p>
        </p:txBody>
      </p:sp>
    </p:spTree>
    <p:extLst>
      <p:ext uri="{BB962C8B-B14F-4D97-AF65-F5344CB8AC3E}">
        <p14:creationId xmlns:p14="http://schemas.microsoft.com/office/powerpoint/2010/main" val="1474714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Migrazioni </a:t>
            </a:r>
            <a:r>
              <a:rPr lang="it-IT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nell’Europa post-bellica</a:t>
            </a:r>
          </a:p>
          <a:p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nelle economie contemporanee 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(p. </a:t>
            </a:r>
            <a:r>
              <a:rPr lang="it-IT" sz="36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73)</a:t>
            </a:r>
            <a:endParaRPr lang="it-IT" sz="36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84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Differenze in termini di: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Provenienze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Aree di destinazione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Caratteristiche demografiche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Settori di inserimento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Politiche migratorie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Inquadramento normativo del lavoro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Sistema economico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Ruolo dell’offerta immigrata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Orizzonte temporale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Cittadinanza sociale</a:t>
            </a:r>
          </a:p>
        </p:txBody>
      </p:sp>
    </p:spTree>
    <p:extLst>
      <p:ext uri="{BB962C8B-B14F-4D97-AF65-F5344CB8AC3E}">
        <p14:creationId xmlns:p14="http://schemas.microsoft.com/office/powerpoint/2010/main" val="1067851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714581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Migrazioni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nelle economie contemporanee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9823" y="1633526"/>
            <a:ext cx="10851813" cy="4290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Domanda di lavoro immigrato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più incentrata sulla 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fabbrica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Ristrutturazione dell’industria, decentramento e terziarizzazione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Settori non permeabili all'innovazione tecnologica e non trasferibili in paesi con eccedenze di manodopera a basso costo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Servizi alle persone e centralità dell'offerta – in via di riduzione – di servizi di welfare (domanda di cura)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‏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686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714581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Migrazioni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nelle economie contemporanee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9823" y="1633526"/>
            <a:ext cx="10851813" cy="3879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Politiche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Chiusura ufficiale e negazione della necessità di manodopera straniera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anche legalizzazioni e sanatorie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Titoli di soggiorno e status giuridici sempre più diversificati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Stratificazione civica</a:t>
            </a:r>
            <a:endParaRPr lang="it-IT" altLang="it-IT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Offerta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Autonomizzazione e ruolo propulsivo delle reti</a:t>
            </a:r>
          </a:p>
        </p:txBody>
      </p:sp>
    </p:spTree>
    <p:extLst>
      <p:ext uri="{BB962C8B-B14F-4D97-AF65-F5344CB8AC3E}">
        <p14:creationId xmlns:p14="http://schemas.microsoft.com/office/powerpoint/2010/main" val="11424603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caso italiano.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Caratteristiche generali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682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Anni ‘70-‘80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paese di emigrazione a paese di immigrazione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Fattori che hanno originato la domanda di lavoratori immigrati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Struttura industriale basata su piccole e medie imprese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Settori caratterizzati da stagionalità, discontinuità dell’occupazione, lavoro sommerso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Edilizia, servizi turistici e alberghieri, raccolta di prodotti agricoli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Terziario urbano non qualificato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Sostituzione delle donne nell’ambito della cura (welfare invisibile)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Squilibri territoriali tra nord e sud del paese non più compensati dalle migrazioni interne</a:t>
            </a:r>
          </a:p>
        </p:txBody>
      </p:sp>
    </p:spTree>
    <p:extLst>
      <p:ext uri="{BB962C8B-B14F-4D97-AF65-F5344CB8AC3E}">
        <p14:creationId xmlns:p14="http://schemas.microsoft.com/office/powerpoint/2010/main" val="4084770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caso italiano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056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Domanda di lavoro immigrato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nella società italiana, ne riflette contraddizioni e aspetti problematici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Rischi dell’estrema adattabilità del lavoro immigrato al fabbisogno del nostro sistema economico e sociale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Sfruttamento, violazione dei diritti, non rispetto del trattamento minimo contrattuale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Elevato tasso di esposizione a infortuni e flessibilità estrema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Spreco dei cervelli e “deficit di qualità” del lavoro immigrato</a:t>
            </a:r>
          </a:p>
        </p:txBody>
      </p:sp>
    </p:spTree>
    <p:extLst>
      <p:ext uri="{BB962C8B-B14F-4D97-AF65-F5344CB8AC3E}">
        <p14:creationId xmlns:p14="http://schemas.microsoft.com/office/powerpoint/2010/main" val="3772794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gli studenti frequentanti con</a:t>
            </a:r>
          </a:p>
          <a:p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Programma da 6 crediti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244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Capitolo 3 fino a pagina 80 (‘No da Una pluralità di modelli territoriali’)</a:t>
            </a:r>
            <a:endParaRPr lang="it-IT" altLang="it-IT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57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L’inserimento</a:t>
            </a:r>
            <a:b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 mercato del lavoro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 febbraio 2022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347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83663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Immigrazione per lavoro.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Domande di ricerca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515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Lavoratore che attraversa le frontiere per cercare lavoro all’estero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Figura classica dei fenomeni migratori</a:t>
            </a:r>
          </a:p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Domande delle ricerche sui lavoratori immigrati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il tempo, si assimileranno/integreranno nella forza lavoro nazionale? Migliorando in questo modo le loro condizioni sociali e arrivando a competere con i cittadini nazionali per i lavori più qualificati?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Oppure sono destinati a rimanere in una posizione subalterna e svantaggiata?</a:t>
            </a:r>
          </a:p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endParaRPr 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26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Tre prospettive teoriche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3109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Approccio liberale e assimilazionista</a:t>
            </a:r>
          </a:p>
          <a:p>
            <a:pPr marL="571500" indent="-5715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Approccio strutturalista</a:t>
            </a:r>
          </a:p>
          <a:p>
            <a:pPr marL="571500" indent="-5715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Costruzione sociale dei processi economici e capitale sociale</a:t>
            </a:r>
          </a:p>
        </p:txBody>
      </p:sp>
    </p:spTree>
    <p:extLst>
      <p:ext uri="{BB962C8B-B14F-4D97-AF65-F5344CB8AC3E}">
        <p14:creationId xmlns:p14="http://schemas.microsoft.com/office/powerpoint/2010/main" val="1246868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Approccio liberale e assimilazionista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64244" cy="3278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Scuola di Chicago (anni ‘20-‘30)‏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Punto di vista ottimistico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 mano si procede nel processo di acculturazione (apprendimento della lingua e della cultura)‏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Mobilità sociale (avanzamento nel mercato del lavoro)‏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</a:t>
            </a:r>
            <a:r>
              <a:rPr lang="it-IT" altLang="it-IT" sz="25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peddler</a:t>
            </a: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it-IT" altLang="it-IT" sz="25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plumber</a:t>
            </a: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</a:t>
            </a:r>
            <a:r>
              <a:rPr lang="it-IT" altLang="it-IT" sz="25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</a:t>
            </a:r>
            <a:endParaRPr lang="it-IT" altLang="it-IT" sz="25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Assimilazione come processo individuale e desiderabile</a:t>
            </a:r>
          </a:p>
        </p:txBody>
      </p:sp>
    </p:spTree>
    <p:extLst>
      <p:ext uri="{BB962C8B-B14F-4D97-AF65-F5344CB8AC3E}">
        <p14:creationId xmlns:p14="http://schemas.microsoft.com/office/powerpoint/2010/main" val="3625744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Approccio strutturalista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945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Sociologia critica, studiosi marxisti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Visione più pessimista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Marxisti: “esercito industriale di riserva” 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Piore</a:t>
            </a: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“settore secondario del mercato del lavoro”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Gerarchia delle occupazioni e diseguaglianze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Pratiche discriminatorie, anche verso le seconde generazioni, ciò che scoraggia l’investimento nell'istruzione e nella formazione professionale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Castles</a:t>
            </a: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Miller (1993)‏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Segmentazione del mercato del lavoro in nicchie separate e biforcazione dell’impiego dei lavoratori stranieri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Sassen</a:t>
            </a: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(1997)‏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Città globali</a:t>
            </a:r>
          </a:p>
        </p:txBody>
      </p:sp>
    </p:spTree>
    <p:extLst>
      <p:ext uri="{BB962C8B-B14F-4D97-AF65-F5344CB8AC3E}">
        <p14:creationId xmlns:p14="http://schemas.microsoft.com/office/powerpoint/2010/main" val="3033092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Approccio strutturalista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3376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Pratiche discriminatorie e condizioni svantaggiate degli immigrati e delle seconde generazioni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Ristrutturazione delle economie industriali a partire dagli anni ‘70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Immigrati concentrati nelle professioni più flessibili e instabili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L’arrivo di nuovi migranti per giunta peggiora le condizioni di quanti sono già insediati</a:t>
            </a:r>
          </a:p>
        </p:txBody>
      </p:sp>
    </p:spTree>
    <p:extLst>
      <p:ext uri="{BB962C8B-B14F-4D97-AF65-F5344CB8AC3E}">
        <p14:creationId xmlns:p14="http://schemas.microsoft.com/office/powerpoint/2010/main" val="4272692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Costruzione sociale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dei processi economici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03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Nuova sociologia economica di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Polanyi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(1974) ripresa da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Granovetter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(1985)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Legami sociali, appartenenze culturali e relazioni interpersonali come fattori importanti per comprendere comportamenti e rapporti nella sfera economica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Capitale sociale e </a:t>
            </a:r>
            <a:r>
              <a:rPr lang="it-IT" altLang="it-IT" sz="31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embeddedness</a:t>
            </a:r>
            <a:endParaRPr lang="it-IT" altLang="it-IT" sz="31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incastonamento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dell’azione economica in più ampi contesti sociali che la favoriscono, la modellano e la vincolano</a:t>
            </a:r>
          </a:p>
        </p:txBody>
      </p:sp>
    </p:spTree>
    <p:extLst>
      <p:ext uri="{BB962C8B-B14F-4D97-AF65-F5344CB8AC3E}">
        <p14:creationId xmlns:p14="http://schemas.microsoft.com/office/powerpoint/2010/main" val="3517325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409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centro dell’attenzione gli </a:t>
            </a:r>
            <a:r>
              <a:rPr lang="it-IT" altLang="it-IT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attori sociali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Datori di lavoro e lavoratori coinvolti in estese reti di </a:t>
            </a:r>
            <a:r>
              <a:rPr lang="it-IT" altLang="it-IT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relazioni sociali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Ricerca di lavoro e di lavoratori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Processo che avviene utilizzando le risorse relazionali delle </a:t>
            </a:r>
            <a:r>
              <a:rPr lang="it-IT" altLang="it-IT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sociali</a:t>
            </a: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che forniscono informazioni sui posti disponibili, sui lavoratori disponibili ecc.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Azione economica degli immigrati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tipico di costruzione sociale dei processi economici come evidenziato dalle </a:t>
            </a:r>
            <a:r>
              <a:rPr lang="it-IT" altLang="it-IT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etniche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relazioni sociali, ovvero il legame della persona con la rete etnica, influenzano le decisioni economiche, ovvero la decisione di assumere una certa persona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decisioni economiche sono “incastonate” in un complesso di vincoli e rapporti sociali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2B46FC-7978-814D-9F07-61C3934565EA}"/>
              </a:ext>
            </a:extLst>
          </p:cNvPr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Costruzione sociale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dei processi economici</a:t>
            </a:r>
          </a:p>
        </p:txBody>
      </p:sp>
    </p:spTree>
    <p:extLst>
      <p:ext uri="{BB962C8B-B14F-4D97-AF65-F5344CB8AC3E}">
        <p14:creationId xmlns:p14="http://schemas.microsoft.com/office/powerpoint/2010/main" val="12976575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65F4D9-EE44-4726-A804-CB280228D1A5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b71389bb-505c-41ff-a31c-1ca5b92601c4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1097</Words>
  <Application>Microsoft Office PowerPoint</Application>
  <PresentationFormat>Widescreen</PresentationFormat>
  <Paragraphs>180</Paragraphs>
  <Slides>18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Tahoma</vt:lpstr>
      <vt:lpstr>Wingdings</vt:lpstr>
      <vt:lpstr>Tema di Office</vt:lpstr>
      <vt:lpstr>Dinamiche e politiche dell’immigrazione</vt:lpstr>
      <vt:lpstr>L’inserimento nel mercato del lavoro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65</cp:revision>
  <dcterms:created xsi:type="dcterms:W3CDTF">2019-05-28T15:53:33Z</dcterms:created>
  <dcterms:modified xsi:type="dcterms:W3CDTF">2022-02-27T18:20:07Z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