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64" r:id="rId3"/>
    <p:sldId id="258" r:id="rId4"/>
    <p:sldId id="257" r:id="rId5"/>
    <p:sldId id="265" r:id="rId6"/>
    <p:sldId id="267" r:id="rId7"/>
    <p:sldId id="266" r:id="rId8"/>
    <p:sldId id="261" r:id="rId9"/>
    <p:sldId id="262" r:id="rId10"/>
    <p:sldId id="263" r:id="rId11"/>
    <p:sldId id="260" r:id="rId12"/>
    <p:sldId id="269" r:id="rId13"/>
    <p:sldId id="268" r:id="rId14"/>
    <p:sldId id="270" r:id="rId15"/>
    <p:sldId id="271" r:id="rId16"/>
    <p:sldId id="272" r:id="rId17"/>
    <p:sldId id="273" r:id="rId18"/>
    <p:sldId id="274" r:id="rId19"/>
    <p:sldId id="275" r:id="rId20"/>
    <p:sldId id="276" r:id="rId21"/>
    <p:sldId id="293" r:id="rId22"/>
    <p:sldId id="294"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41"/>
    <p:restoredTop sz="94762"/>
  </p:normalViewPr>
  <p:slideViewPr>
    <p:cSldViewPr snapToGrid="0">
      <p:cViewPr varScale="1">
        <p:scale>
          <a:sx n="87" d="100"/>
          <a:sy n="87" d="100"/>
        </p:scale>
        <p:origin x="208" y="92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Shape 41"/>
          <p:cNvSpPr>
            <a:spLocks noGrp="1" noRot="1" noChangeAspect="1"/>
          </p:cNvSpPr>
          <p:nvPr>
            <p:ph type="sldImg"/>
          </p:nvPr>
        </p:nvSpPr>
        <p:spPr>
          <a:xfrm>
            <a:off x="1143000" y="685800"/>
            <a:ext cx="4572000" cy="3429000"/>
          </a:xfrm>
          <a:prstGeom prst="rect">
            <a:avLst/>
          </a:prstGeom>
        </p:spPr>
        <p:txBody>
          <a:bodyPr/>
          <a:lstStyle/>
          <a:p>
            <a:endParaRPr/>
          </a:p>
        </p:txBody>
      </p:sp>
      <p:sp>
        <p:nvSpPr>
          <p:cNvPr id="42" name="Shape 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34706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sp>
        <p:nvSpPr>
          <p:cNvPr id="13"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4"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pic>
        <p:nvPicPr>
          <p:cNvPr id="15" name="Immagine 8" descr="Immagine 8"/>
          <p:cNvPicPr>
            <a:picLocks noChangeAspect="1"/>
          </p:cNvPicPr>
          <p:nvPr/>
        </p:nvPicPr>
        <p:blipFill>
          <a:blip r:embed="rId2"/>
          <a:stretch>
            <a:fillRect/>
          </a:stretch>
        </p:blipFill>
        <p:spPr>
          <a:xfrm>
            <a:off x="4633514" y="297600"/>
            <a:ext cx="2896855" cy="1376475"/>
          </a:xfrm>
          <a:prstGeom prst="rect">
            <a:avLst/>
          </a:prstGeom>
          <a:ln w="12700">
            <a:miter lim="400000"/>
          </a:ln>
        </p:spPr>
      </p:pic>
      <p:sp>
        <p:nvSpPr>
          <p:cNvPr id="16" name="Rettangolo 10"/>
          <p:cNvSpPr/>
          <p:nvPr/>
        </p:nvSpPr>
        <p:spPr>
          <a:xfrm>
            <a:off x="-9183" y="5735637"/>
            <a:ext cx="12192003" cy="1122364"/>
          </a:xfrm>
          <a:prstGeom prst="rect">
            <a:avLst/>
          </a:prstGeom>
          <a:solidFill>
            <a:srgbClr val="BB1717"/>
          </a:solidFill>
          <a:ln w="12700">
            <a:solidFill>
              <a:srgbClr val="BB1717"/>
            </a:solidFill>
            <a:miter/>
          </a:ln>
        </p:spPr>
        <p:txBody>
          <a:bodyPr lIns="45719" rIns="45719" anchor="ctr"/>
          <a:lstStyle/>
          <a:p>
            <a:pPr algn="ctr">
              <a:defRPr>
                <a:solidFill>
                  <a:srgbClr val="FFFFFF"/>
                </a:solidFill>
              </a:defRPr>
            </a:pPr>
            <a:endParaRPr/>
          </a:p>
        </p:txBody>
      </p:sp>
      <p:sp>
        <p:nvSpPr>
          <p:cNvPr id="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1" name="Rectangle 6"/>
          <p:cNvSpPr/>
          <p:nvPr/>
        </p:nvSpPr>
        <p:spPr>
          <a:xfrm>
            <a:off x="2438400" y="-1"/>
            <a:ext cx="7999414" cy="182882"/>
          </a:xfrm>
          <a:prstGeom prst="rect">
            <a:avLst/>
          </a:prstGeom>
          <a:solidFill>
            <a:srgbClr val="D6D9CD"/>
          </a:solidFill>
          <a:ln w="12700">
            <a:miter lim="400000"/>
          </a:ln>
        </p:spPr>
        <p:txBody>
          <a:bodyPr lIns="45719" rIns="45719" anchor="ctr"/>
          <a:lstStyle/>
          <a:p>
            <a:pPr algn="ctr" defTabSz="457200">
              <a:defRPr>
                <a:solidFill>
                  <a:srgbClr val="FFFFFF"/>
                </a:solidFill>
                <a:latin typeface="Century Gothic"/>
                <a:ea typeface="Century Gothic"/>
                <a:cs typeface="Century Gothic"/>
                <a:sym typeface="Century Gothic"/>
              </a:defRPr>
            </a:pPr>
            <a:endParaRPr/>
          </a:p>
        </p:txBody>
      </p:sp>
      <p:sp>
        <p:nvSpPr>
          <p:cNvPr id="32" name="Rectangle 7"/>
          <p:cNvSpPr/>
          <p:nvPr/>
        </p:nvSpPr>
        <p:spPr>
          <a:xfrm>
            <a:off x="2438400" y="6675119"/>
            <a:ext cx="7999414" cy="182881"/>
          </a:xfrm>
          <a:prstGeom prst="rect">
            <a:avLst/>
          </a:prstGeom>
          <a:solidFill>
            <a:srgbClr val="E4E6DE"/>
          </a:solidFill>
          <a:ln w="12700">
            <a:miter lim="400000"/>
          </a:ln>
        </p:spPr>
        <p:txBody>
          <a:bodyPr lIns="45719" rIns="45719" anchor="ctr"/>
          <a:lstStyle/>
          <a:p>
            <a:pPr algn="ctr" defTabSz="457200">
              <a:defRPr>
                <a:solidFill>
                  <a:srgbClr val="FFFFFF"/>
                </a:solidFill>
                <a:latin typeface="Century Gothic"/>
                <a:ea typeface="Century Gothic"/>
                <a:cs typeface="Century Gothic"/>
                <a:sym typeface="Century Gothic"/>
              </a:defRPr>
            </a:pPr>
            <a:endParaRPr/>
          </a:p>
        </p:txBody>
      </p:sp>
      <p:sp>
        <p:nvSpPr>
          <p:cNvPr id="33" name="Titolo Testo"/>
          <p:cNvSpPr txBox="1">
            <a:spLocks noGrp="1"/>
          </p:cNvSpPr>
          <p:nvPr>
            <p:ph type="title"/>
          </p:nvPr>
        </p:nvSpPr>
        <p:spPr>
          <a:xfrm>
            <a:off x="1524000" y="1123856"/>
            <a:ext cx="8913814" cy="914401"/>
          </a:xfrm>
          <a:prstGeom prst="rect">
            <a:avLst/>
          </a:prstGeom>
          <a:solidFill>
            <a:srgbClr val="333333"/>
          </a:solidFill>
        </p:spPr>
        <p:txBody>
          <a:bodyPr/>
          <a:lstStyle>
            <a:lvl1pPr>
              <a:lnSpc>
                <a:spcPct val="100000"/>
              </a:lnSpc>
              <a:defRPr sz="3600">
                <a:solidFill>
                  <a:srgbClr val="FFFFFF"/>
                </a:solidFill>
                <a:latin typeface="Century Gothic"/>
                <a:ea typeface="Century Gothic"/>
                <a:cs typeface="Century Gothic"/>
                <a:sym typeface="Century Gothic"/>
              </a:defRPr>
            </a:lvl1pPr>
          </a:lstStyle>
          <a:p>
            <a:r>
              <a:t>Titolo Testo</a:t>
            </a:r>
          </a:p>
        </p:txBody>
      </p:sp>
      <p:sp>
        <p:nvSpPr>
          <p:cNvPr id="34" name="Corpo livello uno…"/>
          <p:cNvSpPr txBox="1">
            <a:spLocks noGrp="1"/>
          </p:cNvSpPr>
          <p:nvPr>
            <p:ph type="body" sz="half" idx="1"/>
          </p:nvPr>
        </p:nvSpPr>
        <p:spPr>
          <a:xfrm>
            <a:off x="2638424" y="2595561"/>
            <a:ext cx="7610476" cy="3670768"/>
          </a:xfrm>
          <a:prstGeom prst="rect">
            <a:avLst/>
          </a:prstGeom>
        </p:spPr>
        <p:txBody>
          <a:bodyPr/>
          <a:lstStyle>
            <a:lvl1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1pPr>
            <a:lvl2pPr marL="723194" indent="-373944">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2pPr>
            <a:lvl3pPr marL="1073855" indent="-388055">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3pPr>
            <a:lvl4pPr marL="1408994" indent="-373944">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4pPr>
            <a:lvl5pPr marL="1759655" indent="-388055">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lvl5pPr>
          </a:lstStyle>
          <a:p>
            <a:r>
              <a:t>Corpo livello uno</a:t>
            </a:r>
          </a:p>
          <a:p>
            <a:pPr lvl="1"/>
            <a:r>
              <a:t>Corpo livello due</a:t>
            </a:r>
          </a:p>
          <a:p>
            <a:pPr lvl="2"/>
            <a:r>
              <a:t>Corpo livello tre</a:t>
            </a:r>
          </a:p>
          <a:p>
            <a:pPr lvl="3"/>
            <a:r>
              <a:t>Corpo livello quattro</a:t>
            </a:r>
          </a:p>
          <a:p>
            <a:pPr lvl="4"/>
            <a:r>
              <a:t>Corpo livello cinque</a:t>
            </a:r>
          </a:p>
        </p:txBody>
      </p:sp>
      <p:sp>
        <p:nvSpPr>
          <p:cNvPr id="35" name="Numero diapositiva"/>
          <p:cNvSpPr txBox="1">
            <a:spLocks noGrp="1"/>
          </p:cNvSpPr>
          <p:nvPr>
            <p:ph type="sldNum" sz="quarter" idx="2"/>
          </p:nvPr>
        </p:nvSpPr>
        <p:spPr>
          <a:xfrm>
            <a:off x="10430793" y="6652587"/>
            <a:ext cx="223402" cy="198101"/>
          </a:xfrm>
          <a:prstGeom prst="rect">
            <a:avLst/>
          </a:prstGeom>
        </p:spPr>
        <p:txBody>
          <a:bodyPr/>
          <a:lstStyle>
            <a:lvl1pPr algn="ctr" defTabSz="449262">
              <a:defRPr sz="800">
                <a:solidFill>
                  <a:srgbClr val="DFE0D4"/>
                </a:solidFill>
                <a:latin typeface="Rockwell"/>
                <a:ea typeface="Rockwell"/>
                <a:cs typeface="Rockwell"/>
                <a:sym typeface="Rockwell"/>
              </a:defRPr>
            </a:lvl1p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magine 6" descr="Immagine 6"/>
          <p:cNvPicPr>
            <a:picLocks noChangeAspect="1"/>
          </p:cNvPicPr>
          <p:nvPr/>
        </p:nvPicPr>
        <p:blipFill>
          <a:blip r:embed="rId5"/>
          <a:stretch>
            <a:fillRect/>
          </a:stretch>
        </p:blipFill>
        <p:spPr>
          <a:xfrm>
            <a:off x="9786402" y="136525"/>
            <a:ext cx="2182696" cy="1037134"/>
          </a:xfrm>
          <a:prstGeom prst="rect">
            <a:avLst/>
          </a:prstGeom>
          <a:ln w="12700">
            <a:miter lim="400000"/>
          </a:ln>
        </p:spPr>
      </p:pic>
      <p:sp>
        <p:nvSpPr>
          <p:cNvPr id="3" name="Rettangolo 9"/>
          <p:cNvSpPr/>
          <p:nvPr/>
        </p:nvSpPr>
        <p:spPr>
          <a:xfrm>
            <a:off x="-9183" y="6084606"/>
            <a:ext cx="12192003" cy="773395"/>
          </a:xfrm>
          <a:prstGeom prst="rect">
            <a:avLst/>
          </a:prstGeom>
          <a:solidFill>
            <a:srgbClr val="BB1717"/>
          </a:solidFill>
          <a:ln w="12700">
            <a:solidFill>
              <a:srgbClr val="BB1717"/>
            </a:solidFill>
            <a:miter/>
          </a:ln>
        </p:spPr>
        <p:txBody>
          <a:bodyPr lIns="45719" rIns="45719" anchor="ctr"/>
          <a:lstStyle/>
          <a:p>
            <a:pPr algn="ctr">
              <a:defRPr>
                <a:solidFill>
                  <a:srgbClr val="FFFFFF"/>
                </a:solidFill>
              </a:defRPr>
            </a:pPr>
            <a:endParaRPr/>
          </a:p>
        </p:txBody>
      </p:sp>
      <p:sp>
        <p:nvSpPr>
          <p:cNvPr id="4" name="Titolo Testo"/>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5" name="Corpo livello uno…"/>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 name="Numero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colorado.edu/asmagazine-archive/node/186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olo 1"/>
          <p:cNvSpPr txBox="1">
            <a:spLocks noGrp="1"/>
          </p:cNvSpPr>
          <p:nvPr>
            <p:ph type="ctrTitle"/>
          </p:nvPr>
        </p:nvSpPr>
        <p:spPr>
          <a:xfrm>
            <a:off x="0" y="2039493"/>
            <a:ext cx="12192000" cy="1389507"/>
          </a:xfrm>
          <a:prstGeom prst="rect">
            <a:avLst/>
          </a:prstGeom>
        </p:spPr>
        <p:txBody>
          <a:bodyPr/>
          <a:lstStyle/>
          <a:p>
            <a:pPr defTabSz="804672">
              <a:defRPr sz="4752" b="1">
                <a:solidFill>
                  <a:srgbClr val="BB1717"/>
                </a:solidFill>
                <a:latin typeface="Tahoma"/>
                <a:ea typeface="Tahoma"/>
                <a:cs typeface="Tahoma"/>
                <a:sym typeface="Tahoma"/>
              </a:defRPr>
            </a:pPr>
            <a:r>
              <a:t>CLASSIFICAZIONE </a:t>
            </a:r>
            <a:br/>
            <a:r>
              <a:rPr sz="4136"/>
              <a:t>e origini dell’antropologia politica</a:t>
            </a:r>
          </a:p>
        </p:txBody>
      </p:sp>
      <p:sp>
        <p:nvSpPr>
          <p:cNvPr id="45" name="Sottotitolo 2"/>
          <p:cNvSpPr txBox="1">
            <a:spLocks noGrp="1"/>
          </p:cNvSpPr>
          <p:nvPr>
            <p:ph type="subTitle" sz="half" idx="1"/>
          </p:nvPr>
        </p:nvSpPr>
        <p:spPr>
          <a:xfrm>
            <a:off x="-9182" y="3928543"/>
            <a:ext cx="12182818" cy="1389507"/>
          </a:xfrm>
          <a:prstGeom prst="rect">
            <a:avLst/>
          </a:prstGeom>
        </p:spPr>
        <p:txBody>
          <a:bodyPr/>
          <a:lstStyle>
            <a:lvl1pPr>
              <a:defRPr sz="4000" b="1">
                <a:solidFill>
                  <a:srgbClr val="5B5A5A"/>
                </a:solidFill>
                <a:latin typeface="Tahoma"/>
                <a:ea typeface="Tahoma"/>
                <a:cs typeface="Tahoma"/>
                <a:sym typeface="Tahoma"/>
              </a:defRPr>
            </a:lvl1pPr>
          </a:lstStyle>
          <a:p>
            <a:r>
              <a:t>Sofia Venturoli</a:t>
            </a:r>
          </a:p>
        </p:txBody>
      </p:sp>
      <p:sp>
        <p:nvSpPr>
          <p:cNvPr id="46" name="Sottotitolo 2"/>
          <p:cNvSpPr txBox="1"/>
          <p:nvPr/>
        </p:nvSpPr>
        <p:spPr>
          <a:xfrm>
            <a:off x="36538" y="5986831"/>
            <a:ext cx="12091378" cy="871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lnSpc>
                <a:spcPct val="90000"/>
              </a:lnSpc>
              <a:spcBef>
                <a:spcPts val="1000"/>
              </a:spcBef>
              <a:defRPr sz="2000" b="1">
                <a:solidFill>
                  <a:srgbClr val="FFFFFF"/>
                </a:solidFill>
                <a:latin typeface="Tahoma"/>
                <a:ea typeface="Tahoma"/>
                <a:cs typeface="Tahoma"/>
                <a:sym typeface="Tahoma"/>
              </a:defRPr>
            </a:pPr>
            <a:r>
              <a:rPr dirty="0"/>
              <a:t>A.A. 202</a:t>
            </a:r>
            <a:r>
              <a:rPr lang="it-IT" dirty="0"/>
              <a:t>5</a:t>
            </a:r>
            <a:r>
              <a:rPr dirty="0"/>
              <a:t>/2</a:t>
            </a:r>
            <a:r>
              <a:rPr lang="it-IT" dirty="0"/>
              <a:t>6</a:t>
            </a:r>
            <a:endParaRPr dirty="0"/>
          </a:p>
          <a:p>
            <a:pPr algn="ctr">
              <a:lnSpc>
                <a:spcPct val="90000"/>
              </a:lnSpc>
              <a:spcBef>
                <a:spcPts val="1000"/>
              </a:spcBef>
              <a:defRPr sz="2000" b="1">
                <a:solidFill>
                  <a:srgbClr val="FFFFFF"/>
                </a:solidFill>
                <a:latin typeface="Tahoma"/>
                <a:ea typeface="Tahoma"/>
                <a:cs typeface="Tahoma"/>
                <a:sym typeface="Tahoma"/>
              </a:defRPr>
            </a:pPr>
            <a:r>
              <a:rPr dirty="0" err="1"/>
              <a:t>Comunicazione</a:t>
            </a:r>
            <a:r>
              <a:rPr dirty="0"/>
              <a:t> </a:t>
            </a:r>
            <a:r>
              <a:rPr dirty="0" err="1"/>
              <a:t>Interculturale</a:t>
            </a:r>
            <a:endParaRPr dirty="0"/>
          </a:p>
        </p:txBody>
      </p:sp>
      <p:pic>
        <p:nvPicPr>
          <p:cNvPr id="47" name="Picture 4" descr="Picture 4"/>
          <p:cNvPicPr>
            <a:picLocks noChangeAspect="1"/>
          </p:cNvPicPr>
          <p:nvPr/>
        </p:nvPicPr>
        <p:blipFill>
          <a:blip r:embed="rId2"/>
          <a:stretch>
            <a:fillRect/>
          </a:stretch>
        </p:blipFill>
        <p:spPr>
          <a:xfrm>
            <a:off x="10491617" y="6106731"/>
            <a:ext cx="1204889" cy="41501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ontent Placeholder 2"/>
          <p:cNvSpPr txBox="1">
            <a:spLocks noGrp="1"/>
          </p:cNvSpPr>
          <p:nvPr>
            <p:ph type="body" idx="4294967295"/>
          </p:nvPr>
        </p:nvSpPr>
        <p:spPr>
          <a:xfrm>
            <a:off x="466638" y="1337535"/>
            <a:ext cx="11050448" cy="5285752"/>
          </a:xfrm>
          <a:prstGeom prst="rect">
            <a:avLst/>
          </a:prstGeom>
        </p:spPr>
        <p:txBody>
          <a:bodyPr/>
          <a:lstStyle/>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dirty="0"/>
              <a:t>La </a:t>
            </a:r>
            <a:r>
              <a:rPr dirty="0" err="1"/>
              <a:t>società</a:t>
            </a:r>
            <a:r>
              <a:rPr dirty="0"/>
              <a:t> </a:t>
            </a:r>
            <a:r>
              <a:rPr dirty="0" err="1"/>
              <a:t>funziona</a:t>
            </a:r>
            <a:r>
              <a:rPr dirty="0"/>
              <a:t> e </a:t>
            </a:r>
            <a:r>
              <a:rPr dirty="0" err="1"/>
              <a:t>agisce</a:t>
            </a:r>
            <a:r>
              <a:rPr dirty="0"/>
              <a:t> per </a:t>
            </a:r>
            <a:r>
              <a:rPr dirty="0" err="1"/>
              <a:t>mantenere</a:t>
            </a:r>
            <a:r>
              <a:rPr dirty="0"/>
              <a:t> </a:t>
            </a:r>
            <a:r>
              <a:rPr i="1" dirty="0" err="1"/>
              <a:t>l’equilibrio</a:t>
            </a:r>
            <a:r>
              <a:rPr dirty="0"/>
              <a:t> </a:t>
            </a:r>
            <a:r>
              <a:rPr dirty="0" err="1"/>
              <a:t>interno</a:t>
            </a:r>
            <a:r>
              <a:rPr dirty="0"/>
              <a:t> </a:t>
            </a:r>
            <a:r>
              <a:rPr dirty="0" err="1"/>
              <a:t>tra</a:t>
            </a:r>
            <a:r>
              <a:rPr dirty="0"/>
              <a:t> le </a:t>
            </a:r>
            <a:r>
              <a:rPr dirty="0" err="1"/>
              <a:t>varie</a:t>
            </a:r>
            <a:r>
              <a:rPr dirty="0"/>
              <a:t> </a:t>
            </a:r>
            <a:r>
              <a:rPr dirty="0" err="1"/>
              <a:t>strutture</a:t>
            </a:r>
            <a:r>
              <a:rPr dirty="0"/>
              <a:t> e per la </a:t>
            </a:r>
            <a:r>
              <a:rPr dirty="0" err="1"/>
              <a:t>riproduzione</a:t>
            </a:r>
            <a:r>
              <a:rPr dirty="0"/>
              <a:t> di </a:t>
            </a:r>
            <a:r>
              <a:rPr dirty="0" err="1"/>
              <a:t>esse</a:t>
            </a:r>
            <a:r>
              <a:rPr dirty="0"/>
              <a:t>, </a:t>
            </a:r>
            <a:r>
              <a:rPr dirty="0" err="1"/>
              <a:t>che</a:t>
            </a:r>
            <a:r>
              <a:rPr dirty="0"/>
              <a:t> non </a:t>
            </a:r>
            <a:r>
              <a:rPr dirty="0" err="1"/>
              <a:t>sono</a:t>
            </a:r>
            <a:r>
              <a:rPr dirty="0"/>
              <a:t> </a:t>
            </a:r>
            <a:r>
              <a:rPr dirty="0" err="1"/>
              <a:t>statiche</a:t>
            </a:r>
            <a:r>
              <a:rPr dirty="0"/>
              <a:t> ma </a:t>
            </a:r>
            <a:r>
              <a:rPr dirty="0" err="1"/>
              <a:t>mutano</a:t>
            </a:r>
            <a:r>
              <a:rPr dirty="0"/>
              <a:t> </a:t>
            </a:r>
            <a:r>
              <a:rPr dirty="0" err="1"/>
              <a:t>continuamente</a:t>
            </a:r>
            <a:r>
              <a:rPr dirty="0"/>
              <a:t> per </a:t>
            </a:r>
            <a:r>
              <a:rPr i="1" dirty="0" err="1"/>
              <a:t>aggiustarsi</a:t>
            </a:r>
            <a:r>
              <a:rPr dirty="0"/>
              <a:t> e </a:t>
            </a:r>
            <a:r>
              <a:rPr dirty="0" err="1"/>
              <a:t>mantenere</a:t>
            </a:r>
            <a:r>
              <a:rPr dirty="0"/>
              <a:t> la </a:t>
            </a:r>
            <a:r>
              <a:rPr dirty="0" err="1"/>
              <a:t>sopravvivenza</a:t>
            </a:r>
            <a:r>
              <a:rPr dirty="0"/>
              <a:t> </a:t>
            </a:r>
            <a:r>
              <a:rPr dirty="0" err="1"/>
              <a:t>dell’intero</a:t>
            </a:r>
            <a:r>
              <a:rPr dirty="0"/>
              <a:t> </a:t>
            </a:r>
            <a:r>
              <a:rPr dirty="0" err="1"/>
              <a:t>sistema</a:t>
            </a:r>
            <a:r>
              <a:rPr dirty="0"/>
              <a:t> </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dirty="0"/>
              <a:t>Un </a:t>
            </a:r>
            <a:r>
              <a:rPr dirty="0" err="1"/>
              <a:t>rituale</a:t>
            </a:r>
            <a:r>
              <a:rPr dirty="0"/>
              <a:t> religioso per </a:t>
            </a:r>
            <a:r>
              <a:rPr dirty="0" err="1"/>
              <a:t>esempio</a:t>
            </a:r>
            <a:r>
              <a:rPr dirty="0"/>
              <a:t> </a:t>
            </a:r>
            <a:r>
              <a:rPr dirty="0" err="1"/>
              <a:t>poteva</a:t>
            </a:r>
            <a:r>
              <a:rPr dirty="0"/>
              <a:t> </a:t>
            </a:r>
            <a:r>
              <a:rPr dirty="0" err="1"/>
              <a:t>essere</a:t>
            </a:r>
            <a:r>
              <a:rPr dirty="0"/>
              <a:t> </a:t>
            </a:r>
            <a:r>
              <a:rPr dirty="0" err="1"/>
              <a:t>spiegato</a:t>
            </a:r>
            <a:r>
              <a:rPr dirty="0"/>
              <a:t> in base </a:t>
            </a:r>
            <a:r>
              <a:rPr dirty="0" err="1"/>
              <a:t>alla</a:t>
            </a:r>
            <a:r>
              <a:rPr dirty="0"/>
              <a:t> </a:t>
            </a:r>
            <a:r>
              <a:rPr dirty="0" err="1"/>
              <a:t>sua</a:t>
            </a:r>
            <a:r>
              <a:rPr dirty="0"/>
              <a:t> </a:t>
            </a:r>
            <a:r>
              <a:rPr dirty="0" err="1"/>
              <a:t>funzione</a:t>
            </a:r>
            <a:r>
              <a:rPr dirty="0"/>
              <a:t> per </a:t>
            </a:r>
            <a:r>
              <a:rPr dirty="0" err="1"/>
              <a:t>mantenere</a:t>
            </a:r>
            <a:r>
              <a:rPr dirty="0"/>
              <a:t> </a:t>
            </a:r>
            <a:r>
              <a:rPr dirty="0" err="1"/>
              <a:t>l’equilibrio</a:t>
            </a:r>
            <a:r>
              <a:rPr dirty="0"/>
              <a:t> </a:t>
            </a:r>
            <a:r>
              <a:rPr dirty="0" err="1"/>
              <a:t>della</a:t>
            </a:r>
            <a:r>
              <a:rPr dirty="0"/>
              <a:t> </a:t>
            </a:r>
            <a:r>
              <a:rPr dirty="0" err="1"/>
              <a:t>società</a:t>
            </a:r>
            <a:endParaRPr dirty="0"/>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dirty="0" err="1"/>
              <a:t>L’interesse</a:t>
            </a:r>
            <a:r>
              <a:rPr dirty="0"/>
              <a:t> per le </a:t>
            </a:r>
            <a:r>
              <a:rPr dirty="0" err="1"/>
              <a:t>funzioni</a:t>
            </a:r>
            <a:r>
              <a:rPr dirty="0"/>
              <a:t> </a:t>
            </a:r>
            <a:r>
              <a:rPr dirty="0" err="1"/>
              <a:t>latenti</a:t>
            </a:r>
            <a:r>
              <a:rPr dirty="0"/>
              <a:t>, </a:t>
            </a:r>
            <a:r>
              <a:rPr dirty="0" err="1"/>
              <a:t>inconsce</a:t>
            </a:r>
            <a:endParaRPr dirty="0"/>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dirty="0" err="1"/>
              <a:t>Struttural-funzionalismo</a:t>
            </a:r>
            <a:r>
              <a:rPr dirty="0"/>
              <a:t> </a:t>
            </a:r>
            <a:r>
              <a:rPr dirty="0" err="1"/>
              <a:t>britannico</a:t>
            </a:r>
            <a:r>
              <a:rPr dirty="0"/>
              <a:t> e la colonia: la </a:t>
            </a:r>
            <a:r>
              <a:rPr dirty="0" err="1"/>
              <a:t>scelta</a:t>
            </a:r>
            <a:r>
              <a:rPr dirty="0"/>
              <a:t> </a:t>
            </a:r>
            <a:r>
              <a:rPr dirty="0" err="1"/>
              <a:t>delle</a:t>
            </a:r>
            <a:r>
              <a:rPr dirty="0"/>
              <a:t> </a:t>
            </a:r>
            <a:r>
              <a:rPr dirty="0" err="1"/>
              <a:t>comunità</a:t>
            </a:r>
            <a:r>
              <a:rPr dirty="0"/>
              <a:t> “</a:t>
            </a:r>
            <a:r>
              <a:rPr dirty="0" err="1"/>
              <a:t>più</a:t>
            </a:r>
            <a:r>
              <a:rPr dirty="0"/>
              <a:t> </a:t>
            </a:r>
            <a:r>
              <a:rPr dirty="0" err="1"/>
              <a:t>tipiche</a:t>
            </a:r>
            <a:r>
              <a:rPr dirty="0"/>
              <a:t>” “</a:t>
            </a:r>
            <a:r>
              <a:rPr dirty="0" err="1"/>
              <a:t>più</a:t>
            </a:r>
            <a:r>
              <a:rPr dirty="0"/>
              <a:t> </a:t>
            </a:r>
            <a:r>
              <a:rPr dirty="0" err="1"/>
              <a:t>tradizionali</a:t>
            </a:r>
            <a:r>
              <a:rPr dirty="0"/>
              <a:t>”, </a:t>
            </a:r>
            <a:r>
              <a:rPr dirty="0" err="1"/>
              <a:t>minimizzando</a:t>
            </a:r>
            <a:r>
              <a:rPr dirty="0"/>
              <a:t> il </a:t>
            </a:r>
            <a:r>
              <a:rPr dirty="0" err="1"/>
              <a:t>contatto</a:t>
            </a:r>
            <a:r>
              <a:rPr dirty="0"/>
              <a:t> </a:t>
            </a:r>
            <a:r>
              <a:rPr dirty="0" err="1"/>
              <a:t>culturale</a:t>
            </a:r>
            <a:r>
              <a:rPr dirty="0"/>
              <a:t>. Società </a:t>
            </a:r>
            <a:r>
              <a:rPr dirty="0" err="1"/>
              <a:t>omogenee</a:t>
            </a:r>
            <a:endParaRPr dirty="0"/>
          </a:p>
        </p:txBody>
      </p:sp>
      <p:sp>
        <p:nvSpPr>
          <p:cNvPr id="95"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sp>
        <p:nvSpPr>
          <p:cNvPr id="96"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pic>
        <p:nvPicPr>
          <p:cNvPr id="2" name="Picture 8" descr="Picture 8">
            <a:extLst>
              <a:ext uri="{FF2B5EF4-FFF2-40B4-BE49-F238E27FC236}">
                <a16:creationId xmlns:a16="http://schemas.microsoft.com/office/drawing/2014/main" id="{EA08C612-09DA-CDE5-781A-8FAFEA818853}"/>
              </a:ext>
            </a:extLst>
          </p:cNvPr>
          <p:cNvPicPr>
            <a:picLocks noChangeAspect="1"/>
          </p:cNvPicPr>
          <p:nvPr/>
        </p:nvPicPr>
        <p:blipFill>
          <a:blip r:embed="rId2"/>
          <a:stretch>
            <a:fillRect/>
          </a:stretch>
        </p:blipFill>
        <p:spPr>
          <a:xfrm>
            <a:off x="10330509" y="6199594"/>
            <a:ext cx="1508280" cy="54478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7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7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75" name="CasellaDiTesto 9"/>
          <p:cNvSpPr txBox="1"/>
          <p:nvPr/>
        </p:nvSpPr>
        <p:spPr>
          <a:xfrm>
            <a:off x="281238" y="289112"/>
            <a:ext cx="9251737" cy="1310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La classificazione in antropologia politica</a:t>
            </a:r>
          </a:p>
        </p:txBody>
      </p:sp>
      <p:sp>
        <p:nvSpPr>
          <p:cNvPr id="76" name="Content Placeholder 2"/>
          <p:cNvSpPr txBox="1"/>
          <p:nvPr/>
        </p:nvSpPr>
        <p:spPr>
          <a:xfrm>
            <a:off x="874448" y="1913172"/>
            <a:ext cx="10443104" cy="4318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BB1717"/>
              </a:buClr>
              <a:buSzPct val="100000"/>
              <a:buFont typeface="Arial"/>
              <a:buChar char="•"/>
              <a:defRPr sz="3200">
                <a:solidFill>
                  <a:srgbClr val="262626"/>
                </a:solidFill>
              </a:defRPr>
            </a:pPr>
            <a:r>
              <a:rPr dirty="0" err="1"/>
              <a:t>è</a:t>
            </a:r>
            <a:r>
              <a:rPr dirty="0"/>
              <a:t> </a:t>
            </a:r>
            <a:r>
              <a:rPr dirty="0" err="1"/>
              <a:t>basata</a:t>
            </a:r>
            <a:r>
              <a:rPr dirty="0"/>
              <a:t> </a:t>
            </a:r>
            <a:r>
              <a:rPr dirty="0" err="1"/>
              <a:t>su</a:t>
            </a:r>
            <a:r>
              <a:rPr dirty="0"/>
              <a:t>: </a:t>
            </a:r>
            <a:endParaRPr sz="28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err="1"/>
              <a:t>strumenti</a:t>
            </a:r>
            <a:r>
              <a:rPr dirty="0"/>
              <a:t> di </a:t>
            </a:r>
            <a:r>
              <a:rPr dirty="0" err="1"/>
              <a:t>integrazione</a:t>
            </a:r>
            <a:r>
              <a:rPr dirty="0"/>
              <a:t> </a:t>
            </a:r>
            <a:r>
              <a:rPr dirty="0" err="1"/>
              <a:t>politica</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a:t>accesso </a:t>
            </a:r>
            <a:r>
              <a:rPr dirty="0" err="1"/>
              <a:t>alla</a:t>
            </a:r>
            <a:r>
              <a:rPr dirty="0"/>
              <a:t> leadership</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err="1"/>
              <a:t>metodi</a:t>
            </a:r>
            <a:r>
              <a:rPr dirty="0"/>
              <a:t> di </a:t>
            </a:r>
            <a:r>
              <a:rPr dirty="0" err="1"/>
              <a:t>decisione</a:t>
            </a:r>
            <a:r>
              <a:rPr dirty="0"/>
              <a:t> </a:t>
            </a:r>
            <a:r>
              <a:rPr dirty="0" err="1"/>
              <a:t>all’interno</a:t>
            </a:r>
            <a:r>
              <a:rPr dirty="0"/>
              <a:t> del </a:t>
            </a:r>
            <a:r>
              <a:rPr dirty="0" err="1"/>
              <a:t>gruppo</a:t>
            </a:r>
            <a:endParaRPr sz="2400" dirty="0"/>
          </a:p>
          <a:p>
            <a:pPr marL="228600" indent="-228600">
              <a:lnSpc>
                <a:spcPct val="90000"/>
              </a:lnSpc>
              <a:spcBef>
                <a:spcPts val="1000"/>
              </a:spcBef>
              <a:buClr>
                <a:srgbClr val="BB1717"/>
              </a:buClr>
              <a:buSzPct val="100000"/>
              <a:buFont typeface="Arial"/>
              <a:buChar char="•"/>
              <a:defRPr sz="3200">
                <a:solidFill>
                  <a:srgbClr val="262626"/>
                </a:solidFill>
              </a:defRPr>
            </a:pPr>
            <a:r>
              <a:rPr dirty="0" err="1"/>
              <a:t>è</a:t>
            </a:r>
            <a:r>
              <a:rPr dirty="0"/>
              <a:t> </a:t>
            </a:r>
            <a:r>
              <a:rPr dirty="0" err="1"/>
              <a:t>possibile</a:t>
            </a:r>
            <a:r>
              <a:rPr dirty="0"/>
              <a:t> </a:t>
            </a:r>
            <a:r>
              <a:rPr dirty="0" err="1"/>
              <a:t>perché</a:t>
            </a:r>
            <a:r>
              <a:rPr dirty="0"/>
              <a:t>:</a:t>
            </a:r>
            <a:endParaRPr sz="28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err="1"/>
              <a:t>si</a:t>
            </a:r>
            <a:r>
              <a:rPr dirty="0"/>
              <a:t> </a:t>
            </a:r>
            <a:r>
              <a:rPr dirty="0" err="1"/>
              <a:t>fonda</a:t>
            </a:r>
            <a:r>
              <a:rPr dirty="0"/>
              <a:t> </a:t>
            </a:r>
            <a:r>
              <a:rPr dirty="0" err="1"/>
              <a:t>su</a:t>
            </a:r>
            <a:r>
              <a:rPr dirty="0"/>
              <a:t> </a:t>
            </a:r>
            <a:r>
              <a:rPr dirty="0" err="1"/>
              <a:t>proprietà</a:t>
            </a:r>
            <a:r>
              <a:rPr dirty="0"/>
              <a:t> </a:t>
            </a:r>
            <a:r>
              <a:rPr dirty="0" err="1"/>
              <a:t>sistemiche</a:t>
            </a:r>
            <a:r>
              <a:rPr dirty="0"/>
              <a:t> </a:t>
            </a:r>
            <a:r>
              <a:rPr lang="it-IT" dirty="0"/>
              <a:t>(la casa!)</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a:t>il </a:t>
            </a:r>
            <a:r>
              <a:rPr dirty="0" err="1"/>
              <a:t>sistema</a:t>
            </a:r>
            <a:r>
              <a:rPr dirty="0"/>
              <a:t> </a:t>
            </a:r>
            <a:r>
              <a:rPr dirty="0" err="1"/>
              <a:t>sarà</a:t>
            </a:r>
            <a:r>
              <a:rPr dirty="0"/>
              <a:t> </a:t>
            </a:r>
            <a:r>
              <a:rPr dirty="0" err="1"/>
              <a:t>influenzato</a:t>
            </a:r>
            <a:r>
              <a:rPr dirty="0"/>
              <a:t> </a:t>
            </a:r>
            <a:r>
              <a:rPr dirty="0" err="1"/>
              <a:t>dall’ambiente</a:t>
            </a:r>
            <a:r>
              <a:rPr dirty="0"/>
              <a:t> </a:t>
            </a:r>
            <a:r>
              <a:rPr dirty="0" err="1"/>
              <a:t>fisico</a:t>
            </a:r>
            <a:r>
              <a:rPr dirty="0"/>
              <a:t> in cui </a:t>
            </a:r>
            <a:r>
              <a:rPr dirty="0" err="1"/>
              <a:t>si</a:t>
            </a:r>
            <a:r>
              <a:rPr dirty="0"/>
              <a:t> </a:t>
            </a:r>
            <a:r>
              <a:rPr dirty="0" err="1"/>
              <a:t>trova</a:t>
            </a:r>
            <a:endParaRPr sz="2400" dirty="0"/>
          </a:p>
          <a:p>
            <a:pPr marL="685800" lvl="1" indent="-228600">
              <a:lnSpc>
                <a:spcPct val="90000"/>
              </a:lnSpc>
              <a:spcBef>
                <a:spcPts val="500"/>
              </a:spcBef>
              <a:buClr>
                <a:srgbClr val="BB1717"/>
              </a:buClr>
              <a:buSzPct val="100000"/>
              <a:buFont typeface="Arial"/>
              <a:buChar char="•"/>
              <a:defRPr sz="2800">
                <a:solidFill>
                  <a:srgbClr val="262626"/>
                </a:solidFill>
              </a:defRPr>
            </a:pPr>
            <a:r>
              <a:rPr dirty="0"/>
              <a:t>e dal </a:t>
            </a:r>
            <a:r>
              <a:rPr dirty="0" err="1"/>
              <a:t>livello</a:t>
            </a:r>
            <a:r>
              <a:rPr dirty="0"/>
              <a:t> </a:t>
            </a:r>
            <a:r>
              <a:rPr dirty="0" err="1"/>
              <a:t>tecnologico</a:t>
            </a:r>
            <a:r>
              <a:rPr dirty="0"/>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asellaDiTesto 2"/>
          <p:cNvSpPr txBox="1"/>
          <p:nvPr/>
        </p:nvSpPr>
        <p:spPr>
          <a:xfrm>
            <a:off x="488854" y="242945"/>
            <a:ext cx="9306656"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b="1">
                <a:solidFill>
                  <a:srgbClr val="BB1717"/>
                </a:solidFill>
                <a:latin typeface="Tahoma"/>
                <a:ea typeface="Tahoma"/>
                <a:cs typeface="Tahoma"/>
                <a:sym typeface="Tahoma"/>
              </a:defRPr>
            </a:lvl1pPr>
          </a:lstStyle>
          <a:p>
            <a:r>
              <a:rPr lang="it-IT" dirty="0"/>
              <a:t>E oggi cose ne facciamo?</a:t>
            </a:r>
            <a:endParaRPr dirty="0"/>
          </a:p>
        </p:txBody>
      </p:sp>
      <p:sp>
        <p:nvSpPr>
          <p:cNvPr id="13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3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32"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33" name="Content Placeholder 2"/>
          <p:cNvSpPr txBox="1"/>
          <p:nvPr/>
        </p:nvSpPr>
        <p:spPr>
          <a:xfrm>
            <a:off x="614966" y="1361304"/>
            <a:ext cx="10088861" cy="3599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20000"/>
          </a:bodyPr>
          <a:lstStyle/>
          <a:p>
            <a:pPr marL="228600" indent="-228600">
              <a:lnSpc>
                <a:spcPct val="90000"/>
              </a:lnSpc>
              <a:spcBef>
                <a:spcPts val="1000"/>
              </a:spcBef>
              <a:buClr>
                <a:srgbClr val="BB1717"/>
              </a:buClr>
              <a:buSzPct val="100000"/>
              <a:buFont typeface="Arial"/>
              <a:buChar char="•"/>
              <a:defRPr sz="3000">
                <a:solidFill>
                  <a:srgbClr val="262626"/>
                </a:solidFill>
              </a:defRPr>
            </a:pPr>
            <a:r>
              <a:rPr lang="it-IT" dirty="0"/>
              <a:t>ibridismi, fluidità e cambiamenti</a:t>
            </a:r>
          </a:p>
          <a:p>
            <a:pPr marL="228600" indent="-228600">
              <a:lnSpc>
                <a:spcPct val="90000"/>
              </a:lnSpc>
              <a:spcBef>
                <a:spcPts val="1000"/>
              </a:spcBef>
              <a:buClr>
                <a:srgbClr val="BB1717"/>
              </a:buClr>
              <a:buSzPct val="100000"/>
              <a:buFont typeface="Arial"/>
              <a:buChar char="•"/>
              <a:defRPr sz="3000">
                <a:solidFill>
                  <a:srgbClr val="262626"/>
                </a:solidFill>
              </a:defRPr>
            </a:pPr>
            <a:r>
              <a:rPr lang="it-IT" dirty="0"/>
              <a:t>estrema complessità e diversità</a:t>
            </a:r>
          </a:p>
          <a:p>
            <a:pPr marL="228600" indent="-228600">
              <a:lnSpc>
                <a:spcPct val="90000"/>
              </a:lnSpc>
              <a:spcBef>
                <a:spcPts val="1000"/>
              </a:spcBef>
              <a:buClr>
                <a:srgbClr val="BB1717"/>
              </a:buClr>
              <a:buSzPct val="100000"/>
              <a:buFont typeface="Arial"/>
              <a:buChar char="•"/>
              <a:defRPr sz="3000">
                <a:solidFill>
                  <a:srgbClr val="262626"/>
                </a:solidFill>
              </a:defRPr>
            </a:pPr>
            <a:r>
              <a:rPr dirty="0" err="1"/>
              <a:t>tenere</a:t>
            </a:r>
            <a:r>
              <a:rPr dirty="0"/>
              <a:t> </a:t>
            </a:r>
            <a:r>
              <a:rPr dirty="0" err="1"/>
              <a:t>presente</a:t>
            </a:r>
            <a:r>
              <a:rPr dirty="0"/>
              <a:t> </a:t>
            </a:r>
            <a:r>
              <a:rPr dirty="0" err="1"/>
              <a:t>l’enorme</a:t>
            </a:r>
            <a:r>
              <a:rPr dirty="0"/>
              <a:t> gamma di </a:t>
            </a:r>
            <a:r>
              <a:rPr dirty="0" err="1"/>
              <a:t>variazioni</a:t>
            </a:r>
            <a:r>
              <a:rPr dirty="0"/>
              <a:t> e </a:t>
            </a:r>
            <a:r>
              <a:rPr dirty="0" err="1"/>
              <a:t>particolarità</a:t>
            </a:r>
            <a:r>
              <a:rPr dirty="0"/>
              <a:t>, </a:t>
            </a:r>
            <a:r>
              <a:rPr dirty="0" err="1"/>
              <a:t>che</a:t>
            </a:r>
            <a:r>
              <a:rPr dirty="0"/>
              <a:t> non </a:t>
            </a:r>
            <a:r>
              <a:rPr dirty="0" err="1"/>
              <a:t>possono</a:t>
            </a:r>
            <a:r>
              <a:rPr dirty="0"/>
              <a:t> </a:t>
            </a:r>
            <a:r>
              <a:rPr dirty="0" err="1"/>
              <a:t>essere</a:t>
            </a:r>
            <a:r>
              <a:rPr dirty="0"/>
              <a:t> </a:t>
            </a:r>
            <a:r>
              <a:rPr dirty="0" err="1"/>
              <a:t>limitate</a:t>
            </a:r>
            <a:r>
              <a:rPr dirty="0"/>
              <a:t> dal </a:t>
            </a:r>
            <a:r>
              <a:rPr dirty="0" err="1"/>
              <a:t>determinismo</a:t>
            </a:r>
            <a:r>
              <a:rPr dirty="0"/>
              <a:t> </a:t>
            </a:r>
            <a:r>
              <a:rPr dirty="0" err="1"/>
              <a:t>dell’influenza</a:t>
            </a:r>
            <a:r>
              <a:rPr dirty="0"/>
              <a:t> </a:t>
            </a:r>
            <a:r>
              <a:rPr dirty="0" err="1"/>
              <a:t>tecnologica</a:t>
            </a:r>
            <a:r>
              <a:rPr dirty="0"/>
              <a:t> e </a:t>
            </a:r>
            <a:r>
              <a:rPr dirty="0" err="1"/>
              <a:t>ambientale</a:t>
            </a:r>
            <a:endParaRPr sz="2800" dirty="0"/>
          </a:p>
          <a:p>
            <a:pPr marL="228600" indent="-228600">
              <a:lnSpc>
                <a:spcPct val="90000"/>
              </a:lnSpc>
              <a:spcBef>
                <a:spcPts val="1000"/>
              </a:spcBef>
              <a:buClr>
                <a:srgbClr val="BB1717"/>
              </a:buClr>
              <a:buSzPct val="100000"/>
              <a:buFont typeface="Arial"/>
              <a:buChar char="•"/>
              <a:defRPr sz="3000">
                <a:solidFill>
                  <a:srgbClr val="262626"/>
                </a:solidFill>
              </a:defRPr>
            </a:pPr>
            <a:r>
              <a:rPr dirty="0" err="1"/>
              <a:t>ciò</a:t>
            </a:r>
            <a:r>
              <a:rPr dirty="0"/>
              <a:t> </a:t>
            </a:r>
            <a:r>
              <a:rPr dirty="0" err="1"/>
              <a:t>che</a:t>
            </a:r>
            <a:r>
              <a:rPr dirty="0"/>
              <a:t> in </a:t>
            </a:r>
            <a:r>
              <a:rPr dirty="0" err="1"/>
              <a:t>realtà</a:t>
            </a:r>
            <a:r>
              <a:rPr dirty="0"/>
              <a:t> </a:t>
            </a:r>
            <a:r>
              <a:rPr dirty="0" err="1"/>
              <a:t>mostrano</a:t>
            </a:r>
            <a:r>
              <a:rPr dirty="0"/>
              <a:t> </a:t>
            </a:r>
            <a:r>
              <a:rPr dirty="0" err="1"/>
              <a:t>queste</a:t>
            </a:r>
            <a:r>
              <a:rPr dirty="0"/>
              <a:t> </a:t>
            </a:r>
            <a:r>
              <a:rPr dirty="0" err="1"/>
              <a:t>classificazioni</a:t>
            </a:r>
            <a:r>
              <a:rPr dirty="0"/>
              <a:t> </a:t>
            </a:r>
            <a:r>
              <a:rPr dirty="0" err="1"/>
              <a:t>è</a:t>
            </a:r>
            <a:r>
              <a:rPr dirty="0"/>
              <a:t> la </a:t>
            </a:r>
            <a:r>
              <a:rPr dirty="0" err="1"/>
              <a:t>complessità</a:t>
            </a:r>
            <a:r>
              <a:rPr dirty="0"/>
              <a:t> </a:t>
            </a:r>
            <a:r>
              <a:rPr dirty="0" err="1"/>
              <a:t>culturale</a:t>
            </a:r>
            <a:endParaRPr sz="2800" dirty="0"/>
          </a:p>
          <a:p>
            <a:pPr marL="228600" indent="-228600">
              <a:lnSpc>
                <a:spcPct val="90000"/>
              </a:lnSpc>
              <a:spcBef>
                <a:spcPts val="1000"/>
              </a:spcBef>
              <a:buClr>
                <a:srgbClr val="BB1717"/>
              </a:buClr>
              <a:buSzPct val="100000"/>
              <a:buFont typeface="Arial"/>
              <a:buChar char="•"/>
              <a:defRPr sz="3000">
                <a:solidFill>
                  <a:srgbClr val="262626"/>
                </a:solidFill>
              </a:defRPr>
            </a:pPr>
            <a:r>
              <a:rPr dirty="0"/>
              <a:t>le diverse </a:t>
            </a:r>
            <a:r>
              <a:rPr dirty="0" err="1"/>
              <a:t>tipologie</a:t>
            </a:r>
            <a:r>
              <a:rPr dirty="0"/>
              <a:t> </a:t>
            </a:r>
            <a:r>
              <a:rPr dirty="0" err="1"/>
              <a:t>costruiscono</a:t>
            </a:r>
            <a:r>
              <a:rPr dirty="0"/>
              <a:t> </a:t>
            </a:r>
            <a:r>
              <a:rPr dirty="0" err="1"/>
              <a:t>punti</a:t>
            </a:r>
            <a:r>
              <a:rPr dirty="0"/>
              <a:t> </a:t>
            </a:r>
            <a:r>
              <a:rPr dirty="0" err="1"/>
              <a:t>lungo</a:t>
            </a:r>
            <a:r>
              <a:rPr dirty="0"/>
              <a:t> un continuum e </a:t>
            </a:r>
            <a:r>
              <a:rPr dirty="0" err="1"/>
              <a:t>spesso</a:t>
            </a:r>
            <a:r>
              <a:rPr dirty="0"/>
              <a:t> </a:t>
            </a:r>
            <a:r>
              <a:rPr dirty="0" err="1"/>
              <a:t>si</a:t>
            </a:r>
            <a:r>
              <a:rPr dirty="0"/>
              <a:t> </a:t>
            </a:r>
            <a:r>
              <a:rPr dirty="0" err="1"/>
              <a:t>sovrappongono</a:t>
            </a:r>
            <a:r>
              <a:rPr dirty="0"/>
              <a:t> </a:t>
            </a:r>
            <a:r>
              <a:rPr dirty="0" err="1"/>
              <a:t>tra</a:t>
            </a:r>
            <a:r>
              <a:rPr dirty="0"/>
              <a:t> </a:t>
            </a:r>
            <a:r>
              <a:rPr dirty="0" err="1"/>
              <a:t>loro</a:t>
            </a:r>
            <a:endParaRPr dirty="0"/>
          </a:p>
        </p:txBody>
      </p:sp>
      <p:sp>
        <p:nvSpPr>
          <p:cNvPr id="2" name="&quot;(...) notoriamente no hay clasificación del universo que no sea arbitraria y conjetural. La razón es muy simple: no sabemos qué cosa es el universo” (Borges, Emporio celestial de conocimientos benévolos, 1952)">
            <a:extLst>
              <a:ext uri="{FF2B5EF4-FFF2-40B4-BE49-F238E27FC236}">
                <a16:creationId xmlns:a16="http://schemas.microsoft.com/office/drawing/2014/main" id="{74592AD4-62D9-5386-F4AA-1763C02284DF}"/>
              </a:ext>
            </a:extLst>
          </p:cNvPr>
          <p:cNvSpPr txBox="1"/>
          <p:nvPr/>
        </p:nvSpPr>
        <p:spPr>
          <a:xfrm>
            <a:off x="410316" y="5023794"/>
            <a:ext cx="11371367" cy="661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defTabSz="457200">
              <a:defRPr sz="1850">
                <a:uFill>
                  <a:solidFill>
                    <a:srgbClr val="000000"/>
                  </a:solidFill>
                </a:uFill>
                <a:latin typeface="Cambria"/>
                <a:ea typeface="Cambria"/>
                <a:cs typeface="Cambria"/>
                <a:sym typeface="Cambria"/>
              </a:defRPr>
            </a:pP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notoriamente</a:t>
            </a:r>
            <a:r>
              <a:rPr i="1" dirty="0">
                <a:solidFill>
                  <a:srgbClr val="202122"/>
                </a:solidFill>
                <a:uFill>
                  <a:solidFill>
                    <a:srgbClr val="202122"/>
                  </a:solidFill>
                </a:uFill>
                <a:latin typeface="+mj-lt"/>
                <a:ea typeface="+mj-ea"/>
                <a:cs typeface="+mj-cs"/>
                <a:sym typeface="Helvetica"/>
              </a:rPr>
              <a:t> no hay </a:t>
            </a:r>
            <a:r>
              <a:rPr i="1" dirty="0" err="1">
                <a:solidFill>
                  <a:srgbClr val="202122"/>
                </a:solidFill>
                <a:uFill>
                  <a:solidFill>
                    <a:srgbClr val="202122"/>
                  </a:solidFill>
                </a:uFill>
                <a:latin typeface="+mj-lt"/>
                <a:ea typeface="+mj-ea"/>
                <a:cs typeface="+mj-cs"/>
                <a:sym typeface="Helvetica"/>
              </a:rPr>
              <a:t>clasificación</a:t>
            </a:r>
            <a:r>
              <a:rPr i="1" dirty="0">
                <a:solidFill>
                  <a:srgbClr val="202122"/>
                </a:solidFill>
                <a:uFill>
                  <a:solidFill>
                    <a:srgbClr val="202122"/>
                  </a:solidFill>
                </a:uFill>
                <a:latin typeface="+mj-lt"/>
                <a:ea typeface="+mj-ea"/>
                <a:cs typeface="+mj-cs"/>
                <a:sym typeface="Helvetica"/>
              </a:rPr>
              <a:t> del </a:t>
            </a:r>
            <a:r>
              <a:rPr i="1" dirty="0" err="1">
                <a:solidFill>
                  <a:srgbClr val="202122"/>
                </a:solidFill>
                <a:uFill>
                  <a:solidFill>
                    <a:srgbClr val="202122"/>
                  </a:solidFill>
                </a:uFill>
                <a:latin typeface="+mj-lt"/>
                <a:ea typeface="+mj-ea"/>
                <a:cs typeface="+mj-cs"/>
                <a:sym typeface="Helvetica"/>
              </a:rPr>
              <a:t>universo</a:t>
            </a:r>
            <a:r>
              <a:rPr i="1" dirty="0">
                <a:solidFill>
                  <a:srgbClr val="202122"/>
                </a:solidFill>
                <a:uFill>
                  <a:solidFill>
                    <a:srgbClr val="202122"/>
                  </a:solidFill>
                </a:uFill>
                <a:latin typeface="+mj-lt"/>
                <a:ea typeface="+mj-ea"/>
                <a:cs typeface="+mj-cs"/>
                <a:sym typeface="Helvetica"/>
              </a:rPr>
              <a:t> que no sea </a:t>
            </a:r>
            <a:r>
              <a:rPr i="1" dirty="0" err="1">
                <a:solidFill>
                  <a:srgbClr val="202122"/>
                </a:solidFill>
                <a:uFill>
                  <a:solidFill>
                    <a:srgbClr val="202122"/>
                  </a:solidFill>
                </a:uFill>
                <a:latin typeface="+mj-lt"/>
                <a:ea typeface="+mj-ea"/>
                <a:cs typeface="+mj-cs"/>
                <a:sym typeface="Helvetica"/>
              </a:rPr>
              <a:t>arbitraria</a:t>
            </a:r>
            <a:r>
              <a:rPr i="1" dirty="0">
                <a:solidFill>
                  <a:srgbClr val="202122"/>
                </a:solidFill>
                <a:uFill>
                  <a:solidFill>
                    <a:srgbClr val="202122"/>
                  </a:solidFill>
                </a:uFill>
                <a:latin typeface="+mj-lt"/>
                <a:ea typeface="+mj-ea"/>
                <a:cs typeface="+mj-cs"/>
                <a:sym typeface="Helvetica"/>
              </a:rPr>
              <a:t> y </a:t>
            </a:r>
            <a:r>
              <a:rPr i="1" dirty="0" err="1">
                <a:solidFill>
                  <a:srgbClr val="202122"/>
                </a:solidFill>
                <a:uFill>
                  <a:solidFill>
                    <a:srgbClr val="202122"/>
                  </a:solidFill>
                </a:uFill>
                <a:latin typeface="+mj-lt"/>
                <a:ea typeface="+mj-ea"/>
                <a:cs typeface="+mj-cs"/>
                <a:sym typeface="Helvetica"/>
              </a:rPr>
              <a:t>conjetural</a:t>
            </a:r>
            <a:r>
              <a:rPr i="1" dirty="0">
                <a:solidFill>
                  <a:srgbClr val="202122"/>
                </a:solidFill>
                <a:uFill>
                  <a:solidFill>
                    <a:srgbClr val="202122"/>
                  </a:solidFill>
                </a:uFill>
                <a:latin typeface="+mj-lt"/>
                <a:ea typeface="+mj-ea"/>
                <a:cs typeface="+mj-cs"/>
                <a:sym typeface="Helvetica"/>
              </a:rPr>
              <a:t>. La </a:t>
            </a:r>
            <a:r>
              <a:rPr i="1" dirty="0" err="1">
                <a:solidFill>
                  <a:srgbClr val="202122"/>
                </a:solidFill>
                <a:uFill>
                  <a:solidFill>
                    <a:srgbClr val="202122"/>
                  </a:solidFill>
                </a:uFill>
                <a:latin typeface="+mj-lt"/>
                <a:ea typeface="+mj-ea"/>
                <a:cs typeface="+mj-cs"/>
                <a:sym typeface="Helvetica"/>
              </a:rPr>
              <a:t>razón</a:t>
            </a:r>
            <a:r>
              <a:rPr i="1" dirty="0">
                <a:solidFill>
                  <a:srgbClr val="202122"/>
                </a:solidFill>
                <a:uFill>
                  <a:solidFill>
                    <a:srgbClr val="202122"/>
                  </a:solidFill>
                </a:uFill>
                <a:latin typeface="+mj-lt"/>
                <a:ea typeface="+mj-ea"/>
                <a:cs typeface="+mj-cs"/>
                <a:sym typeface="Helvetica"/>
              </a:rPr>
              <a:t> es </a:t>
            </a:r>
            <a:r>
              <a:rPr i="1" dirty="0" err="1">
                <a:solidFill>
                  <a:srgbClr val="202122"/>
                </a:solidFill>
                <a:uFill>
                  <a:solidFill>
                    <a:srgbClr val="202122"/>
                  </a:solidFill>
                </a:uFill>
                <a:latin typeface="+mj-lt"/>
                <a:ea typeface="+mj-ea"/>
                <a:cs typeface="+mj-cs"/>
                <a:sym typeface="Helvetica"/>
              </a:rPr>
              <a:t>muy</a:t>
            </a:r>
            <a:r>
              <a:rPr i="1" dirty="0">
                <a:solidFill>
                  <a:srgbClr val="202122"/>
                </a:solidFill>
                <a:uFill>
                  <a:solidFill>
                    <a:srgbClr val="202122"/>
                  </a:solidFill>
                </a:uFill>
                <a:latin typeface="+mj-lt"/>
                <a:ea typeface="+mj-ea"/>
                <a:cs typeface="+mj-cs"/>
                <a:sym typeface="Helvetica"/>
              </a:rPr>
              <a:t> simple: no </a:t>
            </a:r>
            <a:r>
              <a:rPr i="1" dirty="0" err="1">
                <a:solidFill>
                  <a:srgbClr val="202122"/>
                </a:solidFill>
                <a:uFill>
                  <a:solidFill>
                    <a:srgbClr val="202122"/>
                  </a:solidFill>
                </a:uFill>
                <a:latin typeface="+mj-lt"/>
                <a:ea typeface="+mj-ea"/>
                <a:cs typeface="+mj-cs"/>
                <a:sym typeface="Helvetica"/>
              </a:rPr>
              <a:t>sabemos</a:t>
            </a: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qué</a:t>
            </a: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cosa</a:t>
            </a:r>
            <a:r>
              <a:rPr i="1" dirty="0">
                <a:solidFill>
                  <a:srgbClr val="202122"/>
                </a:solidFill>
                <a:uFill>
                  <a:solidFill>
                    <a:srgbClr val="202122"/>
                  </a:solidFill>
                </a:uFill>
                <a:latin typeface="+mj-lt"/>
                <a:ea typeface="+mj-ea"/>
                <a:cs typeface="+mj-cs"/>
                <a:sym typeface="Helvetica"/>
              </a:rPr>
              <a:t> es </a:t>
            </a:r>
            <a:r>
              <a:rPr i="1" dirty="0" err="1">
                <a:solidFill>
                  <a:srgbClr val="202122"/>
                </a:solidFill>
                <a:uFill>
                  <a:solidFill>
                    <a:srgbClr val="202122"/>
                  </a:solidFill>
                </a:uFill>
                <a:latin typeface="+mj-lt"/>
                <a:ea typeface="+mj-ea"/>
                <a:cs typeface="+mj-cs"/>
                <a:sym typeface="Helvetica"/>
              </a:rPr>
              <a:t>el</a:t>
            </a:r>
            <a:r>
              <a:rPr i="1" dirty="0">
                <a:solidFill>
                  <a:srgbClr val="202122"/>
                </a:solidFill>
                <a:uFill>
                  <a:solidFill>
                    <a:srgbClr val="202122"/>
                  </a:solidFill>
                </a:uFill>
                <a:latin typeface="+mj-lt"/>
                <a:ea typeface="+mj-ea"/>
                <a:cs typeface="+mj-cs"/>
                <a:sym typeface="Helvetica"/>
              </a:rPr>
              <a:t> </a:t>
            </a:r>
            <a:r>
              <a:rPr i="1" dirty="0" err="1">
                <a:solidFill>
                  <a:srgbClr val="202122"/>
                </a:solidFill>
                <a:uFill>
                  <a:solidFill>
                    <a:srgbClr val="202122"/>
                  </a:solidFill>
                </a:uFill>
                <a:latin typeface="+mj-lt"/>
                <a:ea typeface="+mj-ea"/>
                <a:cs typeface="+mj-cs"/>
                <a:sym typeface="Helvetica"/>
              </a:rPr>
              <a:t>universo</a:t>
            </a:r>
            <a:r>
              <a:rPr i="1" dirty="0">
                <a:solidFill>
                  <a:srgbClr val="202122"/>
                </a:solidFill>
                <a:uFill>
                  <a:solidFill>
                    <a:srgbClr val="202122"/>
                  </a:solidFill>
                </a:uFill>
                <a:latin typeface="+mj-lt"/>
                <a:ea typeface="+mj-ea"/>
                <a:cs typeface="+mj-cs"/>
                <a:sym typeface="Helvetica"/>
              </a:rPr>
              <a:t>” </a:t>
            </a:r>
            <a:r>
              <a:rPr dirty="0">
                <a:solidFill>
                  <a:srgbClr val="202122"/>
                </a:solidFill>
                <a:uFill>
                  <a:solidFill>
                    <a:srgbClr val="202122"/>
                  </a:solidFill>
                </a:uFill>
                <a:latin typeface="+mj-lt"/>
                <a:ea typeface="+mj-ea"/>
                <a:cs typeface="+mj-cs"/>
                <a:sym typeface="Helvetica"/>
              </a:rPr>
              <a:t>(Borges, </a:t>
            </a:r>
            <a:r>
              <a:rPr i="1" dirty="0" err="1">
                <a:latin typeface="+mj-lt"/>
                <a:ea typeface="+mj-ea"/>
                <a:cs typeface="+mj-cs"/>
                <a:sym typeface="Helvetica"/>
              </a:rPr>
              <a:t>Emporio</a:t>
            </a:r>
            <a:r>
              <a:rPr i="1" dirty="0">
                <a:latin typeface="+mj-lt"/>
                <a:ea typeface="+mj-ea"/>
                <a:cs typeface="+mj-cs"/>
                <a:sym typeface="Helvetica"/>
              </a:rPr>
              <a:t> celestial de </a:t>
            </a:r>
            <a:r>
              <a:rPr i="1" dirty="0" err="1">
                <a:latin typeface="+mj-lt"/>
                <a:ea typeface="+mj-ea"/>
                <a:cs typeface="+mj-cs"/>
                <a:sym typeface="Helvetica"/>
              </a:rPr>
              <a:t>conocimientos</a:t>
            </a:r>
            <a:r>
              <a:rPr i="1" dirty="0">
                <a:latin typeface="+mj-lt"/>
                <a:ea typeface="+mj-ea"/>
                <a:cs typeface="+mj-cs"/>
                <a:sym typeface="Helvetica"/>
              </a:rPr>
              <a:t> </a:t>
            </a:r>
            <a:r>
              <a:rPr i="1" dirty="0" err="1">
                <a:latin typeface="+mj-lt"/>
                <a:ea typeface="+mj-ea"/>
                <a:cs typeface="+mj-cs"/>
                <a:sym typeface="Helvetica"/>
              </a:rPr>
              <a:t>benévolos</a:t>
            </a:r>
            <a:r>
              <a:rPr dirty="0">
                <a:latin typeface="+mj-lt"/>
                <a:ea typeface="+mj-ea"/>
                <a:cs typeface="+mj-cs"/>
                <a:sym typeface="Helvetica"/>
              </a:rPr>
              <a:t>, </a:t>
            </a:r>
            <a:r>
              <a:rPr dirty="0">
                <a:solidFill>
                  <a:srgbClr val="202122"/>
                </a:solidFill>
                <a:uFill>
                  <a:solidFill>
                    <a:srgbClr val="202122"/>
                  </a:solidFill>
                </a:uFill>
                <a:latin typeface="+mj-lt"/>
                <a:ea typeface="+mj-ea"/>
                <a:cs typeface="+mj-cs"/>
                <a:sym typeface="Helvetica"/>
              </a:rPr>
              <a:t>1952)</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2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2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27" name="Content Placeholder 3" descr="Content Placeholder 3"/>
          <p:cNvPicPr>
            <a:picLocks noChangeAspect="1"/>
          </p:cNvPicPr>
          <p:nvPr/>
        </p:nvPicPr>
        <p:blipFill>
          <a:blip r:embed="rId3"/>
          <a:stretch>
            <a:fillRect/>
          </a:stretch>
        </p:blipFill>
        <p:spPr>
          <a:xfrm>
            <a:off x="353210" y="343824"/>
            <a:ext cx="9503229" cy="5724509"/>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Content Placeholder 3" descr="Content Placeholder 3"/>
          <p:cNvPicPr>
            <a:picLocks noChangeAspect="1"/>
          </p:cNvPicPr>
          <p:nvPr/>
        </p:nvPicPr>
        <p:blipFill>
          <a:blip r:embed="rId2"/>
          <a:srcRect r="45118" b="94312"/>
          <a:stretch>
            <a:fillRect/>
          </a:stretch>
        </p:blipFill>
        <p:spPr>
          <a:xfrm>
            <a:off x="281239" y="82636"/>
            <a:ext cx="8045446" cy="699030"/>
          </a:xfrm>
          <a:prstGeom prst="rect">
            <a:avLst/>
          </a:prstGeom>
          <a:ln w="12700">
            <a:miter lim="400000"/>
          </a:ln>
        </p:spPr>
      </p:pic>
      <p:sp>
        <p:nvSpPr>
          <p:cNvPr id="13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3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38" name="Picture 8" descr="Picture 8"/>
          <p:cNvPicPr>
            <a:picLocks noChangeAspect="1"/>
          </p:cNvPicPr>
          <p:nvPr/>
        </p:nvPicPr>
        <p:blipFill>
          <a:blip r:embed="rId3"/>
          <a:stretch>
            <a:fillRect/>
          </a:stretch>
        </p:blipFill>
        <p:spPr>
          <a:xfrm>
            <a:off x="10330509" y="6199594"/>
            <a:ext cx="1508280" cy="544781"/>
          </a:xfrm>
          <a:prstGeom prst="rect">
            <a:avLst/>
          </a:prstGeom>
          <a:ln w="12700">
            <a:miter lim="400000"/>
          </a:ln>
        </p:spPr>
      </p:pic>
      <p:pic>
        <p:nvPicPr>
          <p:cNvPr id="139" name="Content Placeholder 3" descr="Content Placeholder 3"/>
          <p:cNvPicPr>
            <a:picLocks noChangeAspect="1"/>
          </p:cNvPicPr>
          <p:nvPr/>
        </p:nvPicPr>
        <p:blipFill>
          <a:blip r:embed="rId2"/>
          <a:srcRect t="5587" b="48298"/>
          <a:stretch>
            <a:fillRect/>
          </a:stretch>
        </p:blipFill>
        <p:spPr>
          <a:xfrm>
            <a:off x="278155" y="781665"/>
            <a:ext cx="11681246" cy="53569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42"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43"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44" name="Content Placeholder 3" descr="Content Placeholder 3"/>
          <p:cNvPicPr>
            <a:picLocks noChangeAspect="1"/>
          </p:cNvPicPr>
          <p:nvPr/>
        </p:nvPicPr>
        <p:blipFill>
          <a:blip r:embed="rId3"/>
          <a:srcRect t="69530"/>
          <a:stretch>
            <a:fillRect/>
          </a:stretch>
        </p:blipFill>
        <p:spPr>
          <a:xfrm>
            <a:off x="143212" y="1481618"/>
            <a:ext cx="11905575" cy="4484124"/>
          </a:xfrm>
          <a:prstGeom prst="rect">
            <a:avLst/>
          </a:prstGeom>
          <a:ln w="12700">
            <a:miter lim="400000"/>
          </a:ln>
        </p:spPr>
      </p:pic>
      <p:pic>
        <p:nvPicPr>
          <p:cNvPr id="145" name="Content Placeholder 3" descr="Content Placeholder 3"/>
          <p:cNvPicPr>
            <a:picLocks noChangeAspect="1"/>
          </p:cNvPicPr>
          <p:nvPr/>
        </p:nvPicPr>
        <p:blipFill>
          <a:blip r:embed="rId3"/>
          <a:srcRect r="45118" b="94312"/>
          <a:stretch>
            <a:fillRect/>
          </a:stretch>
        </p:blipFill>
        <p:spPr>
          <a:xfrm>
            <a:off x="289026" y="351876"/>
            <a:ext cx="8045446" cy="69903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asellaDiTesto 2"/>
          <p:cNvSpPr txBox="1"/>
          <p:nvPr/>
        </p:nvSpPr>
        <p:spPr>
          <a:xfrm>
            <a:off x="573338" y="359818"/>
            <a:ext cx="66196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sistemi non centralizzati</a:t>
            </a:r>
          </a:p>
        </p:txBody>
      </p:sp>
      <p:sp>
        <p:nvSpPr>
          <p:cNvPr id="14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4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5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51" name="Content Placeholder 2"/>
          <p:cNvSpPr txBox="1"/>
          <p:nvPr/>
        </p:nvSpPr>
        <p:spPr>
          <a:xfrm>
            <a:off x="680720" y="1651000"/>
            <a:ext cx="9446261" cy="405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90000"/>
              </a:lnSpc>
              <a:spcBef>
                <a:spcPts val="1000"/>
              </a:spcBef>
              <a:buClr>
                <a:srgbClr val="BB1717"/>
              </a:buClr>
              <a:buSzPct val="100000"/>
              <a:buFont typeface="Arial"/>
              <a:buChar char="•"/>
              <a:defRPr sz="3000">
                <a:solidFill>
                  <a:srgbClr val="262626"/>
                </a:solidFill>
              </a:defRPr>
            </a:pPr>
            <a:r>
              <a:t>senza una élite politica permanente</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il potere è frammentario e temporaneo, disperso tra famiglie, bande, lignaggi e differenti associazioni</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gruppi fluidi che si separano e uniscono in base alle necessità e al periodo dell’anno</a:t>
            </a:r>
            <a:endParaRPr sz="2800"/>
          </a:p>
          <a:p>
            <a:pPr marL="228600" indent="-228600">
              <a:lnSpc>
                <a:spcPct val="90000"/>
              </a:lnSpc>
              <a:spcBef>
                <a:spcPts val="1000"/>
              </a:spcBef>
              <a:buClr>
                <a:srgbClr val="BB1717"/>
              </a:buClr>
              <a:buSzPct val="100000"/>
              <a:buFont typeface="Arial"/>
              <a:buChar char="•"/>
              <a:defRPr sz="3000">
                <a:solidFill>
                  <a:srgbClr val="262626"/>
                </a:solidFill>
              </a:defRPr>
            </a:pPr>
            <a:r>
              <a:t>non esistono monopoli di potere </a:t>
            </a:r>
            <a:r>
              <a:rPr b="1" i="1"/>
              <a:t>coercitivo</a:t>
            </a:r>
            <a:r>
              <a:t> o di gestione economica</a:t>
            </a:r>
            <a:endParaRPr sz="280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asellaDiTesto 2"/>
          <p:cNvSpPr txBox="1"/>
          <p:nvPr/>
        </p:nvSpPr>
        <p:spPr>
          <a:xfrm>
            <a:off x="690466" y="247700"/>
            <a:ext cx="33049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BANDE</a:t>
            </a:r>
          </a:p>
        </p:txBody>
      </p:sp>
      <p:sp>
        <p:nvSpPr>
          <p:cNvPr id="15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5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5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57" name="Content Placeholder 2"/>
          <p:cNvSpPr txBox="1"/>
          <p:nvPr/>
        </p:nvSpPr>
        <p:spPr>
          <a:xfrm>
            <a:off x="720067" y="1161393"/>
            <a:ext cx="10751864" cy="4874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90000"/>
              </a:lnSpc>
              <a:spcBef>
                <a:spcPts val="1000"/>
              </a:spcBef>
              <a:buClr>
                <a:srgbClr val="BB1717"/>
              </a:buClr>
              <a:buSzPct val="100000"/>
              <a:buFont typeface="Arial"/>
              <a:buChar char="•"/>
              <a:defRPr sz="2400">
                <a:solidFill>
                  <a:srgbClr val="262626"/>
                </a:solidFill>
              </a:defRPr>
            </a:pPr>
            <a:r>
              <a:rPr dirty="0"/>
              <a:t>25-150 </a:t>
            </a:r>
            <a:r>
              <a:rPr dirty="0" err="1"/>
              <a:t>unità</a:t>
            </a:r>
            <a:r>
              <a:rPr dirty="0"/>
              <a:t>, </a:t>
            </a:r>
            <a:r>
              <a:rPr dirty="0" err="1"/>
              <a:t>aggruppate</a:t>
            </a:r>
            <a:r>
              <a:rPr dirty="0"/>
              <a:t> in </a:t>
            </a:r>
            <a:r>
              <a:rPr dirty="0" err="1"/>
              <a:t>famiglie</a:t>
            </a:r>
            <a:r>
              <a:rPr dirty="0"/>
              <a:t> </a:t>
            </a:r>
            <a:r>
              <a:rPr dirty="0" err="1"/>
              <a:t>nucleari</a:t>
            </a:r>
            <a:r>
              <a:rPr dirty="0"/>
              <a:t> (</a:t>
            </a:r>
            <a:r>
              <a:rPr b="1" i="1" dirty="0"/>
              <a:t>parentela </a:t>
            </a:r>
            <a:r>
              <a:rPr b="1" i="1" dirty="0" err="1"/>
              <a:t>bilaterale</a:t>
            </a:r>
            <a:r>
              <a:rPr dirty="0"/>
              <a:t>), </a:t>
            </a:r>
            <a:r>
              <a:rPr dirty="0" err="1"/>
              <a:t>costruite</a:t>
            </a:r>
            <a:r>
              <a:rPr dirty="0"/>
              <a:t> </a:t>
            </a:r>
            <a:r>
              <a:rPr dirty="0" err="1"/>
              <a:t>su</a:t>
            </a:r>
            <a:r>
              <a:rPr dirty="0"/>
              <a:t> </a:t>
            </a:r>
            <a:r>
              <a:rPr dirty="0" err="1"/>
              <a:t>costumi</a:t>
            </a:r>
            <a:r>
              <a:rPr dirty="0"/>
              <a:t>, </a:t>
            </a:r>
            <a:r>
              <a:rPr dirty="0" err="1"/>
              <a:t>tradizioni</a:t>
            </a:r>
            <a:r>
              <a:rPr dirty="0"/>
              <a:t> e </a:t>
            </a:r>
            <a:r>
              <a:rPr dirty="0" err="1"/>
              <a:t>valori</a:t>
            </a:r>
            <a:r>
              <a:rPr dirty="0"/>
              <a:t> </a:t>
            </a:r>
            <a:r>
              <a:rPr dirty="0" err="1"/>
              <a:t>comuni</a:t>
            </a:r>
            <a:r>
              <a:rPr dirty="0"/>
              <a:t>;</a:t>
            </a:r>
            <a:endParaRPr sz="2800" dirty="0"/>
          </a:p>
          <a:p>
            <a:pPr marL="228600" indent="-228600">
              <a:lnSpc>
                <a:spcPct val="90000"/>
              </a:lnSpc>
              <a:spcBef>
                <a:spcPts val="1000"/>
              </a:spcBef>
              <a:buClr>
                <a:srgbClr val="BB1717"/>
              </a:buClr>
              <a:buSzPct val="100000"/>
              <a:buFont typeface="Arial"/>
              <a:buChar char="•"/>
              <a:defRPr sz="2400">
                <a:solidFill>
                  <a:srgbClr val="262626"/>
                </a:solidFill>
              </a:defRPr>
            </a:pPr>
            <a:r>
              <a:rPr dirty="0" err="1"/>
              <a:t>cacciatori-raccoglitori</a:t>
            </a:r>
            <a:r>
              <a:rPr dirty="0"/>
              <a:t>; </a:t>
            </a:r>
          </a:p>
          <a:p>
            <a:pPr marL="228600" indent="-228600">
              <a:lnSpc>
                <a:spcPct val="90000"/>
              </a:lnSpc>
              <a:spcBef>
                <a:spcPts val="1000"/>
              </a:spcBef>
              <a:buClr>
                <a:srgbClr val="BB1717"/>
              </a:buClr>
              <a:buSzPct val="100000"/>
              <a:buFont typeface="Arial"/>
              <a:buChar char="•"/>
              <a:defRPr sz="2400">
                <a:solidFill>
                  <a:srgbClr val="262626"/>
                </a:solidFill>
              </a:defRPr>
            </a:pPr>
            <a:r>
              <a:rPr dirty="0" err="1"/>
              <a:t>mancanza</a:t>
            </a:r>
            <a:r>
              <a:rPr dirty="0"/>
              <a:t> di </a:t>
            </a:r>
            <a:r>
              <a:rPr dirty="0" err="1"/>
              <a:t>una</a:t>
            </a:r>
            <a:r>
              <a:rPr dirty="0"/>
              <a:t> </a:t>
            </a:r>
            <a:r>
              <a:rPr dirty="0" err="1"/>
              <a:t>autorità</a:t>
            </a:r>
            <a:r>
              <a:rPr dirty="0"/>
              <a:t> </a:t>
            </a:r>
            <a:r>
              <a:rPr dirty="0" err="1"/>
              <a:t>centralizzata</a:t>
            </a:r>
            <a:r>
              <a:rPr dirty="0"/>
              <a:t>;</a:t>
            </a:r>
            <a:endParaRPr sz="2800" dirty="0"/>
          </a:p>
          <a:p>
            <a:pPr marL="228600" indent="-228600">
              <a:lnSpc>
                <a:spcPct val="90000"/>
              </a:lnSpc>
              <a:spcBef>
                <a:spcPts val="1000"/>
              </a:spcBef>
              <a:buClr>
                <a:srgbClr val="BB1717"/>
              </a:buClr>
              <a:buSzPct val="100000"/>
              <a:buFont typeface="Arial"/>
              <a:buChar char="•"/>
              <a:defRPr sz="2400">
                <a:solidFill>
                  <a:srgbClr val="262626"/>
                </a:solidFill>
              </a:defRPr>
            </a:pPr>
            <a:r>
              <a:rPr dirty="0" err="1"/>
              <a:t>organizzazione</a:t>
            </a:r>
            <a:r>
              <a:rPr dirty="0"/>
              <a:t> </a:t>
            </a:r>
            <a:r>
              <a:rPr dirty="0" err="1"/>
              <a:t>stagionale</a:t>
            </a:r>
            <a:r>
              <a:rPr dirty="0"/>
              <a:t> </a:t>
            </a:r>
            <a:r>
              <a:rPr dirty="0" err="1"/>
              <a:t>anche</a:t>
            </a:r>
            <a:r>
              <a:rPr dirty="0"/>
              <a:t> se </a:t>
            </a:r>
            <a:r>
              <a:rPr dirty="0" err="1"/>
              <a:t>può</a:t>
            </a:r>
            <a:r>
              <a:rPr dirty="0"/>
              <a:t> </a:t>
            </a:r>
            <a:r>
              <a:rPr dirty="0" err="1"/>
              <a:t>esserci</a:t>
            </a:r>
            <a:r>
              <a:rPr dirty="0"/>
              <a:t> </a:t>
            </a:r>
            <a:r>
              <a:rPr dirty="0" err="1"/>
              <a:t>una</a:t>
            </a:r>
            <a:r>
              <a:rPr dirty="0"/>
              <a:t> </a:t>
            </a:r>
            <a:r>
              <a:rPr dirty="0" err="1"/>
              <a:t>divisione</a:t>
            </a:r>
            <a:r>
              <a:rPr dirty="0"/>
              <a:t> del </a:t>
            </a:r>
            <a:r>
              <a:rPr dirty="0" err="1"/>
              <a:t>lavoro</a:t>
            </a:r>
            <a:r>
              <a:rPr dirty="0"/>
              <a:t> in base al </a:t>
            </a:r>
            <a:r>
              <a:rPr dirty="0" err="1"/>
              <a:t>sesso</a:t>
            </a:r>
            <a:r>
              <a:rPr dirty="0"/>
              <a:t> e </a:t>
            </a:r>
            <a:r>
              <a:rPr dirty="0" err="1"/>
              <a:t>all’età</a:t>
            </a:r>
            <a:r>
              <a:rPr dirty="0"/>
              <a:t>, non vi </a:t>
            </a:r>
            <a:r>
              <a:rPr dirty="0" err="1"/>
              <a:t>è</a:t>
            </a:r>
            <a:r>
              <a:rPr dirty="0"/>
              <a:t> </a:t>
            </a:r>
            <a:r>
              <a:rPr dirty="0" err="1"/>
              <a:t>una</a:t>
            </a:r>
            <a:r>
              <a:rPr dirty="0"/>
              <a:t> </a:t>
            </a:r>
            <a:r>
              <a:rPr dirty="0" err="1"/>
              <a:t>specifica</a:t>
            </a:r>
            <a:r>
              <a:rPr dirty="0"/>
              <a:t> </a:t>
            </a:r>
            <a:r>
              <a:rPr dirty="0" err="1"/>
              <a:t>specializzazione</a:t>
            </a:r>
            <a:r>
              <a:rPr dirty="0"/>
              <a:t> del </a:t>
            </a:r>
            <a:r>
              <a:rPr dirty="0" err="1"/>
              <a:t>lavoro</a:t>
            </a:r>
            <a:r>
              <a:rPr dirty="0"/>
              <a:t> e delle </a:t>
            </a:r>
            <a:r>
              <a:rPr dirty="0" err="1"/>
              <a:t>competenze</a:t>
            </a:r>
            <a:r>
              <a:rPr dirty="0"/>
              <a:t>; </a:t>
            </a:r>
            <a:endParaRPr sz="2800" dirty="0"/>
          </a:p>
          <a:p>
            <a:pPr marL="228600" indent="-228600">
              <a:lnSpc>
                <a:spcPct val="90000"/>
              </a:lnSpc>
              <a:spcBef>
                <a:spcPts val="1000"/>
              </a:spcBef>
              <a:buClr>
                <a:srgbClr val="BB1717"/>
              </a:buClr>
              <a:buSzPct val="100000"/>
              <a:buFont typeface="Arial"/>
              <a:buChar char="•"/>
              <a:defRPr sz="2400">
                <a:solidFill>
                  <a:srgbClr val="262626"/>
                </a:solidFill>
              </a:defRPr>
            </a:pPr>
            <a:r>
              <a:rPr dirty="0" err="1"/>
              <a:t>egualitarie</a:t>
            </a:r>
            <a:r>
              <a:rPr dirty="0"/>
              <a:t> in senso </a:t>
            </a:r>
            <a:r>
              <a:rPr dirty="0" err="1"/>
              <a:t>economico</a:t>
            </a:r>
            <a:r>
              <a:rPr dirty="0"/>
              <a:t> e politico, il </a:t>
            </a:r>
            <a:r>
              <a:rPr dirty="0" err="1"/>
              <a:t>potere</a:t>
            </a:r>
            <a:r>
              <a:rPr dirty="0"/>
              <a:t> </a:t>
            </a:r>
            <a:r>
              <a:rPr dirty="0" err="1"/>
              <a:t>è</a:t>
            </a:r>
            <a:r>
              <a:rPr dirty="0"/>
              <a:t> </a:t>
            </a:r>
            <a:r>
              <a:rPr dirty="0" err="1"/>
              <a:t>basato</a:t>
            </a:r>
            <a:r>
              <a:rPr dirty="0"/>
              <a:t> </a:t>
            </a:r>
            <a:r>
              <a:rPr dirty="0" err="1"/>
              <a:t>su</a:t>
            </a:r>
            <a:r>
              <a:rPr dirty="0"/>
              <a:t> </a:t>
            </a:r>
            <a:r>
              <a:rPr dirty="0" err="1"/>
              <a:t>attributi</a:t>
            </a:r>
            <a:r>
              <a:rPr dirty="0"/>
              <a:t> </a:t>
            </a:r>
            <a:r>
              <a:rPr dirty="0" err="1"/>
              <a:t>personali</a:t>
            </a:r>
            <a:r>
              <a:rPr dirty="0"/>
              <a:t>, </a:t>
            </a:r>
            <a:r>
              <a:rPr dirty="0" err="1"/>
              <a:t>è</a:t>
            </a:r>
            <a:r>
              <a:rPr dirty="0"/>
              <a:t> </a:t>
            </a:r>
            <a:r>
              <a:rPr dirty="0" err="1"/>
              <a:t>temporaneo</a:t>
            </a:r>
            <a:r>
              <a:rPr dirty="0"/>
              <a:t>;</a:t>
            </a:r>
          </a:p>
          <a:p>
            <a:pPr marL="228600" indent="-228600">
              <a:lnSpc>
                <a:spcPct val="90000"/>
              </a:lnSpc>
              <a:spcBef>
                <a:spcPts val="1000"/>
              </a:spcBef>
              <a:buClr>
                <a:srgbClr val="BB1717"/>
              </a:buClr>
              <a:buSzPct val="100000"/>
              <a:buFont typeface="Arial"/>
              <a:buChar char="•"/>
              <a:defRPr sz="2400" b="1" i="1">
                <a:solidFill>
                  <a:srgbClr val="262626"/>
                </a:solidFill>
              </a:defRPr>
            </a:pPr>
            <a:r>
              <a:rPr dirty="0" err="1"/>
              <a:t>esogamia</a:t>
            </a:r>
            <a:r>
              <a:rPr b="0" i="0" dirty="0"/>
              <a:t> </a:t>
            </a:r>
            <a:r>
              <a:rPr b="0" i="0" dirty="0" err="1"/>
              <a:t>che</a:t>
            </a:r>
            <a:r>
              <a:rPr b="0" i="0" dirty="0"/>
              <a:t> forma </a:t>
            </a:r>
            <a:r>
              <a:rPr b="0" i="0" dirty="0" err="1"/>
              <a:t>alleanze</a:t>
            </a:r>
            <a:r>
              <a:rPr b="0" i="0" dirty="0"/>
              <a:t> con </a:t>
            </a:r>
            <a:r>
              <a:rPr b="0" i="0" dirty="0" err="1"/>
              <a:t>altre</a:t>
            </a:r>
            <a:r>
              <a:rPr b="0" i="0" dirty="0"/>
              <a:t> </a:t>
            </a:r>
            <a:r>
              <a:rPr b="0" i="0" dirty="0" err="1"/>
              <a:t>bande</a:t>
            </a:r>
            <a:r>
              <a:rPr b="0" i="0" dirty="0"/>
              <a:t>, </a:t>
            </a:r>
            <a:r>
              <a:rPr b="0" i="0" dirty="0" err="1"/>
              <a:t>legami</a:t>
            </a:r>
            <a:r>
              <a:rPr b="0" i="0" dirty="0"/>
              <a:t> </a:t>
            </a:r>
            <a:r>
              <a:rPr b="0" i="0" dirty="0" err="1"/>
              <a:t>costruiti</a:t>
            </a:r>
            <a:r>
              <a:rPr b="0" i="0" dirty="0"/>
              <a:t> </a:t>
            </a:r>
            <a:r>
              <a:rPr b="0" i="0" dirty="0" err="1"/>
              <a:t>su</a:t>
            </a:r>
            <a:r>
              <a:rPr b="0" i="0" dirty="0"/>
              <a:t> </a:t>
            </a:r>
            <a:r>
              <a:rPr b="0" i="0" dirty="0" err="1"/>
              <a:t>relazioni</a:t>
            </a:r>
            <a:r>
              <a:rPr b="0" i="0" dirty="0"/>
              <a:t> </a:t>
            </a:r>
            <a:r>
              <a:rPr b="0" i="0" dirty="0" err="1"/>
              <a:t>reciproche</a:t>
            </a:r>
            <a:r>
              <a:rPr b="0" i="0" dirty="0"/>
              <a:t>;</a:t>
            </a:r>
            <a:endParaRPr sz="2800" dirty="0"/>
          </a:p>
          <a:p>
            <a:pPr marL="228600" indent="-228600">
              <a:lnSpc>
                <a:spcPct val="90000"/>
              </a:lnSpc>
              <a:spcBef>
                <a:spcPts val="1000"/>
              </a:spcBef>
              <a:buClr>
                <a:srgbClr val="BB1717"/>
              </a:buClr>
              <a:buSzPct val="100000"/>
              <a:buFont typeface="Arial"/>
              <a:buChar char="•"/>
              <a:defRPr sz="2400">
                <a:solidFill>
                  <a:srgbClr val="262626"/>
                </a:solidFill>
              </a:defRPr>
            </a:pPr>
            <a:r>
              <a:rPr dirty="0"/>
              <a:t>la </a:t>
            </a:r>
            <a:r>
              <a:rPr dirty="0" err="1"/>
              <a:t>gestione</a:t>
            </a:r>
            <a:r>
              <a:rPr dirty="0"/>
              <a:t> del </a:t>
            </a:r>
            <a:r>
              <a:rPr dirty="0" err="1"/>
              <a:t>potere</a:t>
            </a:r>
            <a:r>
              <a:rPr dirty="0"/>
              <a:t> </a:t>
            </a:r>
            <a:r>
              <a:rPr dirty="0" err="1"/>
              <a:t>è</a:t>
            </a:r>
            <a:r>
              <a:rPr dirty="0"/>
              <a:t> </a:t>
            </a:r>
            <a:r>
              <a:rPr dirty="0" err="1"/>
              <a:t>temporanea</a:t>
            </a:r>
            <a:r>
              <a:rPr dirty="0"/>
              <a:t> e </a:t>
            </a:r>
            <a:r>
              <a:rPr dirty="0" err="1"/>
              <a:t>basata</a:t>
            </a:r>
            <a:r>
              <a:rPr dirty="0"/>
              <a:t> </a:t>
            </a:r>
            <a:r>
              <a:rPr dirty="0" err="1"/>
              <a:t>su</a:t>
            </a:r>
            <a:r>
              <a:rPr dirty="0"/>
              <a:t> </a:t>
            </a:r>
            <a:r>
              <a:rPr dirty="0" err="1"/>
              <a:t>attributi</a:t>
            </a:r>
            <a:r>
              <a:rPr dirty="0"/>
              <a:t> </a:t>
            </a:r>
            <a:r>
              <a:rPr dirty="0" err="1"/>
              <a:t>personali</a:t>
            </a:r>
            <a:r>
              <a:rPr dirty="0"/>
              <a:t> </a:t>
            </a:r>
            <a:r>
              <a:rPr dirty="0" err="1"/>
              <a:t>dell’individuo</a:t>
            </a:r>
            <a:r>
              <a:rPr dirty="0"/>
              <a:t>, </a:t>
            </a:r>
            <a:r>
              <a:rPr dirty="0" err="1"/>
              <a:t>manca</a:t>
            </a:r>
            <a:r>
              <a:rPr dirty="0"/>
              <a:t> di </a:t>
            </a:r>
            <a:r>
              <a:rPr dirty="0" err="1"/>
              <a:t>potere</a:t>
            </a:r>
            <a:r>
              <a:rPr dirty="0"/>
              <a:t> </a:t>
            </a:r>
            <a:r>
              <a:rPr dirty="0" err="1"/>
              <a:t>coercitivo</a:t>
            </a:r>
            <a:r>
              <a:rPr dirty="0"/>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asellaDiTesto 2"/>
          <p:cNvSpPr txBox="1"/>
          <p:nvPr/>
        </p:nvSpPr>
        <p:spPr>
          <a:xfrm>
            <a:off x="281239" y="258333"/>
            <a:ext cx="6342017" cy="1374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800" b="1">
                <a:solidFill>
                  <a:srgbClr val="BB1717"/>
                </a:solidFill>
                <a:latin typeface="Tahoma"/>
                <a:ea typeface="Tahoma"/>
                <a:cs typeface="Tahoma"/>
                <a:sym typeface="Tahoma"/>
              </a:defRPr>
            </a:pPr>
            <a:r>
              <a:t>!Kung Bushmen </a:t>
            </a:r>
          </a:p>
          <a:p>
            <a:pPr>
              <a:defRPr sz="1600" b="1">
                <a:solidFill>
                  <a:srgbClr val="BB1717"/>
                </a:solidFill>
                <a:latin typeface="Tahoma"/>
                <a:ea typeface="Tahoma"/>
                <a:cs typeface="Tahoma"/>
                <a:sym typeface="Tahoma"/>
              </a:defRPr>
            </a:pPr>
            <a:r>
              <a:t>(deserto Kalahari, Namibia, Botswana, Angola) </a:t>
            </a:r>
            <a:br/>
            <a:r>
              <a:rPr sz="2000" b="0"/>
              <a:t>ereditarietà della leadership</a:t>
            </a:r>
          </a:p>
        </p:txBody>
      </p:sp>
      <p:sp>
        <p:nvSpPr>
          <p:cNvPr id="16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6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62"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63" name="Content Placeholder 3" descr="Content Placeholder 3"/>
          <p:cNvPicPr>
            <a:picLocks noChangeAspect="1"/>
          </p:cNvPicPr>
          <p:nvPr/>
        </p:nvPicPr>
        <p:blipFill>
          <a:blip r:embed="rId3"/>
          <a:srcRect l="4362" t="4949" r="3484" b="6153"/>
          <a:stretch>
            <a:fillRect/>
          </a:stretch>
        </p:blipFill>
        <p:spPr>
          <a:xfrm>
            <a:off x="353211" y="1713395"/>
            <a:ext cx="6433457" cy="4232569"/>
          </a:xfrm>
          <a:prstGeom prst="rect">
            <a:avLst/>
          </a:prstGeom>
          <a:ln w="12700">
            <a:miter lim="400000"/>
          </a:ln>
        </p:spPr>
      </p:pic>
      <p:pic>
        <p:nvPicPr>
          <p:cNvPr id="164" name="Picture 2" descr="Picture 2"/>
          <p:cNvPicPr>
            <a:picLocks noChangeAspect="1"/>
          </p:cNvPicPr>
          <p:nvPr/>
        </p:nvPicPr>
        <p:blipFill>
          <a:blip r:embed="rId4"/>
          <a:stretch>
            <a:fillRect/>
          </a:stretch>
        </p:blipFill>
        <p:spPr>
          <a:xfrm>
            <a:off x="7188958" y="2226280"/>
            <a:ext cx="4465164" cy="330701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asellaDiTesto 2"/>
          <p:cNvSpPr txBox="1"/>
          <p:nvPr/>
        </p:nvSpPr>
        <p:spPr>
          <a:xfrm>
            <a:off x="160019" y="101600"/>
            <a:ext cx="9305936" cy="1082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solidFill>
                  <a:srgbClr val="BB1717"/>
                </a:solidFill>
                <a:latin typeface="Tahoma"/>
                <a:ea typeface="Tahoma"/>
                <a:cs typeface="Tahoma"/>
                <a:sym typeface="Tahoma"/>
              </a:defRPr>
            </a:lvl1pPr>
          </a:lstStyle>
          <a:p>
            <a:r>
              <a:t>“Eskimo” (Inuit, Ypik, Aleut): estrema flessibilità, il potere della consuetudine</a:t>
            </a:r>
          </a:p>
        </p:txBody>
      </p:sp>
      <p:sp>
        <p:nvSpPr>
          <p:cNvPr id="167"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68"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69"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70" name="Picture 6" descr="Picture 6"/>
          <p:cNvPicPr>
            <a:picLocks noChangeAspect="1"/>
          </p:cNvPicPr>
          <p:nvPr/>
        </p:nvPicPr>
        <p:blipFill>
          <a:blip r:embed="rId3"/>
          <a:stretch>
            <a:fillRect/>
          </a:stretch>
        </p:blipFill>
        <p:spPr>
          <a:xfrm>
            <a:off x="8286705" y="2312942"/>
            <a:ext cx="3485571" cy="3485572"/>
          </a:xfrm>
          <a:prstGeom prst="rect">
            <a:avLst/>
          </a:prstGeom>
          <a:ln w="12700">
            <a:miter lim="400000"/>
          </a:ln>
        </p:spPr>
      </p:pic>
      <p:pic>
        <p:nvPicPr>
          <p:cNvPr id="171" name="Picture 3" descr="Picture 3"/>
          <p:cNvPicPr>
            <a:picLocks noChangeAspect="1"/>
          </p:cNvPicPr>
          <p:nvPr/>
        </p:nvPicPr>
        <p:blipFill>
          <a:blip r:embed="rId4"/>
          <a:stretch>
            <a:fillRect/>
          </a:stretch>
        </p:blipFill>
        <p:spPr>
          <a:xfrm>
            <a:off x="0" y="1371600"/>
            <a:ext cx="6768100" cy="46863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pic>
        <p:nvPicPr>
          <p:cNvPr id="99" name="Picture 2" descr="Picture 2"/>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00"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pic>
        <p:nvPicPr>
          <p:cNvPr id="101" name="Picture 4" descr="Picture 4"/>
          <p:cNvPicPr>
            <a:picLocks noChangeAspect="1"/>
          </p:cNvPicPr>
          <p:nvPr/>
        </p:nvPicPr>
        <p:blipFill>
          <a:blip r:embed="rId3"/>
          <a:stretch>
            <a:fillRect/>
          </a:stretch>
        </p:blipFill>
        <p:spPr>
          <a:xfrm>
            <a:off x="1" y="0"/>
            <a:ext cx="4161553" cy="6108700"/>
          </a:xfrm>
          <a:prstGeom prst="rect">
            <a:avLst/>
          </a:prstGeom>
          <a:ln w="12700">
            <a:miter lim="400000"/>
          </a:ln>
        </p:spPr>
      </p:pic>
      <p:pic>
        <p:nvPicPr>
          <p:cNvPr id="102" name="Picture 5" descr="Picture 5"/>
          <p:cNvPicPr>
            <a:picLocks noChangeAspect="1"/>
          </p:cNvPicPr>
          <p:nvPr/>
        </p:nvPicPr>
        <p:blipFill>
          <a:blip r:embed="rId4"/>
          <a:stretch>
            <a:fillRect/>
          </a:stretch>
        </p:blipFill>
        <p:spPr>
          <a:xfrm>
            <a:off x="9761220" y="2820940"/>
            <a:ext cx="2430779" cy="3222830"/>
          </a:xfrm>
          <a:prstGeom prst="rect">
            <a:avLst/>
          </a:prstGeom>
          <a:ln w="12700">
            <a:miter lim="400000"/>
          </a:ln>
        </p:spPr>
      </p:pic>
      <p:pic>
        <p:nvPicPr>
          <p:cNvPr id="103" name="Picture 6" descr="Picture 6"/>
          <p:cNvPicPr>
            <a:picLocks noChangeAspect="1"/>
          </p:cNvPicPr>
          <p:nvPr/>
        </p:nvPicPr>
        <p:blipFill>
          <a:blip r:embed="rId5"/>
          <a:stretch>
            <a:fillRect/>
          </a:stretch>
        </p:blipFill>
        <p:spPr>
          <a:xfrm>
            <a:off x="6383532" y="3749040"/>
            <a:ext cx="3343398" cy="2294730"/>
          </a:xfrm>
          <a:prstGeom prst="rect">
            <a:avLst/>
          </a:prstGeom>
          <a:ln w="12700">
            <a:miter lim="400000"/>
          </a:ln>
        </p:spPr>
      </p:pic>
      <p:sp>
        <p:nvSpPr>
          <p:cNvPr id="2" name="CasellaDiTesto 1">
            <a:extLst>
              <a:ext uri="{FF2B5EF4-FFF2-40B4-BE49-F238E27FC236}">
                <a16:creationId xmlns:a16="http://schemas.microsoft.com/office/drawing/2014/main" id="{0F4363BE-DE0E-BE91-A584-67B3DEAA45B7}"/>
              </a:ext>
            </a:extLst>
          </p:cNvPr>
          <p:cNvSpPr txBox="1"/>
          <p:nvPr/>
        </p:nvSpPr>
        <p:spPr>
          <a:xfrm>
            <a:off x="4161554" y="170776"/>
            <a:ext cx="6168955" cy="42062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90000"/>
              </a:lnSpc>
              <a:spcBef>
                <a:spcPts val="1000"/>
              </a:spcBef>
              <a:defRPr sz="2000"/>
            </a:pPr>
            <a:r>
              <a:rPr lang="it-IT" dirty="0"/>
              <a:t>[…] The immense </a:t>
            </a:r>
            <a:r>
              <a:rPr lang="it-IT" dirty="0" err="1"/>
              <a:t>diversity</a:t>
            </a:r>
            <a:r>
              <a:rPr lang="it-IT" dirty="0"/>
              <a:t> of </a:t>
            </a:r>
            <a:r>
              <a:rPr lang="it-IT" dirty="0" err="1"/>
              <a:t>forms</a:t>
            </a:r>
            <a:r>
              <a:rPr lang="it-IT" dirty="0"/>
              <a:t> of human society must first be </a:t>
            </a:r>
            <a:r>
              <a:rPr lang="it-IT" dirty="0" err="1"/>
              <a:t>reduced</a:t>
            </a:r>
            <a:r>
              <a:rPr lang="it-IT" dirty="0"/>
              <a:t> to order by some sort of </a:t>
            </a:r>
            <a:r>
              <a:rPr lang="it-IT" b="1" i="1" dirty="0" err="1"/>
              <a:t>classification</a:t>
            </a:r>
            <a:r>
              <a:rPr lang="it-IT" dirty="0"/>
              <a:t>. (p. xi) </a:t>
            </a:r>
          </a:p>
          <a:p>
            <a:pPr>
              <a:lnSpc>
                <a:spcPct val="90000"/>
              </a:lnSpc>
              <a:spcBef>
                <a:spcPts val="1000"/>
              </a:spcBef>
              <a:defRPr sz="2000"/>
            </a:pPr>
            <a:r>
              <a:rPr lang="en-US" sz="200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In the study of the simpler societies the anthropologist finds that the concepts and theories of </a:t>
            </a:r>
            <a:r>
              <a:rPr lang="en-US" sz="2000" b="1" i="1"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political</a:t>
            </a:r>
            <a:r>
              <a:rPr lang="en-US" sz="2000" b="1"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a:t>
            </a:r>
            <a:r>
              <a:rPr lang="en-US" sz="2000" b="1" i="1"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philosophers or economists</a:t>
            </a:r>
            <a:r>
              <a:rPr lang="en-US" sz="2000"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 are unserviceable or insufficient </a:t>
            </a:r>
            <a:r>
              <a:rPr lang="it-IT" dirty="0"/>
              <a:t>[…] </a:t>
            </a:r>
            <a:r>
              <a:rPr lang="en-US" dirty="0">
                <a:solidFill>
                  <a:srgbClr val="000000"/>
                </a:solidFill>
                <a:effectLst/>
                <a:latin typeface="Calibri" panose="020F0502020204030204" pitchFamily="34" charset="0"/>
                <a:ea typeface="Arial Unicode MS" panose="020B0604020202020204" pitchFamily="34" charset="-128"/>
              </a:rPr>
              <a:t>the social anthropologist has to make for himself theories and concepts which will be </a:t>
            </a:r>
            <a:r>
              <a:rPr lang="en-US" b="1" i="1" dirty="0">
                <a:solidFill>
                  <a:srgbClr val="000000"/>
                </a:solidFill>
                <a:effectLst/>
                <a:latin typeface="Calibri" panose="020F0502020204030204" pitchFamily="34" charset="0"/>
                <a:ea typeface="Arial Unicode MS" panose="020B0604020202020204" pitchFamily="34" charset="-128"/>
              </a:rPr>
              <a:t>universally applicable</a:t>
            </a:r>
            <a:r>
              <a:rPr lang="en-US" dirty="0">
                <a:solidFill>
                  <a:srgbClr val="000000"/>
                </a:solidFill>
                <a:effectLst/>
                <a:latin typeface="Calibri" panose="020F0502020204030204" pitchFamily="34" charset="0"/>
                <a:ea typeface="Arial Unicode MS" panose="020B0604020202020204" pitchFamily="34" charset="-128"/>
              </a:rPr>
              <a:t> to all human societies, and, guided by these, carry out his work of observation and </a:t>
            </a:r>
            <a:r>
              <a:rPr lang="en-US" b="1" dirty="0">
                <a:solidFill>
                  <a:srgbClr val="000000"/>
                </a:solidFill>
                <a:effectLst/>
                <a:latin typeface="Calibri" panose="020F0502020204030204" pitchFamily="34" charset="0"/>
                <a:ea typeface="Arial Unicode MS" panose="020B0604020202020204" pitchFamily="34" charset="-128"/>
              </a:rPr>
              <a:t>comparison</a:t>
            </a:r>
            <a:r>
              <a:rPr lang="it-IT" dirty="0">
                <a:effectLst/>
              </a:rPr>
              <a:t> </a:t>
            </a:r>
          </a:p>
          <a:p>
            <a:pPr>
              <a:lnSpc>
                <a:spcPct val="90000"/>
              </a:lnSpc>
              <a:spcBef>
                <a:spcPts val="1000"/>
              </a:spcBef>
              <a:defRPr sz="2000"/>
            </a:pPr>
            <a:r>
              <a:rPr lang="it-IT" dirty="0">
                <a:effectLst/>
              </a:rPr>
              <a:t>(</a:t>
            </a:r>
            <a:r>
              <a:rPr lang="it-IT" dirty="0" err="1">
                <a:effectLst/>
              </a:rPr>
              <a:t>p.xiii</a:t>
            </a:r>
            <a:r>
              <a:rPr lang="it-IT" dirty="0">
                <a:effectLst/>
              </a:rPr>
              <a:t>)</a:t>
            </a:r>
          </a:p>
          <a:p>
            <a:pPr>
              <a:lnSpc>
                <a:spcPct val="90000"/>
              </a:lnSpc>
              <a:spcBef>
                <a:spcPts val="1000"/>
              </a:spcBef>
              <a:defRPr sz="2000"/>
            </a:pPr>
            <a:r>
              <a:rPr lang="it-IT" dirty="0"/>
              <a:t>Radcliffe Brown </a:t>
            </a:r>
            <a:r>
              <a:rPr lang="it-IT" i="1" dirty="0" err="1"/>
              <a:t>Preface</a:t>
            </a:r>
            <a:r>
              <a:rPr lang="it-IT" i="1" dirty="0"/>
              <a:t> to </a:t>
            </a:r>
            <a:r>
              <a:rPr lang="it-IT" i="1" dirty="0" err="1"/>
              <a:t>African</a:t>
            </a:r>
            <a:r>
              <a:rPr lang="it-IT" i="1" dirty="0"/>
              <a:t> </a:t>
            </a:r>
            <a:r>
              <a:rPr lang="it-IT" i="1" dirty="0" err="1"/>
              <a:t>Political</a:t>
            </a:r>
            <a:r>
              <a:rPr lang="it-IT" i="1" dirty="0"/>
              <a:t> System, </a:t>
            </a:r>
          </a:p>
          <a:p>
            <a:pPr>
              <a:lnSpc>
                <a:spcPct val="90000"/>
              </a:lnSpc>
              <a:spcBef>
                <a:spcPts val="1000"/>
              </a:spcBef>
              <a:defRPr sz="2000"/>
            </a:pPr>
            <a:r>
              <a:rPr lang="it-IT" dirty="0"/>
              <a:t>1940</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asellaDiTesto 2"/>
          <p:cNvSpPr txBox="1"/>
          <p:nvPr/>
        </p:nvSpPr>
        <p:spPr>
          <a:xfrm>
            <a:off x="480435" y="230649"/>
            <a:ext cx="445058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Tribù</a:t>
            </a:r>
          </a:p>
        </p:txBody>
      </p:sp>
      <p:sp>
        <p:nvSpPr>
          <p:cNvPr id="17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7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7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77" name="Content Placeholder 2"/>
          <p:cNvSpPr txBox="1"/>
          <p:nvPr/>
        </p:nvSpPr>
        <p:spPr>
          <a:xfrm>
            <a:off x="346195" y="1176787"/>
            <a:ext cx="8269484" cy="4652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gn="just">
              <a:lnSpc>
                <a:spcPct val="81000"/>
              </a:lnSpc>
              <a:spcBef>
                <a:spcPts val="1000"/>
              </a:spcBef>
              <a:buClr>
                <a:srgbClr val="BB1717"/>
              </a:buClr>
              <a:buSzPct val="100000"/>
              <a:buFont typeface="Arial"/>
              <a:buChar char="•"/>
              <a:defRPr sz="2000">
                <a:solidFill>
                  <a:srgbClr val="262626"/>
                </a:solidFill>
              </a:defRPr>
            </a:pPr>
            <a:r>
              <a:t>complessità e poca chiarezza del termine;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necessario per costruire un ponte tra cacciatori-raccoglitori e sistemi centralizzati;</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sistemi egualitari in cui l’autorità è distribuita tra piccoli gruppi, l’unità della società più grande è costruita su relazioni individuali e tra gruppi; </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i gruppi si basano su risorse di cibo addomesticato, dunque più popolosi e più sedentari delle bande;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esiste una sorta di associazionismo pan-tribale che unisce varie comunità autosufficienti in unità sociali più vaste;</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l’associazionismo si costruisce sulla parentela </a:t>
            </a:r>
            <a:r>
              <a:rPr b="1" i="1"/>
              <a:t>(lignaggi, lignaggi segmentari e clan</a:t>
            </a:r>
            <a:r>
              <a:t>) e su altre realtà di mutuo aiuto volontario o involontario (classi di età…);</a:t>
            </a:r>
            <a:endParaRPr sz="2500"/>
          </a:p>
          <a:p>
            <a:pPr marL="228600" indent="-228600" algn="just">
              <a:lnSpc>
                <a:spcPct val="81000"/>
              </a:lnSpc>
              <a:spcBef>
                <a:spcPts val="1000"/>
              </a:spcBef>
              <a:buClr>
                <a:srgbClr val="BB1717"/>
              </a:buClr>
              <a:buSzPct val="100000"/>
              <a:buFont typeface="Arial"/>
              <a:buChar char="•"/>
              <a:defRPr sz="2000">
                <a:solidFill>
                  <a:srgbClr val="262626"/>
                </a:solidFill>
              </a:defRPr>
            </a:pPr>
            <a:r>
              <a:t>il potere legato all’ambito rituale, a consigli di villaggio, al benessere e alla generosità individuale.</a:t>
            </a:r>
          </a:p>
        </p:txBody>
      </p:sp>
      <p:sp>
        <p:nvSpPr>
          <p:cNvPr id="178" name="Content Placeholder 2"/>
          <p:cNvSpPr txBox="1"/>
          <p:nvPr/>
        </p:nvSpPr>
        <p:spPr>
          <a:xfrm>
            <a:off x="9189719" y="3708398"/>
            <a:ext cx="2956561" cy="30082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r">
              <a:lnSpc>
                <a:spcPct val="90000"/>
              </a:lnSpc>
              <a:spcBef>
                <a:spcPts val="1000"/>
              </a:spcBef>
              <a:defRPr sz="2000" i="1">
                <a:solidFill>
                  <a:srgbClr val="404040"/>
                </a:solidFill>
              </a:defRPr>
            </a:pPr>
            <a:r>
              <a:t>“If I had to select one word in the vocabulary of anthropology as the single most egregious case of meaninglessness,”[…] I would have to pass over ‘tribe’ in favor of ‘race.’ (Lewellen 2003: 26)</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E01A-1185-C0F3-2ADF-93D9CB871CE0}"/>
            </a:ext>
          </a:extLst>
        </p:cNvPr>
        <p:cNvGrpSpPr/>
        <p:nvPr/>
      </p:nvGrpSpPr>
      <p:grpSpPr>
        <a:xfrm>
          <a:off x="0" y="0"/>
          <a:ext cx="0" cy="0"/>
          <a:chOff x="0" y="0"/>
          <a:chExt cx="0" cy="0"/>
        </a:xfrm>
      </p:grpSpPr>
      <p:sp>
        <p:nvSpPr>
          <p:cNvPr id="173" name="CasellaDiTesto 2">
            <a:extLst>
              <a:ext uri="{FF2B5EF4-FFF2-40B4-BE49-F238E27FC236}">
                <a16:creationId xmlns:a16="http://schemas.microsoft.com/office/drawing/2014/main" id="{9DD5034E-E564-749D-1415-C07275E2B99A}"/>
              </a:ext>
            </a:extLst>
          </p:cNvPr>
          <p:cNvSpPr txBox="1"/>
          <p:nvPr/>
        </p:nvSpPr>
        <p:spPr>
          <a:xfrm>
            <a:off x="5268600" y="98796"/>
            <a:ext cx="2984835"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4000" b="1">
                <a:solidFill>
                  <a:srgbClr val="BB1717"/>
                </a:solidFill>
                <a:latin typeface="Tahoma"/>
                <a:ea typeface="Tahoma"/>
                <a:cs typeface="Tahoma"/>
                <a:sym typeface="Tahoma"/>
              </a:defRPr>
            </a:lvl1pPr>
          </a:lstStyle>
          <a:p>
            <a:r>
              <a:rPr lang="it-IT" dirty="0" err="1"/>
              <a:t>Yanomami</a:t>
            </a:r>
            <a:endParaRPr dirty="0"/>
          </a:p>
        </p:txBody>
      </p:sp>
      <p:sp>
        <p:nvSpPr>
          <p:cNvPr id="174" name="Sottotitolo 2">
            <a:extLst>
              <a:ext uri="{FF2B5EF4-FFF2-40B4-BE49-F238E27FC236}">
                <a16:creationId xmlns:a16="http://schemas.microsoft.com/office/drawing/2014/main" id="{AB36A159-6589-2C95-211F-FDF170D1ADED}"/>
              </a:ext>
            </a:extLst>
          </p:cNvPr>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75" name="Titolo 1">
            <a:extLst>
              <a:ext uri="{FF2B5EF4-FFF2-40B4-BE49-F238E27FC236}">
                <a16:creationId xmlns:a16="http://schemas.microsoft.com/office/drawing/2014/main" id="{0AD02FFA-0A9E-A2EF-0625-8F74C88471DE}"/>
              </a:ext>
            </a:extLst>
          </p:cNvPr>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76" name="Picture 8" descr="Picture 8">
            <a:extLst>
              <a:ext uri="{FF2B5EF4-FFF2-40B4-BE49-F238E27FC236}">
                <a16:creationId xmlns:a16="http://schemas.microsoft.com/office/drawing/2014/main" id="{BAF4CEDA-FA13-FC88-9E53-6B24AD7F6EE9}"/>
              </a:ext>
            </a:extLst>
          </p:cNvPr>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77" name="Content Placeholder 2">
            <a:extLst>
              <a:ext uri="{FF2B5EF4-FFF2-40B4-BE49-F238E27FC236}">
                <a16:creationId xmlns:a16="http://schemas.microsoft.com/office/drawing/2014/main" id="{C95F17C7-9C45-FFCE-C89C-29EBAF24653C}"/>
              </a:ext>
            </a:extLst>
          </p:cNvPr>
          <p:cNvSpPr txBox="1"/>
          <p:nvPr/>
        </p:nvSpPr>
        <p:spPr>
          <a:xfrm>
            <a:off x="346195" y="1176787"/>
            <a:ext cx="8269484" cy="4652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gn="just">
              <a:lnSpc>
                <a:spcPct val="81000"/>
              </a:lnSpc>
              <a:spcBef>
                <a:spcPts val="1000"/>
              </a:spcBef>
              <a:buClr>
                <a:srgbClr val="BB1717"/>
              </a:buClr>
              <a:buSzPct val="100000"/>
              <a:buFont typeface="Arial"/>
              <a:buChar char="•"/>
              <a:defRPr sz="2000">
                <a:solidFill>
                  <a:srgbClr val="262626"/>
                </a:solidFill>
              </a:defRPr>
            </a:pPr>
            <a:endParaRPr dirty="0"/>
          </a:p>
        </p:txBody>
      </p:sp>
      <p:pic>
        <p:nvPicPr>
          <p:cNvPr id="5" name="Immagine 4">
            <a:extLst>
              <a:ext uri="{FF2B5EF4-FFF2-40B4-BE49-F238E27FC236}">
                <a16:creationId xmlns:a16="http://schemas.microsoft.com/office/drawing/2014/main" id="{2A19040B-EE72-192F-00DD-29BA1D4B1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2236" y="-1"/>
            <a:ext cx="4559763" cy="6132829"/>
          </a:xfrm>
          <a:prstGeom prst="rect">
            <a:avLst/>
          </a:prstGeom>
        </p:spPr>
      </p:pic>
      <p:pic>
        <p:nvPicPr>
          <p:cNvPr id="7" name="Immagine 6">
            <a:extLst>
              <a:ext uri="{FF2B5EF4-FFF2-40B4-BE49-F238E27FC236}">
                <a16:creationId xmlns:a16="http://schemas.microsoft.com/office/drawing/2014/main" id="{EC96280B-E527-F514-5A2A-2538A37E8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722" y="-1"/>
            <a:ext cx="4005513" cy="6064347"/>
          </a:xfrm>
          <a:prstGeom prst="rect">
            <a:avLst/>
          </a:prstGeom>
        </p:spPr>
      </p:pic>
      <p:pic>
        <p:nvPicPr>
          <p:cNvPr id="9" name="Immagine 8">
            <a:extLst>
              <a:ext uri="{FF2B5EF4-FFF2-40B4-BE49-F238E27FC236}">
                <a16:creationId xmlns:a16="http://schemas.microsoft.com/office/drawing/2014/main" id="{09486C55-7092-98B3-0317-53530812E7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4079175" cy="6052969"/>
          </a:xfrm>
          <a:prstGeom prst="rect">
            <a:avLst/>
          </a:prstGeom>
        </p:spPr>
      </p:pic>
    </p:spTree>
    <p:extLst>
      <p:ext uri="{BB962C8B-B14F-4D97-AF65-F5344CB8AC3E}">
        <p14:creationId xmlns:p14="http://schemas.microsoft.com/office/powerpoint/2010/main" val="353536060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3F77-8225-87E1-917C-A83F88CCC9F6}"/>
            </a:ext>
          </a:extLst>
        </p:cNvPr>
        <p:cNvGrpSpPr/>
        <p:nvPr/>
      </p:nvGrpSpPr>
      <p:grpSpPr>
        <a:xfrm>
          <a:off x="0" y="0"/>
          <a:ext cx="0" cy="0"/>
          <a:chOff x="0" y="0"/>
          <a:chExt cx="0" cy="0"/>
        </a:xfrm>
      </p:grpSpPr>
      <p:sp>
        <p:nvSpPr>
          <p:cNvPr id="173" name="CasellaDiTesto 2">
            <a:extLst>
              <a:ext uri="{FF2B5EF4-FFF2-40B4-BE49-F238E27FC236}">
                <a16:creationId xmlns:a16="http://schemas.microsoft.com/office/drawing/2014/main" id="{4A5D6826-035D-27A6-0062-73D9D572740E}"/>
              </a:ext>
            </a:extLst>
          </p:cNvPr>
          <p:cNvSpPr txBox="1"/>
          <p:nvPr/>
        </p:nvSpPr>
        <p:spPr>
          <a:xfrm>
            <a:off x="480435" y="230649"/>
            <a:ext cx="445058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rPr lang="it-IT" dirty="0" err="1"/>
              <a:t>Yanomami</a:t>
            </a:r>
            <a:endParaRPr dirty="0"/>
          </a:p>
        </p:txBody>
      </p:sp>
      <p:sp>
        <p:nvSpPr>
          <p:cNvPr id="174" name="Sottotitolo 2">
            <a:extLst>
              <a:ext uri="{FF2B5EF4-FFF2-40B4-BE49-F238E27FC236}">
                <a16:creationId xmlns:a16="http://schemas.microsoft.com/office/drawing/2014/main" id="{E7687A55-A9D4-B12D-B648-CF73A5D7BB75}"/>
              </a:ext>
            </a:extLst>
          </p:cNvPr>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75" name="Titolo 1">
            <a:extLst>
              <a:ext uri="{FF2B5EF4-FFF2-40B4-BE49-F238E27FC236}">
                <a16:creationId xmlns:a16="http://schemas.microsoft.com/office/drawing/2014/main" id="{A5358F66-3D70-9786-1A6B-0D7A5969D1B1}"/>
              </a:ext>
            </a:extLst>
          </p:cNvPr>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76" name="Picture 8" descr="Picture 8">
            <a:extLst>
              <a:ext uri="{FF2B5EF4-FFF2-40B4-BE49-F238E27FC236}">
                <a16:creationId xmlns:a16="http://schemas.microsoft.com/office/drawing/2014/main" id="{9745B112-0258-87BE-0FED-EDC6799CB9F9}"/>
              </a:ext>
            </a:extLst>
          </p:cNvPr>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77" name="Content Placeholder 2">
            <a:extLst>
              <a:ext uri="{FF2B5EF4-FFF2-40B4-BE49-F238E27FC236}">
                <a16:creationId xmlns:a16="http://schemas.microsoft.com/office/drawing/2014/main" id="{17270DD7-A7CF-A191-8EDD-346935469C6B}"/>
              </a:ext>
            </a:extLst>
          </p:cNvPr>
          <p:cNvSpPr txBox="1"/>
          <p:nvPr/>
        </p:nvSpPr>
        <p:spPr>
          <a:xfrm>
            <a:off x="346195" y="1176787"/>
            <a:ext cx="8269484" cy="4652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lang="it-IT" sz="2400" b="1" dirty="0" err="1"/>
              <a:t>Chagnon</a:t>
            </a:r>
            <a:endParaRPr lang="it-IT" sz="2400" b="1" dirty="0"/>
          </a:p>
          <a:p>
            <a:pPr marL="285750" indent="-285750">
              <a:buFont typeface="Arial" panose="020B0604020202020204" pitchFamily="34" charset="0"/>
              <a:buChar char="•"/>
            </a:pPr>
            <a:r>
              <a:rPr lang="it-IT" sz="2400" dirty="0"/>
              <a:t>guerra = competizione per risorse riproduttive</a:t>
            </a:r>
          </a:p>
          <a:p>
            <a:pPr marL="285750" indent="-285750">
              <a:buFont typeface="Arial" panose="020B0604020202020204" pitchFamily="34" charset="0"/>
              <a:buChar char="•"/>
            </a:pPr>
            <a:r>
              <a:rPr lang="it-IT" sz="2400" dirty="0"/>
              <a:t>prestigio personale</a:t>
            </a:r>
          </a:p>
          <a:p>
            <a:pPr marL="285750" indent="-285750">
              <a:buFont typeface="Arial" panose="020B0604020202020204" pitchFamily="34" charset="0"/>
              <a:buChar char="•"/>
            </a:pPr>
            <a:r>
              <a:rPr lang="it-IT" sz="2400" dirty="0"/>
              <a:t>accumulazione di mogli</a:t>
            </a:r>
          </a:p>
          <a:p>
            <a:pPr marL="285750" indent="-285750">
              <a:buFont typeface="Arial" panose="020B0604020202020204" pitchFamily="34" charset="0"/>
              <a:buChar char="•"/>
            </a:pPr>
            <a:r>
              <a:rPr lang="it-IT" sz="2400" dirty="0"/>
              <a:t>dinamica selettiva</a:t>
            </a:r>
          </a:p>
          <a:p>
            <a:pPr marL="285750" indent="-285750">
              <a:buFont typeface="Arial" panose="020B0604020202020204" pitchFamily="34" charset="0"/>
              <a:buChar char="•"/>
            </a:pPr>
            <a:r>
              <a:rPr lang="it-IT" sz="2400" dirty="0"/>
              <a:t>frammentazione come effetto</a:t>
            </a:r>
          </a:p>
          <a:p>
            <a:r>
              <a:rPr lang="it-IT" sz="2400" b="1" dirty="0" err="1"/>
              <a:t>Clastres</a:t>
            </a:r>
            <a:endParaRPr lang="it-IT" sz="2400" b="1" dirty="0"/>
          </a:p>
          <a:p>
            <a:pPr marL="285750" indent="-285750">
              <a:buFont typeface="Arial" panose="020B0604020202020204" pitchFamily="34" charset="0"/>
              <a:buChar char="•"/>
            </a:pPr>
            <a:r>
              <a:rPr lang="it-IT" sz="2400" dirty="0"/>
              <a:t>guerra = produzione della frammentazione</a:t>
            </a:r>
          </a:p>
          <a:p>
            <a:pPr marL="285750" indent="-285750">
              <a:buFont typeface="Arial" panose="020B0604020202020204" pitchFamily="34" charset="0"/>
              <a:buChar char="•"/>
            </a:pPr>
            <a:r>
              <a:rPr lang="it-IT" sz="2400" dirty="0"/>
              <a:t>rifiuto della centralizzazione</a:t>
            </a:r>
          </a:p>
          <a:p>
            <a:pPr marL="285750" indent="-285750">
              <a:buFont typeface="Arial" panose="020B0604020202020204" pitchFamily="34" charset="0"/>
              <a:buChar char="•"/>
            </a:pPr>
            <a:r>
              <a:rPr lang="it-IT" sz="2400" dirty="0"/>
              <a:t>prevenzione dello Stato</a:t>
            </a:r>
          </a:p>
          <a:p>
            <a:pPr marL="285750" indent="-285750">
              <a:buFont typeface="Arial" panose="020B0604020202020204" pitchFamily="34" charset="0"/>
              <a:buChar char="•"/>
            </a:pPr>
            <a:r>
              <a:rPr lang="it-IT" sz="2400" dirty="0"/>
              <a:t>dinamica anti-</a:t>
            </a:r>
            <a:r>
              <a:rPr lang="it-IT" sz="2400" dirty="0" err="1"/>
              <a:t>accumulativa</a:t>
            </a:r>
            <a:endParaRPr lang="it-IT" sz="2400" dirty="0"/>
          </a:p>
          <a:p>
            <a:pPr marL="285750" indent="-285750">
              <a:buFont typeface="Arial" panose="020B0604020202020204" pitchFamily="34" charset="0"/>
              <a:buChar char="•"/>
            </a:pPr>
            <a:r>
              <a:rPr lang="it-IT" sz="2400" dirty="0"/>
              <a:t>frammentazione come principio</a:t>
            </a:r>
          </a:p>
          <a:p>
            <a:pPr algn="just">
              <a:lnSpc>
                <a:spcPct val="81000"/>
              </a:lnSpc>
              <a:spcBef>
                <a:spcPts val="1000"/>
              </a:spcBef>
              <a:buClr>
                <a:srgbClr val="BB1717"/>
              </a:buClr>
              <a:buSzPct val="100000"/>
              <a:defRPr sz="2000">
                <a:solidFill>
                  <a:srgbClr val="262626"/>
                </a:solidFill>
              </a:defRPr>
            </a:pPr>
            <a:endParaRPr lang="it-IT" sz="2400" dirty="0"/>
          </a:p>
          <a:p>
            <a:pPr marL="342900" indent="-342900">
              <a:buFont typeface="Arial" panose="020B0604020202020204" pitchFamily="34" charset="0"/>
              <a:buChar char="•"/>
            </a:pPr>
            <a:endParaRPr lang="it-IT" sz="2400" dirty="0">
              <a:solidFill>
                <a:srgbClr val="262626"/>
              </a:solidFill>
            </a:endParaRPr>
          </a:p>
          <a:p>
            <a:endParaRPr lang="it-IT" sz="2400" dirty="0"/>
          </a:p>
          <a:p>
            <a:pPr marL="228600" indent="-228600" algn="just">
              <a:lnSpc>
                <a:spcPct val="81000"/>
              </a:lnSpc>
              <a:spcBef>
                <a:spcPts val="1000"/>
              </a:spcBef>
              <a:buClr>
                <a:srgbClr val="BB1717"/>
              </a:buClr>
              <a:buSzPct val="100000"/>
              <a:buFont typeface="Arial"/>
              <a:buChar char="•"/>
              <a:defRPr sz="2000">
                <a:solidFill>
                  <a:srgbClr val="262626"/>
                </a:solidFill>
              </a:defRPr>
            </a:pPr>
            <a:endParaRPr sz="2400" dirty="0"/>
          </a:p>
        </p:txBody>
      </p:sp>
      <p:sp>
        <p:nvSpPr>
          <p:cNvPr id="2" name="CasellaDiTesto 1">
            <a:extLst>
              <a:ext uri="{FF2B5EF4-FFF2-40B4-BE49-F238E27FC236}">
                <a16:creationId xmlns:a16="http://schemas.microsoft.com/office/drawing/2014/main" id="{B7F54278-1516-934B-55ED-8F9ADDA4B820}"/>
              </a:ext>
            </a:extLst>
          </p:cNvPr>
          <p:cNvSpPr txBox="1"/>
          <p:nvPr/>
        </p:nvSpPr>
        <p:spPr>
          <a:xfrm>
            <a:off x="6968735" y="4109153"/>
            <a:ext cx="4870054"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it-IT" sz="2000" i="1" dirty="0"/>
              <a:t>La storia dei popoli che hanno una Storia è la storia della lotta di classe. La storia dei popoli senza Storia è, diremo con la stessa verità, la storia della loro lotta contro lo Stato. (</a:t>
            </a:r>
            <a:r>
              <a:rPr lang="it-IT" sz="2000" i="1" dirty="0" err="1"/>
              <a:t>Clastre</a:t>
            </a:r>
            <a:r>
              <a:rPr lang="it-IT" sz="2000" i="1" dirty="0"/>
              <a:t> 1973)</a:t>
            </a:r>
            <a:endParaRPr kumimoji="0" lang="it-IT" sz="2000" b="0" i="1"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411752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asellaDiTesto 2"/>
          <p:cNvSpPr txBox="1"/>
          <p:nvPr/>
        </p:nvSpPr>
        <p:spPr>
          <a:xfrm>
            <a:off x="354820" y="-1"/>
            <a:ext cx="8068903"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0" b="1">
                <a:solidFill>
                  <a:srgbClr val="BB1717"/>
                </a:solidFill>
                <a:latin typeface="Tahoma"/>
                <a:ea typeface="Tahoma"/>
                <a:cs typeface="Tahoma"/>
                <a:sym typeface="Tahoma"/>
              </a:defRPr>
            </a:pPr>
            <a:r>
              <a:t>Nuer</a:t>
            </a:r>
            <a:r>
              <a:rPr sz="4000"/>
              <a:t> </a:t>
            </a:r>
            <a:r>
              <a:rPr sz="4000" b="0"/>
              <a:t>(Valle del Nilo)</a:t>
            </a:r>
          </a:p>
        </p:txBody>
      </p:sp>
      <p:sp>
        <p:nvSpPr>
          <p:cNvPr id="181"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82"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83"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84" name="Picture 7" descr="Picture 7"/>
          <p:cNvPicPr>
            <a:picLocks noChangeAspect="1"/>
          </p:cNvPicPr>
          <p:nvPr/>
        </p:nvPicPr>
        <p:blipFill>
          <a:blip r:embed="rId3"/>
          <a:stretch>
            <a:fillRect/>
          </a:stretch>
        </p:blipFill>
        <p:spPr>
          <a:xfrm>
            <a:off x="226337" y="1240124"/>
            <a:ext cx="6322761" cy="3779912"/>
          </a:xfrm>
          <a:prstGeom prst="rect">
            <a:avLst/>
          </a:prstGeom>
          <a:ln w="12700">
            <a:miter lim="400000"/>
          </a:ln>
        </p:spPr>
      </p:pic>
      <p:pic>
        <p:nvPicPr>
          <p:cNvPr id="185" name="Content Placeholder 5" descr="Content Placeholder 5"/>
          <p:cNvPicPr>
            <a:picLocks noChangeAspect="1"/>
          </p:cNvPicPr>
          <p:nvPr/>
        </p:nvPicPr>
        <p:blipFill>
          <a:blip r:embed="rId4"/>
          <a:srcRect t="3151" b="3151"/>
          <a:stretch>
            <a:fillRect/>
          </a:stretch>
        </p:blipFill>
        <p:spPr>
          <a:xfrm>
            <a:off x="7040380" y="3106122"/>
            <a:ext cx="4484549" cy="2825266"/>
          </a:xfrm>
          <a:prstGeom prst="rect">
            <a:avLst/>
          </a:prstGeom>
          <a:ln w="12700">
            <a:miter lim="400000"/>
          </a:ln>
        </p:spPr>
      </p:pic>
      <p:sp>
        <p:nvSpPr>
          <p:cNvPr id="186" name="TextBox 2"/>
          <p:cNvSpPr txBox="1"/>
          <p:nvPr/>
        </p:nvSpPr>
        <p:spPr>
          <a:xfrm>
            <a:off x="6764419" y="1321117"/>
            <a:ext cx="5381861" cy="1694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Clr>
                <a:srgbClr val="BB1717"/>
              </a:buClr>
              <a:buSzPct val="100000"/>
              <a:buFont typeface="Arial"/>
              <a:buChar char="•"/>
              <a:defRPr sz="2600">
                <a:solidFill>
                  <a:srgbClr val="262626"/>
                </a:solidFill>
              </a:defRPr>
            </a:pPr>
            <a:r>
              <a:t>L’anarchia ordinata.</a:t>
            </a:r>
          </a:p>
          <a:p>
            <a:pPr marL="285750" indent="-285750">
              <a:buClr>
                <a:srgbClr val="BB1717"/>
              </a:buClr>
              <a:buSzPct val="100000"/>
              <a:buFont typeface="Arial"/>
              <a:buChar char="•"/>
              <a:defRPr sz="2600">
                <a:solidFill>
                  <a:srgbClr val="262626"/>
                </a:solidFill>
              </a:defRPr>
            </a:pPr>
            <a:r>
              <a:t>Sistema di clan (migliaia di persone) esogamia – alleanze con altri clan. </a:t>
            </a:r>
          </a:p>
          <a:p>
            <a:pPr marL="285750" indent="-285750">
              <a:buClr>
                <a:srgbClr val="BB1717"/>
              </a:buClr>
              <a:buSzPct val="100000"/>
              <a:buFont typeface="Arial"/>
              <a:buChar char="•"/>
              <a:defRPr sz="2600">
                <a:solidFill>
                  <a:srgbClr val="262626"/>
                </a:solidFill>
              </a:defRPr>
            </a:pPr>
            <a:r>
              <a:t>Sistema territoriale.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8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9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91" name="Content Placeholder 3" descr="Content Placeholder 3"/>
          <p:cNvPicPr>
            <a:picLocks noChangeAspect="1"/>
          </p:cNvPicPr>
          <p:nvPr/>
        </p:nvPicPr>
        <p:blipFill>
          <a:blip r:embed="rId3"/>
          <a:srcRect r="49265" b="91885"/>
          <a:stretch>
            <a:fillRect/>
          </a:stretch>
        </p:blipFill>
        <p:spPr>
          <a:xfrm>
            <a:off x="99961" y="15393"/>
            <a:ext cx="8605472" cy="903157"/>
          </a:xfrm>
          <a:prstGeom prst="rect">
            <a:avLst/>
          </a:prstGeom>
          <a:ln w="12700">
            <a:miter lim="400000"/>
          </a:ln>
        </p:spPr>
      </p:pic>
      <p:pic>
        <p:nvPicPr>
          <p:cNvPr id="192" name="Content Placeholder 3" descr="Content Placeholder 3"/>
          <p:cNvPicPr>
            <a:picLocks noChangeAspect="1"/>
          </p:cNvPicPr>
          <p:nvPr/>
        </p:nvPicPr>
        <p:blipFill>
          <a:blip r:embed="rId3"/>
          <a:srcRect t="9132" b="8594"/>
          <a:stretch>
            <a:fillRect/>
          </a:stretch>
        </p:blipFill>
        <p:spPr>
          <a:xfrm>
            <a:off x="563531" y="961646"/>
            <a:ext cx="9062843" cy="4893055"/>
          </a:xfrm>
          <a:prstGeom prst="rect">
            <a:avLst/>
          </a:prstGeom>
          <a:ln w="12700">
            <a:miter lim="400000"/>
          </a:ln>
        </p:spPr>
      </p:pic>
      <p:pic>
        <p:nvPicPr>
          <p:cNvPr id="193" name="Content Placeholder 3" descr="Content Placeholder 3"/>
          <p:cNvPicPr>
            <a:picLocks noChangeAspect="1"/>
          </p:cNvPicPr>
          <p:nvPr/>
        </p:nvPicPr>
        <p:blipFill>
          <a:blip r:embed="rId3"/>
          <a:srcRect l="479" t="93139" r="68620" b="1621"/>
          <a:stretch>
            <a:fillRect/>
          </a:stretch>
        </p:blipFill>
        <p:spPr>
          <a:xfrm>
            <a:off x="8705432" y="4722007"/>
            <a:ext cx="3296884" cy="366848"/>
          </a:xfrm>
          <a:prstGeom prst="rect">
            <a:avLst/>
          </a:prstGeom>
          <a:ln w="12700">
            <a:miter lim="400000"/>
          </a:ln>
        </p:spPr>
      </p:pic>
      <p:pic>
        <p:nvPicPr>
          <p:cNvPr id="194" name="Content Placeholder 3" descr="Content Placeholder 3"/>
          <p:cNvPicPr>
            <a:picLocks noChangeAspect="1"/>
          </p:cNvPicPr>
          <p:nvPr/>
        </p:nvPicPr>
        <p:blipFill>
          <a:blip r:embed="rId3"/>
          <a:srcRect l="31011" t="92991" r="48371"/>
          <a:stretch>
            <a:fillRect/>
          </a:stretch>
        </p:blipFill>
        <p:spPr>
          <a:xfrm>
            <a:off x="8833862" y="4944310"/>
            <a:ext cx="2363793" cy="52734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9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9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199" name="Picture 1" descr="Picture 1"/>
          <p:cNvPicPr>
            <a:picLocks noChangeAspect="1"/>
          </p:cNvPicPr>
          <p:nvPr/>
        </p:nvPicPr>
        <p:blipFill>
          <a:blip r:embed="rId3"/>
          <a:stretch>
            <a:fillRect/>
          </a:stretch>
        </p:blipFill>
        <p:spPr>
          <a:xfrm>
            <a:off x="0" y="0"/>
            <a:ext cx="4074389" cy="6090090"/>
          </a:xfrm>
          <a:prstGeom prst="rect">
            <a:avLst/>
          </a:prstGeom>
          <a:ln w="12700">
            <a:miter lim="400000"/>
          </a:ln>
        </p:spPr>
      </p:pic>
      <p:sp>
        <p:nvSpPr>
          <p:cNvPr id="200" name="CasellaDiTesto 2"/>
          <p:cNvSpPr txBox="1"/>
          <p:nvPr/>
        </p:nvSpPr>
        <p:spPr>
          <a:xfrm>
            <a:off x="6065520" y="4000500"/>
            <a:ext cx="5674360" cy="1310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solidFill>
                  <a:srgbClr val="BB1717"/>
                </a:solidFill>
                <a:latin typeface="Tahoma"/>
                <a:ea typeface="Tahoma"/>
                <a:cs typeface="Tahoma"/>
                <a:sym typeface="Tahoma"/>
              </a:defRPr>
            </a:pPr>
            <a:r>
              <a:rPr dirty="0"/>
              <a:t>The lost boy of Sudan</a:t>
            </a:r>
          </a:p>
          <a:p>
            <a:pPr>
              <a:defRPr sz="4000" b="1">
                <a:solidFill>
                  <a:srgbClr val="BB1717"/>
                </a:solidFill>
                <a:latin typeface="Tahoma"/>
                <a:ea typeface="Tahoma"/>
                <a:cs typeface="Tahoma"/>
                <a:sym typeface="Tahoma"/>
              </a:defRPr>
            </a:pPr>
            <a:r>
              <a:rPr u="sng" dirty="0">
                <a:solidFill>
                  <a:srgbClr val="0563C1"/>
                </a:solidFill>
                <a:uFill>
                  <a:solidFill>
                    <a:srgbClr val="0563C1"/>
                  </a:solidFill>
                </a:uFill>
                <a:hlinkClick r:id="rId4"/>
              </a:rPr>
              <a:t>E le bambine?</a:t>
            </a:r>
          </a:p>
        </p:txBody>
      </p:sp>
      <p:sp>
        <p:nvSpPr>
          <p:cNvPr id="201" name="The success of a refugee depends on “the ability to tell a coherent story and tell it consistently, which requires really good English and storytelling ability,” DeLuca says. “They have to be really consistent. They must tell and retell.”"/>
          <p:cNvSpPr txBox="1"/>
          <p:nvPr/>
        </p:nvSpPr>
        <p:spPr>
          <a:xfrm>
            <a:off x="4556873" y="1345819"/>
            <a:ext cx="6326816" cy="1000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defRPr sz="1600">
                <a:solidFill>
                  <a:srgbClr val="111111"/>
                </a:solidFill>
                <a:latin typeface="Helvetica Neue"/>
                <a:ea typeface="Helvetica Neue"/>
                <a:cs typeface="Helvetica Neue"/>
                <a:sym typeface="Helvetica Neue"/>
              </a:defRPr>
            </a:lvl1pPr>
          </a:lstStyle>
          <a:p>
            <a:r>
              <a:t>The success of a refugee depends on “the ability to tell a coherent story and tell it consistently, which requires really good English and storytelling ability,” DeLuca says. “They have to be really consistent. They must tell and retell.”</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asellaDiTesto 2"/>
          <p:cNvSpPr txBox="1"/>
          <p:nvPr/>
        </p:nvSpPr>
        <p:spPr>
          <a:xfrm>
            <a:off x="272057" y="242945"/>
            <a:ext cx="1210056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sistemi centralizzati</a:t>
            </a:r>
          </a:p>
        </p:txBody>
      </p:sp>
      <p:sp>
        <p:nvSpPr>
          <p:cNvPr id="204"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05"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06"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07" name="Content Placeholder 2"/>
          <p:cNvSpPr txBox="1"/>
          <p:nvPr/>
        </p:nvSpPr>
        <p:spPr>
          <a:xfrm>
            <a:off x="1266168" y="1576846"/>
            <a:ext cx="9659664" cy="3704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1742" indent="-221742" defTabSz="886968">
              <a:lnSpc>
                <a:spcPct val="72000"/>
              </a:lnSpc>
              <a:spcBef>
                <a:spcPts val="900"/>
              </a:spcBef>
              <a:buClr>
                <a:srgbClr val="BB1717"/>
              </a:buClr>
              <a:buSzPct val="100000"/>
              <a:buFont typeface="Arial"/>
              <a:buChar char="•"/>
              <a:defRPr sz="2231">
                <a:solidFill>
                  <a:srgbClr val="262626"/>
                </a:solidFill>
              </a:defRPr>
            </a:pPr>
            <a:r>
              <a:t>società in cui il potere e l’autorità risiede in una persona o in un gruppo: specializzazione della politica;</a:t>
            </a:r>
          </a:p>
          <a:p>
            <a:pPr marL="221742" indent="-221742" defTabSz="886968">
              <a:lnSpc>
                <a:spcPct val="72000"/>
              </a:lnSpc>
              <a:spcBef>
                <a:spcPts val="900"/>
              </a:spcBef>
              <a:buClr>
                <a:srgbClr val="BB1717"/>
              </a:buClr>
              <a:buSzPct val="100000"/>
              <a:buFont typeface="Arial"/>
              <a:buChar char="•"/>
              <a:defRPr sz="2231">
                <a:solidFill>
                  <a:srgbClr val="262626"/>
                </a:solidFill>
              </a:defRPr>
            </a:pPr>
            <a:r>
              <a:t>più densamente popolate di bande e tribù;</a:t>
            </a:r>
          </a:p>
          <a:p>
            <a:pPr marL="221742" indent="-221742" defTabSz="886968">
              <a:lnSpc>
                <a:spcPct val="72000"/>
              </a:lnSpc>
              <a:spcBef>
                <a:spcPts val="900"/>
              </a:spcBef>
              <a:buClr>
                <a:srgbClr val="BB1717"/>
              </a:buClr>
              <a:buSzPct val="100000"/>
              <a:buFont typeface="Arial"/>
              <a:buChar char="•"/>
              <a:defRPr sz="2231">
                <a:solidFill>
                  <a:srgbClr val="262626"/>
                </a:solidFill>
              </a:defRPr>
            </a:pPr>
            <a:r>
              <a:t>stratificate in ranghi o classi;</a:t>
            </a:r>
          </a:p>
          <a:p>
            <a:pPr marL="221742" indent="-221742" defTabSz="886968">
              <a:lnSpc>
                <a:spcPct val="72000"/>
              </a:lnSpc>
              <a:spcBef>
                <a:spcPts val="900"/>
              </a:spcBef>
              <a:buClr>
                <a:srgbClr val="BB1717"/>
              </a:buClr>
              <a:buSzPct val="100000"/>
              <a:buFont typeface="Arial"/>
              <a:buChar char="•"/>
              <a:defRPr sz="2231">
                <a:solidFill>
                  <a:srgbClr val="262626"/>
                </a:solidFill>
              </a:defRPr>
            </a:pPr>
            <a:r>
              <a:t>anche il reclutamento nelle posizioni politiche può avvenire in base alle appartenenze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ruoli e occupazioni specializzate; </a:t>
            </a:r>
          </a:p>
          <a:p>
            <a:pPr marL="221742" indent="-221742" defTabSz="886968">
              <a:lnSpc>
                <a:spcPct val="72000"/>
              </a:lnSpc>
              <a:spcBef>
                <a:spcPts val="900"/>
              </a:spcBef>
              <a:buClr>
                <a:srgbClr val="BB1717"/>
              </a:buClr>
              <a:buSzPct val="100000"/>
              <a:buFont typeface="Arial"/>
              <a:buChar char="•"/>
              <a:defRPr sz="2231">
                <a:solidFill>
                  <a:srgbClr val="262626"/>
                </a:solidFill>
              </a:defRPr>
            </a:pPr>
            <a:r>
              <a:t>redistribuzione centralizzata delle risorse;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disuguaglianze socio-economiche e politiche</a:t>
            </a:r>
          </a:p>
          <a:p>
            <a:pPr marL="221742" indent="-221742" defTabSz="886968">
              <a:lnSpc>
                <a:spcPct val="72000"/>
              </a:lnSpc>
              <a:spcBef>
                <a:spcPts val="900"/>
              </a:spcBef>
              <a:buClr>
                <a:srgbClr val="BB1717"/>
              </a:buClr>
              <a:buSzPct val="100000"/>
              <a:buFont typeface="Arial"/>
              <a:buChar char="•"/>
              <a:defRPr sz="2231">
                <a:solidFill>
                  <a:srgbClr val="262626"/>
                </a:solidFill>
              </a:defRPr>
            </a:pPr>
            <a:r>
              <a:t>politica burocratizzata e a tempo pieno</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asellaDiTesto 2"/>
          <p:cNvSpPr txBox="1"/>
          <p:nvPr/>
        </p:nvSpPr>
        <p:spPr>
          <a:xfrm>
            <a:off x="480435" y="351876"/>
            <a:ext cx="5125137"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chiefdoms</a:t>
            </a:r>
          </a:p>
        </p:txBody>
      </p:sp>
      <p:sp>
        <p:nvSpPr>
          <p:cNvPr id="21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1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12"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13" name="Content Placeholder 2"/>
          <p:cNvSpPr txBox="1"/>
          <p:nvPr/>
        </p:nvSpPr>
        <p:spPr>
          <a:xfrm>
            <a:off x="933376" y="1262488"/>
            <a:ext cx="10325246" cy="4333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94310" indent="-194310" defTabSz="777240">
              <a:lnSpc>
                <a:spcPct val="90000"/>
              </a:lnSpc>
              <a:spcBef>
                <a:spcPts val="800"/>
              </a:spcBef>
              <a:buClr>
                <a:srgbClr val="BB1717"/>
              </a:buClr>
              <a:buSzPct val="100000"/>
              <a:buFont typeface="Arial"/>
              <a:buChar char="•"/>
              <a:defRPr sz="2210">
                <a:solidFill>
                  <a:srgbClr val="262626"/>
                </a:solidFill>
              </a:defRPr>
            </a:pPr>
            <a:r>
              <a:t>popolazione maggiore delle tribù;</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maggiore efficienza produttiva, prima forma di circolazione dei beni regolata da una autorità centrale</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organizzazione più complessa con qualche sistema di autorità centralizzata, permanente e specializzata, tipicamente basata sulla raccolta e redistribuzione del surplus;</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il capo ha accesso a un certo livello di potere coercitivo, può essere in grado di organizzare una difesa, oltre che la distribuzione delle terre e di altri beni con cui costruisce solidarietà e supporto;</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le posizioni di potere sono accessibili solo ad alcune famiglie o lignaggi;</a:t>
            </a:r>
            <a:endParaRPr sz="2380"/>
          </a:p>
          <a:p>
            <a:pPr marL="194310" indent="-194310" defTabSz="777240">
              <a:lnSpc>
                <a:spcPct val="90000"/>
              </a:lnSpc>
              <a:spcBef>
                <a:spcPts val="800"/>
              </a:spcBef>
              <a:buClr>
                <a:srgbClr val="BB1717"/>
              </a:buClr>
              <a:buSzPct val="100000"/>
              <a:buFont typeface="Arial"/>
              <a:buChar char="•"/>
              <a:defRPr sz="2210">
                <a:solidFill>
                  <a:srgbClr val="262626"/>
                </a:solidFill>
              </a:defRPr>
            </a:pPr>
            <a:r>
              <a:t>spesso instabili.</a:t>
            </a:r>
            <a:endParaRPr sz="238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asellaDiTesto 2"/>
          <p:cNvSpPr txBox="1"/>
          <p:nvPr/>
        </p:nvSpPr>
        <p:spPr>
          <a:xfrm>
            <a:off x="272056" y="225486"/>
            <a:ext cx="4089124" cy="302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4000" b="1">
                <a:solidFill>
                  <a:srgbClr val="BB1717"/>
                </a:solidFill>
                <a:latin typeface="Tahoma"/>
                <a:ea typeface="Tahoma"/>
                <a:cs typeface="Tahoma"/>
                <a:sym typeface="Tahoma"/>
              </a:defRPr>
            </a:pPr>
            <a:r>
              <a:t>Popolazioni indigene del Canada del nordest</a:t>
            </a:r>
            <a:r>
              <a:rPr sz="3200" b="0"/>
              <a:t> </a:t>
            </a:r>
          </a:p>
          <a:p>
            <a:pPr>
              <a:defRPr sz="3200">
                <a:solidFill>
                  <a:srgbClr val="BB1717"/>
                </a:solidFill>
                <a:latin typeface="Tahoma"/>
                <a:ea typeface="Tahoma"/>
                <a:cs typeface="Tahoma"/>
                <a:sym typeface="Tahoma"/>
              </a:defRPr>
            </a:pPr>
            <a:r>
              <a:t>potlatch</a:t>
            </a:r>
          </a:p>
        </p:txBody>
      </p:sp>
      <p:sp>
        <p:nvSpPr>
          <p:cNvPr id="21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1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1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19" name="Content Placeholder 5" descr="Content Placeholder 5"/>
          <p:cNvPicPr>
            <a:picLocks noChangeAspect="1"/>
          </p:cNvPicPr>
          <p:nvPr/>
        </p:nvPicPr>
        <p:blipFill>
          <a:blip r:embed="rId3"/>
          <a:srcRect l="2939" t="4337" r="2085" b="7422"/>
          <a:stretch>
            <a:fillRect/>
          </a:stretch>
        </p:blipFill>
        <p:spPr>
          <a:xfrm>
            <a:off x="4472065" y="1139900"/>
            <a:ext cx="7719936" cy="494787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asellaDiTesto 2"/>
          <p:cNvSpPr txBox="1"/>
          <p:nvPr/>
        </p:nvSpPr>
        <p:spPr>
          <a:xfrm>
            <a:off x="367242" y="228394"/>
            <a:ext cx="526005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Lo stato</a:t>
            </a:r>
          </a:p>
        </p:txBody>
      </p:sp>
      <p:sp>
        <p:nvSpPr>
          <p:cNvPr id="22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2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2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25" name="Content Placeholder 2"/>
          <p:cNvSpPr txBox="1"/>
          <p:nvPr/>
        </p:nvSpPr>
        <p:spPr>
          <a:xfrm>
            <a:off x="8794829" y="3787828"/>
            <a:ext cx="3351451" cy="1739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r">
              <a:lnSpc>
                <a:spcPct val="90000"/>
              </a:lnSpc>
              <a:spcBef>
                <a:spcPts val="1000"/>
              </a:spcBef>
              <a:defRPr sz="2000" i="1">
                <a:solidFill>
                  <a:srgbClr val="262626"/>
                </a:solidFill>
              </a:defRPr>
            </a:lvl1pPr>
          </a:lstStyle>
          <a:p>
            <a:r>
              <a:t>“the presence of that special form of control, the consistent threat of force by a body of persons legitimately constituted to use it” Elman Service (1971: 163)</a:t>
            </a:r>
          </a:p>
        </p:txBody>
      </p:sp>
      <p:sp>
        <p:nvSpPr>
          <p:cNvPr id="226" name="Content Placeholder 2"/>
          <p:cNvSpPr txBox="1"/>
          <p:nvPr/>
        </p:nvSpPr>
        <p:spPr>
          <a:xfrm>
            <a:off x="285046" y="1224527"/>
            <a:ext cx="7336953" cy="4408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gn="just">
              <a:lnSpc>
                <a:spcPct val="90000"/>
              </a:lnSpc>
              <a:spcBef>
                <a:spcPts val="1000"/>
              </a:spcBef>
              <a:buClr>
                <a:srgbClr val="BB1717"/>
              </a:buClr>
              <a:buSzPct val="100000"/>
              <a:buFont typeface="Arial"/>
              <a:buChar char="•"/>
              <a:defRPr sz="2800">
                <a:solidFill>
                  <a:srgbClr val="262626"/>
                </a:solidFill>
              </a:defRPr>
            </a:pPr>
            <a:r>
              <a:t>istituzioni specializzate, formali e informali, che mantengono una gerarchia con differente accesso alle risorse;</a:t>
            </a:r>
          </a:p>
          <a:p>
            <a:pPr marL="228600" indent="-228600" algn="just">
              <a:lnSpc>
                <a:spcPct val="90000"/>
              </a:lnSpc>
              <a:spcBef>
                <a:spcPts val="1000"/>
              </a:spcBef>
              <a:buClr>
                <a:srgbClr val="BB1717"/>
              </a:buClr>
              <a:buSzPct val="100000"/>
              <a:buFont typeface="Arial"/>
              <a:buChar char="•"/>
              <a:defRPr sz="2800">
                <a:solidFill>
                  <a:srgbClr val="262626"/>
                </a:solidFill>
              </a:defRPr>
            </a:pPr>
            <a:r>
              <a:t>Stratificazione sociale: vaste e complesse società, comprendenti una varietà di classi, associazioni, e gruppi occupazionali;</a:t>
            </a:r>
          </a:p>
          <a:p>
            <a:pPr marL="228600" indent="-228600" algn="just">
              <a:lnSpc>
                <a:spcPct val="90000"/>
              </a:lnSpc>
              <a:spcBef>
                <a:spcPts val="1000"/>
              </a:spcBef>
              <a:buClr>
                <a:srgbClr val="BB1717"/>
              </a:buClr>
              <a:buSzPct val="100000"/>
              <a:buFont typeface="Arial"/>
              <a:buChar char="•"/>
              <a:defRPr sz="2800">
                <a:solidFill>
                  <a:srgbClr val="262626"/>
                </a:solidFill>
              </a:defRPr>
            </a:pPr>
            <a:r>
              <a:t>Apparato burocratico-amministrativo specializzato nella gestione del potere; </a:t>
            </a:r>
          </a:p>
          <a:p>
            <a:pPr marL="228600" indent="-228600" algn="just">
              <a:lnSpc>
                <a:spcPct val="90000"/>
              </a:lnSpc>
              <a:spcBef>
                <a:spcPts val="1000"/>
              </a:spcBef>
              <a:buClr>
                <a:srgbClr val="BB1717"/>
              </a:buClr>
              <a:buSzPct val="100000"/>
              <a:buFont typeface="Arial"/>
              <a:buChar char="•"/>
              <a:defRPr sz="2800">
                <a:solidFill>
                  <a:srgbClr val="262626"/>
                </a:solidFill>
              </a:defRPr>
            </a:pPr>
            <a:r>
              <a:t>necessità di leggi impersonali per gestire tensioni e conflitti.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asellaDiTesto 2"/>
          <p:cNvSpPr txBox="1"/>
          <p:nvPr/>
        </p:nvSpPr>
        <p:spPr>
          <a:xfrm>
            <a:off x="4032303" y="306516"/>
            <a:ext cx="600456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rPr i="1" dirty="0"/>
              <a:t>   </a:t>
            </a:r>
            <a:r>
              <a:rPr lang="it-IT" i="1" dirty="0" err="1"/>
              <a:t>Pinturas</a:t>
            </a:r>
            <a:r>
              <a:rPr lang="it-IT" i="1" dirty="0"/>
              <a:t> de </a:t>
            </a:r>
            <a:r>
              <a:rPr lang="it-IT" i="1" dirty="0" err="1"/>
              <a:t>Castas</a:t>
            </a:r>
            <a:endParaRPr i="1" dirty="0"/>
          </a:p>
        </p:txBody>
      </p:sp>
      <p:sp>
        <p:nvSpPr>
          <p:cNvPr id="5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5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5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59" name="CasellaDiTesto 11"/>
          <p:cNvSpPr txBox="1"/>
          <p:nvPr/>
        </p:nvSpPr>
        <p:spPr>
          <a:xfrm>
            <a:off x="4380314" y="1295439"/>
            <a:ext cx="6658614" cy="824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800">
                <a:solidFill>
                  <a:srgbClr val="262626"/>
                </a:solidFill>
              </a:defRPr>
            </a:pPr>
            <a:r>
              <a:rPr dirty="0"/>
              <a:t>L</a:t>
            </a:r>
            <a:r>
              <a:rPr sz="2400" dirty="0"/>
              <a:t>a </a:t>
            </a:r>
            <a:r>
              <a:rPr sz="2400" dirty="0" err="1"/>
              <a:t>pretesa</a:t>
            </a:r>
            <a:r>
              <a:rPr sz="2400" dirty="0"/>
              <a:t>, da </a:t>
            </a:r>
            <a:r>
              <a:rPr sz="2400" dirty="0" err="1"/>
              <a:t>parte</a:t>
            </a:r>
            <a:r>
              <a:rPr sz="2400" dirty="0"/>
              <a:t> </a:t>
            </a:r>
            <a:r>
              <a:rPr sz="2400" dirty="0" err="1"/>
              <a:t>delle</a:t>
            </a:r>
            <a:r>
              <a:rPr sz="2400" dirty="0"/>
              <a:t> culture </a:t>
            </a:r>
            <a:r>
              <a:rPr sz="2400" dirty="0" err="1"/>
              <a:t>egemoniche</a:t>
            </a:r>
            <a:r>
              <a:rPr sz="2400" dirty="0"/>
              <a:t>, di </a:t>
            </a:r>
            <a:r>
              <a:rPr sz="2400" dirty="0" err="1"/>
              <a:t>organizzare</a:t>
            </a:r>
            <a:r>
              <a:rPr sz="2400" dirty="0"/>
              <a:t> il mondo, di </a:t>
            </a:r>
            <a:r>
              <a:rPr sz="2400" dirty="0" err="1"/>
              <a:t>nominarlo</a:t>
            </a:r>
            <a:r>
              <a:rPr sz="2400" dirty="0"/>
              <a:t> e di </a:t>
            </a:r>
            <a:r>
              <a:rPr sz="2400" dirty="0" err="1"/>
              <a:t>classificarlo</a:t>
            </a:r>
            <a:r>
              <a:rPr sz="2400" dirty="0"/>
              <a:t>.</a:t>
            </a:r>
          </a:p>
        </p:txBody>
      </p:sp>
      <p:sp>
        <p:nvSpPr>
          <p:cNvPr id="60" name="CasellaDiTesto 13"/>
          <p:cNvSpPr txBox="1"/>
          <p:nvPr/>
        </p:nvSpPr>
        <p:spPr>
          <a:xfrm>
            <a:off x="4380313" y="4651988"/>
            <a:ext cx="6658614" cy="824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262626"/>
                </a:solidFill>
              </a:defRPr>
            </a:pPr>
            <a:r>
              <a:t>È</a:t>
            </a:r>
            <a:r>
              <a:rPr sz="2400"/>
              <a:t> il metodo tassonomico di organizzazione del sapere su cui si basa la scienza occidentale. </a:t>
            </a:r>
          </a:p>
        </p:txBody>
      </p:sp>
      <p:sp>
        <p:nvSpPr>
          <p:cNvPr id="61" name="CasellaDiTesto 14"/>
          <p:cNvSpPr txBox="1"/>
          <p:nvPr/>
        </p:nvSpPr>
        <p:spPr>
          <a:xfrm>
            <a:off x="4380314" y="2182611"/>
            <a:ext cx="6658614" cy="119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800">
                <a:solidFill>
                  <a:srgbClr val="262626"/>
                </a:solidFill>
              </a:defRPr>
            </a:pPr>
            <a:r>
              <a:rPr dirty="0" err="1"/>
              <a:t>È</a:t>
            </a:r>
            <a:r>
              <a:rPr sz="2400" dirty="0"/>
              <a:t> un modo di </a:t>
            </a:r>
            <a:r>
              <a:rPr sz="2400" dirty="0" err="1"/>
              <a:t>collegare</a:t>
            </a:r>
            <a:r>
              <a:rPr sz="2400" dirty="0"/>
              <a:t> le </a:t>
            </a:r>
            <a:r>
              <a:rPr sz="2400" dirty="0" err="1"/>
              <a:t>cose</a:t>
            </a:r>
            <a:r>
              <a:rPr sz="2400" dirty="0"/>
              <a:t>, di </a:t>
            </a:r>
            <a:r>
              <a:rPr sz="2400" dirty="0" err="1"/>
              <a:t>individuare</a:t>
            </a:r>
            <a:r>
              <a:rPr sz="2400" dirty="0"/>
              <a:t> </a:t>
            </a:r>
            <a:r>
              <a:rPr sz="2400" dirty="0" err="1"/>
              <a:t>nessi</a:t>
            </a:r>
            <a:r>
              <a:rPr sz="2400" dirty="0"/>
              <a:t> </a:t>
            </a:r>
            <a:r>
              <a:rPr sz="2400" dirty="0" err="1"/>
              <a:t>logici</a:t>
            </a:r>
            <a:r>
              <a:rPr sz="2400" dirty="0"/>
              <a:t> </a:t>
            </a:r>
            <a:r>
              <a:rPr sz="2400" dirty="0" err="1"/>
              <a:t>tra</a:t>
            </a:r>
            <a:r>
              <a:rPr sz="2400" dirty="0"/>
              <a:t> le </a:t>
            </a:r>
            <a:r>
              <a:rPr sz="2400" dirty="0" err="1"/>
              <a:t>cose</a:t>
            </a:r>
            <a:r>
              <a:rPr sz="2400" dirty="0"/>
              <a:t> legato a un </a:t>
            </a:r>
            <a:r>
              <a:rPr sz="2400" dirty="0" err="1"/>
              <a:t>determinato</a:t>
            </a:r>
            <a:r>
              <a:rPr sz="2400" dirty="0"/>
              <a:t> </a:t>
            </a:r>
            <a:r>
              <a:rPr sz="2400" dirty="0" err="1"/>
              <a:t>periodo</a:t>
            </a:r>
            <a:r>
              <a:rPr sz="2400" dirty="0"/>
              <a:t> </a:t>
            </a:r>
            <a:r>
              <a:rPr sz="2400" dirty="0" err="1"/>
              <a:t>storico</a:t>
            </a:r>
            <a:r>
              <a:rPr sz="2400" dirty="0"/>
              <a:t> e a </a:t>
            </a:r>
            <a:r>
              <a:rPr sz="2400" dirty="0" err="1"/>
              <a:t>una</a:t>
            </a:r>
            <a:r>
              <a:rPr sz="2400" dirty="0"/>
              <a:t> </a:t>
            </a:r>
            <a:r>
              <a:rPr sz="2400" dirty="0" err="1"/>
              <a:t>determinata</a:t>
            </a:r>
            <a:r>
              <a:rPr sz="2400" dirty="0"/>
              <a:t> </a:t>
            </a:r>
            <a:r>
              <a:rPr sz="2400" dirty="0" err="1"/>
              <a:t>cultura</a:t>
            </a:r>
            <a:r>
              <a:rPr sz="2400" dirty="0"/>
              <a:t>. </a:t>
            </a:r>
          </a:p>
        </p:txBody>
      </p:sp>
      <p:sp>
        <p:nvSpPr>
          <p:cNvPr id="62" name="CasellaDiTesto 15"/>
          <p:cNvSpPr txBox="1"/>
          <p:nvPr/>
        </p:nvSpPr>
        <p:spPr>
          <a:xfrm>
            <a:off x="4380314" y="3392806"/>
            <a:ext cx="6658614" cy="1192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262626"/>
                </a:solidFill>
              </a:defRPr>
            </a:pPr>
            <a:r>
              <a:t>È</a:t>
            </a:r>
            <a:r>
              <a:rPr sz="2400"/>
              <a:t> un processo attraverso il quale impongo identità e differenze che costituiscono le condizioni di possibilità della </a:t>
            </a:r>
            <a:r>
              <a:rPr sz="2400" i="1"/>
              <a:t>pensabilità</a:t>
            </a:r>
            <a:r>
              <a:rPr sz="2400"/>
              <a:t> e della </a:t>
            </a:r>
            <a:r>
              <a:rPr sz="2400" i="1"/>
              <a:t>rappresentabilità</a:t>
            </a:r>
            <a:r>
              <a:rPr sz="2400"/>
              <a:t>.</a:t>
            </a:r>
          </a:p>
        </p:txBody>
      </p:sp>
      <p:pic>
        <p:nvPicPr>
          <p:cNvPr id="63" name="Content Placeholder 3" descr="Content Placeholder 3"/>
          <p:cNvPicPr>
            <a:picLocks noChangeAspect="1"/>
          </p:cNvPicPr>
          <p:nvPr/>
        </p:nvPicPr>
        <p:blipFill>
          <a:blip r:embed="rId3"/>
          <a:stretch>
            <a:fillRect/>
          </a:stretch>
        </p:blipFill>
        <p:spPr>
          <a:xfrm>
            <a:off x="280952" y="240482"/>
            <a:ext cx="3751351" cy="571881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asellaDiTesto 2"/>
          <p:cNvSpPr txBox="1"/>
          <p:nvPr/>
        </p:nvSpPr>
        <p:spPr>
          <a:xfrm>
            <a:off x="390493" y="274181"/>
            <a:ext cx="354805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regno Zulu</a:t>
            </a:r>
          </a:p>
        </p:txBody>
      </p:sp>
      <p:sp>
        <p:nvSpPr>
          <p:cNvPr id="22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3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31"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32" name="Content Placeholder 6" descr="Content Placeholder 6"/>
          <p:cNvPicPr>
            <a:picLocks noChangeAspect="1"/>
          </p:cNvPicPr>
          <p:nvPr/>
        </p:nvPicPr>
        <p:blipFill>
          <a:blip r:embed="rId3"/>
          <a:srcRect t="2868" b="2867"/>
          <a:stretch>
            <a:fillRect/>
          </a:stretch>
        </p:blipFill>
        <p:spPr>
          <a:xfrm>
            <a:off x="344772" y="1028700"/>
            <a:ext cx="7620001" cy="4800601"/>
          </a:xfrm>
          <a:prstGeom prst="rect">
            <a:avLst/>
          </a:prstGeom>
          <a:ln w="12700">
            <a:miter lim="400000"/>
          </a:ln>
        </p:spPr>
      </p:pic>
      <p:pic>
        <p:nvPicPr>
          <p:cNvPr id="233" name="Picture 7" descr="Picture 7"/>
          <p:cNvPicPr>
            <a:picLocks noChangeAspect="1"/>
          </p:cNvPicPr>
          <p:nvPr/>
        </p:nvPicPr>
        <p:blipFill>
          <a:blip r:embed="rId4"/>
          <a:srcRect r="5298"/>
          <a:stretch>
            <a:fillRect/>
          </a:stretch>
        </p:blipFill>
        <p:spPr>
          <a:xfrm>
            <a:off x="7750967" y="3699502"/>
            <a:ext cx="3896390" cy="2062660"/>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CasellaDiTesto 2"/>
          <p:cNvSpPr txBox="1"/>
          <p:nvPr/>
        </p:nvSpPr>
        <p:spPr>
          <a:xfrm>
            <a:off x="272057" y="237177"/>
            <a:ext cx="446557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lo stato Inca</a:t>
            </a:r>
          </a:p>
        </p:txBody>
      </p:sp>
      <p:sp>
        <p:nvSpPr>
          <p:cNvPr id="23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3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3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39" name="Content Placeholder 3" descr="Content Placeholder 3"/>
          <p:cNvPicPr>
            <a:picLocks noChangeAspect="1"/>
          </p:cNvPicPr>
          <p:nvPr/>
        </p:nvPicPr>
        <p:blipFill>
          <a:blip r:embed="rId3"/>
          <a:stretch>
            <a:fillRect/>
          </a:stretch>
        </p:blipFill>
        <p:spPr>
          <a:xfrm>
            <a:off x="696342" y="945064"/>
            <a:ext cx="7002087" cy="4987224"/>
          </a:xfrm>
          <a:prstGeom prst="rect">
            <a:avLst/>
          </a:prstGeom>
          <a:ln w="12700">
            <a:miter lim="400000"/>
          </a:ln>
        </p:spPr>
      </p:pic>
      <p:pic>
        <p:nvPicPr>
          <p:cNvPr id="240" name="Picture 4" descr="Picture 4"/>
          <p:cNvPicPr>
            <a:picLocks noChangeAspect="1"/>
          </p:cNvPicPr>
          <p:nvPr/>
        </p:nvPicPr>
        <p:blipFill>
          <a:blip r:embed="rId4"/>
          <a:stretch>
            <a:fillRect/>
          </a:stretch>
        </p:blipFill>
        <p:spPr>
          <a:xfrm>
            <a:off x="8151963" y="1228712"/>
            <a:ext cx="2449969" cy="4604443"/>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asellaDiTesto 2"/>
          <p:cNvSpPr txBox="1"/>
          <p:nvPr/>
        </p:nvSpPr>
        <p:spPr>
          <a:xfrm>
            <a:off x="272056" y="351876"/>
            <a:ext cx="570975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evoluzione dello stato</a:t>
            </a:r>
          </a:p>
        </p:txBody>
      </p:sp>
      <p:sp>
        <p:nvSpPr>
          <p:cNvPr id="243"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44"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45"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46" name="Content Placeholder 2"/>
          <p:cNvSpPr txBox="1"/>
          <p:nvPr/>
        </p:nvSpPr>
        <p:spPr>
          <a:xfrm>
            <a:off x="2771478" y="1069335"/>
            <a:ext cx="7338895" cy="2022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r">
              <a:lnSpc>
                <a:spcPct val="90000"/>
              </a:lnSpc>
              <a:spcBef>
                <a:spcPts val="1000"/>
              </a:spcBef>
              <a:defRPr sz="1600"/>
            </a:pPr>
            <a:endParaRPr/>
          </a:p>
          <a:p>
            <a:pPr algn="r">
              <a:lnSpc>
                <a:spcPct val="90000"/>
              </a:lnSpc>
              <a:spcBef>
                <a:spcPts val="1000"/>
              </a:spcBef>
              <a:defRPr sz="1600"/>
            </a:pPr>
            <a:r>
              <a:t>“More than 99 percent of human’s two- to three- million-year sojourn</a:t>
            </a:r>
          </a:p>
          <a:p>
            <a:pPr algn="r">
              <a:lnSpc>
                <a:spcPct val="90000"/>
              </a:lnSpc>
              <a:spcBef>
                <a:spcPts val="1000"/>
              </a:spcBef>
              <a:defRPr sz="1600"/>
            </a:pPr>
            <a:r>
              <a:t>on Earth has been spent in small bands—flexible, egalitarian, nomadic</a:t>
            </a:r>
          </a:p>
          <a:p>
            <a:pPr algn="r">
              <a:lnSpc>
                <a:spcPct val="90000"/>
              </a:lnSpc>
              <a:spcBef>
                <a:spcPts val="1000"/>
              </a:spcBef>
              <a:defRPr sz="1600"/>
            </a:pPr>
            <a:r>
              <a:t>groups comprised of several extended families”. </a:t>
            </a:r>
            <a:endParaRPr sz="2800"/>
          </a:p>
          <a:p>
            <a:pPr algn="r">
              <a:lnSpc>
                <a:spcPct val="90000"/>
              </a:lnSpc>
              <a:spcBef>
                <a:spcPts val="1000"/>
              </a:spcBef>
              <a:defRPr sz="1600"/>
            </a:pPr>
            <a:r>
              <a:t>(Lewellen 2003)</a:t>
            </a:r>
          </a:p>
        </p:txBody>
      </p:sp>
      <p:sp>
        <p:nvSpPr>
          <p:cNvPr id="247" name="Content Placeholder 2"/>
          <p:cNvSpPr txBox="1"/>
          <p:nvPr/>
        </p:nvSpPr>
        <p:spPr>
          <a:xfrm>
            <a:off x="1386115" y="2554617"/>
            <a:ext cx="7338895" cy="2134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r">
              <a:lnSpc>
                <a:spcPct val="90000"/>
              </a:lnSpc>
              <a:spcBef>
                <a:spcPts val="1000"/>
              </a:spcBef>
              <a:defRPr sz="1600"/>
            </a:pPr>
            <a:endParaRPr/>
          </a:p>
          <a:p>
            <a:pPr marL="228600" indent="-228600" algn="just">
              <a:lnSpc>
                <a:spcPct val="90000"/>
              </a:lnSpc>
              <a:spcBef>
                <a:spcPts val="1000"/>
              </a:spcBef>
              <a:buClr>
                <a:srgbClr val="C00000"/>
              </a:buClr>
              <a:buSzPct val="100000"/>
              <a:buFont typeface="Arial"/>
              <a:buChar char="•"/>
              <a:defRPr sz="3200">
                <a:solidFill>
                  <a:srgbClr val="262626"/>
                </a:solidFill>
              </a:defRPr>
            </a:pPr>
            <a:r>
              <a:t>aumento della popolazione;</a:t>
            </a:r>
            <a:endParaRPr sz="2800"/>
          </a:p>
          <a:p>
            <a:pPr marL="228600" indent="-228600" algn="just">
              <a:lnSpc>
                <a:spcPct val="90000"/>
              </a:lnSpc>
              <a:spcBef>
                <a:spcPts val="1000"/>
              </a:spcBef>
              <a:buClr>
                <a:srgbClr val="C00000"/>
              </a:buClr>
              <a:buSzPct val="100000"/>
              <a:buFont typeface="Arial"/>
              <a:buChar char="•"/>
              <a:defRPr sz="3200">
                <a:solidFill>
                  <a:srgbClr val="262626"/>
                </a:solidFill>
              </a:defRPr>
            </a:pPr>
            <a:r>
              <a:t>addomesticamento animali e piante;</a:t>
            </a:r>
            <a:endParaRPr sz="2800"/>
          </a:p>
          <a:p>
            <a:pPr marL="228600" indent="-228600" algn="just">
              <a:lnSpc>
                <a:spcPct val="90000"/>
              </a:lnSpc>
              <a:spcBef>
                <a:spcPts val="1000"/>
              </a:spcBef>
              <a:buClr>
                <a:srgbClr val="C00000"/>
              </a:buClr>
              <a:buSzPct val="100000"/>
              <a:buFont typeface="Arial"/>
              <a:buChar char="•"/>
              <a:defRPr sz="3200">
                <a:solidFill>
                  <a:srgbClr val="262626"/>
                </a:solidFill>
              </a:defRPr>
            </a:pPr>
            <a:r>
              <a:t>Sedentarizzazione.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5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51"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52" name="Content Placeholder 3" descr="Content Placeholder 3"/>
          <p:cNvPicPr>
            <a:picLocks noChangeAspect="1"/>
          </p:cNvPicPr>
          <p:nvPr/>
        </p:nvPicPr>
        <p:blipFill>
          <a:blip r:embed="rId3"/>
          <a:srcRect l="3317" t="4322" r="74087" b="91878"/>
          <a:stretch>
            <a:fillRect/>
          </a:stretch>
        </p:blipFill>
        <p:spPr>
          <a:xfrm>
            <a:off x="235519" y="351876"/>
            <a:ext cx="4416675" cy="450842"/>
          </a:xfrm>
          <a:prstGeom prst="rect">
            <a:avLst/>
          </a:prstGeom>
          <a:ln w="12700">
            <a:miter lim="400000"/>
          </a:ln>
        </p:spPr>
      </p:pic>
      <p:pic>
        <p:nvPicPr>
          <p:cNvPr id="253" name="Content Placeholder 3" descr="Content Placeholder 3"/>
          <p:cNvPicPr>
            <a:picLocks noChangeAspect="1"/>
          </p:cNvPicPr>
          <p:nvPr/>
        </p:nvPicPr>
        <p:blipFill>
          <a:blip r:embed="rId3"/>
          <a:srcRect l="3319" t="10456" b="4803"/>
          <a:stretch>
            <a:fillRect/>
          </a:stretch>
        </p:blipFill>
        <p:spPr>
          <a:xfrm>
            <a:off x="226337" y="1089450"/>
            <a:ext cx="7730763" cy="4112138"/>
          </a:xfrm>
          <a:prstGeom prst="rect">
            <a:avLst/>
          </a:prstGeom>
          <a:ln w="12700">
            <a:miter lim="400000"/>
          </a:ln>
        </p:spPr>
      </p:pic>
      <p:sp>
        <p:nvSpPr>
          <p:cNvPr id="254" name="CasellaDiTesto 12"/>
          <p:cNvSpPr txBox="1"/>
          <p:nvPr/>
        </p:nvSpPr>
        <p:spPr>
          <a:xfrm>
            <a:off x="8073494" y="1621405"/>
            <a:ext cx="3719575" cy="39977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i="1">
                <a:solidFill>
                  <a:srgbClr val="262626"/>
                </a:solidFill>
              </a:defRPr>
            </a:pPr>
            <a:r>
              <a:t>“a centralized socio-political organization for the regulation of social relations in a complex, stratified society divided into at least two basic strata, or emergent social classes—the rulers and the ruled—whose relations are characterized by political dominance of the former and tributary obligations of the latter, legitimized by a common ideology  . . . ” </a:t>
            </a:r>
          </a:p>
          <a:p>
            <a:pPr>
              <a:defRPr sz="2000">
                <a:solidFill>
                  <a:srgbClr val="262626"/>
                </a:solidFill>
              </a:defRPr>
            </a:pPr>
            <a:r>
              <a:t>(Claessen and Skalnık 1978: 640).</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5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5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pic>
        <p:nvPicPr>
          <p:cNvPr id="259" name="Content Placeholder 3" descr="Content Placeholder 3"/>
          <p:cNvPicPr>
            <a:picLocks noChangeAspect="1"/>
          </p:cNvPicPr>
          <p:nvPr/>
        </p:nvPicPr>
        <p:blipFill>
          <a:blip r:embed="rId3"/>
          <a:srcRect l="167" r="265"/>
          <a:stretch>
            <a:fillRect/>
          </a:stretch>
        </p:blipFill>
        <p:spPr>
          <a:xfrm>
            <a:off x="1723867" y="137887"/>
            <a:ext cx="8034730" cy="586351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asellaDiTesto 2"/>
          <p:cNvSpPr txBox="1"/>
          <p:nvPr/>
        </p:nvSpPr>
        <p:spPr>
          <a:xfrm>
            <a:off x="272057" y="260405"/>
            <a:ext cx="6847521"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teoria sul conflitto interno</a:t>
            </a:r>
          </a:p>
        </p:txBody>
      </p:sp>
      <p:sp>
        <p:nvSpPr>
          <p:cNvPr id="26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6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6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65" name="Content Placeholder 2"/>
          <p:cNvSpPr txBox="1"/>
          <p:nvPr/>
        </p:nvSpPr>
        <p:spPr>
          <a:xfrm>
            <a:off x="281238" y="1274818"/>
            <a:ext cx="9581541" cy="1734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BB1717"/>
              </a:buClr>
              <a:buSzPct val="100000"/>
              <a:buFont typeface="Arial"/>
              <a:buChar char="•"/>
              <a:defRPr sz="2800" i="1">
                <a:solidFill>
                  <a:srgbClr val="262626"/>
                </a:solidFill>
              </a:defRPr>
            </a:pPr>
            <a:r>
              <a:t>Frederick Engels L’origine della famiglia, della proprietà privata e dello stato </a:t>
            </a:r>
            <a:r>
              <a:rPr i="0"/>
              <a:t>(1891): teoria del conflitto di classe come causa e motore principale della organizzazione statale. </a:t>
            </a:r>
          </a:p>
        </p:txBody>
      </p:sp>
      <p:sp>
        <p:nvSpPr>
          <p:cNvPr id="266" name="Content Placeholder 2"/>
          <p:cNvSpPr txBox="1"/>
          <p:nvPr/>
        </p:nvSpPr>
        <p:spPr>
          <a:xfrm>
            <a:off x="1621529" y="2859435"/>
            <a:ext cx="8948940" cy="2723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685800" lvl="1" indent="-228600">
              <a:lnSpc>
                <a:spcPct val="90000"/>
              </a:lnSpc>
              <a:spcBef>
                <a:spcPts val="500"/>
              </a:spcBef>
              <a:buClr>
                <a:srgbClr val="BB1717"/>
              </a:buClr>
              <a:buSzPct val="100000"/>
              <a:buFont typeface="Arial"/>
              <a:buChar char="•"/>
              <a:defRPr sz="2400">
                <a:solidFill>
                  <a:srgbClr val="262626"/>
                </a:solidFill>
              </a:defRPr>
            </a:pPr>
            <a:r>
              <a:t>le innovazioni tecnologiche </a:t>
            </a:r>
          </a:p>
          <a:p>
            <a:pPr marL="685800" lvl="1" indent="-228600">
              <a:lnSpc>
                <a:spcPct val="90000"/>
              </a:lnSpc>
              <a:spcBef>
                <a:spcPts val="500"/>
              </a:spcBef>
              <a:buClr>
                <a:srgbClr val="BB1717"/>
              </a:buClr>
              <a:buSzPct val="100000"/>
              <a:buFont typeface="Arial"/>
              <a:buChar char="•"/>
              <a:defRPr sz="2400">
                <a:solidFill>
                  <a:srgbClr val="262626"/>
                </a:solidFill>
              </a:defRPr>
            </a:pPr>
            <a:r>
              <a:t>la creazione del surplus</a:t>
            </a:r>
          </a:p>
          <a:p>
            <a:pPr marL="685800" lvl="1" indent="-228600">
              <a:lnSpc>
                <a:spcPct val="90000"/>
              </a:lnSpc>
              <a:spcBef>
                <a:spcPts val="500"/>
              </a:spcBef>
              <a:buClr>
                <a:srgbClr val="BB1717"/>
              </a:buClr>
              <a:buSzPct val="100000"/>
              <a:buFont typeface="Arial"/>
              <a:buChar char="•"/>
              <a:defRPr sz="2400">
                <a:solidFill>
                  <a:srgbClr val="262626"/>
                </a:solidFill>
              </a:defRPr>
            </a:pPr>
            <a:r>
              <a:t>differenziazione di classe con differente accesso alle risorse</a:t>
            </a:r>
          </a:p>
          <a:p>
            <a:pPr marL="685800" lvl="1" indent="-228600">
              <a:lnSpc>
                <a:spcPct val="90000"/>
              </a:lnSpc>
              <a:spcBef>
                <a:spcPts val="500"/>
              </a:spcBef>
              <a:buClr>
                <a:srgbClr val="BB1717"/>
              </a:buClr>
              <a:buSzPct val="100000"/>
              <a:buFont typeface="Arial"/>
              <a:buChar char="•"/>
              <a:defRPr sz="2400">
                <a:solidFill>
                  <a:srgbClr val="262626"/>
                </a:solidFill>
              </a:defRPr>
            </a:pPr>
            <a:r>
              <a:t>proprietà privata</a:t>
            </a:r>
          </a:p>
          <a:p>
            <a:pPr marL="685800" lvl="1" indent="-228600">
              <a:lnSpc>
                <a:spcPct val="90000"/>
              </a:lnSpc>
              <a:spcBef>
                <a:spcPts val="500"/>
              </a:spcBef>
              <a:buClr>
                <a:srgbClr val="BB1717"/>
              </a:buClr>
              <a:buSzPct val="100000"/>
              <a:buFont typeface="Arial"/>
              <a:buChar char="•"/>
              <a:defRPr sz="2400">
                <a:solidFill>
                  <a:srgbClr val="262626"/>
                </a:solidFill>
              </a:defRPr>
            </a:pPr>
            <a:r>
              <a:t>costruzioni da parte di una élite di strutture di protezione dei loro interessi</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6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7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71" name="Content Placeholder 2"/>
          <p:cNvSpPr txBox="1"/>
          <p:nvPr/>
        </p:nvSpPr>
        <p:spPr>
          <a:xfrm>
            <a:off x="1362894" y="1575164"/>
            <a:ext cx="9466210" cy="3707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BB1717"/>
              </a:buClr>
              <a:buSzPct val="100000"/>
              <a:buFont typeface="Arial"/>
              <a:buChar char="•"/>
              <a:defRPr sz="2800">
                <a:solidFill>
                  <a:srgbClr val="262626"/>
                </a:solidFill>
              </a:defRPr>
            </a:pPr>
            <a:r>
              <a:t>Robert Carneiro, Julian Stewart, Mark Harris: teorie ecologiche e materialistiche legate all’aumento della popolazione e all’adattamento umano all’ambiente fisico; </a:t>
            </a:r>
          </a:p>
          <a:p>
            <a:pPr marL="228600" indent="-228600">
              <a:lnSpc>
                <a:spcPct val="90000"/>
              </a:lnSpc>
              <a:spcBef>
                <a:spcPts val="1000"/>
              </a:spcBef>
              <a:buClr>
                <a:srgbClr val="BB1717"/>
              </a:buClr>
              <a:buSzPct val="100000"/>
              <a:buFont typeface="Arial"/>
              <a:buChar char="•"/>
              <a:defRPr sz="2800">
                <a:solidFill>
                  <a:srgbClr val="262626"/>
                </a:solidFill>
              </a:defRPr>
            </a:pPr>
            <a:r>
              <a:t>Elman Service: l’approccio legato alle strategie decisionali, il concetto di leadership, le strategie individuali; </a:t>
            </a:r>
          </a:p>
          <a:p>
            <a:pPr marL="228600" indent="-228600">
              <a:lnSpc>
                <a:spcPct val="90000"/>
              </a:lnSpc>
              <a:spcBef>
                <a:spcPts val="1000"/>
              </a:spcBef>
              <a:buClr>
                <a:srgbClr val="BB1717"/>
              </a:buClr>
              <a:buSzPct val="100000"/>
              <a:buFont typeface="Arial"/>
              <a:buChar char="•"/>
              <a:defRPr sz="2800">
                <a:solidFill>
                  <a:srgbClr val="262626"/>
                </a:solidFill>
              </a:defRPr>
            </a:pPr>
            <a:r>
              <a:t>modelli sistemici che coinvolgono più fattori e descrivono i processi, senza cercare il percorsi causa-effetto.</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74"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75"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276" name="CasellaDiTesto 1"/>
          <p:cNvSpPr txBox="1"/>
          <p:nvPr/>
        </p:nvSpPr>
        <p:spPr>
          <a:xfrm>
            <a:off x="272057" y="476466"/>
            <a:ext cx="9667156" cy="1254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i="1">
                <a:solidFill>
                  <a:srgbClr val="262626"/>
                </a:solidFill>
              </a:defRPr>
            </a:pPr>
            <a:r>
              <a:t>“The formation of a state is a funnel-like progression of interactions in which a variety of prestate systems, responding to different determinants of change, are forced by otherwise irresolvable conflicts to choose additional and more complex levels of political hierarchy” </a:t>
            </a:r>
            <a:r>
              <a:rPr i="0"/>
              <a:t>(Ronald Cohen 1978: 142). </a:t>
            </a:r>
          </a:p>
        </p:txBody>
      </p:sp>
      <p:sp>
        <p:nvSpPr>
          <p:cNvPr id="277" name="Content Placeholder 2"/>
          <p:cNvSpPr txBox="1"/>
          <p:nvPr/>
        </p:nvSpPr>
        <p:spPr>
          <a:xfrm>
            <a:off x="1190490" y="2139418"/>
            <a:ext cx="9376827" cy="841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28600" indent="-228600">
              <a:lnSpc>
                <a:spcPct val="90000"/>
              </a:lnSpc>
              <a:spcBef>
                <a:spcPts val="1000"/>
              </a:spcBef>
              <a:buClr>
                <a:srgbClr val="C00000"/>
              </a:buClr>
              <a:buSzPct val="100000"/>
              <a:buFont typeface="Arial"/>
              <a:buChar char="•"/>
              <a:defRPr sz="2800">
                <a:solidFill>
                  <a:srgbClr val="262626"/>
                </a:solidFill>
              </a:defRPr>
            </a:lvl1pPr>
          </a:lstStyle>
          <a:p>
            <a:r>
              <a:t>la società come sistema flessibile adattabile, in costante e continuo processo di aggiustamento a vari fattori</a:t>
            </a:r>
          </a:p>
        </p:txBody>
      </p:sp>
      <p:sp>
        <p:nvSpPr>
          <p:cNvPr id="278" name="Content Placeholder 2"/>
          <p:cNvSpPr txBox="1"/>
          <p:nvPr/>
        </p:nvSpPr>
        <p:spPr>
          <a:xfrm>
            <a:off x="1693884" y="3265864"/>
            <a:ext cx="9256905" cy="2062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685800" lvl="1" indent="-228600">
              <a:lnSpc>
                <a:spcPct val="90000"/>
              </a:lnSpc>
              <a:spcBef>
                <a:spcPts val="500"/>
              </a:spcBef>
              <a:buClr>
                <a:srgbClr val="BB1717"/>
              </a:buClr>
              <a:buSzPct val="100000"/>
              <a:buFont typeface="Arial"/>
              <a:buChar char="•"/>
              <a:defRPr sz="2400" i="1">
                <a:solidFill>
                  <a:srgbClr val="262626"/>
                </a:solidFill>
              </a:defRPr>
            </a:pPr>
            <a:r>
              <a:t>nucleazione</a:t>
            </a:r>
            <a:r>
              <a:rPr i="0"/>
              <a:t> (urbanizzazione): maggiore necessità di produzione </a:t>
            </a:r>
          </a:p>
          <a:p>
            <a:pPr marL="685800" lvl="1" indent="-228600">
              <a:lnSpc>
                <a:spcPct val="90000"/>
              </a:lnSpc>
              <a:spcBef>
                <a:spcPts val="500"/>
              </a:spcBef>
              <a:buClr>
                <a:srgbClr val="BB1717"/>
              </a:buClr>
              <a:buSzPct val="100000"/>
              <a:buFont typeface="Arial"/>
              <a:buChar char="•"/>
              <a:defRPr sz="2400" i="1">
                <a:solidFill>
                  <a:srgbClr val="262626"/>
                </a:solidFill>
              </a:defRPr>
            </a:pPr>
            <a:r>
              <a:t>stratificazione</a:t>
            </a:r>
            <a:r>
              <a:rPr i="0"/>
              <a:t> economica e differenziazione del processo produttivo</a:t>
            </a:r>
          </a:p>
          <a:p>
            <a:pPr marL="685800" lvl="1" indent="-228600">
              <a:lnSpc>
                <a:spcPct val="90000"/>
              </a:lnSpc>
              <a:spcBef>
                <a:spcPts val="500"/>
              </a:spcBef>
              <a:buClr>
                <a:srgbClr val="BB1717"/>
              </a:buClr>
              <a:buSzPct val="100000"/>
              <a:buFont typeface="Arial"/>
              <a:buChar char="•"/>
              <a:defRPr sz="2400" i="1">
                <a:solidFill>
                  <a:srgbClr val="262626"/>
                </a:solidFill>
              </a:defRPr>
            </a:pPr>
            <a:r>
              <a:t>centralizzazione</a:t>
            </a:r>
            <a:r>
              <a:rPr i="0"/>
              <a:t> del processo decisionale</a:t>
            </a:r>
          </a:p>
          <a:p>
            <a:pPr marL="685800" lvl="1" indent="-228600">
              <a:lnSpc>
                <a:spcPct val="90000"/>
              </a:lnSpc>
              <a:spcBef>
                <a:spcPts val="500"/>
              </a:spcBef>
              <a:buClr>
                <a:srgbClr val="BB1717"/>
              </a:buClr>
              <a:buSzPct val="100000"/>
              <a:buFont typeface="Arial"/>
              <a:buChar char="•"/>
              <a:defRPr sz="2400" i="1">
                <a:solidFill>
                  <a:srgbClr val="262626"/>
                </a:solidFill>
              </a:defRPr>
            </a:pPr>
            <a:r>
              <a:t>specializzazione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281"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282" name="Content Placeholder 3" descr="Content Placeholder 3"/>
          <p:cNvPicPr>
            <a:picLocks noChangeAspect="1"/>
          </p:cNvPicPr>
          <p:nvPr/>
        </p:nvPicPr>
        <p:blipFill>
          <a:blip r:embed="rId2"/>
          <a:srcRect l="799" t="7569" r="781" b="10186"/>
          <a:stretch>
            <a:fillRect/>
          </a:stretch>
        </p:blipFill>
        <p:spPr>
          <a:xfrm>
            <a:off x="226337" y="639043"/>
            <a:ext cx="8596618" cy="5018996"/>
          </a:xfrm>
          <a:prstGeom prst="rect">
            <a:avLst/>
          </a:prstGeom>
          <a:ln w="12700">
            <a:miter lim="400000"/>
          </a:ln>
        </p:spPr>
      </p:pic>
      <p:pic>
        <p:nvPicPr>
          <p:cNvPr id="283" name="Picture 8" descr="Picture 8"/>
          <p:cNvPicPr>
            <a:picLocks noChangeAspect="1"/>
          </p:cNvPicPr>
          <p:nvPr/>
        </p:nvPicPr>
        <p:blipFill>
          <a:blip r:embed="rId3"/>
          <a:stretch>
            <a:fillRect/>
          </a:stretch>
        </p:blipFill>
        <p:spPr>
          <a:xfrm>
            <a:off x="10330509" y="6199594"/>
            <a:ext cx="1508280" cy="544781"/>
          </a:xfrm>
          <a:prstGeom prst="rect">
            <a:avLst/>
          </a:prstGeom>
          <a:ln w="12700">
            <a:miter lim="400000"/>
          </a:ln>
        </p:spPr>
      </p:pic>
      <p:pic>
        <p:nvPicPr>
          <p:cNvPr id="284" name="Content Placeholder 3" descr="Content Placeholder 3"/>
          <p:cNvPicPr>
            <a:picLocks noChangeAspect="1"/>
          </p:cNvPicPr>
          <p:nvPr/>
        </p:nvPicPr>
        <p:blipFill>
          <a:blip r:embed="rId2"/>
          <a:srcRect l="136" t="807" r="51250" b="95342"/>
          <a:stretch>
            <a:fillRect/>
          </a:stretch>
        </p:blipFill>
        <p:spPr>
          <a:xfrm>
            <a:off x="226337" y="216810"/>
            <a:ext cx="5854168" cy="324001"/>
          </a:xfrm>
          <a:prstGeom prst="rect">
            <a:avLst/>
          </a:prstGeom>
          <a:ln w="12700">
            <a:miter lim="400000"/>
          </a:ln>
        </p:spPr>
      </p:pic>
      <p:pic>
        <p:nvPicPr>
          <p:cNvPr id="285" name="Content Placeholder 3" descr="Content Placeholder 3"/>
          <p:cNvPicPr>
            <a:picLocks noChangeAspect="1"/>
          </p:cNvPicPr>
          <p:nvPr/>
        </p:nvPicPr>
        <p:blipFill>
          <a:blip r:embed="rId2"/>
          <a:srcRect t="91732" r="9873"/>
          <a:stretch>
            <a:fillRect/>
          </a:stretch>
        </p:blipFill>
        <p:spPr>
          <a:xfrm>
            <a:off x="4739875" y="5627729"/>
            <a:ext cx="6922474" cy="44367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50"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51"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52" name="CasellaDiTesto 9"/>
          <p:cNvSpPr txBox="1"/>
          <p:nvPr/>
        </p:nvSpPr>
        <p:spPr>
          <a:xfrm>
            <a:off x="272057" y="240890"/>
            <a:ext cx="6004560"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BB1717"/>
                </a:solidFill>
                <a:latin typeface="Tahoma"/>
                <a:ea typeface="Tahoma"/>
                <a:cs typeface="Tahoma"/>
                <a:sym typeface="Tahoma"/>
              </a:defRPr>
            </a:lvl1pPr>
          </a:lstStyle>
          <a:p>
            <a:r>
              <a:t>   La classificazione</a:t>
            </a:r>
          </a:p>
        </p:txBody>
      </p:sp>
      <p:sp>
        <p:nvSpPr>
          <p:cNvPr id="53" name="Content Placeholder 2"/>
          <p:cNvSpPr txBox="1"/>
          <p:nvPr/>
        </p:nvSpPr>
        <p:spPr>
          <a:xfrm>
            <a:off x="392079" y="1211023"/>
            <a:ext cx="10866471" cy="47126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indent="-228600">
              <a:lnSpc>
                <a:spcPct val="90000"/>
              </a:lnSpc>
              <a:spcBef>
                <a:spcPts val="1000"/>
              </a:spcBef>
              <a:buClr>
                <a:srgbClr val="C00000"/>
              </a:buClr>
              <a:buSzPct val="100000"/>
              <a:buFont typeface="Arial"/>
              <a:buChar char="•"/>
              <a:defRPr sz="3000">
                <a:solidFill>
                  <a:srgbClr val="262626"/>
                </a:solidFill>
              </a:defRPr>
            </a:pPr>
            <a:r>
              <a:rPr dirty="0" err="1"/>
              <a:t>Strumento</a:t>
            </a:r>
            <a:r>
              <a:rPr dirty="0"/>
              <a:t> di </a:t>
            </a:r>
            <a:r>
              <a:rPr dirty="0" err="1"/>
              <a:t>gestione</a:t>
            </a:r>
            <a:r>
              <a:rPr dirty="0"/>
              <a:t> e </a:t>
            </a:r>
            <a:r>
              <a:rPr dirty="0" err="1"/>
              <a:t>potere</a:t>
            </a:r>
            <a:r>
              <a:rPr dirty="0"/>
              <a:t>;</a:t>
            </a:r>
            <a:endParaRPr sz="2800" dirty="0"/>
          </a:p>
          <a:p>
            <a:pPr marL="228600" indent="-228600">
              <a:lnSpc>
                <a:spcPct val="90000"/>
              </a:lnSpc>
              <a:spcBef>
                <a:spcPts val="1000"/>
              </a:spcBef>
              <a:buClr>
                <a:srgbClr val="C00000"/>
              </a:buClr>
              <a:buSzPct val="100000"/>
              <a:buFont typeface="Arial"/>
              <a:buChar char="•"/>
              <a:defRPr sz="3000">
                <a:solidFill>
                  <a:srgbClr val="262626"/>
                </a:solidFill>
              </a:defRPr>
            </a:pPr>
            <a:r>
              <a:rPr lang="it-IT" dirty="0"/>
              <a:t>Dinamiche</a:t>
            </a:r>
            <a:r>
              <a:rPr dirty="0"/>
              <a:t> </a:t>
            </a:r>
            <a:r>
              <a:rPr dirty="0" err="1"/>
              <a:t>tra</a:t>
            </a:r>
            <a:r>
              <a:rPr dirty="0"/>
              <a:t> </a:t>
            </a:r>
            <a:r>
              <a:rPr dirty="0" err="1"/>
              <a:t>cultura</a:t>
            </a:r>
            <a:r>
              <a:rPr dirty="0"/>
              <a:t> </a:t>
            </a:r>
            <a:r>
              <a:rPr dirty="0" err="1"/>
              <a:t>razza</a:t>
            </a:r>
            <a:r>
              <a:rPr dirty="0"/>
              <a:t>, </a:t>
            </a:r>
            <a:r>
              <a:rPr dirty="0" err="1"/>
              <a:t>genere</a:t>
            </a:r>
            <a:r>
              <a:rPr dirty="0"/>
              <a:t> e </a:t>
            </a:r>
            <a:r>
              <a:rPr dirty="0" err="1"/>
              <a:t>potere</a:t>
            </a:r>
            <a:r>
              <a:rPr dirty="0"/>
              <a:t>;</a:t>
            </a:r>
            <a:endParaRPr sz="2800" dirty="0"/>
          </a:p>
          <a:p>
            <a:pPr marL="228600" indent="-228600">
              <a:lnSpc>
                <a:spcPct val="90000"/>
              </a:lnSpc>
              <a:spcBef>
                <a:spcPts val="1000"/>
              </a:spcBef>
              <a:buClr>
                <a:srgbClr val="C00000"/>
              </a:buClr>
              <a:buSzPct val="100000"/>
              <a:buFont typeface="Arial"/>
              <a:buChar char="•"/>
              <a:defRPr sz="3000">
                <a:solidFill>
                  <a:srgbClr val="262626"/>
                </a:solidFill>
              </a:defRPr>
            </a:pPr>
            <a:r>
              <a:rPr dirty="0"/>
              <a:t>La </a:t>
            </a:r>
            <a:r>
              <a:rPr dirty="0" err="1"/>
              <a:t>pratica</a:t>
            </a:r>
            <a:r>
              <a:rPr dirty="0"/>
              <a:t> </a:t>
            </a:r>
            <a:r>
              <a:rPr dirty="0" err="1"/>
              <a:t>delle</a:t>
            </a:r>
            <a:r>
              <a:rPr dirty="0"/>
              <a:t> </a:t>
            </a:r>
            <a:r>
              <a:rPr dirty="0" err="1"/>
              <a:t>rappresentazioni</a:t>
            </a:r>
            <a:r>
              <a:rPr dirty="0"/>
              <a:t> </a:t>
            </a:r>
            <a:r>
              <a:rPr dirty="0" err="1"/>
              <a:t>contribuisce</a:t>
            </a:r>
            <a:r>
              <a:rPr dirty="0"/>
              <a:t> </a:t>
            </a:r>
            <a:r>
              <a:rPr dirty="0" err="1"/>
              <a:t>alla</a:t>
            </a:r>
            <a:r>
              <a:rPr dirty="0"/>
              <a:t> </a:t>
            </a:r>
            <a:r>
              <a:rPr dirty="0" err="1"/>
              <a:t>costruzione</a:t>
            </a:r>
            <a:r>
              <a:rPr dirty="0"/>
              <a:t> </a:t>
            </a:r>
            <a:r>
              <a:rPr dirty="0" err="1"/>
              <a:t>degli</a:t>
            </a:r>
            <a:r>
              <a:rPr dirty="0"/>
              <a:t> </a:t>
            </a:r>
            <a:r>
              <a:rPr dirty="0" err="1"/>
              <a:t>stereotipi</a:t>
            </a:r>
            <a:r>
              <a:rPr dirty="0"/>
              <a:t> e </a:t>
            </a:r>
            <a:r>
              <a:rPr dirty="0" err="1"/>
              <a:t>delle</a:t>
            </a:r>
            <a:r>
              <a:rPr dirty="0"/>
              <a:t> </a:t>
            </a:r>
            <a:r>
              <a:rPr dirty="0" err="1"/>
              <a:t>categorie</a:t>
            </a:r>
            <a:r>
              <a:rPr dirty="0"/>
              <a:t>; </a:t>
            </a:r>
            <a:endParaRPr sz="2800" dirty="0"/>
          </a:p>
          <a:p>
            <a:pPr marL="228600" indent="-228600">
              <a:lnSpc>
                <a:spcPct val="90000"/>
              </a:lnSpc>
              <a:spcBef>
                <a:spcPts val="1000"/>
              </a:spcBef>
              <a:buClr>
                <a:srgbClr val="C00000"/>
              </a:buClr>
              <a:buSzPct val="100000"/>
              <a:buFont typeface="Arial"/>
              <a:buChar char="•"/>
              <a:defRPr sz="3000">
                <a:solidFill>
                  <a:srgbClr val="262626"/>
                </a:solidFill>
              </a:defRPr>
            </a:pPr>
            <a:r>
              <a:rPr dirty="0"/>
              <a:t>La </a:t>
            </a:r>
            <a:r>
              <a:rPr dirty="0" err="1"/>
              <a:t>matrice</a:t>
            </a:r>
            <a:r>
              <a:rPr dirty="0"/>
              <a:t> </a:t>
            </a:r>
            <a:r>
              <a:rPr dirty="0" err="1"/>
              <a:t>coloniale</a:t>
            </a:r>
            <a:r>
              <a:rPr dirty="0"/>
              <a:t> </a:t>
            </a:r>
            <a:r>
              <a:rPr dirty="0" err="1"/>
              <a:t>della</a:t>
            </a:r>
            <a:r>
              <a:rPr dirty="0"/>
              <a:t> </a:t>
            </a:r>
            <a:r>
              <a:rPr dirty="0" err="1"/>
              <a:t>classificazione</a:t>
            </a:r>
            <a:r>
              <a:rPr dirty="0"/>
              <a:t> </a:t>
            </a:r>
            <a:r>
              <a:rPr dirty="0" err="1"/>
              <a:t>che</a:t>
            </a:r>
            <a:r>
              <a:rPr dirty="0"/>
              <a:t> opera a </a:t>
            </a:r>
            <a:r>
              <a:rPr dirty="0" err="1"/>
              <a:t>diversi</a:t>
            </a:r>
            <a:r>
              <a:rPr dirty="0"/>
              <a:t> </a:t>
            </a:r>
            <a:r>
              <a:rPr dirty="0" err="1"/>
              <a:t>livelli</a:t>
            </a:r>
            <a:r>
              <a:rPr dirty="0"/>
              <a:t> (</a:t>
            </a:r>
            <a:r>
              <a:rPr dirty="0" err="1"/>
              <a:t>intersezionalmente</a:t>
            </a:r>
            <a:r>
              <a:rPr dirty="0"/>
              <a:t>): la </a:t>
            </a:r>
            <a:r>
              <a:rPr dirty="0" err="1"/>
              <a:t>prospettiva</a:t>
            </a:r>
            <a:r>
              <a:rPr dirty="0"/>
              <a:t> del </a:t>
            </a:r>
            <a:r>
              <a:rPr dirty="0" err="1"/>
              <a:t>sapere</a:t>
            </a:r>
            <a:r>
              <a:rPr dirty="0"/>
              <a:t> </a:t>
            </a:r>
            <a:r>
              <a:rPr dirty="0" err="1"/>
              <a:t>bianco</a:t>
            </a:r>
            <a:r>
              <a:rPr dirty="0"/>
              <a:t>/</a:t>
            </a:r>
            <a:r>
              <a:rPr dirty="0" err="1"/>
              <a:t>maschio</a:t>
            </a:r>
            <a:r>
              <a:rPr dirty="0"/>
              <a:t>/</a:t>
            </a:r>
            <a:r>
              <a:rPr dirty="0" err="1"/>
              <a:t>classe</a:t>
            </a:r>
            <a:r>
              <a:rPr dirty="0"/>
              <a:t> media;</a:t>
            </a:r>
            <a:endParaRPr sz="2800" dirty="0"/>
          </a:p>
          <a:p>
            <a:pPr marL="228600" indent="-228600">
              <a:lnSpc>
                <a:spcPct val="90000"/>
              </a:lnSpc>
              <a:spcBef>
                <a:spcPts val="1000"/>
              </a:spcBef>
              <a:buClr>
                <a:srgbClr val="C00000"/>
              </a:buClr>
              <a:buSzPct val="100000"/>
              <a:buFont typeface="Arial"/>
              <a:buChar char="•"/>
              <a:defRPr sz="3000">
                <a:solidFill>
                  <a:srgbClr val="262626"/>
                </a:solidFill>
              </a:defRPr>
            </a:pPr>
            <a:r>
              <a:rPr dirty="0"/>
              <a:t>Il </a:t>
            </a:r>
            <a:r>
              <a:rPr dirty="0" err="1"/>
              <a:t>capitalismo</a:t>
            </a:r>
            <a:r>
              <a:rPr dirty="0"/>
              <a:t> come </a:t>
            </a:r>
            <a:r>
              <a:rPr dirty="0" err="1"/>
              <a:t>unico</a:t>
            </a:r>
            <a:r>
              <a:rPr dirty="0"/>
              <a:t> </a:t>
            </a:r>
            <a:r>
              <a:rPr dirty="0" err="1"/>
              <a:t>possibile</a:t>
            </a:r>
            <a:r>
              <a:rPr dirty="0"/>
              <a:t> scenario non solo </a:t>
            </a:r>
            <a:r>
              <a:rPr dirty="0" err="1"/>
              <a:t>economico</a:t>
            </a:r>
            <a:r>
              <a:rPr dirty="0"/>
              <a:t> ma </a:t>
            </a:r>
            <a:r>
              <a:rPr dirty="0" err="1"/>
              <a:t>anche</a:t>
            </a:r>
            <a:r>
              <a:rPr dirty="0"/>
              <a:t> </a:t>
            </a:r>
            <a:r>
              <a:rPr dirty="0" err="1"/>
              <a:t>culturale</a:t>
            </a:r>
            <a:r>
              <a:rPr dirty="0"/>
              <a:t>/</a:t>
            </a:r>
            <a:r>
              <a:rPr dirty="0" err="1"/>
              <a:t>scientifico</a:t>
            </a:r>
            <a:r>
              <a:rPr dirty="0"/>
              <a:t> (</a:t>
            </a:r>
            <a:r>
              <a:rPr dirty="0" err="1"/>
              <a:t>civiltà</a:t>
            </a:r>
            <a:r>
              <a:rPr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07"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08"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09" name="CasellaDiTesto 9"/>
          <p:cNvSpPr txBox="1"/>
          <p:nvPr/>
        </p:nvSpPr>
        <p:spPr>
          <a:xfrm>
            <a:off x="241575" y="179931"/>
            <a:ext cx="6467835"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400" b="1">
                <a:solidFill>
                  <a:srgbClr val="BB1717"/>
                </a:solidFill>
                <a:latin typeface="Tahoma"/>
                <a:ea typeface="Tahoma"/>
                <a:cs typeface="Tahoma"/>
                <a:sym typeface="Tahoma"/>
              </a:defRPr>
            </a:pPr>
            <a:r>
              <a:rPr i="1" dirty="0"/>
              <a:t>African Political System  </a:t>
            </a:r>
            <a:r>
              <a:rPr dirty="0"/>
              <a:t>M. Fortes, E.E. Evan-Pritchard, 1940</a:t>
            </a:r>
            <a:r>
              <a:rPr lang="it-IT" dirty="0"/>
              <a:t>,</a:t>
            </a:r>
            <a:endParaRPr dirty="0"/>
          </a:p>
          <a:p>
            <a:pPr>
              <a:defRPr sz="2400" b="1">
                <a:solidFill>
                  <a:srgbClr val="BB1717"/>
                </a:solidFill>
                <a:latin typeface="Tahoma"/>
                <a:ea typeface="Tahoma"/>
                <a:cs typeface="Tahoma"/>
                <a:sym typeface="Tahoma"/>
              </a:defRPr>
            </a:pPr>
            <a:r>
              <a:rPr i="1" dirty="0"/>
              <a:t>Preface by Radcliffe-Brown</a:t>
            </a:r>
          </a:p>
        </p:txBody>
      </p:sp>
      <p:sp>
        <p:nvSpPr>
          <p:cNvPr id="110" name="Content Placeholder 2"/>
          <p:cNvSpPr txBox="1"/>
          <p:nvPr/>
        </p:nvSpPr>
        <p:spPr>
          <a:xfrm>
            <a:off x="353211" y="1691640"/>
            <a:ext cx="6139029" cy="66427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2000"/>
            </a:pPr>
            <a:r>
              <a:rPr lang="it-IT" b="1" i="1" dirty="0"/>
              <a:t>Che Cosa…</a:t>
            </a:r>
          </a:p>
          <a:p>
            <a:pPr defTabSz="457200">
              <a:spcBef>
                <a:spcPts val="1200"/>
              </a:spcBef>
              <a:defRPr sz="2000"/>
            </a:pPr>
            <a:endParaRPr lang="it-IT" dirty="0"/>
          </a:p>
          <a:p>
            <a:pPr defTabSz="457200">
              <a:spcBef>
                <a:spcPts val="1200"/>
              </a:spcBef>
              <a:defRPr sz="2000"/>
            </a:pPr>
            <a:r>
              <a:rPr lang="it-IT" dirty="0"/>
              <a:t>The </a:t>
            </a:r>
            <a:r>
              <a:rPr lang="it-IT" b="1" i="1" dirty="0" err="1"/>
              <a:t>political</a:t>
            </a:r>
            <a:r>
              <a:rPr lang="it-IT" b="1" i="1" dirty="0"/>
              <a:t> </a:t>
            </a:r>
            <a:r>
              <a:rPr lang="it-IT" b="1" i="1" dirty="0" err="1"/>
              <a:t>organization</a:t>
            </a:r>
            <a:r>
              <a:rPr lang="it-IT" b="1" i="1" dirty="0"/>
              <a:t> </a:t>
            </a:r>
            <a:r>
              <a:rPr lang="it-IT" dirty="0"/>
              <a:t>of a society </a:t>
            </a:r>
            <a:r>
              <a:rPr lang="it-IT" dirty="0" err="1"/>
              <a:t>is</a:t>
            </a:r>
            <a:r>
              <a:rPr lang="it-IT" dirty="0"/>
              <a:t> </a:t>
            </a:r>
            <a:r>
              <a:rPr lang="it-IT" dirty="0" err="1"/>
              <a:t>that</a:t>
            </a:r>
            <a:r>
              <a:rPr lang="it-IT" dirty="0"/>
              <a:t> </a:t>
            </a:r>
            <a:r>
              <a:rPr lang="it-IT" dirty="0" err="1"/>
              <a:t>aspect</a:t>
            </a:r>
            <a:r>
              <a:rPr lang="it-IT" dirty="0"/>
              <a:t> of the </a:t>
            </a:r>
            <a:r>
              <a:rPr lang="it-IT" dirty="0" err="1"/>
              <a:t>total</a:t>
            </a:r>
            <a:r>
              <a:rPr lang="it-IT" dirty="0"/>
              <a:t> </a:t>
            </a:r>
            <a:r>
              <a:rPr lang="it-IT" dirty="0" err="1"/>
              <a:t>organization</a:t>
            </a:r>
            <a:r>
              <a:rPr lang="it-IT" dirty="0"/>
              <a:t> </a:t>
            </a:r>
            <a:r>
              <a:rPr lang="it-IT" dirty="0" err="1"/>
              <a:t>which</a:t>
            </a:r>
            <a:r>
              <a:rPr lang="it-IT" dirty="0"/>
              <a:t> </a:t>
            </a:r>
            <a:r>
              <a:rPr lang="it-IT" dirty="0" err="1"/>
              <a:t>is</a:t>
            </a:r>
            <a:r>
              <a:rPr lang="it-IT" dirty="0"/>
              <a:t> </a:t>
            </a:r>
            <a:r>
              <a:rPr lang="it-IT" dirty="0" err="1"/>
              <a:t>concerned</a:t>
            </a:r>
            <a:r>
              <a:rPr lang="it-IT" dirty="0"/>
              <a:t> with the control and </a:t>
            </a:r>
            <a:r>
              <a:rPr lang="it-IT" b="1" dirty="0" err="1"/>
              <a:t>regulation</a:t>
            </a:r>
            <a:r>
              <a:rPr lang="it-IT" dirty="0"/>
              <a:t> of the use of </a:t>
            </a:r>
            <a:r>
              <a:rPr lang="it-IT" b="1" dirty="0" err="1"/>
              <a:t>physical</a:t>
            </a:r>
            <a:r>
              <a:rPr lang="it-IT" b="1" dirty="0"/>
              <a:t> force </a:t>
            </a:r>
            <a:r>
              <a:rPr lang="en-US" dirty="0">
                <a:ln>
                  <a:noFill/>
                </a:ln>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a:t>
            </a:r>
            <a:endParaRPr lang="it-IT" b="1" dirty="0"/>
          </a:p>
          <a:p>
            <a:pPr defTabSz="457200">
              <a:spcBef>
                <a:spcPts val="1200"/>
              </a:spcBef>
              <a:defRPr sz="2000"/>
            </a:pPr>
            <a:r>
              <a:rPr lang="it-IT" dirty="0"/>
              <a:t>In </a:t>
            </a:r>
            <a:r>
              <a:rPr lang="it-IT" dirty="0" err="1"/>
              <a:t>studying</a:t>
            </a:r>
            <a:r>
              <a:rPr lang="it-IT" dirty="0"/>
              <a:t> </a:t>
            </a:r>
            <a:r>
              <a:rPr lang="it-IT" dirty="0" err="1"/>
              <a:t>political</a:t>
            </a:r>
            <a:r>
              <a:rPr lang="it-IT" dirty="0"/>
              <a:t> </a:t>
            </a:r>
            <a:r>
              <a:rPr lang="it-IT" dirty="0" err="1"/>
              <a:t>organization</a:t>
            </a:r>
            <a:r>
              <a:rPr lang="it-IT" dirty="0"/>
              <a:t>, </a:t>
            </a:r>
            <a:r>
              <a:rPr lang="it-IT" b="1" i="1" dirty="0" err="1"/>
              <a:t>we</a:t>
            </a:r>
            <a:r>
              <a:rPr lang="it-IT" b="1" i="1" dirty="0"/>
              <a:t> </a:t>
            </a:r>
            <a:r>
              <a:rPr lang="it-IT" b="1" i="1" dirty="0" err="1"/>
              <a:t>have</a:t>
            </a:r>
            <a:r>
              <a:rPr lang="it-IT" b="1" i="1" dirty="0"/>
              <a:t> to deal with the </a:t>
            </a:r>
            <a:r>
              <a:rPr lang="it-IT" b="1" i="1" dirty="0" err="1"/>
              <a:t>maintenance</a:t>
            </a:r>
            <a:r>
              <a:rPr lang="it-IT" b="1" i="1" dirty="0"/>
              <a:t> or establishment of social </a:t>
            </a:r>
            <a:r>
              <a:rPr lang="it-IT" b="1" i="1" dirty="0" err="1"/>
              <a:t>order</a:t>
            </a:r>
            <a:r>
              <a:rPr lang="it-IT" dirty="0"/>
              <a:t>, </a:t>
            </a:r>
            <a:r>
              <a:rPr lang="it-IT" dirty="0" err="1"/>
              <a:t>within</a:t>
            </a:r>
            <a:r>
              <a:rPr lang="it-IT" dirty="0"/>
              <a:t> a </a:t>
            </a:r>
            <a:r>
              <a:rPr lang="it-IT" dirty="0" err="1"/>
              <a:t>territorial</a:t>
            </a:r>
            <a:r>
              <a:rPr lang="it-IT" b="1" i="1" baseline="5000" dirty="0"/>
              <a:t> </a:t>
            </a:r>
            <a:r>
              <a:rPr lang="it-IT" b="1" i="1" dirty="0"/>
              <a:t>framework</a:t>
            </a:r>
            <a:r>
              <a:rPr lang="it-IT" dirty="0"/>
              <a:t>, by the </a:t>
            </a:r>
            <a:r>
              <a:rPr lang="it-IT" dirty="0" err="1"/>
              <a:t>organized</a:t>
            </a:r>
            <a:r>
              <a:rPr lang="it-IT" dirty="0"/>
              <a:t> </a:t>
            </a:r>
            <a:r>
              <a:rPr lang="it-IT" dirty="0" err="1"/>
              <a:t>exercise</a:t>
            </a:r>
            <a:r>
              <a:rPr lang="it-IT" dirty="0"/>
              <a:t> of </a:t>
            </a:r>
            <a:r>
              <a:rPr lang="it-IT" b="1" i="1" dirty="0" err="1"/>
              <a:t>coercive</a:t>
            </a:r>
            <a:r>
              <a:rPr lang="it-IT" b="1" i="1" dirty="0"/>
              <a:t> authority</a:t>
            </a:r>
            <a:r>
              <a:rPr lang="it-IT" baseline="5000" dirty="0"/>
              <a:t> </a:t>
            </a:r>
            <a:r>
              <a:rPr lang="it-IT" dirty="0" err="1"/>
              <a:t>through</a:t>
            </a:r>
            <a:r>
              <a:rPr lang="it-IT" dirty="0"/>
              <a:t> </a:t>
            </a:r>
            <a:r>
              <a:rPr lang="it-IT" b="1" i="1" dirty="0"/>
              <a:t>the use, or the </a:t>
            </a:r>
            <a:r>
              <a:rPr lang="it-IT" b="1" i="1" dirty="0" err="1"/>
              <a:t>possibility</a:t>
            </a:r>
            <a:r>
              <a:rPr lang="it-IT" b="1" i="1" dirty="0"/>
              <a:t> of use, of </a:t>
            </a:r>
            <a:r>
              <a:rPr lang="it-IT" b="1" i="1" dirty="0" err="1"/>
              <a:t>physical</a:t>
            </a:r>
            <a:r>
              <a:rPr lang="it-IT" b="1" i="1" dirty="0"/>
              <a:t> force </a:t>
            </a:r>
            <a:r>
              <a:rPr lang="it-IT" b="1" dirty="0"/>
              <a:t>[…]</a:t>
            </a:r>
            <a:r>
              <a:rPr lang="it-IT" dirty="0"/>
              <a:t>. (p. xiv)</a:t>
            </a:r>
          </a:p>
          <a:p>
            <a:pPr defTabSz="457200">
              <a:spcBef>
                <a:spcPts val="1200"/>
              </a:spcBef>
              <a:defRPr sz="933">
                <a:latin typeface="Courier"/>
                <a:ea typeface="Courier"/>
                <a:cs typeface="Courier"/>
                <a:sym typeface="Courier"/>
              </a:defRPr>
            </a:pPr>
            <a:endParaRPr lang="it-IT" dirty="0">
              <a:latin typeface="Times Roman"/>
              <a:ea typeface="Times Roman"/>
              <a:cs typeface="Times Roman"/>
              <a:sym typeface="Times Roman"/>
            </a:endParaRPr>
          </a:p>
          <a:p>
            <a:pPr defTabSz="457200">
              <a:spcBef>
                <a:spcPts val="1200"/>
              </a:spcBef>
              <a:defRPr sz="2000"/>
            </a:pPr>
            <a:endParaRPr kumimoji="0" lang="it-IT" b="0" i="0" u="none" strike="noStrike" kern="0" cap="none" spc="0" normalizeH="0" baseline="0" noProof="0" dirty="0">
              <a:ln>
                <a:noFill/>
              </a:ln>
              <a:solidFill>
                <a:srgbClr val="000000"/>
              </a:solidFill>
              <a:effectLst/>
              <a:uLnTx/>
              <a:uFillTx/>
              <a:latin typeface="Times Roman"/>
              <a:ea typeface="Times Roman"/>
              <a:cs typeface="Times Roman"/>
              <a:sym typeface="Times Roman"/>
            </a:endParaRPr>
          </a:p>
          <a:p>
            <a:pPr>
              <a:lnSpc>
                <a:spcPct val="90000"/>
              </a:lnSpc>
              <a:spcBef>
                <a:spcPts val="1000"/>
              </a:spcBef>
              <a:defRPr sz="2000" b="1" i="1"/>
            </a:pPr>
            <a:endParaRPr lang="it-IT" dirty="0"/>
          </a:p>
          <a:p>
            <a:pPr defTabSz="457200">
              <a:spcBef>
                <a:spcPts val="1200"/>
              </a:spcBef>
              <a:defRPr sz="2000"/>
            </a:pPr>
            <a:endParaRPr lang="it-IT" dirty="0"/>
          </a:p>
          <a:p>
            <a:pPr defTabSz="457200">
              <a:spcBef>
                <a:spcPts val="1200"/>
              </a:spcBef>
              <a:defRPr sz="2000"/>
            </a:pPr>
            <a:endParaRPr dirty="0"/>
          </a:p>
          <a:p>
            <a:pPr defTabSz="457200">
              <a:spcBef>
                <a:spcPts val="1200"/>
              </a:spcBef>
              <a:defRPr sz="2000">
                <a:latin typeface="Courier"/>
                <a:ea typeface="Courier"/>
                <a:cs typeface="Courier"/>
                <a:sym typeface="Courier"/>
              </a:defRPr>
            </a:pPr>
            <a:endParaRPr dirty="0"/>
          </a:p>
          <a:p>
            <a:pPr defTabSz="457200">
              <a:spcBef>
                <a:spcPts val="1200"/>
              </a:spcBef>
              <a:defRPr sz="2000"/>
            </a:pPr>
            <a:endParaRPr dirty="0"/>
          </a:p>
        </p:txBody>
      </p:sp>
      <p:pic>
        <p:nvPicPr>
          <p:cNvPr id="3" name="Immagine 2">
            <a:extLst>
              <a:ext uri="{FF2B5EF4-FFF2-40B4-BE49-F238E27FC236}">
                <a16:creationId xmlns:a16="http://schemas.microsoft.com/office/drawing/2014/main" id="{EF618D98-30B2-478D-3542-870A640C0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427" y="-25486"/>
            <a:ext cx="5196573" cy="6858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19"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20"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21" name="CasellaDiTesto 9"/>
          <p:cNvSpPr txBox="1"/>
          <p:nvPr/>
        </p:nvSpPr>
        <p:spPr>
          <a:xfrm>
            <a:off x="272055" y="202791"/>
            <a:ext cx="9131025"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000" b="1">
                <a:solidFill>
                  <a:srgbClr val="BB1717"/>
                </a:solidFill>
                <a:latin typeface="Tahoma"/>
                <a:ea typeface="Tahoma"/>
                <a:cs typeface="Tahoma"/>
                <a:sym typeface="Tahoma"/>
              </a:defRPr>
            </a:pPr>
            <a:r>
              <a:t>African Political System  M. Fortes, E.E. Evan-Pritchard, 1940, Introduction</a:t>
            </a:r>
          </a:p>
        </p:txBody>
      </p:sp>
      <p:sp>
        <p:nvSpPr>
          <p:cNvPr id="122" name="Content Placeholder 2"/>
          <p:cNvSpPr txBox="1"/>
          <p:nvPr/>
        </p:nvSpPr>
        <p:spPr>
          <a:xfrm>
            <a:off x="407669" y="1346478"/>
            <a:ext cx="10953751" cy="4985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2000"/>
            </a:pPr>
            <a:r>
              <a:rPr lang="it-IT" sz="2800" b="1" i="1" dirty="0"/>
              <a:t>Come…</a:t>
            </a:r>
          </a:p>
          <a:p>
            <a:pPr defTabSz="457200">
              <a:spcBef>
                <a:spcPts val="1200"/>
              </a:spcBef>
              <a:defRPr sz="2000"/>
            </a:pP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We</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speak</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for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all</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social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anthropologists</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when</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we</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say</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that</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scientific</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study of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political</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institutions must be </a:t>
            </a:r>
            <a:r>
              <a:rPr kumimoji="0" lang="it-IT" sz="2000" b="1" i="0" u="none" strike="noStrike" kern="0" cap="none" spc="0" normalizeH="0" baseline="0" noProof="0" dirty="0" err="1">
                <a:ln>
                  <a:noFill/>
                </a:ln>
                <a:solidFill>
                  <a:srgbClr val="000000"/>
                </a:solidFill>
                <a:effectLst/>
                <a:uLnTx/>
                <a:uFillTx/>
                <a:latin typeface="Calibri"/>
                <a:cs typeface="Calibri"/>
                <a:sym typeface="Calibri"/>
              </a:rPr>
              <a:t>inductive</a:t>
            </a:r>
            <a:r>
              <a:rPr kumimoji="0" lang="it-IT" sz="2000" b="1" i="0" u="none" strike="noStrike" kern="0" cap="none" spc="0" normalizeH="0" baseline="0" noProof="0" dirty="0">
                <a:ln>
                  <a:noFill/>
                </a:ln>
                <a:solidFill>
                  <a:srgbClr val="000000"/>
                </a:solidFill>
                <a:effectLst/>
                <a:uLnTx/>
                <a:uFillTx/>
                <a:latin typeface="Calibri"/>
                <a:cs typeface="Calibri"/>
                <a:sym typeface="Calibri"/>
              </a:rPr>
              <a:t> and comparative </a:t>
            </a:r>
            <a:r>
              <a:rPr kumimoji="0" lang="it-IT" sz="2000" b="0" i="0" u="none" strike="noStrike" kern="0" cap="none" spc="0" normalizeH="0" baseline="0" noProof="0" dirty="0">
                <a:ln>
                  <a:noFill/>
                </a:ln>
                <a:solidFill>
                  <a:srgbClr val="000000"/>
                </a:solidFill>
                <a:effectLst/>
                <a:uLnTx/>
                <a:uFillTx/>
                <a:latin typeface="Calibri"/>
                <a:cs typeface="Calibri"/>
                <a:sym typeface="Calibri"/>
              </a:rPr>
              <a:t>and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aim</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solely</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at</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establishing</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and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explaining</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the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uniformities</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found</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among</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them</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and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their</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interdependencies</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with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other</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features of social </a:t>
            </a:r>
            <a:r>
              <a:rPr kumimoji="0" lang="it-IT" sz="2000" b="0" i="0" u="none" strike="noStrike" kern="0" cap="none" spc="0" normalizeH="0" baseline="0" noProof="0" dirty="0" err="1">
                <a:ln>
                  <a:noFill/>
                </a:ln>
                <a:solidFill>
                  <a:srgbClr val="000000"/>
                </a:solidFill>
                <a:effectLst/>
                <a:uLnTx/>
                <a:uFillTx/>
                <a:latin typeface="Calibri"/>
                <a:cs typeface="Calibri"/>
                <a:sym typeface="Calibri"/>
              </a:rPr>
              <a:t>organization</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lang="it-IT" b="0" i="0" dirty="0"/>
              <a:t>. [… ] </a:t>
            </a:r>
            <a:r>
              <a:rPr kumimoji="0" lang="it-IT" sz="2000" b="0" i="0" u="none" strike="noStrike" kern="0" cap="none" spc="0" normalizeH="0" baseline="0" noProof="0" dirty="0">
                <a:ln>
                  <a:noFill/>
                </a:ln>
                <a:solidFill>
                  <a:srgbClr val="000000"/>
                </a:solidFill>
                <a:effectLst/>
                <a:uLnTx/>
                <a:uFillTx/>
                <a:latin typeface="Calibri"/>
                <a:cs typeface="Calibri"/>
                <a:sym typeface="Calibri"/>
              </a:rPr>
              <a:t> </a:t>
            </a:r>
            <a:r>
              <a:rPr lang="it-IT" sz="2000" dirty="0">
                <a:latin typeface="Calibri"/>
                <a:cs typeface="Calibri"/>
              </a:rPr>
              <a:t>(p.5)</a:t>
            </a:r>
            <a:endParaRPr kumimoji="0" lang="it-IT" sz="1200" b="0" i="0" u="none" strike="noStrike" kern="0" cap="none" spc="0" normalizeH="0" baseline="0" noProof="0" dirty="0">
              <a:ln>
                <a:noFill/>
              </a:ln>
              <a:solidFill>
                <a:srgbClr val="000000"/>
              </a:solidFill>
              <a:effectLst/>
              <a:uLnTx/>
              <a:uFillTx/>
              <a:latin typeface="Times Roman"/>
              <a:ea typeface="Times Roman"/>
              <a:cs typeface="Times Roman"/>
              <a:sym typeface="Times Roman"/>
            </a:endParaRPr>
          </a:p>
          <a:p>
            <a:pPr>
              <a:lnSpc>
                <a:spcPct val="90000"/>
              </a:lnSpc>
              <a:spcBef>
                <a:spcPts val="1000"/>
              </a:spcBef>
              <a:defRPr sz="2000" b="1" i="1"/>
            </a:pPr>
            <a:endParaRPr lang="it-IT" dirty="0"/>
          </a:p>
          <a:p>
            <a:pPr>
              <a:lnSpc>
                <a:spcPct val="90000"/>
              </a:lnSpc>
              <a:spcBef>
                <a:spcPts val="1000"/>
              </a:spcBef>
              <a:defRPr sz="2000" b="1" i="1"/>
            </a:pPr>
            <a:r>
              <a:rPr dirty="0"/>
              <a:t>In attempting to classify  human societies</a:t>
            </a:r>
            <a:r>
              <a:rPr b="0" i="0" dirty="0"/>
              <a:t>, difficulties are met with of a kind that do not exist in other sciences, such as zoology or chemistry. Two societies or two types may resemble each other in one aspect of the total social system and differ in another. It is therefore necessary to compare societies with reference to some particular aspect or part of the whole social system, with reference, for example, to the </a:t>
            </a:r>
            <a:r>
              <a:rPr dirty="0"/>
              <a:t>economic</a:t>
            </a:r>
            <a:r>
              <a:rPr b="0" i="0" dirty="0"/>
              <a:t> system or the </a:t>
            </a:r>
            <a:r>
              <a:rPr dirty="0"/>
              <a:t>political</a:t>
            </a:r>
            <a:r>
              <a:rPr b="0" i="0" dirty="0"/>
              <a:t> system or the </a:t>
            </a:r>
            <a:r>
              <a:rPr dirty="0"/>
              <a:t>kinship</a:t>
            </a:r>
            <a:r>
              <a:rPr b="0" i="0" dirty="0"/>
              <a:t> system. Thus the present volume presents materials for the </a:t>
            </a:r>
            <a:r>
              <a:rPr dirty="0"/>
              <a:t>comparison</a:t>
            </a:r>
            <a:r>
              <a:rPr b="0" i="0" dirty="0"/>
              <a:t> of certain African societies with reference to their political organization alone. […] The factual material available for a comparative study of the political institutions of the simpler societies is inadequate both in quantity and quality. [… ] </a:t>
            </a:r>
          </a:p>
          <a:p>
            <a:pPr defTabSz="457200">
              <a:spcBef>
                <a:spcPts val="1200"/>
              </a:spcBef>
              <a:defRPr sz="933">
                <a:latin typeface="Courier"/>
                <a:ea typeface="Courier"/>
                <a:cs typeface="Courier"/>
                <a:sym typeface="Courier"/>
              </a:defRPr>
            </a:pPr>
            <a:endParaRPr lang="it-IT" sz="1200" dirty="0">
              <a:latin typeface="Times Roman"/>
              <a:ea typeface="Times Roman"/>
              <a:cs typeface="Times Roman"/>
              <a:sym typeface="Times Roman"/>
            </a:endParaRPr>
          </a:p>
          <a:p>
            <a:pPr defTabSz="457200">
              <a:spcBef>
                <a:spcPts val="1200"/>
              </a:spcBef>
              <a:defRPr sz="933">
                <a:latin typeface="Courier"/>
                <a:ea typeface="Courier"/>
                <a:cs typeface="Courier"/>
                <a:sym typeface="Courier"/>
              </a:defRPr>
            </a:pPr>
            <a:endParaRPr dirty="0">
              <a:latin typeface="+mn-lt"/>
              <a:ea typeface="+mn-ea"/>
              <a:cs typeface="+mn-cs"/>
              <a:sym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ottotitolo 2"/>
          <p:cNvSpPr txBox="1"/>
          <p:nvPr/>
        </p:nvSpPr>
        <p:spPr>
          <a:xfrm>
            <a:off x="281239" y="6506123"/>
            <a:ext cx="12091378"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1000"/>
              </a:spcBef>
              <a:defRPr sz="1200" b="1">
                <a:solidFill>
                  <a:srgbClr val="FFFFFF"/>
                </a:solidFill>
                <a:latin typeface="Tahoma"/>
                <a:ea typeface="Tahoma"/>
                <a:cs typeface="Tahoma"/>
                <a:sym typeface="Tahoma"/>
              </a:defRPr>
            </a:lvl1pPr>
          </a:lstStyle>
          <a:p>
            <a:r>
              <a:t>Sofia Venturoli</a:t>
            </a:r>
          </a:p>
        </p:txBody>
      </p:sp>
      <p:sp>
        <p:nvSpPr>
          <p:cNvPr id="113" name="Titolo 1"/>
          <p:cNvSpPr txBox="1"/>
          <p:nvPr/>
        </p:nvSpPr>
        <p:spPr>
          <a:xfrm>
            <a:off x="272057" y="6169638"/>
            <a:ext cx="121005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b="1" u="sng">
                <a:solidFill>
                  <a:srgbClr val="FFFFFF"/>
                </a:solidFill>
                <a:latin typeface="Tahoma"/>
                <a:ea typeface="Tahoma"/>
                <a:cs typeface="Tahoma"/>
                <a:sym typeface="Tahoma"/>
              </a:defRPr>
            </a:pPr>
            <a:r>
              <a:t>Comunicazione Interculturale – Antropologia Politica</a:t>
            </a:r>
          </a:p>
        </p:txBody>
      </p:sp>
      <p:pic>
        <p:nvPicPr>
          <p:cNvPr id="114" name="Picture 8" descr="Picture 8"/>
          <p:cNvPicPr>
            <a:picLocks noChangeAspect="1"/>
          </p:cNvPicPr>
          <p:nvPr/>
        </p:nvPicPr>
        <p:blipFill>
          <a:blip r:embed="rId2"/>
          <a:stretch>
            <a:fillRect/>
          </a:stretch>
        </p:blipFill>
        <p:spPr>
          <a:xfrm>
            <a:off x="10330509" y="6199594"/>
            <a:ext cx="1508280" cy="544781"/>
          </a:xfrm>
          <a:prstGeom prst="rect">
            <a:avLst/>
          </a:prstGeom>
          <a:ln w="12700">
            <a:miter lim="400000"/>
          </a:ln>
        </p:spPr>
      </p:pic>
      <p:sp>
        <p:nvSpPr>
          <p:cNvPr id="115" name="CasellaDiTesto 9"/>
          <p:cNvSpPr txBox="1"/>
          <p:nvPr/>
        </p:nvSpPr>
        <p:spPr>
          <a:xfrm>
            <a:off x="396680" y="317521"/>
            <a:ext cx="1008400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400" b="1">
                <a:solidFill>
                  <a:srgbClr val="BB1717"/>
                </a:solidFill>
                <a:latin typeface="Tahoma"/>
                <a:ea typeface="Tahoma"/>
                <a:cs typeface="Tahoma"/>
                <a:sym typeface="Tahoma"/>
              </a:defRPr>
            </a:pPr>
            <a:r>
              <a:rPr dirty="0"/>
              <a:t>African Political System  </a:t>
            </a:r>
            <a:endParaRPr lang="it-IT" dirty="0"/>
          </a:p>
          <a:p>
            <a:pPr>
              <a:defRPr sz="2400" b="1">
                <a:solidFill>
                  <a:srgbClr val="BB1717"/>
                </a:solidFill>
                <a:latin typeface="Tahoma"/>
                <a:ea typeface="Tahoma"/>
                <a:cs typeface="Tahoma"/>
                <a:sym typeface="Tahoma"/>
              </a:defRPr>
            </a:pPr>
            <a:r>
              <a:rPr dirty="0"/>
              <a:t>M. Fortes, E.E. Evan-Pritchard, 1940. </a:t>
            </a:r>
          </a:p>
          <a:p>
            <a:pPr>
              <a:defRPr sz="2400" b="1">
                <a:solidFill>
                  <a:srgbClr val="BB1717"/>
                </a:solidFill>
                <a:latin typeface="Tahoma"/>
                <a:ea typeface="Tahoma"/>
                <a:cs typeface="Tahoma"/>
                <a:sym typeface="Tahoma"/>
              </a:defRPr>
            </a:pPr>
            <a:r>
              <a:rPr i="1" dirty="0"/>
              <a:t>Preface by Radcliffe-Brown</a:t>
            </a:r>
          </a:p>
        </p:txBody>
      </p:sp>
      <p:sp>
        <p:nvSpPr>
          <p:cNvPr id="116" name="Content Placeholder 2"/>
          <p:cNvSpPr txBox="1"/>
          <p:nvPr/>
        </p:nvSpPr>
        <p:spPr>
          <a:xfrm>
            <a:off x="396680" y="1769310"/>
            <a:ext cx="10598979" cy="6237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457200">
              <a:spcBef>
                <a:spcPts val="1200"/>
              </a:spcBef>
              <a:defRPr sz="2000"/>
            </a:pPr>
            <a:r>
              <a:rPr lang="it-IT" sz="2800" b="1" i="1" dirty="0"/>
              <a:t>Quale ambito teorico…</a:t>
            </a:r>
            <a:endParaRPr lang="it-IT" dirty="0"/>
          </a:p>
          <a:p>
            <a:pPr defTabSz="457200">
              <a:spcBef>
                <a:spcPts val="1200"/>
              </a:spcBef>
              <a:defRPr sz="2000"/>
            </a:pPr>
            <a:endParaRPr lang="it-IT" dirty="0"/>
          </a:p>
          <a:p>
            <a:pPr algn="just" defTabSz="457200">
              <a:spcBef>
                <a:spcPts val="1200"/>
              </a:spcBef>
              <a:defRPr sz="2000"/>
            </a:pPr>
            <a:r>
              <a:rPr sz="2400" dirty="0"/>
              <a:t>Social structure is not to be thought of as static, but as a condition of </a:t>
            </a:r>
            <a:r>
              <a:rPr sz="2400" b="1" i="1" dirty="0"/>
              <a:t>equilibrium</a:t>
            </a:r>
            <a:r>
              <a:rPr sz="2400" dirty="0"/>
              <a:t> that only persists by being continually renewed, like the chemical-physiological </a:t>
            </a:r>
            <a:r>
              <a:rPr sz="2400" b="1" dirty="0" err="1"/>
              <a:t>homostasis</a:t>
            </a:r>
            <a:r>
              <a:rPr sz="2400" dirty="0"/>
              <a:t> of </a:t>
            </a:r>
            <a:r>
              <a:rPr sz="2400" b="1" dirty="0"/>
              <a:t>a living organism</a:t>
            </a:r>
            <a:r>
              <a:rPr sz="2400" dirty="0"/>
              <a:t>. Events occur which disturb the equilibrium in some way, and a social reaction follows which tends to restore it. Sometimes a system may persist relatively unchanged for some length of time after each disturbance the reaction restores it to very much what it was before. But at other times a disturbance of equilibrium may be such that it and the reaction which follows result in a modification of the system; a new equilibrium is reached (XXII).</a:t>
            </a:r>
            <a:endParaRPr lang="it-IT" sz="2400" dirty="0"/>
          </a:p>
          <a:p>
            <a:pPr defTabSz="457200">
              <a:spcBef>
                <a:spcPts val="1200"/>
              </a:spcBef>
              <a:defRPr sz="2000"/>
            </a:pPr>
            <a:endParaRPr dirty="0"/>
          </a:p>
          <a:p>
            <a:pPr defTabSz="457200">
              <a:spcBef>
                <a:spcPts val="1200"/>
              </a:spcBef>
              <a:defRPr sz="933">
                <a:latin typeface="Courier"/>
                <a:ea typeface="Courier"/>
                <a:cs typeface="Courier"/>
                <a:sym typeface="Courier"/>
              </a:defRPr>
            </a:pPr>
            <a:endParaRPr dirty="0"/>
          </a:p>
          <a:p>
            <a:pPr defTabSz="457200">
              <a:spcBef>
                <a:spcPts val="1200"/>
              </a:spcBef>
              <a:defRPr sz="2000"/>
            </a:pPr>
            <a:endParaRPr dirty="0"/>
          </a:p>
          <a:p>
            <a:pPr defTabSz="457200">
              <a:spcBef>
                <a:spcPts val="1200"/>
              </a:spcBef>
              <a:defRPr sz="2000">
                <a:latin typeface="Courier"/>
                <a:ea typeface="Courier"/>
                <a:cs typeface="Courier"/>
                <a:sym typeface="Courier"/>
              </a:defRPr>
            </a:pPr>
            <a:endParaRPr dirty="0"/>
          </a:p>
          <a:p>
            <a:pPr defTabSz="457200">
              <a:spcBef>
                <a:spcPts val="1200"/>
              </a:spcBef>
              <a:defRPr sz="2000"/>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3" descr="Picture 3"/>
          <p:cNvPicPr>
            <a:picLocks noChangeAspect="1"/>
          </p:cNvPicPr>
          <p:nvPr/>
        </p:nvPicPr>
        <p:blipFill>
          <a:blip r:embed="rId2"/>
          <a:stretch>
            <a:fillRect/>
          </a:stretch>
        </p:blipFill>
        <p:spPr>
          <a:xfrm>
            <a:off x="7684899" y="16821"/>
            <a:ext cx="4501637" cy="5261288"/>
          </a:xfrm>
          <a:prstGeom prst="rect">
            <a:avLst/>
          </a:prstGeom>
          <a:ln w="12700">
            <a:miter lim="400000"/>
          </a:ln>
        </p:spPr>
      </p:pic>
      <p:grpSp>
        <p:nvGrpSpPr>
          <p:cNvPr id="81" name="Title 1"/>
          <p:cNvGrpSpPr/>
          <p:nvPr/>
        </p:nvGrpSpPr>
        <p:grpSpPr>
          <a:xfrm>
            <a:off x="-957321" y="33799"/>
            <a:ext cx="8572925" cy="1164982"/>
            <a:chOff x="0" y="0"/>
            <a:chExt cx="8572924" cy="1164980"/>
          </a:xfrm>
        </p:grpSpPr>
        <p:sp>
          <p:nvSpPr>
            <p:cNvPr id="79" name="Rettangolo"/>
            <p:cNvSpPr/>
            <p:nvPr/>
          </p:nvSpPr>
          <p:spPr>
            <a:xfrm>
              <a:off x="0" y="-1"/>
              <a:ext cx="8572925" cy="1164982"/>
            </a:xfrm>
            <a:prstGeom prst="rect">
              <a:avLst/>
            </a:prstGeom>
            <a:solidFill>
              <a:srgbClr val="333333"/>
            </a:solidFill>
            <a:ln w="12700" cap="flat">
              <a:noFill/>
              <a:miter lim="400000"/>
            </a:ln>
            <a:effectLst/>
          </p:spPr>
          <p:txBody>
            <a:bodyPr wrap="square" lIns="45719" tIns="45719" rIns="45719" bIns="45719" numCol="1" anchor="ctr">
              <a:noAutofit/>
            </a:bodyPr>
            <a:lstStyle/>
            <a:p>
              <a:pPr>
                <a:defRPr sz="2000">
                  <a:solidFill>
                    <a:srgbClr val="FFFFFF"/>
                  </a:solidFill>
                  <a:latin typeface="Century Gothic"/>
                  <a:ea typeface="Century Gothic"/>
                  <a:cs typeface="Century Gothic"/>
                  <a:sym typeface="Century Gothic"/>
                </a:defRPr>
              </a:pPr>
              <a:endParaRPr/>
            </a:p>
          </p:txBody>
        </p:sp>
        <p:sp>
          <p:nvSpPr>
            <p:cNvPr id="80" name="If one were to reduce the structural-functionalist position to only four words or phrases, they might be synchronic, teleological, Africa, and closed system (Lewellen 2003)."/>
            <p:cNvSpPr txBox="1"/>
            <p:nvPr/>
          </p:nvSpPr>
          <p:spPr>
            <a:xfrm>
              <a:off x="1071615" y="110979"/>
              <a:ext cx="7286986" cy="9430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defRPr sz="2000">
                  <a:solidFill>
                    <a:srgbClr val="FFFFFF"/>
                  </a:solidFill>
                  <a:latin typeface="Century Gothic"/>
                  <a:ea typeface="Century Gothic"/>
                  <a:cs typeface="Century Gothic"/>
                  <a:sym typeface="Century Gothic"/>
                </a:defRPr>
              </a:pPr>
              <a:r>
                <a:rPr dirty="0"/>
                <a:t>If one were to reduce the structural-functionalist position to only four words or phrases, they might be </a:t>
              </a:r>
              <a:r>
                <a:rPr b="1" i="1" dirty="0"/>
                <a:t>synchronic</a:t>
              </a:r>
              <a:r>
                <a:rPr dirty="0"/>
                <a:t>, </a:t>
              </a:r>
              <a:r>
                <a:rPr b="1" i="1" dirty="0"/>
                <a:t>teleological</a:t>
              </a:r>
              <a:r>
                <a:rPr dirty="0"/>
                <a:t>, </a:t>
              </a:r>
              <a:r>
                <a:rPr b="1" i="1" dirty="0"/>
                <a:t>Africa</a:t>
              </a:r>
              <a:r>
                <a:rPr dirty="0"/>
                <a:t>, and </a:t>
              </a:r>
              <a:r>
                <a:rPr i="1" dirty="0"/>
                <a:t>closed system</a:t>
              </a:r>
              <a:r>
                <a:rPr dirty="0"/>
                <a:t> (Lewellen 2003).</a:t>
              </a:r>
            </a:p>
          </p:txBody>
        </p:sp>
      </p:grpSp>
      <p:sp>
        <p:nvSpPr>
          <p:cNvPr id="82" name="Content Placeholder 2"/>
          <p:cNvSpPr txBox="1">
            <a:spLocks noGrp="1"/>
          </p:cNvSpPr>
          <p:nvPr>
            <p:ph type="body" sz="half" idx="4294967295"/>
          </p:nvPr>
        </p:nvSpPr>
        <p:spPr>
          <a:xfrm>
            <a:off x="622830" y="1329839"/>
            <a:ext cx="6778451" cy="2647801"/>
          </a:xfrm>
          <a:prstGeom prst="rect">
            <a:avLst/>
          </a:prstGeom>
        </p:spPr>
        <p:txBody>
          <a:bodyPr/>
          <a:lstStyle/>
          <a:p>
            <a:pPr marL="342900" indent="-342900">
              <a:spcBef>
                <a:spcPts val="2000"/>
              </a:spcBef>
              <a:buClr>
                <a:srgbClr val="A2C816"/>
              </a:buClr>
              <a:buFontTx/>
              <a:buChar char=""/>
              <a:defRPr sz="1800" i="1">
                <a:solidFill>
                  <a:srgbClr val="595959"/>
                </a:solidFill>
                <a:latin typeface="Century Gothic"/>
                <a:ea typeface="Century Gothic"/>
                <a:cs typeface="Century Gothic"/>
                <a:sym typeface="Century Gothic"/>
              </a:defRPr>
            </a:pPr>
            <a:r>
              <a:rPr lang="it-IT" dirty="0"/>
              <a:t>The </a:t>
            </a:r>
            <a:r>
              <a:rPr lang="it-IT" dirty="0" err="1"/>
              <a:t>Andaman</a:t>
            </a:r>
            <a:r>
              <a:rPr lang="it-IT" dirty="0"/>
              <a:t> </a:t>
            </a:r>
            <a:r>
              <a:rPr lang="it-IT" dirty="0" err="1"/>
              <a:t>Islanders</a:t>
            </a:r>
            <a:r>
              <a:rPr lang="it-IT" dirty="0"/>
              <a:t> (1922)</a:t>
            </a:r>
            <a:r>
              <a:rPr lang="it-IT" i="0" dirty="0"/>
              <a:t>; </a:t>
            </a:r>
            <a:r>
              <a:rPr lang="it-IT" dirty="0" err="1"/>
              <a:t>Structure</a:t>
            </a:r>
            <a:r>
              <a:rPr lang="it-IT" dirty="0"/>
              <a:t> and </a:t>
            </a:r>
            <a:r>
              <a:rPr lang="it-IT" dirty="0" err="1"/>
              <a:t>function</a:t>
            </a:r>
            <a:r>
              <a:rPr lang="it-IT" dirty="0"/>
              <a:t> in primitive society</a:t>
            </a:r>
            <a:r>
              <a:rPr lang="it-IT" i="0" dirty="0"/>
              <a:t>, (1952)</a:t>
            </a:r>
          </a:p>
          <a:p>
            <a:pPr marL="342900" indent="-342900">
              <a:spcBef>
                <a:spcPts val="2000"/>
              </a:spcBef>
              <a:buClr>
                <a:srgbClr val="A2C816"/>
              </a:buClr>
              <a:buFontTx/>
              <a:buChar char=""/>
              <a:defRPr sz="1800">
                <a:solidFill>
                  <a:srgbClr val="595959"/>
                </a:solidFill>
                <a:latin typeface="Century Gothic"/>
                <a:ea typeface="Century Gothic"/>
                <a:cs typeface="Century Gothic"/>
                <a:sym typeface="Century Gothic"/>
              </a:defRPr>
            </a:pPr>
            <a:r>
              <a:rPr lang="it-IT" dirty="0"/>
              <a:t>La scuola britannica </a:t>
            </a:r>
          </a:p>
          <a:p>
            <a:pPr marL="342900" indent="-342900">
              <a:spcBef>
                <a:spcPts val="2000"/>
              </a:spcBef>
              <a:buClr>
                <a:srgbClr val="A2C816"/>
              </a:buClr>
              <a:buFontTx/>
              <a:buChar char=""/>
              <a:defRPr sz="1800" b="1">
                <a:solidFill>
                  <a:srgbClr val="595959"/>
                </a:solidFill>
                <a:latin typeface="Century Gothic"/>
                <a:ea typeface="Century Gothic"/>
                <a:cs typeface="Century Gothic"/>
                <a:sym typeface="Century Gothic"/>
              </a:defRPr>
            </a:pPr>
            <a:r>
              <a:rPr lang="it-IT" dirty="0"/>
              <a:t>l’equilibrio</a:t>
            </a:r>
            <a:r>
              <a:rPr lang="it-IT" b="0" dirty="0"/>
              <a:t>: mostrare come funzionano le relazioni, norme e valori che mantengono l’equilibrio. </a:t>
            </a:r>
          </a:p>
          <a:p>
            <a:pPr marL="342900" indent="-342900">
              <a:spcBef>
                <a:spcPts val="2000"/>
              </a:spcBef>
              <a:buClr>
                <a:srgbClr val="A2C816"/>
              </a:buClr>
              <a:buFontTx/>
              <a:buChar char=""/>
              <a:defRPr sz="1800">
                <a:solidFill>
                  <a:srgbClr val="595959"/>
                </a:solidFill>
                <a:latin typeface="Century Gothic"/>
                <a:ea typeface="Century Gothic"/>
                <a:cs typeface="Century Gothic"/>
                <a:sym typeface="Century Gothic"/>
              </a:defRPr>
            </a:pPr>
            <a:r>
              <a:rPr lang="it-IT" dirty="0"/>
              <a:t>Scarsa attenzione ai processi storici e al </a:t>
            </a:r>
            <a:r>
              <a:rPr lang="it-IT" b="1" dirty="0"/>
              <a:t>colonialismo</a:t>
            </a:r>
          </a:p>
        </p:txBody>
      </p:sp>
      <p:sp>
        <p:nvSpPr>
          <p:cNvPr id="83" name="Alfred Reginald Radcliffe Brown (Birmingham 1881 – Londra, 1955)"/>
          <p:cNvSpPr txBox="1"/>
          <p:nvPr/>
        </p:nvSpPr>
        <p:spPr>
          <a:xfrm>
            <a:off x="59112" y="5465287"/>
            <a:ext cx="11413342" cy="586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b="1">
                <a:latin typeface="Century Gothic"/>
                <a:ea typeface="Century Gothic"/>
                <a:cs typeface="Century Gothic"/>
                <a:sym typeface="Century Gothic"/>
              </a:defRPr>
            </a:pPr>
            <a:r>
              <a:t>Alfred Reginald Radcliffe Brown </a:t>
            </a:r>
            <a:r>
              <a:rPr sz="2400"/>
              <a:t>(Birmingham 1881 – Londra, 1955) </a:t>
            </a:r>
          </a:p>
        </p:txBody>
      </p:sp>
      <p:sp>
        <p:nvSpPr>
          <p:cNvPr id="84"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sp>
        <p:nvSpPr>
          <p:cNvPr id="85"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sp>
        <p:nvSpPr>
          <p:cNvPr id="3" name="CasellaDiTesto 2">
            <a:extLst>
              <a:ext uri="{FF2B5EF4-FFF2-40B4-BE49-F238E27FC236}">
                <a16:creationId xmlns:a16="http://schemas.microsoft.com/office/drawing/2014/main" id="{6E2B7502-28F6-C15D-FFE7-C8A7F5E30EEA}"/>
              </a:ext>
            </a:extLst>
          </p:cNvPr>
          <p:cNvSpPr txBox="1"/>
          <p:nvPr/>
        </p:nvSpPr>
        <p:spPr>
          <a:xfrm>
            <a:off x="210820" y="4328425"/>
            <a:ext cx="7278551" cy="10522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49530" algn="just">
              <a:lnSpc>
                <a:spcPct val="120000"/>
              </a:lnSpc>
              <a:spcBef>
                <a:spcPts val="800"/>
              </a:spcBef>
            </a:pPr>
            <a:r>
              <a:rPr lang="en-US" sz="1600" i="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“the concept of structure refers to an arrangement of parts or components related to one another in some sort of larger unity.” </a:t>
            </a:r>
          </a:p>
          <a:p>
            <a:pPr marR="49530" algn="just">
              <a:lnSpc>
                <a:spcPct val="120000"/>
              </a:lnSpc>
              <a:spcBef>
                <a:spcPts val="800"/>
              </a:spcBef>
            </a:pPr>
            <a:r>
              <a:rPr lang="en-US" sz="1600" i="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rPr>
              <a:t>(Radcliffe-Brown 1958: 168) </a:t>
            </a:r>
            <a:endParaRPr lang="it-IT" sz="1600" i="1" dirty="0">
              <a:ln>
                <a:noFill/>
              </a:ln>
              <a:solidFill>
                <a:srgbClr val="000000"/>
              </a:solidFill>
              <a:effectLst/>
              <a:latin typeface="Helvetica Neue" panose="02000503000000020004" pitchFamily="2" charset="0"/>
              <a:ea typeface="Arial Unicode MS" panose="020B0604020202020204" pitchFamily="34" charset="-128"/>
              <a:cs typeface="Arial Unicode MS" panose="020B0604020202020204" pitchFamily="34" charset="-128"/>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Title 1"/>
          <p:cNvGrpSpPr/>
          <p:nvPr/>
        </p:nvGrpSpPr>
        <p:grpSpPr>
          <a:xfrm>
            <a:off x="-420819" y="6920"/>
            <a:ext cx="8913814" cy="914401"/>
            <a:chOff x="0" y="0"/>
            <a:chExt cx="8913813" cy="914400"/>
          </a:xfrm>
        </p:grpSpPr>
        <p:sp>
          <p:nvSpPr>
            <p:cNvPr id="87" name="Rettangolo"/>
            <p:cNvSpPr/>
            <p:nvPr/>
          </p:nvSpPr>
          <p:spPr>
            <a:xfrm>
              <a:off x="-1" y="0"/>
              <a:ext cx="8913815" cy="914400"/>
            </a:xfrm>
            <a:prstGeom prst="rect">
              <a:avLst/>
            </a:prstGeom>
            <a:solidFill>
              <a:srgbClr val="333333"/>
            </a:solidFill>
            <a:ln w="12700" cap="flat">
              <a:noFill/>
              <a:miter lim="400000"/>
            </a:ln>
            <a:effectLst/>
          </p:spPr>
          <p:txBody>
            <a:bodyPr wrap="square" lIns="45719" tIns="45719" rIns="45719" bIns="45719" numCol="1" anchor="ctr">
              <a:noAutofit/>
            </a:bodyPr>
            <a:lstStyle/>
            <a:p>
              <a:pPr>
                <a:defRPr sz="3600">
                  <a:solidFill>
                    <a:srgbClr val="FFFFFF"/>
                  </a:solidFill>
                  <a:latin typeface="Century Gothic"/>
                  <a:ea typeface="Century Gothic"/>
                  <a:cs typeface="Century Gothic"/>
                  <a:sym typeface="Century Gothic"/>
                </a:defRPr>
              </a:pPr>
              <a:endParaRPr/>
            </a:p>
          </p:txBody>
        </p:sp>
        <p:sp>
          <p:nvSpPr>
            <p:cNvPr id="88" name="Struttural-funzionalismo britannico"/>
            <p:cNvSpPr txBox="1"/>
            <p:nvPr/>
          </p:nvSpPr>
          <p:spPr>
            <a:xfrm>
              <a:off x="1142999" y="0"/>
              <a:ext cx="7542215" cy="9144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rmAutofit/>
            </a:bodyPr>
            <a:lstStyle>
              <a:lvl1pPr>
                <a:defRPr sz="3600">
                  <a:solidFill>
                    <a:srgbClr val="FFFFFF"/>
                  </a:solidFill>
                  <a:latin typeface="Century Gothic"/>
                  <a:ea typeface="Century Gothic"/>
                  <a:cs typeface="Century Gothic"/>
                  <a:sym typeface="Century Gothic"/>
                </a:defRPr>
              </a:lvl1pPr>
            </a:lstStyle>
            <a:p>
              <a:r>
                <a:t>Struttural-funzionalismo britannico</a:t>
              </a:r>
            </a:p>
          </p:txBody>
        </p:sp>
      </p:grpSp>
      <p:sp>
        <p:nvSpPr>
          <p:cNvPr id="90" name="Content Placeholder 2"/>
          <p:cNvSpPr txBox="1">
            <a:spLocks noGrp="1"/>
          </p:cNvSpPr>
          <p:nvPr>
            <p:ph type="body" idx="4294967295"/>
          </p:nvPr>
        </p:nvSpPr>
        <p:spPr>
          <a:xfrm>
            <a:off x="572293" y="1403541"/>
            <a:ext cx="11047414" cy="4224373"/>
          </a:xfrm>
          <a:prstGeom prst="rect">
            <a:avLst/>
          </a:prstGeom>
        </p:spPr>
        <p:txBody>
          <a:bodyPr>
            <a:normAutofit fontScale="92500" lnSpcReduction="20000"/>
          </a:bodyPr>
          <a:lstStyle/>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lang="it-IT" b="1" dirty="0"/>
              <a:t>Struttura</a:t>
            </a:r>
            <a:r>
              <a:rPr lang="it-IT" dirty="0"/>
              <a:t>: </a:t>
            </a:r>
            <a:r>
              <a:rPr lang="it-IT" sz="2000" dirty="0">
                <a:sym typeface="Century Gothic"/>
              </a:rPr>
              <a:t>la rete concreta e organizzata di relazioni sociali realmente esistenti tra individui e gruppi in una determinata società, riguarda i rapporti sociali effettivi (parentela, autorità, obblighi, diritti, ruoli). È un sistema di relazioni – non un’astrazione ma una realtà empirica</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lang="it-IT" sz="2000" b="1" dirty="0">
                <a:sym typeface="Century Gothic"/>
              </a:rPr>
              <a:t>Funzione:</a:t>
            </a:r>
            <a:r>
              <a:rPr lang="it-IT" sz="2000" dirty="0">
                <a:sym typeface="Century Gothic"/>
              </a:rPr>
              <a:t> il modo in cui un elemento contribuisce alla </a:t>
            </a:r>
            <a:r>
              <a:rPr lang="it-IT" sz="2000" b="1" dirty="0">
                <a:sym typeface="Century Gothic"/>
              </a:rPr>
              <a:t>stabilità e integrazione del sistema sociale</a:t>
            </a:r>
            <a:endParaRPr lang="it-IT" b="1" dirty="0"/>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b="1" dirty="0" err="1"/>
              <a:t>sincronia</a:t>
            </a:r>
            <a:r>
              <a:rPr dirty="0"/>
              <a:t>: </a:t>
            </a:r>
            <a:r>
              <a:rPr dirty="0" err="1"/>
              <a:t>considerare</a:t>
            </a:r>
            <a:r>
              <a:rPr dirty="0"/>
              <a:t> </a:t>
            </a:r>
            <a:r>
              <a:rPr dirty="0" err="1"/>
              <a:t>periodi</a:t>
            </a:r>
            <a:r>
              <a:rPr dirty="0"/>
              <a:t> </a:t>
            </a:r>
            <a:r>
              <a:rPr dirty="0" err="1"/>
              <a:t>limitati</a:t>
            </a:r>
            <a:r>
              <a:rPr dirty="0"/>
              <a:t> </a:t>
            </a:r>
            <a:r>
              <a:rPr dirty="0" err="1"/>
              <a:t>nel</a:t>
            </a:r>
            <a:r>
              <a:rPr dirty="0"/>
              <a:t> tempo </a:t>
            </a:r>
            <a:r>
              <a:rPr dirty="0" err="1"/>
              <a:t>ignorando</a:t>
            </a:r>
            <a:r>
              <a:rPr dirty="0"/>
              <a:t> </a:t>
            </a:r>
            <a:r>
              <a:rPr dirty="0" err="1"/>
              <a:t>i</a:t>
            </a:r>
            <a:r>
              <a:rPr dirty="0"/>
              <a:t> </a:t>
            </a:r>
            <a:r>
              <a:rPr dirty="0" err="1"/>
              <a:t>precedenti</a:t>
            </a:r>
            <a:r>
              <a:rPr dirty="0"/>
              <a:t> </a:t>
            </a:r>
            <a:r>
              <a:rPr dirty="0" err="1"/>
              <a:t>storici</a:t>
            </a:r>
            <a:r>
              <a:rPr dirty="0"/>
              <a:t> e le </a:t>
            </a:r>
            <a:r>
              <a:rPr dirty="0" err="1"/>
              <a:t>mutazioni</a:t>
            </a:r>
            <a:r>
              <a:rPr dirty="0"/>
              <a:t>. </a:t>
            </a:r>
            <a:r>
              <a:rPr dirty="0" err="1"/>
              <a:t>Mancanza</a:t>
            </a:r>
            <a:r>
              <a:rPr dirty="0"/>
              <a:t> </a:t>
            </a:r>
            <a:r>
              <a:rPr dirty="0" err="1"/>
              <a:t>della</a:t>
            </a:r>
            <a:r>
              <a:rPr dirty="0"/>
              <a:t> </a:t>
            </a:r>
            <a:r>
              <a:rPr dirty="0" err="1"/>
              <a:t>immagine</a:t>
            </a:r>
            <a:r>
              <a:rPr dirty="0"/>
              <a:t> generale</a:t>
            </a:r>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b="1" dirty="0" err="1"/>
              <a:t>sistemi</a:t>
            </a:r>
            <a:r>
              <a:rPr b="1" dirty="0"/>
              <a:t> </a:t>
            </a:r>
            <a:r>
              <a:rPr b="1" dirty="0" err="1"/>
              <a:t>chiusi</a:t>
            </a:r>
            <a:r>
              <a:rPr dirty="0"/>
              <a:t>: non solo </a:t>
            </a:r>
            <a:r>
              <a:rPr dirty="0" err="1"/>
              <a:t>fuori</a:t>
            </a:r>
            <a:r>
              <a:rPr dirty="0"/>
              <a:t> dal tempo ma </a:t>
            </a:r>
            <a:r>
              <a:rPr dirty="0" err="1"/>
              <a:t>anche</a:t>
            </a:r>
            <a:r>
              <a:rPr dirty="0"/>
              <a:t> </a:t>
            </a:r>
            <a:r>
              <a:rPr dirty="0" err="1"/>
              <a:t>fuori</a:t>
            </a:r>
            <a:r>
              <a:rPr dirty="0"/>
              <a:t> </a:t>
            </a:r>
            <a:r>
              <a:rPr dirty="0" err="1"/>
              <a:t>dallo</a:t>
            </a:r>
            <a:r>
              <a:rPr dirty="0"/>
              <a:t> </a:t>
            </a:r>
            <a:r>
              <a:rPr dirty="0" err="1"/>
              <a:t>spazio</a:t>
            </a:r>
            <a:r>
              <a:rPr dirty="0"/>
              <a:t>, </a:t>
            </a:r>
            <a:r>
              <a:rPr dirty="0" err="1"/>
              <a:t>ignorare</a:t>
            </a:r>
            <a:r>
              <a:rPr dirty="0"/>
              <a:t> le </a:t>
            </a:r>
            <a:r>
              <a:rPr dirty="0" err="1"/>
              <a:t>connessioni</a:t>
            </a:r>
            <a:r>
              <a:rPr dirty="0"/>
              <a:t> </a:t>
            </a:r>
            <a:r>
              <a:rPr dirty="0" err="1"/>
              <a:t>esterne</a:t>
            </a:r>
            <a:r>
              <a:rPr dirty="0"/>
              <a:t>. Una </a:t>
            </a:r>
            <a:r>
              <a:rPr dirty="0" err="1"/>
              <a:t>cultura</a:t>
            </a:r>
            <a:r>
              <a:rPr dirty="0"/>
              <a:t> </a:t>
            </a:r>
            <a:r>
              <a:rPr dirty="0" err="1"/>
              <a:t>chiusa</a:t>
            </a:r>
            <a:r>
              <a:rPr dirty="0"/>
              <a:t> con </a:t>
            </a:r>
            <a:r>
              <a:rPr dirty="0" err="1"/>
              <a:t>i</a:t>
            </a:r>
            <a:r>
              <a:rPr dirty="0"/>
              <a:t> </a:t>
            </a:r>
            <a:r>
              <a:rPr dirty="0" err="1"/>
              <a:t>suoi</a:t>
            </a:r>
            <a:r>
              <a:rPr dirty="0"/>
              <a:t> </a:t>
            </a:r>
            <a:r>
              <a:rPr dirty="0" err="1"/>
              <a:t>specifici</a:t>
            </a:r>
            <a:r>
              <a:rPr dirty="0"/>
              <a:t> </a:t>
            </a:r>
            <a:r>
              <a:rPr dirty="0" err="1"/>
              <a:t>meccanismi</a:t>
            </a:r>
            <a:r>
              <a:rPr dirty="0"/>
              <a:t> e </a:t>
            </a:r>
            <a:r>
              <a:rPr dirty="0" err="1"/>
              <a:t>dinamiche</a:t>
            </a:r>
            <a:r>
              <a:rPr dirty="0"/>
              <a:t> di </a:t>
            </a:r>
            <a:r>
              <a:rPr dirty="0" err="1"/>
              <a:t>mantenimento</a:t>
            </a:r>
            <a:endParaRPr dirty="0"/>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r>
              <a:rPr dirty="0" err="1"/>
              <a:t>Guardare</a:t>
            </a:r>
            <a:r>
              <a:rPr dirty="0"/>
              <a:t> la </a:t>
            </a:r>
            <a:r>
              <a:rPr dirty="0" err="1"/>
              <a:t>società</a:t>
            </a:r>
            <a:r>
              <a:rPr dirty="0"/>
              <a:t> </a:t>
            </a:r>
            <a:r>
              <a:rPr dirty="0" err="1"/>
              <a:t>dall’alto</a:t>
            </a:r>
            <a:r>
              <a:rPr dirty="0"/>
              <a:t> come un </a:t>
            </a:r>
            <a:r>
              <a:rPr dirty="0" err="1"/>
              <a:t>tutto</a:t>
            </a:r>
            <a:r>
              <a:rPr dirty="0"/>
              <a:t> </a:t>
            </a:r>
            <a:r>
              <a:rPr dirty="0" err="1"/>
              <a:t>chiuso</a:t>
            </a:r>
            <a:r>
              <a:rPr dirty="0"/>
              <a:t> per </a:t>
            </a:r>
            <a:r>
              <a:rPr dirty="0" err="1"/>
              <a:t>mappare</a:t>
            </a:r>
            <a:r>
              <a:rPr dirty="0"/>
              <a:t> le </a:t>
            </a:r>
            <a:r>
              <a:rPr dirty="0" err="1"/>
              <a:t>relazioni</a:t>
            </a:r>
            <a:r>
              <a:rPr dirty="0"/>
              <a:t> </a:t>
            </a:r>
            <a:r>
              <a:rPr dirty="0" err="1"/>
              <a:t>tra</a:t>
            </a:r>
            <a:r>
              <a:rPr dirty="0"/>
              <a:t> </a:t>
            </a:r>
            <a:r>
              <a:rPr dirty="0" err="1"/>
              <a:t>i</a:t>
            </a:r>
            <a:r>
              <a:rPr dirty="0"/>
              <a:t> </a:t>
            </a:r>
            <a:r>
              <a:rPr dirty="0" err="1"/>
              <a:t>vari</a:t>
            </a:r>
            <a:r>
              <a:rPr dirty="0"/>
              <a:t> </a:t>
            </a:r>
            <a:r>
              <a:rPr dirty="0" err="1"/>
              <a:t>sistemi</a:t>
            </a:r>
            <a:r>
              <a:rPr dirty="0"/>
              <a:t> </a:t>
            </a:r>
            <a:r>
              <a:rPr dirty="0" err="1"/>
              <a:t>interni</a:t>
            </a:r>
            <a:r>
              <a:rPr dirty="0"/>
              <a:t>: parentela, </a:t>
            </a:r>
            <a:r>
              <a:rPr dirty="0" err="1"/>
              <a:t>matrimoni</a:t>
            </a:r>
            <a:r>
              <a:rPr dirty="0"/>
              <a:t>, </a:t>
            </a:r>
            <a:r>
              <a:rPr dirty="0" err="1"/>
              <a:t>religione</a:t>
            </a:r>
            <a:r>
              <a:rPr dirty="0"/>
              <a:t>, </a:t>
            </a:r>
            <a:r>
              <a:rPr dirty="0" err="1"/>
              <a:t>politiche</a:t>
            </a:r>
            <a:endParaRPr lang="it-IT" dirty="0"/>
          </a:p>
          <a:p>
            <a:pPr marL="342900" indent="-342900">
              <a:lnSpc>
                <a:spcPct val="100000"/>
              </a:lnSpc>
              <a:spcBef>
                <a:spcPts val="2000"/>
              </a:spcBef>
              <a:buClr>
                <a:srgbClr val="A2C816"/>
              </a:buClr>
              <a:buFontTx/>
              <a:buChar char=""/>
              <a:defRPr sz="2000">
                <a:solidFill>
                  <a:srgbClr val="595959"/>
                </a:solidFill>
                <a:latin typeface="Century Gothic"/>
                <a:ea typeface="Century Gothic"/>
                <a:cs typeface="Century Gothic"/>
                <a:sym typeface="Century Gothic"/>
              </a:defRPr>
            </a:pPr>
            <a:endParaRPr dirty="0"/>
          </a:p>
        </p:txBody>
      </p:sp>
      <p:sp>
        <p:nvSpPr>
          <p:cNvPr id="91" name="Rectangle 1"/>
          <p:cNvSpPr txBox="1"/>
          <p:nvPr/>
        </p:nvSpPr>
        <p:spPr>
          <a:xfrm>
            <a:off x="210820" y="6090334"/>
            <a:ext cx="860806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u="sng">
                <a:solidFill>
                  <a:srgbClr val="FFFFFF"/>
                </a:solidFill>
                <a:latin typeface="Tahoma"/>
                <a:ea typeface="Tahoma"/>
                <a:cs typeface="Tahoma"/>
                <a:sym typeface="Tahoma"/>
              </a:defRPr>
            </a:pPr>
            <a:r>
              <a:t>Comunicazione Interculturale – Antropologia Politica</a:t>
            </a:r>
          </a:p>
        </p:txBody>
      </p:sp>
      <p:sp>
        <p:nvSpPr>
          <p:cNvPr id="92" name="Rectangle 3"/>
          <p:cNvSpPr txBox="1"/>
          <p:nvPr/>
        </p:nvSpPr>
        <p:spPr>
          <a:xfrm>
            <a:off x="287020" y="6488667"/>
            <a:ext cx="2550161"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FFFFFF"/>
                </a:solidFill>
                <a:latin typeface="Tahoma"/>
                <a:ea typeface="Tahoma"/>
                <a:cs typeface="Tahoma"/>
                <a:sym typeface="Tahoma"/>
              </a:defRPr>
            </a:lvl1pPr>
          </a:lstStyle>
          <a:p>
            <a:r>
              <a:t>Sofia Venturoli</a:t>
            </a:r>
          </a:p>
        </p:txBody>
      </p:sp>
      <p:pic>
        <p:nvPicPr>
          <p:cNvPr id="2" name="Picture 8" descr="Picture 8">
            <a:extLst>
              <a:ext uri="{FF2B5EF4-FFF2-40B4-BE49-F238E27FC236}">
                <a16:creationId xmlns:a16="http://schemas.microsoft.com/office/drawing/2014/main" id="{D8E2FDD4-176C-1E34-560D-D6F488A9EC07}"/>
              </a:ext>
            </a:extLst>
          </p:cNvPr>
          <p:cNvPicPr>
            <a:picLocks noChangeAspect="1"/>
          </p:cNvPicPr>
          <p:nvPr/>
        </p:nvPicPr>
        <p:blipFill>
          <a:blip r:embed="rId3"/>
          <a:stretch>
            <a:fillRect/>
          </a:stretch>
        </p:blipFill>
        <p:spPr>
          <a:xfrm>
            <a:off x="10330509" y="6199594"/>
            <a:ext cx="1508280" cy="54478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mplate LA">
  <a:themeElements>
    <a:clrScheme name="Template L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plate LA">
      <a:majorFont>
        <a:latin typeface="Helvetica"/>
        <a:ea typeface="Helvetica"/>
        <a:cs typeface="Helvetica"/>
      </a:majorFont>
      <a:minorFont>
        <a:latin typeface="Calibri"/>
        <a:ea typeface="Calibri"/>
        <a:cs typeface="Calibri"/>
      </a:minorFont>
    </a:fontScheme>
    <a:fmtScheme name="Template L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 LA">
  <a:themeElements>
    <a:clrScheme name="Template L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plate LA">
      <a:majorFont>
        <a:latin typeface="Helvetica"/>
        <a:ea typeface="Helvetica"/>
        <a:cs typeface="Helvetica"/>
      </a:majorFont>
      <a:minorFont>
        <a:latin typeface="Calibri"/>
        <a:ea typeface="Calibri"/>
        <a:cs typeface="Calibri"/>
      </a:minorFont>
    </a:fontScheme>
    <a:fmtScheme name="Template L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8639</TotalTime>
  <Words>2590</Words>
  <Application>Microsoft Macintosh PowerPoint</Application>
  <PresentationFormat>Widescreen</PresentationFormat>
  <Paragraphs>256</Paragraphs>
  <Slides>38</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38</vt:i4>
      </vt:variant>
    </vt:vector>
  </HeadingPairs>
  <TitlesOfParts>
    <vt:vector size="46" baseType="lpstr">
      <vt:lpstr>Arial</vt:lpstr>
      <vt:lpstr>Calibri</vt:lpstr>
      <vt:lpstr>Calibri Light</vt:lpstr>
      <vt:lpstr>Century Gothic</vt:lpstr>
      <vt:lpstr>Helvetica Neue</vt:lpstr>
      <vt:lpstr>Rockwell</vt:lpstr>
      <vt:lpstr>Times Roman</vt:lpstr>
      <vt:lpstr>Template LA</vt:lpstr>
      <vt:lpstr>CLASSIFICAZIONE  e origini dell’antropologia politica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CLASSIFICAZIONE  e origini dell’antropologia politica</dc:title>
  <cp:lastModifiedBy>Microsoft Office User</cp:lastModifiedBy>
  <cp:revision>54</cp:revision>
  <dcterms:modified xsi:type="dcterms:W3CDTF">2026-02-24T12:53:45Z</dcterms:modified>
</cp:coreProperties>
</file>