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9" r:id="rId3"/>
    <p:sldId id="291" r:id="rId4"/>
    <p:sldId id="292" r:id="rId5"/>
    <p:sldId id="290" r:id="rId6"/>
    <p:sldId id="294" r:id="rId7"/>
    <p:sldId id="293" r:id="rId8"/>
    <p:sldId id="266" r:id="rId9"/>
    <p:sldId id="264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717"/>
    <a:srgbClr val="5B5A5A"/>
    <a:srgbClr val="80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75" autoAdjust="0"/>
    <p:restoredTop sz="95511" autoAdjust="0"/>
  </p:normalViewPr>
  <p:slideViewPr>
    <p:cSldViewPr snapToGrid="0">
      <p:cViewPr varScale="1">
        <p:scale>
          <a:sx n="105" d="100"/>
          <a:sy n="105" d="100"/>
        </p:scale>
        <p:origin x="216" y="2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9B571-0991-47CD-9CEC-263A43A2AC77}" type="datetimeFigureOut">
              <a:rPr lang="it-IT" smtClean="0"/>
              <a:t>03/11/22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22B9D-8694-47D1-9903-65D9FED594F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07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422B9D-8694-47D1-9903-65D9FED594F6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79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Click to edit Master title style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Click to edit Master subtitle style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03/11/22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3515" y="297600"/>
            <a:ext cx="2896854" cy="1376475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4038F10-00FD-4FF9-B913-718227FB2649}"/>
              </a:ext>
            </a:extLst>
          </p:cNvPr>
          <p:cNvSpPr/>
          <p:nvPr userDrawn="1"/>
        </p:nvSpPr>
        <p:spPr>
          <a:xfrm>
            <a:off x="-9182" y="5735637"/>
            <a:ext cx="12192001" cy="1122363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51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4C6C1-9A1F-4CAB-BDE0-CEA4BBAD521B}" type="datetimeFigureOut">
              <a:rPr lang="it-IT" smtClean="0"/>
              <a:t>03/11/22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6403" y="136525"/>
            <a:ext cx="2182695" cy="1037134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4AFB21E0-114C-47A2-B9FE-380E293E4735}"/>
              </a:ext>
            </a:extLst>
          </p:cNvPr>
          <p:cNvSpPr/>
          <p:nvPr userDrawn="1"/>
        </p:nvSpPr>
        <p:spPr>
          <a:xfrm>
            <a:off x="-9182" y="6084606"/>
            <a:ext cx="12192001" cy="773394"/>
          </a:xfrm>
          <a:prstGeom prst="rect">
            <a:avLst/>
          </a:prstGeom>
          <a:solidFill>
            <a:srgbClr val="BB1717"/>
          </a:solidFill>
          <a:ln>
            <a:solidFill>
              <a:srgbClr val="BB17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58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4C6C1-9A1F-4CAB-BDE0-CEA4BBAD521B}" type="datetimeFigureOut">
              <a:rPr lang="it-IT" smtClean="0"/>
              <a:t>03/11/22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D0DC9-7625-4210-859B-42F81EE270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59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henewpolis.com/2021/05/03/what-do-we-mean-by-decoloniality-a-conversation/" TargetMode="Externa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2163779"/>
            <a:ext cx="12192000" cy="1389506"/>
          </a:xfrm>
        </p:spPr>
        <p:txBody>
          <a:bodyPr>
            <a:normAutofit/>
          </a:bodyPr>
          <a:lstStyle/>
          <a:p>
            <a:r>
              <a:rPr lang="en-GB" b="1" i="1" u="sng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Idea of Latin America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9182" y="3752127"/>
            <a:ext cx="12182818" cy="1655762"/>
          </a:xfrm>
        </p:spPr>
        <p:txBody>
          <a:bodyPr/>
          <a:lstStyle/>
          <a:p>
            <a:r>
              <a:rPr lang="it-IT" sz="4000" b="1" dirty="0">
                <a:solidFill>
                  <a:srgbClr val="5B5A5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2800" dirty="0">
              <a:solidFill>
                <a:srgbClr val="5B5A5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B4C35D45-9251-4921-B7D8-DD171060F540}"/>
              </a:ext>
            </a:extLst>
          </p:cNvPr>
          <p:cNvSpPr txBox="1">
            <a:spLocks/>
          </p:cNvSpPr>
          <p:nvPr/>
        </p:nvSpPr>
        <p:spPr>
          <a:xfrm>
            <a:off x="-9182" y="5986831"/>
            <a:ext cx="12182818" cy="871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A.A. 2022/23</a:t>
            </a:r>
          </a:p>
          <a:p>
            <a:r>
              <a:rPr lang="it-IT" sz="20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20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20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 descr="CC-BY-SA_icon.sv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31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20319" y="2578632"/>
            <a:ext cx="61170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Latin America?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pic>
        <p:nvPicPr>
          <p:cNvPr id="2" name="Picture 1" descr="cartamutaAmeriche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020" y="-6720"/>
            <a:ext cx="6061979" cy="608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83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462329" y="349431"/>
            <a:ext cx="4673999" cy="1314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ethinc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groups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Studies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4233570" y="1996050"/>
            <a:ext cx="75929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sz="2800" dirty="0" err="1"/>
              <a:t>indigenous</a:t>
            </a:r>
            <a:r>
              <a:rPr lang="it-IT" sz="2800" dirty="0"/>
              <a:t> </a:t>
            </a:r>
            <a:r>
              <a:rPr lang="it-IT" sz="2800" dirty="0" err="1"/>
              <a:t>populations</a:t>
            </a:r>
            <a:r>
              <a:rPr lang="it-IT" sz="2800" dirty="0"/>
              <a:t> in Latin America </a:t>
            </a:r>
            <a:r>
              <a:rPr lang="it-IT" sz="2800" dirty="0" err="1"/>
              <a:t>exceed</a:t>
            </a:r>
            <a:r>
              <a:rPr lang="it-IT" sz="2800" dirty="0"/>
              <a:t> 45 </a:t>
            </a:r>
            <a:r>
              <a:rPr lang="it-IT" sz="2800" dirty="0" err="1"/>
              <a:t>million</a:t>
            </a:r>
            <a:r>
              <a:rPr lang="it-IT" sz="2800" dirty="0"/>
              <a:t> </a:t>
            </a:r>
            <a:r>
              <a:rPr lang="it-IT" sz="2800" dirty="0" err="1"/>
              <a:t>people</a:t>
            </a:r>
            <a:r>
              <a:rPr lang="it-IT" sz="2800" dirty="0"/>
              <a:t> (IWGIA 2017), </a:t>
            </a:r>
            <a:r>
              <a:rPr lang="it-IT" sz="2800" dirty="0" err="1"/>
              <a:t>is</a:t>
            </a:r>
            <a:r>
              <a:rPr lang="it-IT" sz="2800" dirty="0"/>
              <a:t> the area with the </a:t>
            </a:r>
            <a:r>
              <a:rPr lang="it-IT" sz="2800" dirty="0" err="1"/>
              <a:t>highest</a:t>
            </a:r>
            <a:r>
              <a:rPr lang="it-IT" sz="2800" dirty="0"/>
              <a:t> </a:t>
            </a:r>
            <a:r>
              <a:rPr lang="it-IT" sz="2800" dirty="0" err="1"/>
              <a:t>indigenous</a:t>
            </a:r>
            <a:r>
              <a:rPr lang="it-IT" sz="2800" dirty="0"/>
              <a:t> </a:t>
            </a:r>
            <a:r>
              <a:rPr lang="it-IT" sz="2800" dirty="0" err="1"/>
              <a:t>density</a:t>
            </a:r>
            <a:r>
              <a:rPr lang="it-IT" sz="2800" dirty="0"/>
              <a:t> on the </a:t>
            </a:r>
            <a:r>
              <a:rPr lang="it-IT" sz="2800" dirty="0" err="1"/>
              <a:t>planet</a:t>
            </a:r>
            <a:r>
              <a:rPr lang="it-IT" sz="2800" dirty="0"/>
              <a:t>, 8.3% of the </a:t>
            </a:r>
            <a:r>
              <a:rPr lang="it-IT" sz="2800" dirty="0" err="1"/>
              <a:t>region's</a:t>
            </a:r>
            <a:r>
              <a:rPr lang="it-IT" sz="2800" dirty="0"/>
              <a:t> </a:t>
            </a:r>
            <a:r>
              <a:rPr lang="it-IT" sz="2800" dirty="0" err="1"/>
              <a:t>population</a:t>
            </a:r>
            <a:r>
              <a:rPr lang="it-IT" sz="2800" dirty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it-IT" sz="2800" dirty="0"/>
              <a:t>826 </a:t>
            </a:r>
            <a:r>
              <a:rPr lang="it-IT" sz="2800" dirty="0" err="1"/>
              <a:t>indigenous</a:t>
            </a:r>
            <a:r>
              <a:rPr lang="it-IT" sz="2800" dirty="0"/>
              <a:t> </a:t>
            </a:r>
            <a:r>
              <a:rPr lang="it-IT" sz="2800" dirty="0" err="1"/>
              <a:t>peoples</a:t>
            </a:r>
            <a:r>
              <a:rPr lang="it-IT" sz="2800" dirty="0"/>
              <a:t>, of </a:t>
            </a:r>
            <a:r>
              <a:rPr lang="it-IT" sz="2800" dirty="0" err="1"/>
              <a:t>whom</a:t>
            </a:r>
            <a:r>
              <a:rPr lang="it-IT" sz="2800" dirty="0"/>
              <a:t> 100 are cross-</a:t>
            </a:r>
            <a:r>
              <a:rPr lang="it-IT" sz="2800" dirty="0" err="1"/>
              <a:t>border</a:t>
            </a:r>
            <a:r>
              <a:rPr lang="it-IT" sz="2800" dirty="0"/>
              <a:t> </a:t>
            </a:r>
            <a:r>
              <a:rPr lang="it-IT" sz="2800" dirty="0" err="1"/>
              <a:t>populations</a:t>
            </a:r>
            <a:endParaRPr lang="it-IT" sz="2800" dirty="0"/>
          </a:p>
          <a:p>
            <a:pPr marL="285750" indent="-285750">
              <a:buFont typeface="Arial"/>
              <a:buChar char="•"/>
            </a:pPr>
            <a:r>
              <a:rPr lang="it-IT" sz="2800" dirty="0"/>
              <a:t>more </a:t>
            </a:r>
            <a:r>
              <a:rPr lang="it-IT" sz="2800" dirty="0" err="1"/>
              <a:t>than</a:t>
            </a:r>
            <a:r>
              <a:rPr lang="it-IT" sz="2800" dirty="0"/>
              <a:t> 400 </a:t>
            </a:r>
            <a:r>
              <a:rPr lang="it-IT" sz="2800" dirty="0" err="1"/>
              <a:t>groups</a:t>
            </a:r>
            <a:r>
              <a:rPr lang="it-IT" sz="2800" dirty="0"/>
              <a:t> </a:t>
            </a:r>
            <a:r>
              <a:rPr lang="it-IT" sz="2800" dirty="0" err="1"/>
              <a:t>have</a:t>
            </a:r>
            <a:r>
              <a:rPr lang="it-IT" sz="2800" dirty="0"/>
              <a:t> </a:t>
            </a:r>
            <a:r>
              <a:rPr lang="it-IT" sz="2800" dirty="0" err="1"/>
              <a:t>less</a:t>
            </a:r>
            <a:r>
              <a:rPr lang="it-IT" sz="2800" dirty="0"/>
              <a:t> </a:t>
            </a:r>
            <a:r>
              <a:rPr lang="it-IT" sz="2800" dirty="0" err="1"/>
              <a:t>than</a:t>
            </a:r>
            <a:r>
              <a:rPr lang="it-IT" sz="2800" dirty="0"/>
              <a:t> 3000 </a:t>
            </a:r>
            <a:r>
              <a:rPr lang="it-IT" sz="2800" dirty="0" err="1"/>
              <a:t>components</a:t>
            </a:r>
            <a:endParaRPr lang="it-IT" sz="2800" dirty="0"/>
          </a:p>
          <a:p>
            <a:pPr marL="285750" indent="-285750">
              <a:buFont typeface="Arial"/>
              <a:buChar char="•"/>
            </a:pPr>
            <a:r>
              <a:rPr lang="it-IT" sz="2800" dirty="0" err="1"/>
              <a:t>about</a:t>
            </a:r>
            <a:r>
              <a:rPr lang="it-IT" sz="2800" dirty="0"/>
              <a:t> 200 </a:t>
            </a:r>
            <a:r>
              <a:rPr lang="it-IT" sz="2800" dirty="0" err="1"/>
              <a:t>groups</a:t>
            </a:r>
            <a:r>
              <a:rPr lang="it-IT" sz="2800" dirty="0"/>
              <a:t> are in </a:t>
            </a:r>
            <a:r>
              <a:rPr lang="it-IT" sz="2800" dirty="0" err="1"/>
              <a:t>voluntary</a:t>
            </a:r>
            <a:r>
              <a:rPr lang="it-IT" sz="2800" dirty="0"/>
              <a:t> </a:t>
            </a:r>
            <a:r>
              <a:rPr lang="it-IT" sz="2800" dirty="0" err="1"/>
              <a:t>isolation</a:t>
            </a:r>
            <a:endParaRPr lang="it-IT" sz="2800" dirty="0"/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510" y="6199595"/>
            <a:ext cx="1508279" cy="544780"/>
          </a:xfrm>
          <a:prstGeom prst="rect">
            <a:avLst/>
          </a:prstGeom>
        </p:spPr>
      </p:pic>
      <p:pic>
        <p:nvPicPr>
          <p:cNvPr id="10" name="Schermata 2020-05-18 alle 18.37.07.png" descr="Schermata 2020-05-18 alle 18.37.07.png"/>
          <p:cNvPicPr>
            <a:picLocks noChangeAspect="1"/>
          </p:cNvPicPr>
          <p:nvPr/>
        </p:nvPicPr>
        <p:blipFill>
          <a:blip r:embed="rId4"/>
          <a:srcRect l="15494" r="15494"/>
          <a:stretch>
            <a:fillRect/>
          </a:stretch>
        </p:blipFill>
        <p:spPr>
          <a:xfrm>
            <a:off x="0" y="-1"/>
            <a:ext cx="4056034" cy="608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8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6814682" y="2580710"/>
            <a:ext cx="5121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ethno-linguistic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diversity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Studies</a:t>
            </a:r>
          </a:p>
        </p:txBody>
      </p:sp>
      <p:pic>
        <p:nvPicPr>
          <p:cNvPr id="9" name="Picture 8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510" y="6199595"/>
            <a:ext cx="1508279" cy="544780"/>
          </a:xfrm>
          <a:prstGeom prst="rect">
            <a:avLst/>
          </a:prstGeom>
        </p:spPr>
      </p:pic>
      <p:pic>
        <p:nvPicPr>
          <p:cNvPr id="10" name="Schermata 2020-05-18 alle 18.28.57.png" descr="Schermata 2020-05-18 alle 18.28.57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6145505" cy="607854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50810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609052" y="632338"/>
            <a:ext cx="4253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Abya</a:t>
            </a:r>
            <a:r>
              <a:rPr lang="it-IT" sz="44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Ayala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pic>
        <p:nvPicPr>
          <p:cNvPr id="2" name="Picture 1" descr="Abya Yal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" y="-88218"/>
            <a:ext cx="5106192" cy="615254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704774" y="1558013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Renaming the continent is the first step towards epistemic decolonization and the establishment of our sovereignties or indigenous autonomies</a:t>
            </a:r>
          </a:p>
          <a:p>
            <a:endParaRPr lang="en-US" dirty="0"/>
          </a:p>
          <a:p>
            <a:r>
              <a:rPr lang="en-US" b="1" dirty="0" err="1">
                <a:solidFill>
                  <a:srgbClr val="000000"/>
                </a:solidFill>
                <a:latin typeface="Fairplex Wide OT Med"/>
              </a:rPr>
              <a:t>Declaración</a:t>
            </a:r>
            <a:r>
              <a:rPr lang="en-US" b="1" dirty="0">
                <a:solidFill>
                  <a:srgbClr val="000000"/>
                </a:solidFill>
                <a:latin typeface="Fairplex Wide OT Med"/>
              </a:rPr>
              <a:t> de Quito de 1990</a:t>
            </a:r>
            <a:r>
              <a:rPr lang="en-US" dirty="0">
                <a:solidFill>
                  <a:srgbClr val="000000"/>
                </a:solidFill>
                <a:latin typeface="Fairplex Wide OT Med"/>
              </a:rPr>
              <a:t>: the first official indigenous document that uses the term </a:t>
            </a:r>
            <a:r>
              <a:rPr lang="en-US" dirty="0" err="1">
                <a:solidFill>
                  <a:srgbClr val="000000"/>
                </a:solidFill>
                <a:latin typeface="Fairplex Wide OT Med"/>
              </a:rPr>
              <a:t>Abya</a:t>
            </a:r>
            <a:r>
              <a:rPr lang="en-US" dirty="0">
                <a:solidFill>
                  <a:srgbClr val="000000"/>
                </a:solidFill>
                <a:latin typeface="Fairplex Wide OT Med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Fairplex Wide OT Med"/>
              </a:rPr>
              <a:t>Yala</a:t>
            </a:r>
            <a:r>
              <a:rPr lang="en-US" dirty="0">
                <a:solidFill>
                  <a:srgbClr val="000000"/>
                </a:solidFill>
                <a:latin typeface="Fairplex Wide OT Med"/>
              </a:rPr>
              <a:t> in a political and collective way</a:t>
            </a:r>
          </a:p>
          <a:p>
            <a:r>
              <a:rPr lang="en-US" dirty="0"/>
              <a:t>The meeting “500 years of Indian resistance” took place in Quito, Ecuador, between July 17-21, 1990. It was attended by representatives of 120 indigenous nations of the hemisphere, International Organizations and non-indigenous solidarity organizations.</a:t>
            </a:r>
          </a:p>
          <a:p>
            <a:r>
              <a:rPr lang="en-US" dirty="0" err="1"/>
              <a:t>Abya</a:t>
            </a:r>
            <a:r>
              <a:rPr lang="en-US" dirty="0"/>
              <a:t> </a:t>
            </a:r>
            <a:r>
              <a:rPr lang="en-US" dirty="0" err="1"/>
              <a:t>Yala</a:t>
            </a:r>
            <a:r>
              <a:rPr lang="en-US" dirty="0"/>
              <a:t> has become not only the name to refer to the continent, but also a place of differentiated indigenous cultural and political enunciation.</a:t>
            </a:r>
          </a:p>
        </p:txBody>
      </p:sp>
    </p:spTree>
    <p:extLst>
      <p:ext uri="{BB962C8B-B14F-4D97-AF65-F5344CB8AC3E}">
        <p14:creationId xmlns:p14="http://schemas.microsoft.com/office/powerpoint/2010/main" val="101689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118100" y="1"/>
            <a:ext cx="4914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Locus of </a:t>
            </a:r>
            <a:r>
              <a:rPr lang="it-IT" sz="36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enunciation</a:t>
            </a:r>
            <a:r>
              <a:rPr lang="it-IT" sz="36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34874" y="1240513"/>
            <a:ext cx="684282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What does it mean to speak from the</a:t>
            </a:r>
          </a:p>
          <a:p>
            <a:r>
              <a:rPr lang="en-US" dirty="0"/>
              <a:t>North? Or, from the South? From the</a:t>
            </a:r>
          </a:p>
          <a:p>
            <a:r>
              <a:rPr lang="en-US" dirty="0"/>
              <a:t>Center or from the Peripheries?</a:t>
            </a:r>
          </a:p>
          <a:p>
            <a:r>
              <a:rPr lang="en-US" dirty="0"/>
              <a:t>De-construction of the traditional</a:t>
            </a:r>
          </a:p>
          <a:p>
            <a:r>
              <a:rPr lang="en-US" dirty="0"/>
              <a:t>Perspectives</a:t>
            </a:r>
          </a:p>
          <a:p>
            <a:r>
              <a:rPr lang="en-US" dirty="0"/>
              <a:t>Theoretical Perspective from the </a:t>
            </a:r>
            <a:r>
              <a:rPr lang="en-US" i="1" dirty="0"/>
              <a:t>Global</a:t>
            </a:r>
            <a:r>
              <a:rPr lang="en-US" dirty="0"/>
              <a:t> </a:t>
            </a:r>
            <a:r>
              <a:rPr lang="en-US" i="1" dirty="0"/>
              <a:t>South:</a:t>
            </a:r>
          </a:p>
          <a:p>
            <a:r>
              <a:rPr lang="en-US" dirty="0"/>
              <a:t>Subaltern Studies</a:t>
            </a:r>
          </a:p>
          <a:p>
            <a:r>
              <a:rPr lang="en-US" dirty="0"/>
              <a:t>• </a:t>
            </a:r>
            <a:r>
              <a:rPr lang="en-US" sz="1600" dirty="0"/>
              <a:t>Liberation &amp; (De)Colonialism (</a:t>
            </a:r>
            <a:r>
              <a:rPr lang="en-US" sz="1600" dirty="0" err="1"/>
              <a:t>Freire</a:t>
            </a:r>
            <a:r>
              <a:rPr lang="en-US" sz="1600" dirty="0"/>
              <a:t>, </a:t>
            </a:r>
            <a:r>
              <a:rPr lang="en-US" sz="1600" dirty="0" err="1"/>
              <a:t>Dussel</a:t>
            </a:r>
            <a:r>
              <a:rPr lang="en-US" sz="1600" dirty="0"/>
              <a:t>, </a:t>
            </a:r>
            <a:r>
              <a:rPr lang="en-US" sz="1600" dirty="0" err="1"/>
              <a:t>Quijano</a:t>
            </a:r>
            <a:r>
              <a:rPr lang="en-US" sz="1600" dirty="0"/>
              <a:t>, </a:t>
            </a:r>
            <a:r>
              <a:rPr lang="en-US" sz="1600" dirty="0" err="1"/>
              <a:t>Mignolo</a:t>
            </a:r>
            <a:r>
              <a:rPr lang="en-US" sz="1600" dirty="0"/>
              <a:t>)</a:t>
            </a:r>
          </a:p>
          <a:p>
            <a:r>
              <a:rPr lang="en-US" sz="1600" dirty="0"/>
              <a:t>• South Epistemologies (</a:t>
            </a:r>
            <a:r>
              <a:rPr lang="en-US" sz="1600" dirty="0" err="1"/>
              <a:t>Boaventura</a:t>
            </a:r>
            <a:r>
              <a:rPr lang="en-US" sz="1600" dirty="0"/>
              <a:t> de Souza Santos)</a:t>
            </a:r>
          </a:p>
          <a:p>
            <a:r>
              <a:rPr lang="en-US" sz="1600" dirty="0"/>
              <a:t>• Anthropologies in Latin America (Activism and Participatory-Research-</a:t>
            </a:r>
          </a:p>
          <a:p>
            <a:r>
              <a:rPr lang="en-US" sz="1600" dirty="0"/>
              <a:t>Action)</a:t>
            </a:r>
            <a:endParaRPr lang="en-US" sz="1600" i="1" dirty="0"/>
          </a:p>
        </p:txBody>
      </p:sp>
      <p:pic>
        <p:nvPicPr>
          <p:cNvPr id="7" name="Picture 6" descr="torres-garcia-america-invertida.jpe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89710" cy="5969000"/>
          </a:xfrm>
          <a:prstGeom prst="rect">
            <a:avLst/>
          </a:prstGeom>
        </p:spPr>
      </p:pic>
      <p:pic>
        <p:nvPicPr>
          <p:cNvPr id="11" name="Picture 10" descr="640px-Global_North_and_Global_South.svg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978" y="4064000"/>
            <a:ext cx="5477022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141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5609052" y="632338"/>
            <a:ext cx="4253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coloniality</a:t>
            </a:r>
            <a:endParaRPr lang="it-IT" sz="44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9D407E46-B135-48C2-B1BF-A08A6688921A}"/>
              </a:ext>
            </a:extLst>
          </p:cNvPr>
          <p:cNvSpPr txBox="1">
            <a:spLocks/>
          </p:cNvSpPr>
          <p:nvPr/>
        </p:nvSpPr>
        <p:spPr>
          <a:xfrm>
            <a:off x="3639494" y="429894"/>
            <a:ext cx="2033518" cy="8328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Nome del corso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048349" y="1558012"/>
            <a:ext cx="675242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Quijano</a:t>
            </a:r>
            <a:r>
              <a:rPr lang="en-US" sz="2400" dirty="0"/>
              <a:t> claims that the idea of </a:t>
            </a:r>
            <a:r>
              <a:rPr lang="en-US" sz="2400" b="1" dirty="0" err="1"/>
              <a:t>coloniality</a:t>
            </a:r>
            <a:r>
              <a:rPr lang="en-US" sz="2400" dirty="0"/>
              <a:t> raises together with the arrival of the Europeans in the Americas and the institution of a new relation of political dominance that, opposing Europeans and non-Europeans, originated the category of </a:t>
            </a:r>
            <a:r>
              <a:rPr lang="en-US" sz="2400" b="1" dirty="0"/>
              <a:t>modernity: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naturalization of a universalizing model of </a:t>
            </a:r>
            <a:r>
              <a:rPr lang="en-US" sz="2400" b="1" dirty="0"/>
              <a:t>knowledge production</a:t>
            </a:r>
            <a:r>
              <a:rPr lang="en-US" sz="2400" dirty="0"/>
              <a:t> that considers Europeans superior to any other group: “</a:t>
            </a:r>
            <a:r>
              <a:rPr lang="en-US" sz="2400" b="1" dirty="0"/>
              <a:t>colonial matrix of power</a:t>
            </a:r>
            <a:r>
              <a:rPr lang="en-US" sz="2400" dirty="0"/>
              <a:t>” (</a:t>
            </a:r>
            <a:r>
              <a:rPr lang="en-US" sz="2400" dirty="0" err="1"/>
              <a:t>Quijano</a:t>
            </a:r>
            <a:r>
              <a:rPr lang="en-US" sz="2400" dirty="0"/>
              <a:t> 1994) </a:t>
            </a:r>
          </a:p>
          <a:p>
            <a:pPr marL="285750" indent="-285750">
              <a:buFont typeface="Arial"/>
              <a:buChar char="•"/>
            </a:pPr>
            <a:r>
              <a:rPr lang="en-US" sz="2400" b="1" dirty="0"/>
              <a:t>Race</a:t>
            </a:r>
            <a:r>
              <a:rPr lang="en-US" sz="2400" dirty="0"/>
              <a:t> and </a:t>
            </a:r>
            <a:r>
              <a:rPr lang="en-US" sz="2400" b="1" dirty="0"/>
              <a:t>slavery</a:t>
            </a:r>
          </a:p>
        </p:txBody>
      </p:sp>
      <p:pic>
        <p:nvPicPr>
          <p:cNvPr id="11" name="Picture 10" descr="Quijano.jpe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36" t="13772" r="17391" b="7474"/>
          <a:stretch/>
        </p:blipFill>
        <p:spPr>
          <a:xfrm>
            <a:off x="0" y="2352705"/>
            <a:ext cx="4326370" cy="3698277"/>
          </a:xfrm>
          <a:prstGeom prst="rect">
            <a:avLst/>
          </a:prstGeom>
        </p:spPr>
      </p:pic>
      <p:sp>
        <p:nvSpPr>
          <p:cNvPr id="12" name="CasellaDiTesto 2"/>
          <p:cNvSpPr txBox="1"/>
          <p:nvPr/>
        </p:nvSpPr>
        <p:spPr>
          <a:xfrm>
            <a:off x="311250" y="224136"/>
            <a:ext cx="442584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Anibal </a:t>
            </a:r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Quijano</a:t>
            </a:r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</a:p>
          <a:p>
            <a:r>
              <a:rPr lang="it-IT" sz="36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</a:t>
            </a:r>
            <a:r>
              <a:rPr lang="it-IT" sz="36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colonialidad</a:t>
            </a:r>
            <a:r>
              <a:rPr lang="it-IT" sz="3600" b="1" i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it-IT" sz="3600" b="1" i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</a:t>
            </a:r>
            <a:endParaRPr lang="it-IT" sz="3600" b="1" i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084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780934" y="174329"/>
            <a:ext cx="5191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 err="1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decoloniality</a:t>
            </a:r>
            <a:endParaRPr lang="it-IT" sz="4000" b="1" dirty="0">
              <a:solidFill>
                <a:srgbClr val="BB1717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9424"/>
            <a:ext cx="4581727" cy="6101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902200" y="1714838"/>
            <a:ext cx="68199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“</a:t>
            </a:r>
            <a:r>
              <a:rPr lang="en-GB" dirty="0"/>
              <a:t>I use a lot the questions of the “how” because I think the point is to not just what is </a:t>
            </a:r>
            <a:r>
              <a:rPr lang="en-GB" dirty="0" err="1"/>
              <a:t>decoloniality</a:t>
            </a:r>
            <a:r>
              <a:rPr lang="en-GB" dirty="0"/>
              <a:t> but how to practice, how to put into praxis a </a:t>
            </a:r>
            <a:r>
              <a:rPr lang="en-GB" dirty="0" err="1"/>
              <a:t>decolonial</a:t>
            </a:r>
            <a:r>
              <a:rPr lang="en-GB" dirty="0"/>
              <a:t> posture, attitude, action, how name, how to </a:t>
            </a:r>
            <a:r>
              <a:rPr lang="en-GB" dirty="0" err="1"/>
              <a:t>analyze</a:t>
            </a:r>
            <a:r>
              <a:rPr lang="en-GB" dirty="0"/>
              <a:t> the matrix of power present taking form today, and how to resist, how to refuse, how to </a:t>
            </a:r>
            <a:r>
              <a:rPr lang="en-GB" dirty="0" err="1"/>
              <a:t>insurge</a:t>
            </a:r>
            <a:r>
              <a:rPr lang="en-GB" dirty="0"/>
              <a:t> and resurge, and how to re-exist in these present times. How, as many peoples here in </a:t>
            </a:r>
            <a:r>
              <a:rPr lang="en-GB" dirty="0" err="1"/>
              <a:t>Abya</a:t>
            </a:r>
            <a:r>
              <a:rPr lang="en-GB" dirty="0"/>
              <a:t> </a:t>
            </a:r>
            <a:r>
              <a:rPr lang="en-GB" dirty="0" err="1"/>
              <a:t>Yala</a:t>
            </a:r>
            <a:r>
              <a:rPr lang="en-GB" dirty="0"/>
              <a:t> argue, how to sew and cultivate life where there’s death. These, I think, are only some of the crucial </a:t>
            </a:r>
            <a:r>
              <a:rPr lang="en-GB" dirty="0" err="1"/>
              <a:t>decolonial</a:t>
            </a:r>
            <a:r>
              <a:rPr lang="en-GB" dirty="0"/>
              <a:t> questions of these times that help us see that </a:t>
            </a:r>
            <a:r>
              <a:rPr lang="en-GB" dirty="0" err="1"/>
              <a:t>decoloniality</a:t>
            </a:r>
            <a:r>
              <a:rPr lang="en-GB" dirty="0"/>
              <a:t> is not a condition or a presence of the past, but it’s this continuing struggle today that begins to bring us together in some ways, to </a:t>
            </a:r>
            <a:r>
              <a:rPr lang="en-GB" dirty="0" err="1"/>
              <a:t>analyze</a:t>
            </a:r>
            <a:r>
              <a:rPr lang="en-GB" dirty="0"/>
              <a:t> the realities that we’re living in, but most of all to assume a praxis not just against this </a:t>
            </a:r>
            <a:r>
              <a:rPr lang="en-GB" dirty="0" err="1"/>
              <a:t>coloniality</a:t>
            </a:r>
            <a:r>
              <a:rPr lang="en-GB" dirty="0"/>
              <a:t> or colonial matrix of power, but for the possibilities of living, of thinking, of being, of sensing otherwise.</a:t>
            </a:r>
            <a:r>
              <a:rPr lang="en-US" dirty="0"/>
              <a:t>” </a:t>
            </a:r>
            <a:r>
              <a:rPr lang="en-US" dirty="0">
                <a:hlinkClick r:id="rId5"/>
              </a:rPr>
              <a:t>Catherine Walsh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44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844876" y="347977"/>
            <a:ext cx="100349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BB171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idea of Latin America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9543EEA7-A760-4508-9094-6DB65F9EDCA2}"/>
              </a:ext>
            </a:extLst>
          </p:cNvPr>
          <p:cNvSpPr txBox="1">
            <a:spLocks/>
          </p:cNvSpPr>
          <p:nvPr/>
        </p:nvSpPr>
        <p:spPr>
          <a:xfrm>
            <a:off x="226337" y="782590"/>
            <a:ext cx="12192000" cy="33648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C6309C31-D3D3-4EDA-A839-0307A9F5755A}"/>
              </a:ext>
            </a:extLst>
          </p:cNvPr>
          <p:cNvSpPr txBox="1">
            <a:spLocks/>
          </p:cNvSpPr>
          <p:nvPr/>
        </p:nvSpPr>
        <p:spPr>
          <a:xfrm>
            <a:off x="235519" y="6506123"/>
            <a:ext cx="12182818" cy="3364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Sofia Venturoli</a:t>
            </a:r>
            <a:endParaRPr lang="it-IT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1B67F56A-CA75-4338-AC8D-FC5ED7363AD7}"/>
              </a:ext>
            </a:extLst>
          </p:cNvPr>
          <p:cNvSpPr txBox="1">
            <a:spLocks/>
          </p:cNvSpPr>
          <p:nvPr/>
        </p:nvSpPr>
        <p:spPr>
          <a:xfrm>
            <a:off x="226337" y="6169639"/>
            <a:ext cx="12192000" cy="33648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800" b="1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Latin American </a:t>
            </a:r>
            <a:r>
              <a:rPr lang="it-IT" sz="1800" b="1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it-IT" sz="1800" b="1" u="sng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A1BC144-F9D3-4C42-96B8-114CC271BCF0}"/>
              </a:ext>
            </a:extLst>
          </p:cNvPr>
          <p:cNvSpPr txBox="1"/>
          <p:nvPr/>
        </p:nvSpPr>
        <p:spPr>
          <a:xfrm>
            <a:off x="920151" y="1257636"/>
            <a:ext cx="96315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/>
              <a:t>The idea of Latin America itself is inseparable from the idea of coloniality 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America as a European construction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Ideological construction of racism as a fundamental new categorization of humanity to build the basis of the new hierarchical order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The geopolitical monopoly </a:t>
            </a:r>
            <a:r>
              <a:rPr lang="en-US" sz="2800"/>
              <a:t>of knowledge: </a:t>
            </a:r>
            <a:r>
              <a:rPr lang="en-US" sz="2800" dirty="0"/>
              <a:t>history, space</a:t>
            </a:r>
            <a:endParaRPr lang="it-IT" sz="2800" dirty="0"/>
          </a:p>
        </p:txBody>
      </p:sp>
      <p:pic>
        <p:nvPicPr>
          <p:cNvPr id="10" name="Picture 9" descr="CC-BY-SA_icon.sv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6633" y="6226055"/>
            <a:ext cx="1546160" cy="54478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20151" y="4935628"/>
            <a:ext cx="1059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000" b="1" dirty="0"/>
              <a:t>The Conquest of the America as a necessary condition for the European and western imperial expansion at epistemological level</a:t>
            </a:r>
            <a:r>
              <a:rPr lang="en-GB" sz="2000" dirty="0"/>
              <a:t> as a model of imposition of values based on the logic of </a:t>
            </a:r>
            <a:r>
              <a:rPr lang="en-GB" sz="2000" b="1" dirty="0" err="1"/>
              <a:t>coloniality</a:t>
            </a:r>
            <a:r>
              <a:rPr lang="en-GB" sz="2000" dirty="0"/>
              <a:t> but also economic (</a:t>
            </a:r>
            <a:r>
              <a:rPr lang="en-GB" sz="2000" b="1" dirty="0" err="1"/>
              <a:t>Mignolo</a:t>
            </a:r>
            <a:r>
              <a:rPr lang="en-GB" sz="2000" dirty="0"/>
              <a:t>).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20844709"/>
      </p:ext>
    </p:extLst>
  </p:cSld>
  <p:clrMapOvr>
    <a:masterClrMapping/>
  </p:clrMapOvr>
</p:sld>
</file>

<file path=ppt/theme/theme1.xml><?xml version="1.0" encoding="utf-8"?>
<a:theme xmlns:a="http://schemas.openxmlformats.org/drawingml/2006/main" name="LatinAmericanAnthropology_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LatinAmericanAnthropology_1.potx</Template>
  <TotalTime>7054</TotalTime>
  <Words>706</Words>
  <Application>Microsoft Macintosh PowerPoint</Application>
  <PresentationFormat>Widescreen</PresentationFormat>
  <Paragraphs>71</Paragraphs>
  <Slides>9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Fairplex Wide OT Med</vt:lpstr>
      <vt:lpstr>Roboto</vt:lpstr>
      <vt:lpstr>Tahoma</vt:lpstr>
      <vt:lpstr>LatinAmericanAnthropology_1</vt:lpstr>
      <vt:lpstr>The Idea of Latin America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Stefania Stecca</dc:creator>
  <cp:lastModifiedBy>Sofia Venturoli</cp:lastModifiedBy>
  <cp:revision>128</cp:revision>
  <dcterms:created xsi:type="dcterms:W3CDTF">2019-05-28T15:53:33Z</dcterms:created>
  <dcterms:modified xsi:type="dcterms:W3CDTF">2022-11-03T12:44:28Z</dcterms:modified>
</cp:coreProperties>
</file>