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70" r:id="rId4"/>
    <p:sldId id="277" r:id="rId5"/>
    <p:sldId id="267" r:id="rId6"/>
    <p:sldId id="259" r:id="rId7"/>
    <p:sldId id="260" r:id="rId8"/>
    <p:sldId id="268" r:id="rId9"/>
    <p:sldId id="273" r:id="rId10"/>
    <p:sldId id="274" r:id="rId11"/>
    <p:sldId id="276" r:id="rId12"/>
    <p:sldId id="278" r:id="rId13"/>
    <p:sldId id="275" r:id="rId14"/>
    <p:sldId id="264" r:id="rId15"/>
    <p:sldId id="263" r:id="rId16"/>
    <p:sldId id="265" r:id="rId17"/>
    <p:sldId id="266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717"/>
    <a:srgbClr val="5B5A5A"/>
    <a:srgbClr val="80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3" autoAdjust="0"/>
    <p:restoredTop sz="95511" autoAdjust="0"/>
  </p:normalViewPr>
  <p:slideViewPr>
    <p:cSldViewPr snapToGrid="0">
      <p:cViewPr varScale="1">
        <p:scale>
          <a:sx n="97" d="100"/>
          <a:sy n="97" d="100"/>
        </p:scale>
        <p:origin x="216" y="3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9B571-0991-47CD-9CEC-263A43A2AC77}" type="datetimeFigureOut">
              <a:rPr lang="it-IT" smtClean="0"/>
              <a:t>11/10/22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2B9D-8694-47D1-9903-65D9FED59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7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306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11/10/22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15" y="297600"/>
            <a:ext cx="2896854" cy="1376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4038F10-00FD-4FF9-B913-718227FB2649}"/>
              </a:ext>
            </a:extLst>
          </p:cNvPr>
          <p:cNvSpPr/>
          <p:nvPr userDrawn="1"/>
        </p:nvSpPr>
        <p:spPr>
          <a:xfrm>
            <a:off x="-9182" y="5735637"/>
            <a:ext cx="12192001" cy="1122363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11/10/22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AFB21E0-114C-47A2-B9FE-380E293E4735}"/>
              </a:ext>
            </a:extLst>
          </p:cNvPr>
          <p:cNvSpPr/>
          <p:nvPr userDrawn="1"/>
        </p:nvSpPr>
        <p:spPr>
          <a:xfrm>
            <a:off x="-9182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C6C1-9A1F-4CAB-BDE0-CEA4BBAD521B}" type="datetimeFigureOut">
              <a:rPr lang="it-IT" smtClean="0"/>
              <a:t>11/10/22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DfkGVfkJpA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clltJDIq-U&amp;feature=emb_titl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034414"/>
            <a:ext cx="12192000" cy="1389506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Brasile</a:t>
            </a:r>
            <a:r>
              <a:rPr lang="en-GB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Democracia</a:t>
            </a:r>
            <a:r>
              <a:rPr lang="en-GB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racial </a:t>
            </a:r>
            <a:r>
              <a:rPr lang="en-GB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en-GB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GB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progetto</a:t>
            </a:r>
            <a:r>
              <a:rPr lang="en-GB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</a:t>
            </a:r>
            <a:r>
              <a:rPr lang="en-GB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nazione</a:t>
            </a:r>
            <a:br>
              <a:rPr lang="en-GB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b="1" i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9182" y="4358187"/>
            <a:ext cx="12182818" cy="1655762"/>
          </a:xfrm>
        </p:spPr>
        <p:txBody>
          <a:bodyPr/>
          <a:lstStyle/>
          <a:p>
            <a:r>
              <a:rPr lang="it-IT" sz="4000" b="1" dirty="0">
                <a:solidFill>
                  <a:srgbClr val="5B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2800" dirty="0">
              <a:solidFill>
                <a:srgbClr val="5B5A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-9182" y="5986831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A.A. 2022/23</a:t>
            </a:r>
          </a:p>
          <a:p>
            <a:r>
              <a:rPr lang="it-IT" sz="20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pic>
        <p:nvPicPr>
          <p:cNvPr id="5" name="Picture 4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2" descr="ur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" t="2156" r="436"/>
          <a:stretch/>
        </p:blipFill>
        <p:spPr>
          <a:xfrm>
            <a:off x="23745" y="44868"/>
            <a:ext cx="5023976" cy="6004100"/>
          </a:xfrm>
          <a:prstGeom prst="round2DiagRect">
            <a:avLst>
              <a:gd name="adj1" fmla="val 11403"/>
              <a:gd name="adj2" fmla="val 0"/>
            </a:avLst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5744729" y="1145758"/>
            <a:ext cx="6027328" cy="49138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latin typeface="Rockwell"/>
                <a:ea typeface="ＭＳ Ｐゴシック" charset="0"/>
                <a:cs typeface="Rockwell"/>
              </a:rPr>
              <a:t>Il progetto </a:t>
            </a:r>
            <a:r>
              <a:rPr lang="it-IT" sz="2400" i="1" dirty="0" err="1">
                <a:latin typeface="Rockwell"/>
                <a:ea typeface="ＭＳ Ｐゴシック" charset="0"/>
                <a:cs typeface="Rockwell"/>
              </a:rPr>
              <a:t>unesco</a:t>
            </a:r>
            <a:r>
              <a:rPr lang="it-IT" sz="2400" dirty="0">
                <a:latin typeface="Rockwell"/>
                <a:ea typeface="ＭＳ Ｐゴシック" charset="0"/>
                <a:cs typeface="Rockwell"/>
              </a:rPr>
              <a:t>: le ricerche sulle “relazioni razziali”. La </a:t>
            </a:r>
            <a:r>
              <a:rPr lang="it-IT" sz="2400" i="1" dirty="0" err="1">
                <a:latin typeface="Rockwell"/>
                <a:ea typeface="ＭＳ Ｐゴシック" charset="0"/>
                <a:cs typeface="Rockwell"/>
              </a:rPr>
              <a:t>Democracia</a:t>
            </a:r>
            <a:r>
              <a:rPr lang="it-IT" sz="2400" i="1" dirty="0">
                <a:latin typeface="Rockwell"/>
                <a:ea typeface="ＭＳ Ｐゴシック" charset="0"/>
                <a:cs typeface="Rockwell"/>
              </a:rPr>
              <a:t> </a:t>
            </a:r>
            <a:r>
              <a:rPr lang="it-IT" sz="2400" i="1" dirty="0" err="1">
                <a:latin typeface="Rockwell"/>
                <a:ea typeface="ＭＳ Ｐゴシック" charset="0"/>
                <a:cs typeface="Rockwell"/>
              </a:rPr>
              <a:t>racial</a:t>
            </a:r>
            <a:r>
              <a:rPr lang="it-IT" sz="2400" dirty="0">
                <a:latin typeface="Rockwell"/>
                <a:ea typeface="ＭＳ Ｐゴシック" charset="0"/>
                <a:cs typeface="Rockwell"/>
              </a:rPr>
              <a:t>: il Brasile come “</a:t>
            </a:r>
            <a:r>
              <a:rPr lang="it-IT" altLang="ja-JP" sz="2400" dirty="0">
                <a:latin typeface="Rockwell"/>
                <a:ea typeface="ＭＳ Ｐゴシック" charset="0"/>
                <a:cs typeface="Rockwell"/>
              </a:rPr>
              <a:t>laboratorio di civilizzazione</a:t>
            </a:r>
            <a:r>
              <a:rPr lang="it-IT" sz="2400" dirty="0">
                <a:latin typeface="Rockwell"/>
                <a:ea typeface="ＭＳ Ｐゴシック" charset="0"/>
                <a:cs typeface="Rockwell"/>
              </a:rPr>
              <a:t>”</a:t>
            </a:r>
            <a:endParaRPr lang="it-IT" altLang="ja-JP" sz="2400" dirty="0">
              <a:latin typeface="Rockwell"/>
              <a:ea typeface="ＭＳ Ｐゴシック" charset="0"/>
              <a:cs typeface="Rockwell"/>
            </a:endParaRPr>
          </a:p>
          <a:p>
            <a:r>
              <a:rPr lang="it-IT" sz="2400" dirty="0">
                <a:latin typeface="Rockwell"/>
                <a:ea typeface="ＭＳ Ｐゴシック" charset="0"/>
                <a:cs typeface="Rockwell"/>
              </a:rPr>
              <a:t>Prima Dichiarazione sulla razza (1950) e ambito internazionale</a:t>
            </a:r>
          </a:p>
          <a:p>
            <a:r>
              <a:rPr lang="it-IT" sz="2400" i="1" dirty="0">
                <a:latin typeface="Rockwell"/>
                <a:ea typeface="ＭＳ Ｐゴシック" charset="0"/>
                <a:cs typeface="Rockwell"/>
              </a:rPr>
              <a:t>Teatro </a:t>
            </a:r>
            <a:r>
              <a:rPr lang="it-IT" sz="2400" i="1" dirty="0" err="1">
                <a:latin typeface="Rockwell"/>
                <a:ea typeface="ＭＳ Ｐゴシック" charset="0"/>
                <a:cs typeface="Rockwell"/>
              </a:rPr>
              <a:t>Experimental</a:t>
            </a:r>
            <a:r>
              <a:rPr lang="it-IT" sz="2400" i="1" dirty="0">
                <a:latin typeface="Rockwell"/>
                <a:ea typeface="ＭＳ Ｐゴシック" charset="0"/>
                <a:cs typeface="Rockwell"/>
              </a:rPr>
              <a:t> do Negro (1944)</a:t>
            </a:r>
          </a:p>
          <a:p>
            <a:r>
              <a:rPr lang="it-IT" sz="2400" i="1" dirty="0">
                <a:latin typeface="Rockwell"/>
                <a:ea typeface="ＭＳ Ｐゴシック" charset="0"/>
                <a:cs typeface="Rockwell"/>
              </a:rPr>
              <a:t> </a:t>
            </a:r>
            <a:r>
              <a:rPr lang="it-IT" sz="2400" i="1" dirty="0" err="1">
                <a:latin typeface="Rockwell"/>
                <a:ea typeface="ＭＳ Ｐゴシック" charset="0"/>
                <a:cs typeface="Rockwell"/>
              </a:rPr>
              <a:t>Primeiro</a:t>
            </a:r>
            <a:r>
              <a:rPr lang="it-IT" sz="2400" i="1" dirty="0">
                <a:latin typeface="Rockwell"/>
                <a:ea typeface="ＭＳ Ｐゴシック" charset="0"/>
                <a:cs typeface="Rockwell"/>
              </a:rPr>
              <a:t> Congresso do Negro Brasileiro (1950)</a:t>
            </a:r>
          </a:p>
          <a:p>
            <a:r>
              <a:rPr lang="it-IT" sz="2400" dirty="0">
                <a:latin typeface="Rockwell"/>
                <a:ea typeface="ＭＳ Ｐゴシック" charset="0"/>
                <a:cs typeface="Rockwell"/>
              </a:rPr>
              <a:t>“la favola delle tre razze” (</a:t>
            </a:r>
            <a:r>
              <a:rPr lang="it-IT" sz="2400" dirty="0" err="1">
                <a:latin typeface="Rockwell"/>
                <a:ea typeface="ＭＳ Ｐゴシック" charset="0"/>
                <a:cs typeface="Rockwell"/>
              </a:rPr>
              <a:t>DaMatta</a:t>
            </a:r>
            <a:r>
              <a:rPr lang="it-IT" sz="2400" dirty="0">
                <a:latin typeface="Rockwell"/>
                <a:ea typeface="ＭＳ Ｐゴシック" charset="0"/>
                <a:cs typeface="Rockwell"/>
              </a:rPr>
              <a:t> 1987) e l’idea del </a:t>
            </a:r>
            <a:r>
              <a:rPr lang="it-IT" sz="2400" i="1" dirty="0">
                <a:latin typeface="Rockwell"/>
                <a:ea typeface="ＭＳ Ｐゴシック" charset="0"/>
                <a:cs typeface="Rockwell"/>
              </a:rPr>
              <a:t>continuum </a:t>
            </a:r>
            <a:r>
              <a:rPr lang="it-IT" sz="2400" dirty="0">
                <a:latin typeface="Rockwell"/>
                <a:ea typeface="ＭＳ Ｐゴシック" charset="0"/>
                <a:cs typeface="Rockwell"/>
              </a:rPr>
              <a:t>entità fluide in continua riformulazione</a:t>
            </a:r>
            <a:endParaRPr lang="it-IT" sz="2400" i="1" dirty="0">
              <a:latin typeface="Rockwell"/>
              <a:ea typeface="ＭＳ Ｐゴシック" charset="0"/>
              <a:cs typeface="Rockwell"/>
            </a:endParaRPr>
          </a:p>
          <a:p>
            <a:endParaRPr lang="it-IT" sz="2400" i="1" dirty="0">
              <a:latin typeface="Rockwell"/>
              <a:ea typeface="ＭＳ Ｐゴシック" charset="0"/>
              <a:cs typeface="Rockwell"/>
            </a:endParaRPr>
          </a:p>
          <a:p>
            <a:pPr marL="0" indent="0">
              <a:buNone/>
            </a:pPr>
            <a:endParaRPr lang="it-IT" sz="2400" i="1" dirty="0">
              <a:latin typeface="Rockwell"/>
              <a:ea typeface="ＭＳ Ｐゴシック" charset="0"/>
              <a:cs typeface="Rockwell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07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77984" y="614454"/>
            <a:ext cx="6364012" cy="72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influenze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esterne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-2914700" y="2994628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6364012" y="1065047"/>
            <a:ext cx="55958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2600" dirty="0"/>
          </a:p>
          <a:p>
            <a:endParaRPr lang="en-US" sz="2600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2" name="Picture 1" descr="HandboodAmazo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260" y="0"/>
            <a:ext cx="3888739" cy="6114369"/>
          </a:xfrm>
          <a:prstGeom prst="rect">
            <a:avLst/>
          </a:prstGeom>
        </p:spPr>
      </p:pic>
      <p:sp>
        <p:nvSpPr>
          <p:cNvPr id="11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327761" y="2094574"/>
            <a:ext cx="640498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/>
              <a:t>Handbook of South American Indians, </a:t>
            </a:r>
            <a:r>
              <a:rPr lang="en-US" sz="2600" dirty="0" err="1"/>
              <a:t>aree</a:t>
            </a:r>
            <a:r>
              <a:rPr lang="en-US" sz="2600" dirty="0"/>
              <a:t> </a:t>
            </a:r>
            <a:r>
              <a:rPr lang="en-US" sz="2600" dirty="0" err="1"/>
              <a:t>culturali</a:t>
            </a:r>
            <a:endParaRPr lang="en-US" sz="2600" dirty="0"/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Robert Lowie, Alfred </a:t>
            </a:r>
            <a:r>
              <a:rPr lang="en-US" sz="2600" dirty="0" err="1"/>
              <a:t>Metraux</a:t>
            </a:r>
            <a:r>
              <a:rPr lang="en-US" sz="2600" dirty="0"/>
              <a:t>, Curt </a:t>
            </a:r>
            <a:r>
              <a:rPr lang="en-US" sz="2600" dirty="0" err="1"/>
              <a:t>Nimuendajú</a:t>
            </a:r>
            <a:endParaRPr lang="en-US" sz="2600" dirty="0"/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La </a:t>
            </a:r>
            <a:r>
              <a:rPr lang="en-US" sz="2600" dirty="0" err="1"/>
              <a:t>missione</a:t>
            </a:r>
            <a:r>
              <a:rPr lang="en-US" sz="2600" dirty="0"/>
              <a:t> </a:t>
            </a:r>
            <a:r>
              <a:rPr lang="en-US" sz="2600" dirty="0" err="1"/>
              <a:t>francese</a:t>
            </a:r>
            <a:r>
              <a:rPr lang="en-US" sz="2600" dirty="0"/>
              <a:t>: Roger </a:t>
            </a:r>
            <a:r>
              <a:rPr lang="en-US" sz="2600" dirty="0" err="1"/>
              <a:t>Bastide</a:t>
            </a:r>
            <a:r>
              <a:rPr lang="en-US" sz="2600" dirty="0"/>
              <a:t>, C. </a:t>
            </a:r>
            <a:r>
              <a:rPr lang="en-US" sz="2600" dirty="0" err="1"/>
              <a:t>Lévi</a:t>
            </a:r>
            <a:r>
              <a:rPr lang="en-US" sz="2600" dirty="0"/>
              <a:t> Strauss 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err="1"/>
              <a:t>Maybury</a:t>
            </a:r>
            <a:r>
              <a:rPr lang="en-US" sz="2600" dirty="0"/>
              <a:t> Lewis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La </a:t>
            </a:r>
            <a:r>
              <a:rPr lang="en-US" sz="2600" dirty="0" err="1"/>
              <a:t>produzione</a:t>
            </a:r>
            <a:r>
              <a:rPr lang="en-US" sz="2600" dirty="0"/>
              <a:t> di </a:t>
            </a:r>
            <a:r>
              <a:rPr lang="en-US" sz="2600" dirty="0" err="1"/>
              <a:t>conoscenza</a:t>
            </a:r>
            <a:r>
              <a:rPr lang="en-US" sz="2600" dirty="0"/>
              <a:t> </a:t>
            </a:r>
            <a:r>
              <a:rPr lang="en-US" sz="2600" dirty="0" err="1"/>
              <a:t>gerarchicamente</a:t>
            </a:r>
            <a:r>
              <a:rPr lang="en-US" sz="2600" dirty="0"/>
              <a:t> </a:t>
            </a:r>
            <a:r>
              <a:rPr lang="en-US" sz="2600" dirty="0" err="1"/>
              <a:t>costruita</a:t>
            </a: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5330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191640"/>
            <a:ext cx="9187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err="1">
                <a:solidFill>
                  <a:srgbClr val="C00000"/>
                </a:solidFill>
              </a:rPr>
              <a:t>Aculturação</a:t>
            </a:r>
            <a:r>
              <a:rPr lang="en-US" sz="6000" b="1" i="1" dirty="0">
                <a:solidFill>
                  <a:srgbClr val="C00000"/>
                </a:solidFill>
              </a:rPr>
              <a:t> </a:t>
            </a:r>
            <a:r>
              <a:rPr lang="it-IT" sz="6000" i="1" dirty="0">
                <a:solidFill>
                  <a:srgbClr val="C00000"/>
                </a:solidFill>
              </a:rPr>
              <a:t>Eduardo </a:t>
            </a:r>
            <a:r>
              <a:rPr lang="it-IT" sz="6000" i="1" dirty="0" err="1">
                <a:solidFill>
                  <a:srgbClr val="C00000"/>
                </a:solidFill>
              </a:rPr>
              <a:t>Galvão</a:t>
            </a:r>
            <a:endParaRPr lang="it-IT" sz="6000" i="1" dirty="0">
              <a:solidFill>
                <a:srgbClr val="C00000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-2914700" y="2994628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6364012" y="1065047"/>
            <a:ext cx="55958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2600" dirty="0"/>
          </a:p>
          <a:p>
            <a:endParaRPr lang="en-US" sz="2600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1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437014" y="1521725"/>
            <a:ext cx="74623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4B5064"/>
                </a:solidFill>
              </a:rPr>
              <a:t>… </a:t>
            </a:r>
            <a:r>
              <a:rPr lang="en-US" sz="2000" i="1" dirty="0" err="1">
                <a:solidFill>
                  <a:srgbClr val="4B5064"/>
                </a:solidFill>
              </a:rPr>
              <a:t>já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estamos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habilitados</a:t>
            </a:r>
            <a:r>
              <a:rPr lang="en-US" sz="2000" i="1" dirty="0">
                <a:solidFill>
                  <a:srgbClr val="4B5064"/>
                </a:solidFill>
              </a:rPr>
              <a:t> para </a:t>
            </a:r>
            <a:r>
              <a:rPr lang="en-US" sz="2000" i="1" dirty="0" err="1">
                <a:solidFill>
                  <a:srgbClr val="4B5064"/>
                </a:solidFill>
              </a:rPr>
              <a:t>concluir</a:t>
            </a:r>
            <a:r>
              <a:rPr lang="en-US" sz="2000" i="1" dirty="0">
                <a:solidFill>
                  <a:srgbClr val="4B5064"/>
                </a:solidFill>
              </a:rPr>
              <a:t> que as </a:t>
            </a:r>
            <a:r>
              <a:rPr lang="en-US" sz="2000" i="1" dirty="0" err="1">
                <a:solidFill>
                  <a:srgbClr val="4B5064"/>
                </a:solidFill>
              </a:rPr>
              <a:t>tribos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perderão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também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completamente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sua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cultura</a:t>
            </a:r>
            <a:r>
              <a:rPr lang="en-US" sz="2000" i="1" dirty="0">
                <a:solidFill>
                  <a:srgbClr val="4B5064"/>
                </a:solidFill>
              </a:rPr>
              <a:t>, se a </a:t>
            </a:r>
            <a:r>
              <a:rPr lang="en-US" sz="2000" i="1" dirty="0" err="1">
                <a:solidFill>
                  <a:srgbClr val="4B5064"/>
                </a:solidFill>
              </a:rPr>
              <a:t>relação</a:t>
            </a:r>
            <a:r>
              <a:rPr lang="en-US" sz="2000" i="1" dirty="0">
                <a:solidFill>
                  <a:srgbClr val="4B5064"/>
                </a:solidFill>
              </a:rPr>
              <a:t> com </a:t>
            </a:r>
            <a:r>
              <a:rPr lang="en-US" sz="2000" i="1" dirty="0" err="1">
                <a:solidFill>
                  <a:srgbClr val="4B5064"/>
                </a:solidFill>
              </a:rPr>
              <a:t>os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brancos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tornar</a:t>
            </a:r>
            <a:r>
              <a:rPr lang="en-US" sz="2000" i="1" dirty="0">
                <a:solidFill>
                  <a:srgbClr val="4B5064"/>
                </a:solidFill>
              </a:rPr>
              <a:t>-se </a:t>
            </a:r>
            <a:r>
              <a:rPr lang="en-US" sz="2000" i="1" dirty="0" err="1">
                <a:solidFill>
                  <a:srgbClr val="4B5064"/>
                </a:solidFill>
              </a:rPr>
              <a:t>permanente</a:t>
            </a:r>
            <a:r>
              <a:rPr lang="en-US" sz="2000" i="1" dirty="0">
                <a:solidFill>
                  <a:srgbClr val="4B5064"/>
                </a:solidFill>
              </a:rPr>
              <a:t> (Herbert Baldus – </a:t>
            </a:r>
            <a:r>
              <a:rPr lang="en-US" sz="2000" i="1" dirty="0" err="1">
                <a:solidFill>
                  <a:srgbClr val="4B5064"/>
                </a:solidFill>
              </a:rPr>
              <a:t>Ensaios</a:t>
            </a:r>
            <a:r>
              <a:rPr lang="en-US" sz="2000" i="1" dirty="0">
                <a:solidFill>
                  <a:srgbClr val="4B5064"/>
                </a:solidFill>
              </a:rPr>
              <a:t> de </a:t>
            </a:r>
            <a:r>
              <a:rPr lang="en-US" sz="2000" i="1" dirty="0" err="1">
                <a:solidFill>
                  <a:srgbClr val="4B5064"/>
                </a:solidFill>
              </a:rPr>
              <a:t>Etnologia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Brasileira</a:t>
            </a:r>
            <a:r>
              <a:rPr lang="en-US" sz="2000" i="1" dirty="0">
                <a:solidFill>
                  <a:srgbClr val="4B5064"/>
                </a:solidFill>
              </a:rPr>
              <a:t>, 1937)</a:t>
            </a:r>
            <a:r>
              <a:rPr lang="it-IT" sz="2000" i="1" dirty="0">
                <a:solidFill>
                  <a:srgbClr val="4B5064"/>
                </a:solidFill>
              </a:rPr>
              <a:t> </a:t>
            </a:r>
          </a:p>
          <a:p>
            <a:pPr marL="0" indent="0">
              <a:buNone/>
            </a:pPr>
            <a:endParaRPr lang="en-US" sz="2000" i="1" dirty="0">
              <a:solidFill>
                <a:srgbClr val="4B506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Aculturação, integração, assimilação: </a:t>
            </a:r>
            <a:r>
              <a:rPr lang="en-US" sz="2000" dirty="0" err="1"/>
              <a:t>classificazioni</a:t>
            </a:r>
            <a:r>
              <a:rPr lang="en-US" sz="2000" dirty="0"/>
              <a:t> del </a:t>
            </a:r>
            <a:r>
              <a:rPr lang="en-US" sz="2000" dirty="0" err="1"/>
              <a:t>contatto</a:t>
            </a:r>
            <a:r>
              <a:rPr lang="en-US" sz="2000" dirty="0"/>
              <a:t>, </a:t>
            </a:r>
            <a:r>
              <a:rPr lang="it-IT" sz="2000" i="1" dirty="0">
                <a:solidFill>
                  <a:srgbClr val="4B5064"/>
                </a:solidFill>
              </a:rPr>
              <a:t>Memorandum for the </a:t>
            </a:r>
            <a:r>
              <a:rPr lang="it-IT" sz="2000" i="1" dirty="0" err="1">
                <a:solidFill>
                  <a:srgbClr val="4B5064"/>
                </a:solidFill>
              </a:rPr>
              <a:t>Study</a:t>
            </a:r>
            <a:r>
              <a:rPr lang="it-IT" sz="2000" i="1" dirty="0">
                <a:solidFill>
                  <a:srgbClr val="4B5064"/>
                </a:solidFill>
              </a:rPr>
              <a:t> of Culture </a:t>
            </a:r>
            <a:r>
              <a:rPr lang="it-IT" sz="2000" i="1" dirty="0" err="1">
                <a:solidFill>
                  <a:srgbClr val="4B5064"/>
                </a:solidFill>
              </a:rPr>
              <a:t>Contact</a:t>
            </a:r>
            <a:r>
              <a:rPr lang="it-IT" sz="2000" dirty="0">
                <a:solidFill>
                  <a:srgbClr val="4B5064"/>
                </a:solidFill>
              </a:rPr>
              <a:t> </a:t>
            </a:r>
            <a:r>
              <a:rPr lang="it-IT" sz="2000" dirty="0" err="1">
                <a:solidFill>
                  <a:srgbClr val="4B5064"/>
                </a:solidFill>
              </a:rPr>
              <a:t>Redfield</a:t>
            </a:r>
            <a:r>
              <a:rPr lang="it-IT" sz="2000" dirty="0">
                <a:solidFill>
                  <a:srgbClr val="4B5064"/>
                </a:solidFill>
              </a:rPr>
              <a:t>, </a:t>
            </a:r>
            <a:r>
              <a:rPr lang="it-IT" sz="2000" dirty="0" err="1">
                <a:solidFill>
                  <a:srgbClr val="4B5064"/>
                </a:solidFill>
              </a:rPr>
              <a:t>Linton</a:t>
            </a:r>
            <a:r>
              <a:rPr lang="it-IT" sz="2000" dirty="0">
                <a:solidFill>
                  <a:srgbClr val="4B5064"/>
                </a:solidFill>
              </a:rPr>
              <a:t> e </a:t>
            </a:r>
            <a:r>
              <a:rPr lang="it-IT" sz="2000" dirty="0" err="1">
                <a:solidFill>
                  <a:srgbClr val="4B5064"/>
                </a:solidFill>
              </a:rPr>
              <a:t>Herskovits</a:t>
            </a:r>
            <a:r>
              <a:rPr lang="it-IT" sz="2000" dirty="0">
                <a:solidFill>
                  <a:srgbClr val="4B5064"/>
                </a:solidFill>
              </a:rPr>
              <a:t>, 1936. </a:t>
            </a:r>
            <a:endParaRPr lang="en-US" sz="2000" dirty="0">
              <a:solidFill>
                <a:srgbClr val="4B506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Elaborazione</a:t>
            </a:r>
            <a:r>
              <a:rPr lang="en-US" sz="2000" dirty="0"/>
              <a:t> </a:t>
            </a:r>
            <a:r>
              <a:rPr lang="en-US" sz="2000" dirty="0" err="1"/>
              <a:t>delle</a:t>
            </a:r>
            <a:r>
              <a:rPr lang="en-US" sz="2000" dirty="0"/>
              <a:t> </a:t>
            </a:r>
            <a:r>
              <a:rPr lang="en-US" sz="2000" b="1" i="1" dirty="0"/>
              <a:t>zone </a:t>
            </a:r>
            <a:r>
              <a:rPr lang="en-US" sz="2000" b="1" i="1" dirty="0" err="1"/>
              <a:t>culturali</a:t>
            </a:r>
            <a:r>
              <a:rPr lang="en-US" sz="2000" b="1" i="1" dirty="0"/>
              <a:t> </a:t>
            </a:r>
            <a:r>
              <a:rPr lang="en-US" sz="2000" dirty="0"/>
              <a:t>per </a:t>
            </a:r>
            <a:r>
              <a:rPr lang="en-US" sz="2000" dirty="0" err="1"/>
              <a:t>considerare</a:t>
            </a:r>
            <a:r>
              <a:rPr lang="en-US" sz="2000" dirty="0"/>
              <a:t> le </a:t>
            </a:r>
            <a:r>
              <a:rPr lang="en-US" sz="2000" dirty="0" err="1"/>
              <a:t>differenti</a:t>
            </a:r>
            <a:r>
              <a:rPr lang="en-US" sz="2000" dirty="0"/>
              <a:t> zone di </a:t>
            </a:r>
            <a:r>
              <a:rPr lang="en-US" sz="2000" dirty="0" err="1"/>
              <a:t>contatto</a:t>
            </a:r>
            <a:r>
              <a:rPr lang="en-US" sz="2000" dirty="0"/>
              <a:t> e </a:t>
            </a:r>
            <a:r>
              <a:rPr lang="en-US" sz="2000" dirty="0" err="1"/>
              <a:t>tenere</a:t>
            </a:r>
            <a:r>
              <a:rPr lang="en-US" sz="2000" dirty="0"/>
              <a:t> </a:t>
            </a:r>
            <a:r>
              <a:rPr lang="en-US" sz="2000" dirty="0" err="1"/>
              <a:t>presente</a:t>
            </a:r>
            <a:r>
              <a:rPr lang="en-US" sz="2000" dirty="0"/>
              <a:t> il punto di vista </a:t>
            </a:r>
            <a:r>
              <a:rPr lang="en-US" sz="2000" dirty="0" err="1"/>
              <a:t>bilaterale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 </a:t>
            </a:r>
            <a:r>
              <a:rPr lang="en-US" sz="2000" dirty="0" err="1"/>
              <a:t>nozione</a:t>
            </a:r>
            <a:r>
              <a:rPr lang="en-US" sz="2000" dirty="0"/>
              <a:t> di </a:t>
            </a:r>
            <a:r>
              <a:rPr lang="en-US" sz="2000" dirty="0" err="1"/>
              <a:t>cambiamento</a:t>
            </a:r>
            <a:r>
              <a:rPr lang="en-US" sz="2000" dirty="0"/>
              <a:t> </a:t>
            </a:r>
            <a:r>
              <a:rPr lang="en-US" sz="2000" dirty="0" err="1"/>
              <a:t>culturale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Integrazione</a:t>
            </a:r>
            <a:r>
              <a:rPr lang="en-US" sz="2000" dirty="0"/>
              <a:t> </a:t>
            </a:r>
            <a:r>
              <a:rPr lang="en-US" sz="2000" dirty="0" err="1"/>
              <a:t>culturale</a:t>
            </a:r>
            <a:r>
              <a:rPr lang="en-US" sz="2000" dirty="0">
                <a:solidFill>
                  <a:srgbClr val="4B5064"/>
                </a:solidFill>
              </a:rPr>
              <a:t>, e </a:t>
            </a:r>
            <a:r>
              <a:rPr lang="en-US" sz="2000" dirty="0" err="1">
                <a:solidFill>
                  <a:srgbClr val="4B5064"/>
                </a:solidFill>
              </a:rPr>
              <a:t>cultura</a:t>
            </a:r>
            <a:r>
              <a:rPr lang="en-US" sz="2000" dirty="0">
                <a:solidFill>
                  <a:srgbClr val="4B5064"/>
                </a:solidFill>
              </a:rPr>
              <a:t> in </a:t>
            </a:r>
            <a:r>
              <a:rPr lang="en-US" sz="2000" dirty="0" err="1">
                <a:solidFill>
                  <a:srgbClr val="4B5064"/>
                </a:solidFill>
              </a:rPr>
              <a:t>transizione</a:t>
            </a:r>
            <a:r>
              <a:rPr lang="en-US" sz="2000" dirty="0">
                <a:solidFill>
                  <a:srgbClr val="4B5064"/>
                </a:solidFill>
              </a:rPr>
              <a:t>: </a:t>
            </a:r>
            <a:r>
              <a:rPr lang="en-US" sz="2000" i="1" dirty="0">
                <a:solidFill>
                  <a:srgbClr val="4B5064"/>
                </a:solidFill>
              </a:rPr>
              <a:t>The </a:t>
            </a:r>
            <a:r>
              <a:rPr lang="en-US" sz="2000" i="1" dirty="0" err="1">
                <a:solidFill>
                  <a:srgbClr val="4B5064"/>
                </a:solidFill>
              </a:rPr>
              <a:t>Teneteara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Indiasn</a:t>
            </a:r>
            <a:r>
              <a:rPr lang="en-US" sz="2000" i="1" dirty="0">
                <a:solidFill>
                  <a:srgbClr val="4B5064"/>
                </a:solidFill>
              </a:rPr>
              <a:t> of </a:t>
            </a:r>
            <a:r>
              <a:rPr lang="en-US" sz="2000" i="1" dirty="0" err="1">
                <a:solidFill>
                  <a:srgbClr val="4B5064"/>
                </a:solidFill>
              </a:rPr>
              <a:t>Brasil</a:t>
            </a:r>
            <a:r>
              <a:rPr lang="en-US" sz="2000" i="1" dirty="0">
                <a:solidFill>
                  <a:srgbClr val="4B5064"/>
                </a:solidFill>
              </a:rPr>
              <a:t>. A Culture in Transition</a:t>
            </a:r>
            <a:r>
              <a:rPr lang="en-US" sz="2000" dirty="0">
                <a:solidFill>
                  <a:srgbClr val="4B5064"/>
                </a:solidFill>
              </a:rPr>
              <a:t> Eduardo </a:t>
            </a:r>
            <a:r>
              <a:rPr lang="en-US" sz="2000" dirty="0" err="1">
                <a:solidFill>
                  <a:srgbClr val="4B5064"/>
                </a:solidFill>
              </a:rPr>
              <a:t>Galvao</a:t>
            </a:r>
            <a:r>
              <a:rPr lang="en-US" sz="2000" dirty="0">
                <a:solidFill>
                  <a:srgbClr val="4B5064"/>
                </a:solidFill>
              </a:rPr>
              <a:t>, Charles </a:t>
            </a:r>
            <a:r>
              <a:rPr lang="en-US" sz="2000" dirty="0" err="1">
                <a:solidFill>
                  <a:srgbClr val="4B5064"/>
                </a:solidFill>
              </a:rPr>
              <a:t>Wagley</a:t>
            </a:r>
            <a:r>
              <a:rPr lang="en-US" sz="2000" dirty="0">
                <a:solidFill>
                  <a:srgbClr val="4B5064"/>
                </a:solidFill>
              </a:rPr>
              <a:t>, 1949.</a:t>
            </a:r>
          </a:p>
          <a:p>
            <a:endParaRPr lang="en-US" sz="2000" dirty="0"/>
          </a:p>
        </p:txBody>
      </p:sp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836294FF-1726-5B47-8E42-DAB507E85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245" y="1052171"/>
            <a:ext cx="3133591" cy="499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5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17520" y="377951"/>
            <a:ext cx="9328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Dagli</a:t>
            </a:r>
            <a:r>
              <a:rPr lang="it-IT" sz="32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2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estudos</a:t>
            </a:r>
            <a:r>
              <a:rPr lang="it-IT" sz="32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it-IT" sz="32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comunidades</a:t>
            </a:r>
            <a:r>
              <a:rPr lang="it-IT" sz="32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2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agli </a:t>
            </a:r>
            <a:r>
              <a:rPr lang="it-IT" sz="32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estudos</a:t>
            </a:r>
            <a:r>
              <a:rPr lang="it-IT" sz="32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2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regionais</a:t>
            </a:r>
            <a:r>
              <a:rPr lang="it-IT" sz="32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it-IT" sz="3200" b="1" i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-2914700" y="2994628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6364012" y="1065047"/>
            <a:ext cx="55958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2600" dirty="0"/>
          </a:p>
          <a:p>
            <a:endParaRPr lang="en-US" sz="2600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1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423980" y="1840340"/>
            <a:ext cx="5575202" cy="390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Dagli</a:t>
            </a:r>
            <a:r>
              <a:rPr lang="en-US" sz="2600" dirty="0"/>
              <a:t> anni 40 ai 70</a:t>
            </a:r>
          </a:p>
          <a:p>
            <a:r>
              <a:rPr lang="en-US" sz="2800" dirty="0"/>
              <a:t>C</a:t>
            </a:r>
            <a:r>
              <a:rPr lang="it-IT" sz="2800" dirty="0" err="1"/>
              <a:t>reare</a:t>
            </a:r>
            <a:r>
              <a:rPr lang="it-IT" sz="2800" dirty="0"/>
              <a:t> una panoramica della società brasiliana</a:t>
            </a:r>
          </a:p>
          <a:p>
            <a:pPr marL="457200" indent="-457200">
              <a:buFont typeface="Arial"/>
              <a:buChar char="•"/>
            </a:pPr>
            <a:r>
              <a:rPr lang="it-IT" sz="2800" dirty="0"/>
              <a:t>cambiamento culturale</a:t>
            </a:r>
          </a:p>
          <a:p>
            <a:pPr marL="457200" indent="-457200">
              <a:buFont typeface="Arial"/>
              <a:buChar char="•"/>
            </a:pPr>
            <a:r>
              <a:rPr lang="it-IT" sz="2800" dirty="0"/>
              <a:t>persistenza della vita tradizionale </a:t>
            </a:r>
          </a:p>
          <a:p>
            <a:pPr marL="457200" indent="-457200">
              <a:buFont typeface="Arial"/>
              <a:buChar char="•"/>
            </a:pPr>
            <a:r>
              <a:rPr lang="it-IT" sz="2800" dirty="0"/>
              <a:t>i problemi degli immigrati</a:t>
            </a:r>
            <a:r>
              <a:rPr lang="en-US" sz="2800" dirty="0"/>
              <a:t> 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Darcy </a:t>
            </a:r>
            <a:r>
              <a:rPr lang="en-US" sz="2800" dirty="0" err="1"/>
              <a:t>Ribeiro</a:t>
            </a:r>
            <a:r>
              <a:rPr lang="en-US" sz="2800" dirty="0"/>
              <a:t> e </a:t>
            </a:r>
            <a:r>
              <a:rPr lang="en-US" sz="2800" dirty="0" err="1"/>
              <a:t>il</a:t>
            </a:r>
            <a:r>
              <a:rPr lang="en-US" sz="2800" dirty="0"/>
              <a:t> </a:t>
            </a:r>
            <a:r>
              <a:rPr lang="en-US" sz="2800" dirty="0" err="1"/>
              <a:t>progetto</a:t>
            </a:r>
            <a:r>
              <a:rPr lang="en-US" sz="2800" dirty="0"/>
              <a:t> </a:t>
            </a:r>
            <a:r>
              <a:rPr lang="en-US" sz="2800" dirty="0" err="1"/>
              <a:t>sull’educazione</a:t>
            </a:r>
            <a:endParaRPr lang="en-US" sz="2600" dirty="0"/>
          </a:p>
          <a:p>
            <a:endParaRPr lang="en-US" sz="2600" dirty="0"/>
          </a:p>
        </p:txBody>
      </p:sp>
      <p:pic>
        <p:nvPicPr>
          <p:cNvPr id="10" name="Picture 9" descr="Familia e comunidad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11" y="1530299"/>
            <a:ext cx="2924455" cy="4549152"/>
          </a:xfrm>
          <a:prstGeom prst="rect">
            <a:avLst/>
          </a:prstGeom>
        </p:spPr>
      </p:pic>
      <p:pic>
        <p:nvPicPr>
          <p:cNvPr id="12" name="Picture 11" descr="terra dos Engenho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721" y="1526941"/>
            <a:ext cx="3063280" cy="456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58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477984" y="363915"/>
            <a:ext cx="695125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[o] </a:t>
            </a:r>
            <a:r>
              <a:rPr lang="en-US" sz="2800" i="1" dirty="0" err="1"/>
              <a:t>conceito</a:t>
            </a:r>
            <a:r>
              <a:rPr lang="en-US" sz="2800" i="1" dirty="0"/>
              <a:t> de "</a:t>
            </a:r>
            <a:r>
              <a:rPr lang="en-US" sz="2800" i="1" dirty="0" err="1"/>
              <a:t>transfiguração</a:t>
            </a:r>
            <a:r>
              <a:rPr lang="en-US" sz="2800" i="1" dirty="0"/>
              <a:t> </a:t>
            </a:r>
            <a:r>
              <a:rPr lang="en-US" sz="2800" i="1" dirty="0" err="1"/>
              <a:t>étnica</a:t>
            </a:r>
            <a:r>
              <a:rPr lang="en-US" sz="2800" i="1" dirty="0"/>
              <a:t>", </a:t>
            </a:r>
            <a:r>
              <a:rPr lang="en-US" sz="2800" i="1" dirty="0" err="1"/>
              <a:t>é</a:t>
            </a:r>
            <a:r>
              <a:rPr lang="en-US" sz="2800" i="1" dirty="0"/>
              <a:t> o </a:t>
            </a:r>
            <a:r>
              <a:rPr lang="en-US" sz="2800" i="1" dirty="0" err="1"/>
              <a:t>processo</a:t>
            </a:r>
            <a:r>
              <a:rPr lang="en-US" sz="2800" i="1" dirty="0"/>
              <a:t> </a:t>
            </a:r>
            <a:r>
              <a:rPr lang="en-US" sz="2800" i="1" dirty="0" err="1"/>
              <a:t>pelo</a:t>
            </a:r>
            <a:r>
              <a:rPr lang="en-US" sz="2800" i="1" dirty="0"/>
              <a:t> </a:t>
            </a:r>
            <a:r>
              <a:rPr lang="en-US" sz="2800" i="1" dirty="0" err="1"/>
              <a:t>qual</a:t>
            </a:r>
            <a:r>
              <a:rPr lang="en-US" sz="2800" i="1" dirty="0"/>
              <a:t> </a:t>
            </a:r>
            <a:r>
              <a:rPr lang="en-US" sz="2800" i="1" dirty="0" err="1"/>
              <a:t>os</a:t>
            </a:r>
            <a:r>
              <a:rPr lang="en-US" sz="2800" i="1" dirty="0"/>
              <a:t> </a:t>
            </a:r>
            <a:r>
              <a:rPr lang="en-US" sz="2800" i="1" dirty="0" err="1"/>
              <a:t>povos</a:t>
            </a:r>
            <a:r>
              <a:rPr lang="en-US" sz="2800" i="1" dirty="0"/>
              <a:t> se </a:t>
            </a:r>
            <a:r>
              <a:rPr lang="en-US" sz="2800" i="1" dirty="0" err="1"/>
              <a:t>fazem</a:t>
            </a:r>
            <a:r>
              <a:rPr lang="en-US" sz="2800" i="1" dirty="0"/>
              <a:t> e se </a:t>
            </a:r>
            <a:r>
              <a:rPr lang="en-US" sz="2800" i="1" dirty="0" err="1"/>
              <a:t>transformam</a:t>
            </a:r>
            <a:r>
              <a:rPr lang="en-US" sz="2800" i="1" dirty="0"/>
              <a:t> </a:t>
            </a:r>
            <a:r>
              <a:rPr lang="en-US" sz="2800" i="1" dirty="0" err="1"/>
              <a:t>ou</a:t>
            </a:r>
            <a:r>
              <a:rPr lang="en-US" sz="2800" i="1" dirty="0"/>
              <a:t> se </a:t>
            </a:r>
            <a:r>
              <a:rPr lang="en-US" sz="2800" i="1" dirty="0" err="1"/>
              <a:t>desfazem</a:t>
            </a:r>
            <a:r>
              <a:rPr lang="en-US" sz="2800" i="1" dirty="0"/>
              <a:t>. </a:t>
            </a:r>
            <a:r>
              <a:rPr lang="en-US" sz="2800" i="1" dirty="0" err="1"/>
              <a:t>Nenhum</a:t>
            </a:r>
            <a:r>
              <a:rPr lang="en-US" sz="2800" i="1" dirty="0"/>
              <a:t> </a:t>
            </a:r>
            <a:r>
              <a:rPr lang="en-US" sz="2800" i="1" dirty="0" err="1"/>
              <a:t>índio</a:t>
            </a:r>
            <a:r>
              <a:rPr lang="en-US" sz="2800" i="1" dirty="0"/>
              <a:t> </a:t>
            </a:r>
            <a:r>
              <a:rPr lang="en-US" sz="2800" i="1" dirty="0" err="1"/>
              <a:t>vira</a:t>
            </a:r>
            <a:r>
              <a:rPr lang="en-US" sz="2800" i="1" dirty="0"/>
              <a:t> </a:t>
            </a:r>
            <a:r>
              <a:rPr lang="en-US" sz="2800" i="1" dirty="0" err="1"/>
              <a:t>civilizado</a:t>
            </a:r>
            <a:r>
              <a:rPr lang="en-US" sz="2800" i="1" dirty="0"/>
              <a:t>, o </a:t>
            </a:r>
            <a:r>
              <a:rPr lang="en-US" sz="2800" i="1" dirty="0" err="1"/>
              <a:t>que</a:t>
            </a:r>
            <a:r>
              <a:rPr lang="en-US" sz="2800" i="1" dirty="0"/>
              <a:t> </a:t>
            </a:r>
            <a:r>
              <a:rPr lang="en-US" sz="2800" i="1" dirty="0" err="1"/>
              <a:t>há</a:t>
            </a:r>
            <a:r>
              <a:rPr lang="en-US" sz="2800" i="1" dirty="0"/>
              <a:t> </a:t>
            </a:r>
            <a:r>
              <a:rPr lang="en-US" sz="2800" i="1" dirty="0" err="1"/>
              <a:t>é</a:t>
            </a:r>
            <a:r>
              <a:rPr lang="en-US" sz="2800" i="1" dirty="0"/>
              <a:t> </a:t>
            </a:r>
            <a:r>
              <a:rPr lang="en-US" sz="2800" i="1" dirty="0" err="1"/>
              <a:t>que</a:t>
            </a:r>
            <a:r>
              <a:rPr lang="en-US" sz="2800" i="1" dirty="0"/>
              <a:t> um </a:t>
            </a:r>
            <a:r>
              <a:rPr lang="en-US" sz="2800" i="1" dirty="0" err="1"/>
              <a:t>povo</a:t>
            </a:r>
            <a:r>
              <a:rPr lang="en-US" sz="2800" i="1" dirty="0"/>
              <a:t> </a:t>
            </a:r>
            <a:r>
              <a:rPr lang="en-US" sz="2800" i="1" dirty="0" err="1"/>
              <a:t>indígena</a:t>
            </a:r>
            <a:r>
              <a:rPr lang="en-US" sz="2800" i="1" dirty="0"/>
              <a:t>, </a:t>
            </a:r>
            <a:r>
              <a:rPr lang="en-US" sz="2800" i="1" dirty="0" err="1"/>
              <a:t>mantendo</a:t>
            </a:r>
            <a:r>
              <a:rPr lang="en-US" sz="2800" i="1" dirty="0"/>
              <a:t> </a:t>
            </a:r>
            <a:r>
              <a:rPr lang="en-US" sz="2800" i="1" dirty="0" err="1"/>
              <a:t>sua</a:t>
            </a:r>
            <a:r>
              <a:rPr lang="en-US" sz="2800" i="1" dirty="0"/>
              <a:t> </a:t>
            </a:r>
            <a:r>
              <a:rPr lang="en-US" sz="2800" i="1" dirty="0" err="1"/>
              <a:t>indianidade</a:t>
            </a:r>
            <a:r>
              <a:rPr lang="en-US" sz="2800" i="1" dirty="0"/>
              <a:t>, </a:t>
            </a:r>
            <a:r>
              <a:rPr lang="en-US" sz="2800" i="1" dirty="0" err="1"/>
              <a:t>vai</a:t>
            </a:r>
            <a:r>
              <a:rPr lang="en-US" sz="2800" i="1" dirty="0"/>
              <a:t> </a:t>
            </a:r>
            <a:r>
              <a:rPr lang="en-US" sz="2800" i="1" dirty="0" err="1"/>
              <a:t>morrendo</a:t>
            </a:r>
            <a:r>
              <a:rPr lang="en-US" sz="2800" i="1" dirty="0"/>
              <a:t> e, </a:t>
            </a:r>
            <a:r>
              <a:rPr lang="en-US" sz="2800" i="1" dirty="0" err="1"/>
              <a:t>ao</a:t>
            </a:r>
            <a:r>
              <a:rPr lang="en-US" sz="2800" i="1" dirty="0"/>
              <a:t> </a:t>
            </a:r>
            <a:r>
              <a:rPr lang="en-US" sz="2800" i="1" dirty="0" err="1"/>
              <a:t>lado</a:t>
            </a:r>
            <a:r>
              <a:rPr lang="en-US" sz="2800" i="1" dirty="0"/>
              <a:t> dele, surge um </a:t>
            </a:r>
            <a:r>
              <a:rPr lang="en-US" sz="2800" i="1" dirty="0" err="1"/>
              <a:t>núcleo</a:t>
            </a:r>
            <a:r>
              <a:rPr lang="en-US" sz="2800" i="1" dirty="0"/>
              <a:t> </a:t>
            </a:r>
            <a:r>
              <a:rPr lang="en-US" sz="2800" i="1" dirty="0" err="1"/>
              <a:t>humano</a:t>
            </a:r>
            <a:r>
              <a:rPr lang="en-US" sz="2800" i="1" dirty="0"/>
              <a:t> </a:t>
            </a:r>
            <a:r>
              <a:rPr lang="en-US" sz="2800" i="1" dirty="0" err="1"/>
              <a:t>que</a:t>
            </a:r>
            <a:r>
              <a:rPr lang="en-US" sz="2800" i="1" dirty="0"/>
              <a:t> </a:t>
            </a:r>
            <a:r>
              <a:rPr lang="en-US" sz="2800" i="1" dirty="0" err="1"/>
              <a:t>cresce</a:t>
            </a:r>
            <a:r>
              <a:rPr lang="en-US" sz="2800" i="1" dirty="0"/>
              <a:t> </a:t>
            </a:r>
            <a:r>
              <a:rPr lang="en-US" sz="2800" i="1" dirty="0" err="1"/>
              <a:t>à</a:t>
            </a:r>
            <a:r>
              <a:rPr lang="en-US" sz="2800" i="1" dirty="0"/>
              <a:t> </a:t>
            </a:r>
            <a:r>
              <a:rPr lang="en-US" sz="2800" i="1" dirty="0" err="1"/>
              <a:t>custa</a:t>
            </a:r>
            <a:r>
              <a:rPr lang="en-US" sz="2800" i="1" dirty="0"/>
              <a:t> dele e </a:t>
            </a:r>
            <a:r>
              <a:rPr lang="en-US" sz="2800" i="1" dirty="0" err="1"/>
              <a:t>que</a:t>
            </a:r>
            <a:r>
              <a:rPr lang="en-US" sz="2800" i="1" dirty="0"/>
              <a:t> </a:t>
            </a:r>
            <a:r>
              <a:rPr lang="en-US" sz="2800" i="1" dirty="0" err="1"/>
              <a:t>cresce</a:t>
            </a:r>
            <a:r>
              <a:rPr lang="en-US" sz="2800" i="1" dirty="0"/>
              <a:t> contra </a:t>
            </a:r>
            <a:r>
              <a:rPr lang="en-US" sz="2800" i="1" dirty="0" err="1"/>
              <a:t>ele</a:t>
            </a:r>
            <a:r>
              <a:rPr lang="en-US" sz="2800" i="1" dirty="0"/>
              <a:t>, </a:t>
            </a:r>
            <a:r>
              <a:rPr lang="en-US" sz="2800" i="1" dirty="0" err="1"/>
              <a:t>que</a:t>
            </a:r>
            <a:r>
              <a:rPr lang="en-US" sz="2800" i="1" dirty="0"/>
              <a:t> </a:t>
            </a:r>
            <a:r>
              <a:rPr lang="en-US" sz="2800" i="1" dirty="0" err="1"/>
              <a:t>é</a:t>
            </a:r>
            <a:r>
              <a:rPr lang="en-US" sz="2800" i="1" dirty="0"/>
              <a:t> o </a:t>
            </a:r>
            <a:r>
              <a:rPr lang="en-US" sz="2800" i="1" dirty="0" err="1"/>
              <a:t>núcleo</a:t>
            </a:r>
            <a:r>
              <a:rPr lang="en-US" sz="2800" i="1" dirty="0"/>
              <a:t> </a:t>
            </a:r>
            <a:r>
              <a:rPr lang="en-US" sz="2800" i="1" dirty="0" err="1"/>
              <a:t>civilizado</a:t>
            </a:r>
            <a:r>
              <a:rPr lang="en-US" sz="2800" i="1" dirty="0"/>
              <a:t>. </a:t>
            </a:r>
            <a:r>
              <a:rPr lang="en-US" sz="2800" i="1" dirty="0" err="1"/>
              <a:t>Então</a:t>
            </a:r>
            <a:r>
              <a:rPr lang="en-US" sz="2800" i="1" dirty="0"/>
              <a:t>, </a:t>
            </a:r>
            <a:r>
              <a:rPr lang="en-US" sz="2800" i="1" dirty="0" err="1"/>
              <a:t>assim</a:t>
            </a:r>
            <a:r>
              <a:rPr lang="en-US" sz="2800" i="1" dirty="0"/>
              <a:t> </a:t>
            </a:r>
            <a:r>
              <a:rPr lang="en-US" sz="2800" i="1" dirty="0" err="1"/>
              <a:t>como</a:t>
            </a:r>
            <a:r>
              <a:rPr lang="en-US" sz="2800" i="1" dirty="0"/>
              <a:t> </a:t>
            </a:r>
            <a:r>
              <a:rPr lang="en-US" sz="2800" i="1" dirty="0" err="1"/>
              <a:t>não</a:t>
            </a:r>
            <a:r>
              <a:rPr lang="en-US" sz="2800" i="1" dirty="0"/>
              <a:t> </a:t>
            </a:r>
            <a:r>
              <a:rPr lang="en-US" sz="2800" i="1" dirty="0" err="1"/>
              <a:t>há</a:t>
            </a:r>
            <a:r>
              <a:rPr lang="en-US" sz="2800" i="1" dirty="0"/>
              <a:t> </a:t>
            </a:r>
            <a:r>
              <a:rPr lang="en-US" sz="2800" i="1" dirty="0" err="1"/>
              <a:t>conversão</a:t>
            </a:r>
            <a:r>
              <a:rPr lang="en-US" sz="2800" i="1" dirty="0"/>
              <a:t>, </a:t>
            </a:r>
            <a:r>
              <a:rPr lang="en-US" sz="2800" i="1" dirty="0" err="1"/>
              <a:t>não</a:t>
            </a:r>
            <a:r>
              <a:rPr lang="en-US" sz="2800" i="1" dirty="0"/>
              <a:t> </a:t>
            </a:r>
            <a:r>
              <a:rPr lang="en-US" sz="2800" i="1" dirty="0" err="1"/>
              <a:t>há</a:t>
            </a:r>
            <a:r>
              <a:rPr lang="en-US" sz="2800" i="1" dirty="0"/>
              <a:t> </a:t>
            </a:r>
            <a:r>
              <a:rPr lang="en-US" sz="2800" i="1" dirty="0" err="1"/>
              <a:t>assimilação</a:t>
            </a:r>
            <a:r>
              <a:rPr lang="en-US" sz="2800" i="1" dirty="0"/>
              <a:t>. O </a:t>
            </a:r>
            <a:r>
              <a:rPr lang="en-US" sz="2800" i="1" dirty="0" err="1"/>
              <a:t>que</a:t>
            </a:r>
            <a:r>
              <a:rPr lang="en-US" sz="2800" i="1" dirty="0"/>
              <a:t> </a:t>
            </a:r>
            <a:r>
              <a:rPr lang="en-US" sz="2800" i="1" dirty="0" err="1"/>
              <a:t>há</a:t>
            </a:r>
            <a:r>
              <a:rPr lang="en-US" sz="2800" i="1" dirty="0"/>
              <a:t> </a:t>
            </a:r>
            <a:r>
              <a:rPr lang="en-US" sz="2800" i="1" dirty="0" err="1"/>
              <a:t>é</a:t>
            </a:r>
            <a:r>
              <a:rPr lang="en-US" sz="2800" i="1" dirty="0"/>
              <a:t> </a:t>
            </a:r>
            <a:r>
              <a:rPr lang="en-US" sz="2800" i="1" dirty="0" err="1"/>
              <a:t>uma</a:t>
            </a:r>
            <a:r>
              <a:rPr lang="en-US" sz="2800" i="1" dirty="0"/>
              <a:t>  </a:t>
            </a:r>
            <a:r>
              <a:rPr lang="en-US" sz="2800" i="1" dirty="0" err="1"/>
              <a:t>integração</a:t>
            </a:r>
            <a:r>
              <a:rPr lang="en-US" sz="2800" i="1" dirty="0"/>
              <a:t> </a:t>
            </a:r>
            <a:r>
              <a:rPr lang="en-US" sz="2800" i="1" dirty="0" err="1"/>
              <a:t>inevitável</a:t>
            </a:r>
            <a:r>
              <a:rPr lang="en-US" sz="2800" i="1" dirty="0"/>
              <a:t>. </a:t>
            </a:r>
            <a:r>
              <a:rPr lang="en-US" sz="2800" dirty="0"/>
              <a:t>(Darcy </a:t>
            </a:r>
            <a:r>
              <a:rPr lang="en-US" sz="2800" dirty="0" err="1"/>
              <a:t>Ribeiro</a:t>
            </a:r>
            <a:r>
              <a:rPr lang="en-US" sz="2800" dirty="0"/>
              <a:t>, </a:t>
            </a:r>
            <a:r>
              <a:rPr lang="en-US" sz="2800" dirty="0" err="1"/>
              <a:t>Intervista</a:t>
            </a:r>
            <a:r>
              <a:rPr lang="en-US" sz="2800" dirty="0"/>
              <a:t> </a:t>
            </a:r>
            <a:r>
              <a:rPr lang="en-US" sz="2800" dirty="0" err="1"/>
              <a:t>boletin</a:t>
            </a:r>
            <a:r>
              <a:rPr lang="en-US" sz="2800" dirty="0"/>
              <a:t> ABA 27)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2" name="Picture 1" descr="Schermata 2021-10-28 alle 16.26.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10" y="0"/>
            <a:ext cx="4142154" cy="608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5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3700" y="188180"/>
            <a:ext cx="999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Transfiguração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Étnica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4000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Darcy Ribeiro</a:t>
            </a:r>
            <a:r>
              <a:rPr lang="it-IT" sz="4000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4602302" y="1053412"/>
            <a:ext cx="7488668" cy="137087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800" i="1" dirty="0">
                <a:solidFill>
                  <a:srgbClr val="4B5064"/>
                </a:solidFill>
              </a:rPr>
              <a:t>As </a:t>
            </a:r>
            <a:r>
              <a:rPr lang="en-US" sz="1800" i="1" dirty="0" err="1">
                <a:solidFill>
                  <a:srgbClr val="4B5064"/>
                </a:solidFill>
              </a:rPr>
              <a:t>culturas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indígenas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não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podem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sobreviver</a:t>
            </a:r>
            <a:r>
              <a:rPr lang="en-US" sz="1800" i="1" dirty="0">
                <a:solidFill>
                  <a:srgbClr val="4B5064"/>
                </a:solidFill>
              </a:rPr>
              <a:t> de </a:t>
            </a:r>
            <a:r>
              <a:rPr lang="en-US" sz="1800" i="1" dirty="0" err="1">
                <a:solidFill>
                  <a:srgbClr val="4B5064"/>
                </a:solidFill>
              </a:rPr>
              <a:t>maneira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autônoma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senão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nas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regiões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inexploradas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ou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à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fraca</a:t>
            </a:r>
            <a:r>
              <a:rPr lang="en-US" sz="1800" i="1" dirty="0">
                <a:solidFill>
                  <a:srgbClr val="4B5064"/>
                </a:solidFill>
              </a:rPr>
              <a:t> e </a:t>
            </a:r>
            <a:r>
              <a:rPr lang="en-US" sz="1800" i="1" dirty="0" err="1">
                <a:solidFill>
                  <a:srgbClr val="4B5064"/>
                </a:solidFill>
              </a:rPr>
              <a:t>recente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penetração</a:t>
            </a:r>
            <a:r>
              <a:rPr lang="en-US" sz="1800" i="1" dirty="0">
                <a:solidFill>
                  <a:srgbClr val="4B5064"/>
                </a:solidFill>
              </a:rPr>
              <a:t>, </a:t>
            </a:r>
            <a:r>
              <a:rPr lang="en-US" sz="1800" i="1" dirty="0" err="1">
                <a:solidFill>
                  <a:srgbClr val="4B5064"/>
                </a:solidFill>
              </a:rPr>
              <a:t>ou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enfim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em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condições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artificiais</a:t>
            </a:r>
            <a:r>
              <a:rPr lang="en-US" sz="1800" i="1" dirty="0">
                <a:solidFill>
                  <a:srgbClr val="4B5064"/>
                </a:solidFill>
              </a:rPr>
              <a:t> de </a:t>
            </a:r>
            <a:r>
              <a:rPr lang="en-US" sz="1800" i="1" dirty="0" err="1">
                <a:solidFill>
                  <a:srgbClr val="4B5064"/>
                </a:solidFill>
              </a:rPr>
              <a:t>intervenção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protecionista</a:t>
            </a:r>
            <a:r>
              <a:rPr lang="en-US" sz="1800" i="1" dirty="0">
                <a:solidFill>
                  <a:srgbClr val="4B5064"/>
                </a:solidFill>
              </a:rPr>
              <a:t>, </a:t>
            </a:r>
            <a:r>
              <a:rPr lang="en-US" sz="1800" i="1" dirty="0" err="1">
                <a:solidFill>
                  <a:srgbClr val="4B5064"/>
                </a:solidFill>
              </a:rPr>
              <a:t>constituem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espécimes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em</a:t>
            </a:r>
            <a:r>
              <a:rPr lang="en-US" sz="1800" i="1" dirty="0">
                <a:solidFill>
                  <a:srgbClr val="4B5064"/>
                </a:solidFill>
              </a:rPr>
              <a:t> via de </a:t>
            </a:r>
            <a:r>
              <a:rPr lang="en-US" sz="1800" i="1" dirty="0" err="1">
                <a:solidFill>
                  <a:srgbClr val="4B5064"/>
                </a:solidFill>
              </a:rPr>
              <a:t>desaparição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destinados</a:t>
            </a:r>
            <a:r>
              <a:rPr lang="en-US" sz="1800" i="1" dirty="0">
                <a:solidFill>
                  <a:srgbClr val="4B5064"/>
                </a:solidFill>
              </a:rPr>
              <a:t> a </a:t>
            </a:r>
            <a:r>
              <a:rPr lang="en-US" sz="1800" i="1" dirty="0" err="1">
                <a:solidFill>
                  <a:srgbClr val="4B5064"/>
                </a:solidFill>
              </a:rPr>
              <a:t>perder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suas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características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na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medida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em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que</a:t>
            </a:r>
            <a:r>
              <a:rPr lang="en-US" sz="1800" i="1" dirty="0">
                <a:solidFill>
                  <a:srgbClr val="4B5064"/>
                </a:solidFill>
              </a:rPr>
              <a:t> a </a:t>
            </a:r>
            <a:r>
              <a:rPr lang="en-US" sz="1800" i="1" dirty="0" err="1">
                <a:solidFill>
                  <a:srgbClr val="4B5064"/>
                </a:solidFill>
              </a:rPr>
              <a:t>sociedade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nacional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cresce</a:t>
            </a:r>
            <a:r>
              <a:rPr lang="en-US" sz="1800" i="1" dirty="0">
                <a:solidFill>
                  <a:srgbClr val="4B5064"/>
                </a:solidFill>
              </a:rPr>
              <a:t> e se </a:t>
            </a:r>
            <a:r>
              <a:rPr lang="en-US" sz="1800" i="1" dirty="0" err="1">
                <a:solidFill>
                  <a:srgbClr val="4B5064"/>
                </a:solidFill>
              </a:rPr>
              <a:t>desenvolve</a:t>
            </a:r>
            <a:r>
              <a:rPr lang="en-US" sz="1800" i="1" dirty="0">
                <a:solidFill>
                  <a:srgbClr val="4B5064"/>
                </a:solidFill>
              </a:rPr>
              <a:t> de forma </a:t>
            </a:r>
            <a:r>
              <a:rPr lang="en-US" sz="1800" i="1" dirty="0" err="1">
                <a:solidFill>
                  <a:srgbClr val="4B5064"/>
                </a:solidFill>
              </a:rPr>
              <a:t>homogênea</a:t>
            </a:r>
            <a:r>
              <a:rPr lang="en-US" sz="1800" i="1" dirty="0">
                <a:solidFill>
                  <a:srgbClr val="4B5064"/>
                </a:solidFill>
              </a:rPr>
              <a:t>” (RIBEIRO, 1977g, p. 445)</a:t>
            </a:r>
            <a:endParaRPr lang="it-IT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0" y="1272455"/>
            <a:ext cx="458864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Il </a:t>
            </a:r>
            <a:r>
              <a:rPr lang="en-US" sz="2400" dirty="0" err="1"/>
              <a:t>concetto</a:t>
            </a:r>
            <a:r>
              <a:rPr lang="en-US" sz="2400" dirty="0"/>
              <a:t> di </a:t>
            </a:r>
            <a:r>
              <a:rPr lang="en-US" sz="2400" dirty="0" err="1"/>
              <a:t>etnia</a:t>
            </a:r>
            <a:r>
              <a:rPr lang="en-US" sz="2400" dirty="0"/>
              <a:t> </a:t>
            </a:r>
            <a:r>
              <a:rPr lang="en-US" sz="2400" dirty="0" err="1"/>
              <a:t>nazionale</a:t>
            </a:r>
            <a:r>
              <a:rPr lang="en-US" sz="2400" dirty="0"/>
              <a:t> in </a:t>
            </a:r>
            <a:r>
              <a:rPr lang="en-US" sz="2400" dirty="0" err="1"/>
              <a:t>espansione</a:t>
            </a:r>
            <a:r>
              <a:rPr lang="en-US" sz="2400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/>
              <a:t>Integrazione</a:t>
            </a:r>
            <a:r>
              <a:rPr lang="en-US" sz="2400" dirty="0"/>
              <a:t> </a:t>
            </a:r>
            <a:r>
              <a:rPr lang="en-US" sz="2400" dirty="0" err="1"/>
              <a:t>graduale</a:t>
            </a:r>
            <a:r>
              <a:rPr lang="en-US" sz="2400" dirty="0"/>
              <a:t> </a:t>
            </a:r>
            <a:r>
              <a:rPr lang="en-US" sz="2400" dirty="0" err="1"/>
              <a:t>delle</a:t>
            </a:r>
            <a:r>
              <a:rPr lang="en-US" sz="2400" dirty="0"/>
              <a:t> </a:t>
            </a:r>
            <a:r>
              <a:rPr lang="en-US" sz="2400" dirty="0" err="1"/>
              <a:t>comunità</a:t>
            </a:r>
            <a:r>
              <a:rPr lang="en-US" sz="2400" dirty="0"/>
              <a:t> indigene da un </a:t>
            </a:r>
            <a:r>
              <a:rPr lang="en-US" sz="2400" dirty="0" err="1"/>
              <a:t>lato</a:t>
            </a:r>
            <a:r>
              <a:rPr lang="en-US" sz="2400" dirty="0"/>
              <a:t>, </a:t>
            </a:r>
            <a:r>
              <a:rPr lang="en-US" sz="2400" dirty="0" err="1"/>
              <a:t>creazione</a:t>
            </a:r>
            <a:r>
              <a:rPr lang="en-US" sz="2400" dirty="0"/>
              <a:t> di </a:t>
            </a:r>
            <a:r>
              <a:rPr lang="en-US" sz="2400" dirty="0" err="1"/>
              <a:t>riserva</a:t>
            </a:r>
            <a:r>
              <a:rPr lang="en-US" sz="2400" dirty="0"/>
              <a:t> </a:t>
            </a:r>
            <a:r>
              <a:rPr lang="en-US" sz="2400" dirty="0" err="1"/>
              <a:t>dall’altro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err="1"/>
              <a:t>L’accellerazione</a:t>
            </a:r>
            <a:r>
              <a:rPr lang="en-US" sz="2400" dirty="0"/>
              <a:t> </a:t>
            </a:r>
            <a:r>
              <a:rPr lang="en-US" sz="2400" dirty="0" err="1"/>
              <a:t>evolutiva</a:t>
            </a:r>
            <a:r>
              <a:rPr lang="en-US" sz="2400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Le </a:t>
            </a:r>
            <a:r>
              <a:rPr lang="en-US" sz="2400" dirty="0" err="1"/>
              <a:t>disiguaglianze</a:t>
            </a:r>
            <a:r>
              <a:rPr lang="en-US" sz="2400" dirty="0"/>
              <a:t> </a:t>
            </a:r>
            <a:r>
              <a:rPr lang="en-US" sz="2400" dirty="0" err="1"/>
              <a:t>nei</a:t>
            </a:r>
            <a:r>
              <a:rPr lang="en-US" sz="2400" dirty="0"/>
              <a:t> </a:t>
            </a:r>
            <a:r>
              <a:rPr lang="en-US" sz="2400" dirty="0" err="1"/>
              <a:t>processi</a:t>
            </a:r>
            <a:r>
              <a:rPr lang="en-US" sz="2400" dirty="0"/>
              <a:t> di </a:t>
            </a:r>
            <a:r>
              <a:rPr lang="en-US" sz="2400" dirty="0" err="1"/>
              <a:t>contatto</a:t>
            </a:r>
            <a:r>
              <a:rPr lang="en-US" sz="2400" dirty="0"/>
              <a:t>, </a:t>
            </a:r>
            <a:r>
              <a:rPr lang="en-US" sz="2400" dirty="0" err="1"/>
              <a:t>processi</a:t>
            </a:r>
            <a:r>
              <a:rPr lang="en-US" sz="2400" dirty="0"/>
              <a:t> </a:t>
            </a:r>
            <a:r>
              <a:rPr lang="en-US" sz="2400" dirty="0" err="1"/>
              <a:t>unilaterali</a:t>
            </a:r>
            <a:r>
              <a:rPr lang="en-US" sz="2400" dirty="0"/>
              <a:t> </a:t>
            </a:r>
          </a:p>
          <a:p>
            <a:pPr marL="342900" indent="-342900">
              <a:buFont typeface="Arial"/>
              <a:buChar char="•"/>
            </a:pPr>
            <a:endParaRPr lang="en-US" sz="2400" i="1" dirty="0">
              <a:solidFill>
                <a:srgbClr val="4B5064"/>
              </a:solidFill>
            </a:endParaRPr>
          </a:p>
          <a:p>
            <a:endParaRPr lang="en-US" sz="2000" i="1" dirty="0">
              <a:solidFill>
                <a:srgbClr val="4B5064"/>
              </a:solidFill>
            </a:endParaRPr>
          </a:p>
          <a:p>
            <a:pPr algn="r"/>
            <a:r>
              <a:rPr lang="en-US" sz="2000" b="1" i="1" dirty="0"/>
              <a:t>O </a:t>
            </a:r>
            <a:r>
              <a:rPr lang="en-US" sz="2000" b="1" i="1" dirty="0" err="1"/>
              <a:t>Proceso</a:t>
            </a:r>
            <a:r>
              <a:rPr lang="en-US" sz="2000" b="1" i="1" dirty="0"/>
              <a:t> </a:t>
            </a:r>
            <a:r>
              <a:rPr lang="en-US" sz="2000" b="1" i="1" dirty="0" err="1"/>
              <a:t>Civilizatorio</a:t>
            </a:r>
            <a:r>
              <a:rPr lang="en-US" sz="2000" b="1" i="1" dirty="0"/>
              <a:t> </a:t>
            </a:r>
            <a:r>
              <a:rPr lang="en-US" sz="2000" i="1" dirty="0"/>
              <a:t>1968, </a:t>
            </a:r>
          </a:p>
          <a:p>
            <a:pPr algn="r"/>
            <a:r>
              <a:rPr lang="en-US" sz="2000" b="1" i="1" dirty="0" err="1"/>
              <a:t>Os</a:t>
            </a:r>
            <a:r>
              <a:rPr lang="en-US" sz="2000" b="1" i="1" dirty="0"/>
              <a:t> </a:t>
            </a:r>
            <a:r>
              <a:rPr lang="en-US" sz="2000" b="1" i="1" dirty="0" err="1"/>
              <a:t>índios</a:t>
            </a:r>
            <a:r>
              <a:rPr lang="en-US" sz="2000" b="1" i="1" dirty="0"/>
              <a:t> e a </a:t>
            </a:r>
            <a:r>
              <a:rPr lang="en-US" sz="2000" b="1" i="1" dirty="0" err="1"/>
              <a:t>civilização</a:t>
            </a:r>
            <a:r>
              <a:rPr lang="en-US" sz="2000" b="1" i="1" dirty="0"/>
              <a:t> </a:t>
            </a:r>
            <a:r>
              <a:rPr lang="en-US" sz="2000" dirty="0"/>
              <a:t>1970, </a:t>
            </a:r>
          </a:p>
          <a:p>
            <a:pPr algn="r"/>
            <a:r>
              <a:rPr lang="en-US" sz="2000" b="1" i="1" dirty="0"/>
              <a:t>O </a:t>
            </a:r>
            <a:r>
              <a:rPr lang="en-US" sz="2000" b="1" i="1" dirty="0" err="1"/>
              <a:t>Povo</a:t>
            </a:r>
            <a:r>
              <a:rPr lang="en-US" sz="2000" b="1" i="1" dirty="0"/>
              <a:t> </a:t>
            </a:r>
            <a:r>
              <a:rPr lang="en-US" sz="2000" b="1" i="1" dirty="0" err="1"/>
              <a:t>Brasileiro</a:t>
            </a:r>
            <a:r>
              <a:rPr lang="en-US" sz="2000" b="1" dirty="0"/>
              <a:t> </a:t>
            </a:r>
            <a:r>
              <a:rPr lang="en-US" sz="2000" dirty="0"/>
              <a:t>1995 </a:t>
            </a:r>
          </a:p>
          <a:p>
            <a:pPr algn="r"/>
            <a:endParaRPr lang="en-US" sz="2000" i="1" dirty="0">
              <a:solidFill>
                <a:srgbClr val="4B5064"/>
              </a:solidFill>
            </a:endParaRPr>
          </a:p>
          <a:p>
            <a:pPr algn="r"/>
            <a:endParaRPr lang="en-US" sz="2000" i="1" dirty="0">
              <a:solidFill>
                <a:srgbClr val="4B5064"/>
              </a:solidFill>
            </a:endParaRPr>
          </a:p>
          <a:p>
            <a:pPr algn="r"/>
            <a:endParaRPr lang="en-US" sz="2000" i="1" dirty="0">
              <a:solidFill>
                <a:srgbClr val="4B5064"/>
              </a:solidFill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Picture 9" descr="Darcy-Ribeiro-e-índios-Urubu-Kapoor-–-Foto-Instituto-Darcy-Ribeir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64" y="2482012"/>
            <a:ext cx="7192636" cy="359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5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560" y="1252480"/>
            <a:ext cx="7404140" cy="449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i="1" dirty="0" err="1"/>
              <a:t>Jamais</a:t>
            </a:r>
            <a:r>
              <a:rPr lang="en-US" sz="2000" i="1" dirty="0"/>
              <a:t> </a:t>
            </a:r>
            <a:r>
              <a:rPr lang="en-US" sz="2000" i="1" dirty="0" err="1"/>
              <a:t>estive</a:t>
            </a:r>
            <a:r>
              <a:rPr lang="en-US" sz="2000" i="1" dirty="0"/>
              <a:t> </a:t>
            </a:r>
            <a:r>
              <a:rPr lang="en-US" sz="2000" i="1" dirty="0" err="1"/>
              <a:t>tão</a:t>
            </a:r>
            <a:r>
              <a:rPr lang="en-US" sz="2000" i="1" dirty="0"/>
              <a:t> </a:t>
            </a:r>
            <a:r>
              <a:rPr lang="en-US" sz="2000" i="1" dirty="0" err="1"/>
              <a:t>feliz</a:t>
            </a:r>
            <a:r>
              <a:rPr lang="en-US" sz="2000" i="1" dirty="0"/>
              <a:t> de </a:t>
            </a:r>
            <a:r>
              <a:rPr lang="en-US" sz="2000" i="1" dirty="0" err="1"/>
              <a:t>estar</a:t>
            </a:r>
            <a:r>
              <a:rPr lang="en-US" sz="2000" i="1" dirty="0"/>
              <a:t> </a:t>
            </a:r>
            <a:r>
              <a:rPr lang="en-US" sz="2000" i="1" dirty="0" err="1"/>
              <a:t>enganado</a:t>
            </a:r>
            <a:r>
              <a:rPr lang="en-US" sz="2000" i="1" dirty="0"/>
              <a:t>. E </a:t>
            </a:r>
            <a:r>
              <a:rPr lang="en-US" sz="2000" i="1" dirty="0" err="1"/>
              <a:t>jamais</a:t>
            </a:r>
            <a:r>
              <a:rPr lang="en-US" sz="2000" i="1" dirty="0"/>
              <a:t> um </a:t>
            </a:r>
            <a:r>
              <a:rPr lang="en-US" sz="2000" i="1" dirty="0" err="1"/>
              <a:t>erro</a:t>
            </a:r>
            <a:r>
              <a:rPr lang="en-US" sz="2000" i="1" dirty="0"/>
              <a:t> </a:t>
            </a:r>
            <a:r>
              <a:rPr lang="en-US" sz="2000" i="1" dirty="0" err="1"/>
              <a:t>foi</a:t>
            </a:r>
            <a:r>
              <a:rPr lang="en-US" sz="2000" i="1" dirty="0"/>
              <a:t> </a:t>
            </a:r>
            <a:r>
              <a:rPr lang="en-US" sz="2000" i="1" dirty="0" err="1"/>
              <a:t>tão</a:t>
            </a:r>
            <a:r>
              <a:rPr lang="en-US" sz="2000" i="1" dirty="0"/>
              <a:t> </a:t>
            </a:r>
            <a:r>
              <a:rPr lang="en-US" sz="2000" i="1" dirty="0" err="1"/>
              <a:t>importante</a:t>
            </a:r>
            <a:r>
              <a:rPr lang="en-US" sz="2000" i="1" dirty="0"/>
              <a:t> </a:t>
            </a:r>
            <a:r>
              <a:rPr lang="en-US" sz="2000" i="1" dirty="0" err="1"/>
              <a:t>para</a:t>
            </a:r>
            <a:r>
              <a:rPr lang="en-US" sz="2000" i="1" dirty="0"/>
              <a:t> resolver </a:t>
            </a:r>
            <a:r>
              <a:rPr lang="en-US" sz="2000" i="1" dirty="0" err="1"/>
              <a:t>pesquisar</a:t>
            </a:r>
            <a:r>
              <a:rPr lang="en-US" sz="2000" i="1" dirty="0"/>
              <a:t> </a:t>
            </a:r>
            <a:r>
              <a:rPr lang="en-US" sz="2000" i="1" dirty="0" err="1"/>
              <a:t>fora</a:t>
            </a:r>
            <a:r>
              <a:rPr lang="en-US" sz="2000" i="1" dirty="0"/>
              <a:t> de </a:t>
            </a:r>
            <a:r>
              <a:rPr lang="en-US" sz="2000" i="1" dirty="0" err="1"/>
              <a:t>uma</a:t>
            </a:r>
            <a:r>
              <a:rPr lang="en-US" sz="2000" i="1" dirty="0"/>
              <a:t> "</a:t>
            </a:r>
            <a:r>
              <a:rPr lang="en-US" sz="2000" i="1" dirty="0" err="1"/>
              <a:t>antropologia</a:t>
            </a:r>
            <a:r>
              <a:rPr lang="en-US" sz="2000" i="1" dirty="0"/>
              <a:t> da </a:t>
            </a:r>
            <a:r>
              <a:rPr lang="en-US" sz="2000" i="1" dirty="0" err="1"/>
              <a:t>integração</a:t>
            </a:r>
            <a:r>
              <a:rPr lang="en-US" sz="2000" i="1" dirty="0"/>
              <a:t>", </a:t>
            </a:r>
            <a:r>
              <a:rPr lang="en-US" sz="2000" i="1" dirty="0" err="1"/>
              <a:t>uma</a:t>
            </a:r>
            <a:r>
              <a:rPr lang="en-US" sz="2000" i="1" dirty="0"/>
              <a:t> </a:t>
            </a:r>
            <a:r>
              <a:rPr lang="en-US" sz="2000" i="1" dirty="0" err="1"/>
              <a:t>antropologia</a:t>
            </a:r>
            <a:r>
              <a:rPr lang="en-US" sz="2000" i="1" dirty="0"/>
              <a:t> </a:t>
            </a:r>
            <a:r>
              <a:rPr lang="en-US" sz="2000" i="1" dirty="0" err="1"/>
              <a:t>que</a:t>
            </a:r>
            <a:r>
              <a:rPr lang="en-US" sz="2000" i="1" dirty="0"/>
              <a:t> </a:t>
            </a:r>
            <a:r>
              <a:rPr lang="en-US" sz="2000" i="1" dirty="0" err="1"/>
              <a:t>pensasse</a:t>
            </a:r>
            <a:r>
              <a:rPr lang="en-US" sz="2000" i="1" dirty="0"/>
              <a:t> </a:t>
            </a:r>
            <a:r>
              <a:rPr lang="en-US" sz="2000" i="1" dirty="0" err="1"/>
              <a:t>realmente</a:t>
            </a:r>
            <a:r>
              <a:rPr lang="en-US" sz="2000" i="1" dirty="0"/>
              <a:t> </a:t>
            </a:r>
            <a:r>
              <a:rPr lang="en-US" sz="2000" i="1" dirty="0" err="1"/>
              <a:t>menos</a:t>
            </a:r>
            <a:r>
              <a:rPr lang="en-US" sz="2000" i="1" dirty="0"/>
              <a:t> </a:t>
            </a:r>
            <a:r>
              <a:rPr lang="en-US" sz="2000" i="1" dirty="0" err="1"/>
              <a:t>em</a:t>
            </a:r>
            <a:r>
              <a:rPr lang="en-US" sz="2000" i="1" dirty="0"/>
              <a:t> </a:t>
            </a:r>
            <a:r>
              <a:rPr lang="en-US" sz="2000" i="1" dirty="0" err="1"/>
              <a:t>decretar</a:t>
            </a:r>
            <a:r>
              <a:rPr lang="en-US" sz="2000" i="1" dirty="0"/>
              <a:t> a </a:t>
            </a:r>
            <a:r>
              <a:rPr lang="en-US" sz="2000" i="1" dirty="0" err="1"/>
              <a:t>morte</a:t>
            </a:r>
            <a:r>
              <a:rPr lang="en-US" sz="2000" i="1" dirty="0"/>
              <a:t> dos </a:t>
            </a:r>
            <a:r>
              <a:rPr lang="en-US" sz="2000" i="1" dirty="0" err="1"/>
              <a:t>índios</a:t>
            </a:r>
            <a:r>
              <a:rPr lang="en-US" sz="2000" i="1" dirty="0"/>
              <a:t> </a:t>
            </a:r>
            <a:r>
              <a:rPr lang="en-US" sz="2000" i="1" dirty="0" err="1"/>
              <a:t>que</a:t>
            </a:r>
            <a:r>
              <a:rPr lang="en-US" sz="2000" i="1" dirty="0"/>
              <a:t> </a:t>
            </a:r>
            <a:r>
              <a:rPr lang="en-US" sz="2000" i="1" dirty="0" err="1"/>
              <a:t>em</a:t>
            </a:r>
            <a:r>
              <a:rPr lang="en-US" sz="2000" i="1" dirty="0"/>
              <a:t> </a:t>
            </a:r>
            <a:r>
              <a:rPr lang="en-US" sz="2000" i="1" dirty="0" err="1"/>
              <a:t>procurar</a:t>
            </a:r>
            <a:r>
              <a:rPr lang="en-US" sz="2000" i="1" dirty="0"/>
              <a:t> </a:t>
            </a:r>
            <a:r>
              <a:rPr lang="en-US" sz="2000" i="1" dirty="0" err="1"/>
              <a:t>melhor</a:t>
            </a:r>
            <a:r>
              <a:rPr lang="en-US" sz="2000" i="1" dirty="0"/>
              <a:t> </a:t>
            </a:r>
            <a:r>
              <a:rPr lang="en-US" sz="2000" i="1" dirty="0" err="1"/>
              <a:t>compreendê</a:t>
            </a:r>
            <a:r>
              <a:rPr lang="en-US" sz="2000" i="1" dirty="0"/>
              <a:t>-los </a:t>
            </a:r>
            <a:r>
              <a:rPr lang="en-US" sz="2000" i="1" dirty="0" err="1"/>
              <a:t>enquanto</a:t>
            </a:r>
            <a:r>
              <a:rPr lang="en-US" sz="2000" i="1" dirty="0"/>
              <a:t> </a:t>
            </a:r>
            <a:r>
              <a:rPr lang="en-US" sz="2000" i="1" dirty="0" err="1"/>
              <a:t>sociedade</a:t>
            </a:r>
            <a:r>
              <a:rPr lang="en-US" sz="2000" i="1" dirty="0"/>
              <a:t> </a:t>
            </a:r>
            <a:r>
              <a:rPr lang="en-US" sz="2000" i="1" dirty="0" err="1"/>
              <a:t>concreta</a:t>
            </a:r>
            <a:r>
              <a:rPr lang="en-US" sz="2000" i="1" dirty="0"/>
              <a:t> e </a:t>
            </a:r>
            <a:r>
              <a:rPr lang="en-US" sz="2000" i="1" dirty="0" err="1"/>
              <a:t>específica</a:t>
            </a:r>
            <a:r>
              <a:rPr lang="en-US" sz="2000" i="1" dirty="0"/>
              <a:t>. Pois </a:t>
            </a:r>
            <a:r>
              <a:rPr lang="en-US" sz="2000" i="1" dirty="0" err="1"/>
              <a:t>é</a:t>
            </a:r>
            <a:r>
              <a:rPr lang="en-US" sz="2000" i="1" dirty="0"/>
              <a:t> </a:t>
            </a:r>
            <a:r>
              <a:rPr lang="en-US" sz="2000" i="1" dirty="0" err="1"/>
              <a:t>necessário</a:t>
            </a:r>
            <a:r>
              <a:rPr lang="en-US" sz="2000" i="1" dirty="0"/>
              <a:t> </a:t>
            </a:r>
            <a:r>
              <a:rPr lang="en-US" sz="2000" i="1" dirty="0" err="1"/>
              <a:t>não</a:t>
            </a:r>
            <a:r>
              <a:rPr lang="en-US" sz="2000" i="1" dirty="0"/>
              <a:t> </a:t>
            </a:r>
            <a:r>
              <a:rPr lang="en-US" sz="2000" i="1" dirty="0" err="1"/>
              <a:t>esquecer</a:t>
            </a:r>
            <a:r>
              <a:rPr lang="en-US" sz="2000" i="1" dirty="0"/>
              <a:t> que </a:t>
            </a:r>
            <a:r>
              <a:rPr lang="en-US" sz="2000" i="1" dirty="0" err="1"/>
              <a:t>os</a:t>
            </a:r>
            <a:r>
              <a:rPr lang="en-US" sz="2000" i="1" dirty="0"/>
              <a:t> </a:t>
            </a:r>
            <a:r>
              <a:rPr lang="en-US" sz="2000" i="1" dirty="0" err="1"/>
              <a:t>índios</a:t>
            </a:r>
            <a:r>
              <a:rPr lang="en-US" sz="2000" i="1" dirty="0"/>
              <a:t> </a:t>
            </a:r>
            <a:r>
              <a:rPr lang="en-US" sz="2000" i="1" dirty="0" err="1"/>
              <a:t>morrem</a:t>
            </a:r>
            <a:r>
              <a:rPr lang="en-US" sz="2000" i="1" dirty="0"/>
              <a:t> </a:t>
            </a:r>
            <a:r>
              <a:rPr lang="en-US" sz="2000" i="1" dirty="0" err="1"/>
              <a:t>depois</a:t>
            </a:r>
            <a:r>
              <a:rPr lang="en-US" sz="2000" i="1" dirty="0"/>
              <a:t> de </a:t>
            </a:r>
            <a:r>
              <a:rPr lang="en-US" sz="2000" i="1" dirty="0" err="1"/>
              <a:t>decênios</a:t>
            </a:r>
            <a:r>
              <a:rPr lang="en-US" sz="2000" i="1" dirty="0"/>
              <a:t> </a:t>
            </a:r>
            <a:r>
              <a:rPr lang="en-US" sz="2000" i="1" dirty="0" err="1"/>
              <a:t>na</a:t>
            </a:r>
            <a:r>
              <a:rPr lang="en-US" sz="2000" i="1" dirty="0"/>
              <a:t> </a:t>
            </a:r>
            <a:r>
              <a:rPr lang="en-US" sz="2000" i="1" dirty="0" err="1"/>
              <a:t>etnologia</a:t>
            </a:r>
            <a:r>
              <a:rPr lang="en-US" sz="2000" i="1" dirty="0"/>
              <a:t> </a:t>
            </a:r>
            <a:r>
              <a:rPr lang="en-US" sz="2000" i="1" dirty="0" err="1"/>
              <a:t>brasileira</a:t>
            </a:r>
            <a:r>
              <a:rPr lang="en-US" sz="2000" i="1" dirty="0"/>
              <a:t>, </a:t>
            </a:r>
            <a:r>
              <a:rPr lang="en-US" sz="2000" i="1" dirty="0" err="1"/>
              <a:t>embora</a:t>
            </a:r>
            <a:r>
              <a:rPr lang="en-US" sz="2000" i="1" dirty="0"/>
              <a:t> a </a:t>
            </a:r>
            <a:r>
              <a:rPr lang="en-US" sz="2000" i="1" dirty="0" err="1"/>
              <a:t>realidade</a:t>
            </a:r>
            <a:r>
              <a:rPr lang="en-US" sz="2000" i="1" dirty="0"/>
              <a:t> </a:t>
            </a:r>
            <a:r>
              <a:rPr lang="en-US" sz="2000" i="1" dirty="0" err="1"/>
              <a:t>seja</a:t>
            </a:r>
            <a:r>
              <a:rPr lang="en-US" sz="2000" i="1" dirty="0"/>
              <a:t> </a:t>
            </a:r>
            <a:r>
              <a:rPr lang="en-US" sz="2000" i="1" dirty="0" err="1"/>
              <a:t>outra</a:t>
            </a:r>
            <a:r>
              <a:rPr lang="en-US" sz="2000" i="1" dirty="0"/>
              <a:t>; </a:t>
            </a:r>
            <a:r>
              <a:rPr lang="en-US" sz="2000" i="1" dirty="0" err="1"/>
              <a:t>apesar</a:t>
            </a:r>
            <a:r>
              <a:rPr lang="en-US" sz="2000" i="1" dirty="0"/>
              <a:t> dos </a:t>
            </a:r>
            <a:r>
              <a:rPr lang="en-US" sz="2000" i="1" dirty="0" err="1"/>
              <a:t>decretos</a:t>
            </a:r>
            <a:r>
              <a:rPr lang="en-US" sz="2000" i="1" dirty="0"/>
              <a:t> (do </a:t>
            </a:r>
            <a:r>
              <a:rPr lang="en-US" sz="2000" i="1" dirty="0" err="1"/>
              <a:t>Governo</a:t>
            </a:r>
            <a:r>
              <a:rPr lang="en-US" sz="2000" i="1" dirty="0"/>
              <a:t> </a:t>
            </a:r>
            <a:r>
              <a:rPr lang="en-US" sz="2000" i="1" dirty="0" err="1"/>
              <a:t>como</a:t>
            </a:r>
            <a:r>
              <a:rPr lang="en-US" sz="2000" i="1" dirty="0"/>
              <a:t> dos </a:t>
            </a:r>
            <a:r>
              <a:rPr lang="en-US" sz="2000" i="1" dirty="0" err="1"/>
              <a:t>etnólogos</a:t>
            </a:r>
            <a:r>
              <a:rPr lang="en-US" sz="2000" i="1" dirty="0"/>
              <a:t>), </a:t>
            </a:r>
            <a:r>
              <a:rPr lang="en-US" sz="2000" i="1" dirty="0" err="1"/>
              <a:t>apesar</a:t>
            </a:r>
            <a:r>
              <a:rPr lang="en-US" sz="2000" i="1" dirty="0"/>
              <a:t> de </a:t>
            </a:r>
            <a:r>
              <a:rPr lang="en-US" sz="2000" i="1" dirty="0" err="1"/>
              <a:t>todas</a:t>
            </a:r>
            <a:r>
              <a:rPr lang="en-US" sz="2000" i="1" dirty="0"/>
              <a:t> as </a:t>
            </a:r>
            <a:r>
              <a:rPr lang="en-US" sz="2000" i="1" dirty="0" err="1"/>
              <a:t>tragédias</a:t>
            </a:r>
            <a:r>
              <a:rPr lang="en-US" sz="2000" i="1" dirty="0"/>
              <a:t>, </a:t>
            </a:r>
            <a:r>
              <a:rPr lang="en-US" sz="2000" i="1" dirty="0" err="1"/>
              <a:t>todas</a:t>
            </a:r>
            <a:r>
              <a:rPr lang="en-US" sz="2000" i="1" dirty="0"/>
              <a:t> as crises, as </a:t>
            </a:r>
            <a:r>
              <a:rPr lang="en-US" sz="2000" i="1" dirty="0" err="1"/>
              <a:t>doenças</a:t>
            </a:r>
            <a:r>
              <a:rPr lang="en-US" sz="2000" i="1" dirty="0"/>
              <a:t> e as </a:t>
            </a:r>
            <a:r>
              <a:rPr lang="en-US" sz="2000" i="1" dirty="0" err="1"/>
              <a:t>espoliações</a:t>
            </a:r>
            <a:r>
              <a:rPr lang="en-US" sz="2000" i="1" dirty="0"/>
              <a:t>, as </a:t>
            </a:r>
            <a:r>
              <a:rPr lang="en-US" sz="2000" i="1" dirty="0" err="1"/>
              <a:t>perdas</a:t>
            </a:r>
            <a:r>
              <a:rPr lang="en-US" sz="2000" i="1" dirty="0"/>
              <a:t> de </a:t>
            </a:r>
            <a:r>
              <a:rPr lang="en-US" sz="2000" i="1" dirty="0" err="1"/>
              <a:t>terras</a:t>
            </a:r>
            <a:r>
              <a:rPr lang="en-US" sz="2000" i="1" dirty="0"/>
              <a:t>, </a:t>
            </a:r>
            <a:r>
              <a:rPr lang="en-US" sz="2000" i="1" dirty="0" err="1"/>
              <a:t>em</a:t>
            </a:r>
            <a:r>
              <a:rPr lang="en-US" sz="2000" i="1" dirty="0"/>
              <a:t> </a:t>
            </a:r>
            <a:r>
              <a:rPr lang="en-US" sz="2000" i="1" dirty="0" err="1"/>
              <a:t>suma</a:t>
            </a:r>
            <a:r>
              <a:rPr lang="en-US" sz="2000" i="1" dirty="0"/>
              <a:t>, de </a:t>
            </a:r>
            <a:r>
              <a:rPr lang="en-US" sz="2000" i="1" dirty="0" err="1"/>
              <a:t>tudo</a:t>
            </a:r>
            <a:r>
              <a:rPr lang="en-US" sz="2000" i="1" dirty="0"/>
              <a:t> o que </a:t>
            </a:r>
            <a:r>
              <a:rPr lang="en-US" sz="2000" i="1" dirty="0" err="1"/>
              <a:t>pode</a:t>
            </a:r>
            <a:r>
              <a:rPr lang="en-US" sz="2000" i="1" dirty="0"/>
              <a:t> </a:t>
            </a:r>
            <a:r>
              <a:rPr lang="en-US" sz="2000" i="1" dirty="0" err="1"/>
              <a:t>acontecer</a:t>
            </a:r>
            <a:r>
              <a:rPr lang="en-US" sz="2000" i="1" dirty="0"/>
              <a:t> de </a:t>
            </a:r>
            <a:r>
              <a:rPr lang="en-US" sz="2000" i="1" dirty="0" err="1"/>
              <a:t>pior</a:t>
            </a:r>
            <a:r>
              <a:rPr lang="en-US" sz="2000" i="1" dirty="0"/>
              <a:t> a um </a:t>
            </a:r>
            <a:r>
              <a:rPr lang="en-US" sz="2000" i="1" dirty="0" err="1"/>
              <a:t>grupo</a:t>
            </a:r>
            <a:r>
              <a:rPr lang="en-US" sz="2000" i="1" dirty="0"/>
              <a:t> </a:t>
            </a:r>
            <a:r>
              <a:rPr lang="en-US" sz="2000" i="1" dirty="0" err="1"/>
              <a:t>humano</a:t>
            </a:r>
            <a:r>
              <a:rPr lang="en-US" sz="2000" i="1" dirty="0"/>
              <a:t>, </a:t>
            </a:r>
            <a:r>
              <a:rPr lang="en-US" sz="2000" i="1" dirty="0" err="1"/>
              <a:t>os</a:t>
            </a:r>
            <a:r>
              <a:rPr lang="en-US" sz="2000" i="1" dirty="0"/>
              <a:t> </a:t>
            </a:r>
            <a:r>
              <a:rPr lang="en-US" sz="2000" i="1" dirty="0" err="1"/>
              <a:t>índios</a:t>
            </a:r>
            <a:r>
              <a:rPr lang="en-US" sz="2000" i="1" dirty="0"/>
              <a:t> </a:t>
            </a:r>
            <a:r>
              <a:rPr lang="en-US" sz="2000" i="1" dirty="0" err="1"/>
              <a:t>estão</a:t>
            </a:r>
            <a:r>
              <a:rPr lang="en-US" sz="2000" i="1" dirty="0"/>
              <a:t> </a:t>
            </a:r>
            <a:r>
              <a:rPr lang="en-US" sz="2000" i="1" dirty="0" err="1"/>
              <a:t>lá</a:t>
            </a:r>
            <a:r>
              <a:rPr lang="en-US" sz="2000" i="1" dirty="0"/>
              <a:t> </a:t>
            </a:r>
          </a:p>
          <a:p>
            <a:pPr>
              <a:lnSpc>
                <a:spcPct val="120000"/>
              </a:lnSpc>
            </a:pPr>
            <a:r>
              <a:rPr lang="en-US" sz="2000" i="1" dirty="0"/>
              <a:t>(Da Matta- Roque de Barros, </a:t>
            </a:r>
            <a:r>
              <a:rPr lang="en-US" sz="2000" i="1" dirty="0" err="1"/>
              <a:t>Indios</a:t>
            </a:r>
            <a:r>
              <a:rPr lang="en-US" sz="2000" i="1" dirty="0"/>
              <a:t> e </a:t>
            </a:r>
            <a:r>
              <a:rPr lang="en-US" sz="2000" i="1" dirty="0" err="1"/>
              <a:t>Castanheiros</a:t>
            </a:r>
            <a:r>
              <a:rPr lang="en-US" sz="2000" i="1" dirty="0"/>
              <a:t> 1967, p. 36) </a:t>
            </a:r>
          </a:p>
        </p:txBody>
      </p:sp>
      <p:pic>
        <p:nvPicPr>
          <p:cNvPr id="3" name="Picture 2" descr="Da Mata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1762" r="3558" b="2647"/>
          <a:stretch/>
        </p:blipFill>
        <p:spPr>
          <a:xfrm>
            <a:off x="8276434" y="0"/>
            <a:ext cx="3915565" cy="6089931"/>
          </a:xfrm>
          <a:prstGeom prst="rect">
            <a:avLst/>
          </a:prstGeom>
        </p:spPr>
      </p:pic>
      <p:pic>
        <p:nvPicPr>
          <p:cNvPr id="5" name="Picture 4" descr="Schermata 2021-10-29 alle 10.25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0" y="6123009"/>
            <a:ext cx="11328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77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65777" y="195071"/>
            <a:ext cx="596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Fricção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interétnica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587238" y="1123214"/>
            <a:ext cx="111736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solidFill>
                  <a:srgbClr val="4B5064"/>
                </a:solidFill>
              </a:rPr>
              <a:t>"O </a:t>
            </a:r>
            <a:r>
              <a:rPr lang="en-US" sz="2000" i="1" dirty="0" err="1">
                <a:solidFill>
                  <a:srgbClr val="4B5064"/>
                </a:solidFill>
              </a:rPr>
              <a:t>estudo</a:t>
            </a:r>
            <a:r>
              <a:rPr lang="en-US" sz="2000" i="1" dirty="0">
                <a:solidFill>
                  <a:srgbClr val="4B5064"/>
                </a:solidFill>
              </a:rPr>
              <a:t> das </a:t>
            </a:r>
            <a:r>
              <a:rPr lang="en-US" sz="2000" i="1" dirty="0" err="1">
                <a:solidFill>
                  <a:srgbClr val="4B5064"/>
                </a:solidFill>
              </a:rPr>
              <a:t>zonas</a:t>
            </a:r>
            <a:r>
              <a:rPr lang="en-US" sz="2000" i="1" dirty="0">
                <a:solidFill>
                  <a:srgbClr val="4B5064"/>
                </a:solidFill>
              </a:rPr>
              <a:t> de </a:t>
            </a:r>
            <a:r>
              <a:rPr lang="en-US" sz="2000" i="1" dirty="0" err="1">
                <a:solidFill>
                  <a:srgbClr val="4B5064"/>
                </a:solidFill>
              </a:rPr>
              <a:t>fricção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interétnica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transformou</a:t>
            </a:r>
            <a:r>
              <a:rPr lang="en-US" sz="2000" i="1" dirty="0">
                <a:solidFill>
                  <a:srgbClr val="4B5064"/>
                </a:solidFill>
              </a:rPr>
              <a:t> a </a:t>
            </a:r>
            <a:r>
              <a:rPr lang="en-US" sz="2000" i="1" dirty="0" err="1">
                <a:solidFill>
                  <a:srgbClr val="4B5064"/>
                </a:solidFill>
              </a:rPr>
              <a:t>noção</a:t>
            </a:r>
            <a:r>
              <a:rPr lang="en-US" sz="2000" i="1" dirty="0">
                <a:solidFill>
                  <a:srgbClr val="4B5064"/>
                </a:solidFill>
              </a:rPr>
              <a:t> de </a:t>
            </a:r>
            <a:r>
              <a:rPr lang="en-US" sz="2000" i="1" dirty="0" err="1">
                <a:solidFill>
                  <a:srgbClr val="4B5064"/>
                </a:solidFill>
              </a:rPr>
              <a:t>situação</a:t>
            </a:r>
            <a:r>
              <a:rPr lang="en-US" sz="2000" i="1" dirty="0">
                <a:solidFill>
                  <a:srgbClr val="4B5064"/>
                </a:solidFill>
              </a:rPr>
              <a:t> (colonial </a:t>
            </a:r>
            <a:r>
              <a:rPr lang="en-US" sz="2000" i="1" dirty="0" err="1">
                <a:solidFill>
                  <a:srgbClr val="4B5064"/>
                </a:solidFill>
              </a:rPr>
              <a:t>ou</a:t>
            </a:r>
            <a:r>
              <a:rPr lang="en-US" sz="2000" i="1" dirty="0">
                <a:solidFill>
                  <a:srgbClr val="4B5064"/>
                </a:solidFill>
              </a:rPr>
              <a:t> de </a:t>
            </a:r>
            <a:r>
              <a:rPr lang="en-US" sz="2000" i="1" dirty="0" err="1">
                <a:solidFill>
                  <a:srgbClr val="4B5064"/>
                </a:solidFill>
              </a:rPr>
              <a:t>fricção</a:t>
            </a:r>
            <a:r>
              <a:rPr lang="en-US" sz="2000" i="1" dirty="0">
                <a:solidFill>
                  <a:srgbClr val="4B5064"/>
                </a:solidFill>
              </a:rPr>
              <a:t>) </a:t>
            </a:r>
            <a:r>
              <a:rPr lang="en-US" sz="2000" i="1" dirty="0" err="1">
                <a:solidFill>
                  <a:srgbClr val="4B5064"/>
                </a:solidFill>
              </a:rPr>
              <a:t>em</a:t>
            </a:r>
            <a:r>
              <a:rPr lang="en-US" sz="2000" i="1" dirty="0">
                <a:solidFill>
                  <a:srgbClr val="4B5064"/>
                </a:solidFill>
              </a:rPr>
              <a:t> um </a:t>
            </a:r>
            <a:r>
              <a:rPr lang="en-US" sz="2000" i="1" dirty="0" err="1">
                <a:solidFill>
                  <a:srgbClr val="4B5064"/>
                </a:solidFill>
              </a:rPr>
              <a:t>instrumento</a:t>
            </a:r>
            <a:r>
              <a:rPr lang="en-US" sz="2000" i="1" dirty="0">
                <a:solidFill>
                  <a:srgbClr val="4B5064"/>
                </a:solidFill>
              </a:rPr>
              <a:t> de </a:t>
            </a:r>
            <a:r>
              <a:rPr lang="en-US" sz="2000" i="1" dirty="0" err="1">
                <a:solidFill>
                  <a:srgbClr val="4B5064"/>
                </a:solidFill>
              </a:rPr>
              <a:t>compreensão</a:t>
            </a:r>
            <a:r>
              <a:rPr lang="en-US" sz="2000" i="1" dirty="0">
                <a:solidFill>
                  <a:srgbClr val="4B5064"/>
                </a:solidFill>
              </a:rPr>
              <a:t> e de </a:t>
            </a:r>
            <a:r>
              <a:rPr lang="en-US" sz="2000" i="1" dirty="0" err="1">
                <a:solidFill>
                  <a:srgbClr val="4B5064"/>
                </a:solidFill>
              </a:rPr>
              <a:t>explicação</a:t>
            </a:r>
            <a:r>
              <a:rPr lang="en-US" sz="2000" i="1" dirty="0">
                <a:solidFill>
                  <a:srgbClr val="4B5064"/>
                </a:solidFill>
              </a:rPr>
              <a:t> da </a:t>
            </a:r>
            <a:r>
              <a:rPr lang="en-US" sz="2000" i="1" dirty="0" err="1">
                <a:solidFill>
                  <a:srgbClr val="4B5064"/>
                </a:solidFill>
              </a:rPr>
              <a:t>realidade</a:t>
            </a:r>
            <a:r>
              <a:rPr lang="en-US" sz="2000" i="1" dirty="0">
                <a:solidFill>
                  <a:srgbClr val="4B5064"/>
                </a:solidFill>
              </a:rPr>
              <a:t> tribal </a:t>
            </a:r>
            <a:r>
              <a:rPr lang="en-US" sz="2000" i="1" dirty="0" err="1">
                <a:solidFill>
                  <a:srgbClr val="4B5064"/>
                </a:solidFill>
              </a:rPr>
              <a:t>visto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não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mais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em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si</a:t>
            </a:r>
            <a:r>
              <a:rPr lang="en-US" sz="2000" i="1" dirty="0">
                <a:solidFill>
                  <a:srgbClr val="4B5064"/>
                </a:solidFill>
              </a:rPr>
              <a:t> mas </a:t>
            </a:r>
            <a:r>
              <a:rPr lang="en-US" sz="2000" i="1" dirty="0" err="1">
                <a:solidFill>
                  <a:srgbClr val="4B5064"/>
                </a:solidFill>
              </a:rPr>
              <a:t>em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relação</a:t>
            </a:r>
            <a:r>
              <a:rPr lang="en-US" sz="2000" i="1" dirty="0">
                <a:solidFill>
                  <a:srgbClr val="4B5064"/>
                </a:solidFill>
              </a:rPr>
              <a:t> com a </a:t>
            </a:r>
            <a:r>
              <a:rPr lang="en-US" sz="2000" i="1" dirty="0" err="1">
                <a:solidFill>
                  <a:srgbClr val="4B5064"/>
                </a:solidFill>
              </a:rPr>
              <a:t>sociedade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que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lhe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rodeia</a:t>
            </a:r>
            <a:r>
              <a:rPr lang="en-US" sz="2000" i="1" dirty="0">
                <a:solidFill>
                  <a:srgbClr val="4B5064"/>
                </a:solidFill>
              </a:rPr>
              <a:t>” (</a:t>
            </a:r>
            <a:r>
              <a:rPr lang="en-US" sz="2000" b="1" i="1" dirty="0">
                <a:solidFill>
                  <a:srgbClr val="4B5064"/>
                </a:solidFill>
              </a:rPr>
              <a:t>Cardoso de Oliveira 1967</a:t>
            </a:r>
            <a:r>
              <a:rPr lang="en-US" sz="2000" i="1" dirty="0">
                <a:solidFill>
                  <a:srgbClr val="4B5064"/>
                </a:solidFill>
              </a:rPr>
              <a:t>)</a:t>
            </a:r>
            <a:r>
              <a:rPr lang="en-US" sz="2000" i="1" dirty="0"/>
              <a:t>.</a:t>
            </a:r>
          </a:p>
          <a:p>
            <a:pPr algn="r"/>
            <a:endParaRPr lang="en-US" sz="2400" i="1" dirty="0">
              <a:solidFill>
                <a:srgbClr val="4B5064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Il </a:t>
            </a:r>
            <a:r>
              <a:rPr lang="en-US" sz="2400" dirty="0" err="1"/>
              <a:t>progetto</a:t>
            </a:r>
            <a:r>
              <a:rPr lang="en-US" sz="2400" dirty="0"/>
              <a:t> </a:t>
            </a:r>
            <a:r>
              <a:rPr lang="en-US" sz="2400" i="1" dirty="0" err="1"/>
              <a:t>Regiões</a:t>
            </a:r>
            <a:r>
              <a:rPr lang="en-US" sz="2400" i="1" dirty="0"/>
              <a:t> de </a:t>
            </a:r>
            <a:r>
              <a:rPr lang="en-US" sz="2400" i="1" dirty="0" err="1"/>
              <a:t>fricção</a:t>
            </a:r>
            <a:r>
              <a:rPr lang="en-US" sz="2400" i="1" dirty="0"/>
              <a:t> </a:t>
            </a:r>
            <a:r>
              <a:rPr lang="en-US" sz="2400" i="1" dirty="0" err="1"/>
              <a:t>interétnica</a:t>
            </a:r>
            <a:r>
              <a:rPr lang="en-US" sz="2400" i="1" dirty="0"/>
              <a:t> do </a:t>
            </a:r>
            <a:r>
              <a:rPr lang="en-US" sz="2400" i="1" dirty="0" err="1"/>
              <a:t>Brasil</a:t>
            </a:r>
            <a:r>
              <a:rPr lang="en-US" sz="2400" i="1" dirty="0"/>
              <a:t> </a:t>
            </a:r>
            <a:r>
              <a:rPr lang="en-US" sz="2400" dirty="0" err="1"/>
              <a:t>anni</a:t>
            </a:r>
            <a:r>
              <a:rPr lang="en-US" sz="2400" dirty="0"/>
              <a:t> </a:t>
            </a:r>
            <a:r>
              <a:rPr lang="fr-FR" sz="2400" dirty="0"/>
              <a:t>’</a:t>
            </a:r>
            <a:r>
              <a:rPr lang="en-US" sz="2400" dirty="0"/>
              <a:t>60-’70 (</a:t>
            </a:r>
            <a:r>
              <a:rPr lang="en-US" sz="2400" b="1" dirty="0"/>
              <a:t>Cardoso de Oliveira</a:t>
            </a:r>
            <a:r>
              <a:rPr lang="en-US" sz="2400" dirty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/>
              <a:t>Rifiuto</a:t>
            </a:r>
            <a:r>
              <a:rPr lang="en-US" sz="2400" dirty="0"/>
              <a:t> </a:t>
            </a:r>
            <a:r>
              <a:rPr lang="en-US" sz="2400" dirty="0" err="1"/>
              <a:t>dell’approccio</a:t>
            </a:r>
            <a:r>
              <a:rPr lang="en-US" sz="2400" dirty="0"/>
              <a:t> </a:t>
            </a:r>
            <a:r>
              <a:rPr lang="en-US" sz="2400" dirty="0" err="1"/>
              <a:t>culturalista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err="1"/>
              <a:t>Livello</a:t>
            </a:r>
            <a:r>
              <a:rPr lang="en-US" sz="2400" dirty="0"/>
              <a:t> </a:t>
            </a:r>
            <a:r>
              <a:rPr lang="en-US" sz="2400" dirty="0" err="1"/>
              <a:t>economico</a:t>
            </a:r>
            <a:r>
              <a:rPr lang="en-US" sz="2400" dirty="0"/>
              <a:t>, </a:t>
            </a:r>
            <a:r>
              <a:rPr lang="en-US" sz="2400" dirty="0" err="1"/>
              <a:t>sociale</a:t>
            </a:r>
            <a:r>
              <a:rPr lang="en-US" sz="2400" dirty="0"/>
              <a:t> e politico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/>
              <a:t>Visione</a:t>
            </a:r>
            <a:r>
              <a:rPr lang="en-US" sz="2400" dirty="0"/>
              <a:t> </a:t>
            </a:r>
            <a:r>
              <a:rPr lang="en-US" sz="2400" dirty="0" err="1"/>
              <a:t>processuale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La </a:t>
            </a:r>
            <a:r>
              <a:rPr lang="en-US" sz="2400" dirty="0" err="1"/>
              <a:t>nozione</a:t>
            </a:r>
            <a:r>
              <a:rPr lang="en-US" sz="2400" dirty="0"/>
              <a:t> di </a:t>
            </a:r>
            <a:r>
              <a:rPr lang="en-US" sz="2400" dirty="0" err="1"/>
              <a:t>frontiera</a:t>
            </a:r>
            <a:r>
              <a:rPr lang="en-US" sz="2400" dirty="0"/>
              <a:t> e di </a:t>
            </a:r>
            <a:r>
              <a:rPr lang="en-US" sz="2400" b="1" dirty="0" err="1"/>
              <a:t>colonialismo</a:t>
            </a:r>
            <a:r>
              <a:rPr lang="en-US" sz="2400" b="1" dirty="0"/>
              <a:t> </a:t>
            </a:r>
            <a:r>
              <a:rPr lang="en-US" sz="2400" b="1" dirty="0" err="1"/>
              <a:t>interno</a:t>
            </a:r>
            <a:r>
              <a:rPr lang="en-US" sz="2400" dirty="0"/>
              <a:t>: la </a:t>
            </a:r>
            <a:r>
              <a:rPr lang="en-US" sz="2400" dirty="0" err="1"/>
              <a:t>questione</a:t>
            </a:r>
            <a:r>
              <a:rPr lang="en-US" sz="2400" dirty="0"/>
              <a:t> indigene per </a:t>
            </a:r>
            <a:r>
              <a:rPr lang="en-US" sz="2400" dirty="0" err="1"/>
              <a:t>studiare</a:t>
            </a:r>
            <a:r>
              <a:rPr lang="en-US" sz="2400" dirty="0"/>
              <a:t> un </a:t>
            </a:r>
            <a:r>
              <a:rPr lang="en-US" sz="2400" dirty="0" err="1"/>
              <a:t>fronte</a:t>
            </a:r>
            <a:r>
              <a:rPr lang="en-US" sz="2400" dirty="0"/>
              <a:t>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ampio</a:t>
            </a:r>
            <a:r>
              <a:rPr lang="en-US" sz="2400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Da </a:t>
            </a:r>
            <a:r>
              <a:rPr lang="en-GB" sz="2400" dirty="0" err="1"/>
              <a:t>Matta</a:t>
            </a:r>
            <a:r>
              <a:rPr lang="en-GB" sz="2400" i="1" dirty="0"/>
              <a:t>: O </a:t>
            </a:r>
            <a:r>
              <a:rPr lang="en-GB" sz="2400" i="1" dirty="0" err="1"/>
              <a:t>que</a:t>
            </a:r>
            <a:r>
              <a:rPr lang="en-GB" sz="2400" i="1" dirty="0"/>
              <a:t> </a:t>
            </a:r>
            <a:r>
              <a:rPr lang="en-GB" sz="2400" i="1" dirty="0" err="1"/>
              <a:t>faz</a:t>
            </a:r>
            <a:r>
              <a:rPr lang="en-GB" sz="2400" i="1" dirty="0"/>
              <a:t> o </a:t>
            </a:r>
            <a:r>
              <a:rPr lang="en-GB" sz="2400" i="1" dirty="0" err="1"/>
              <a:t>Brasil</a:t>
            </a:r>
            <a:r>
              <a:rPr lang="en-GB" sz="2400" i="1" dirty="0"/>
              <a:t>, </a:t>
            </a:r>
            <a:r>
              <a:rPr lang="en-GB" sz="2400" i="1" dirty="0" err="1"/>
              <a:t>Brasil</a:t>
            </a:r>
            <a:endParaRPr lang="en-US" sz="2000" i="1" dirty="0"/>
          </a:p>
          <a:p>
            <a:pPr algn="r"/>
            <a:r>
              <a:rPr lang="en-US" sz="2000" b="1" i="1" dirty="0"/>
              <a:t>Cardoso de Oliveira </a:t>
            </a:r>
            <a:r>
              <a:rPr lang="en-US" sz="2000" i="1" dirty="0"/>
              <a:t>"</a:t>
            </a:r>
            <a:r>
              <a:rPr lang="en-US" sz="2000" b="1" i="1" dirty="0"/>
              <a:t>O </a:t>
            </a:r>
            <a:r>
              <a:rPr lang="en-US" sz="2000" b="1" i="1" dirty="0" err="1"/>
              <a:t>Índio</a:t>
            </a:r>
            <a:r>
              <a:rPr lang="en-US" sz="2000" b="1" i="1" dirty="0"/>
              <a:t> no </a:t>
            </a:r>
            <a:r>
              <a:rPr lang="en-US" sz="2000" b="1" i="1" dirty="0" err="1"/>
              <a:t>mundo</a:t>
            </a:r>
            <a:r>
              <a:rPr lang="en-US" sz="2000" b="1" i="1" dirty="0"/>
              <a:t> dos </a:t>
            </a:r>
            <a:r>
              <a:rPr lang="en-US" sz="2000" b="1" i="1" dirty="0" err="1"/>
              <a:t>brancos</a:t>
            </a:r>
            <a:r>
              <a:rPr lang="en-US" sz="2000" i="1" dirty="0"/>
              <a:t>" (1964), de Roberto</a:t>
            </a:r>
          </a:p>
          <a:p>
            <a:pPr algn="r"/>
            <a:r>
              <a:rPr lang="en-US" sz="2000" b="1" i="1" dirty="0"/>
              <a:t>Da </a:t>
            </a:r>
            <a:r>
              <a:rPr lang="en-US" sz="2000" b="1" i="1" dirty="0" err="1"/>
              <a:t>Matta</a:t>
            </a:r>
            <a:r>
              <a:rPr lang="en-US" sz="2000" b="1" i="1" dirty="0"/>
              <a:t> e </a:t>
            </a:r>
            <a:r>
              <a:rPr lang="en-US" sz="2000" b="1" i="1" dirty="0" err="1"/>
              <a:t>Roque</a:t>
            </a:r>
            <a:r>
              <a:rPr lang="en-US" sz="2000" b="1" i="1" dirty="0"/>
              <a:t> de Barros </a:t>
            </a:r>
            <a:r>
              <a:rPr lang="en-US" sz="2000" i="1" dirty="0"/>
              <a:t>"</a:t>
            </a:r>
            <a:r>
              <a:rPr lang="en-US" sz="2000" i="1" dirty="0" err="1"/>
              <a:t>Índios</a:t>
            </a:r>
            <a:r>
              <a:rPr lang="en-US" sz="2000" i="1" dirty="0"/>
              <a:t> e </a:t>
            </a:r>
            <a:r>
              <a:rPr lang="en-US" sz="2000" i="1" dirty="0" err="1"/>
              <a:t>castanheiros</a:t>
            </a:r>
            <a:r>
              <a:rPr lang="en-US" sz="2000" i="1" dirty="0"/>
              <a:t>" (1967)</a:t>
            </a:r>
          </a:p>
          <a:p>
            <a:pPr algn="r"/>
            <a:endParaRPr lang="en-US" sz="2400" i="1" dirty="0">
              <a:solidFill>
                <a:srgbClr val="4B5064"/>
              </a:solidFill>
            </a:endParaRPr>
          </a:p>
          <a:p>
            <a:pPr algn="r"/>
            <a:endParaRPr lang="en-US" sz="2400" i="1" dirty="0">
              <a:solidFill>
                <a:srgbClr val="4B5064"/>
              </a:solidFill>
            </a:endParaRPr>
          </a:p>
          <a:p>
            <a:pPr algn="r"/>
            <a:endParaRPr lang="en-US" sz="2400" i="1" dirty="0">
              <a:solidFill>
                <a:srgbClr val="4B5064"/>
              </a:solidFill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64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696" y="172059"/>
            <a:ext cx="693837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Guerra sin fin</a:t>
            </a:r>
            <a:r>
              <a:rPr lang="mr-IN" sz="32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…</a:t>
            </a:r>
            <a:endParaRPr lang="en-US" sz="3200" dirty="0"/>
          </a:p>
        </p:txBody>
      </p:sp>
      <p:pic>
        <p:nvPicPr>
          <p:cNvPr id="3" name="Picture 2" descr="Schermata 2021-10-28 alle 15.30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843"/>
            <a:ext cx="10198100" cy="5067300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62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749063" y="1234431"/>
            <a:ext cx="596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Relatório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Figueiredo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4921541" y="2518678"/>
            <a:ext cx="63900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err="1"/>
              <a:t>Dallo</a:t>
            </a:r>
            <a:r>
              <a:rPr lang="en-US" sz="2800" dirty="0"/>
              <a:t> SPI </a:t>
            </a:r>
            <a:r>
              <a:rPr lang="en-US" sz="2800" dirty="0" err="1"/>
              <a:t>alla</a:t>
            </a:r>
            <a:r>
              <a:rPr lang="en-US" sz="2800" dirty="0"/>
              <a:t> FUNAI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La </a:t>
            </a:r>
            <a:r>
              <a:rPr lang="en-US" sz="2800" dirty="0" err="1"/>
              <a:t>scoperta</a:t>
            </a:r>
            <a:r>
              <a:rPr lang="en-US" sz="2800" dirty="0"/>
              <a:t> 2013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err="1"/>
              <a:t>Comissão</a:t>
            </a:r>
            <a:r>
              <a:rPr lang="en-US" sz="2800" dirty="0"/>
              <a:t> </a:t>
            </a:r>
            <a:r>
              <a:rPr lang="en-US" sz="2800" dirty="0" err="1"/>
              <a:t>Nacional</a:t>
            </a:r>
            <a:r>
              <a:rPr lang="en-US" sz="2800" dirty="0"/>
              <a:t> da </a:t>
            </a:r>
            <a:r>
              <a:rPr lang="en-US" sz="2800" dirty="0" err="1"/>
              <a:t>Verdade</a:t>
            </a:r>
            <a:r>
              <a:rPr lang="en-US" sz="2800" dirty="0"/>
              <a:t>  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2" name="Picture 1" descr="Relatorio Figueireid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9"/>
          <a:stretch/>
        </p:blipFill>
        <p:spPr>
          <a:xfrm>
            <a:off x="0" y="0"/>
            <a:ext cx="4344234" cy="614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55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6567" y="95582"/>
            <a:ext cx="7675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differenti sfumature dell’alterità (</a:t>
            </a:r>
            <a:r>
              <a:rPr lang="it-IT" sz="32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Peirano</a:t>
            </a:r>
            <a:r>
              <a:rPr lang="it-IT" sz="32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2000)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Picture 9" descr="Galvã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94" y="1125565"/>
            <a:ext cx="5634806" cy="4950648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0" y="1187946"/>
            <a:ext cx="6116887" cy="48883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300" dirty="0" err="1"/>
              <a:t>Una</a:t>
            </a:r>
            <a:r>
              <a:rPr lang="en-US" sz="2300" dirty="0"/>
              <a:t> </a:t>
            </a:r>
            <a:r>
              <a:rPr lang="en-US" sz="2300" dirty="0" err="1"/>
              <a:t>alterità</a:t>
            </a:r>
            <a:r>
              <a:rPr lang="en-US" sz="2300" dirty="0"/>
              <a:t> </a:t>
            </a:r>
            <a:r>
              <a:rPr lang="en-US" sz="2300" dirty="0" err="1"/>
              <a:t>contestuale</a:t>
            </a:r>
            <a:r>
              <a:rPr lang="en-US" sz="2300" dirty="0"/>
              <a:t>, non </a:t>
            </a:r>
            <a:r>
              <a:rPr lang="en-US" sz="2300" dirty="0" err="1"/>
              <a:t>storica</a:t>
            </a:r>
            <a:r>
              <a:rPr lang="en-US" sz="2300" dirty="0"/>
              <a:t> e non “</a:t>
            </a:r>
            <a:r>
              <a:rPr lang="en-US" sz="2300" dirty="0" err="1"/>
              <a:t>autentica</a:t>
            </a:r>
            <a:r>
              <a:rPr lang="en-US" sz="2300" dirty="0"/>
              <a:t>”</a:t>
            </a:r>
          </a:p>
          <a:p>
            <a:pPr lvl="1"/>
            <a:r>
              <a:rPr lang="en-US" sz="2300" dirty="0" err="1"/>
              <a:t>L’alterità</a:t>
            </a:r>
            <a:r>
              <a:rPr lang="en-US" sz="2300" dirty="0"/>
              <a:t> </a:t>
            </a:r>
            <a:r>
              <a:rPr lang="en-US" sz="2300" dirty="0" err="1"/>
              <a:t>radicale</a:t>
            </a:r>
            <a:r>
              <a:rPr lang="en-US" sz="2300" dirty="0"/>
              <a:t>: </a:t>
            </a:r>
            <a:r>
              <a:rPr lang="en-US" sz="2300" dirty="0" err="1"/>
              <a:t>l’etnologia</a:t>
            </a:r>
            <a:r>
              <a:rPr lang="en-US" sz="2300" dirty="0"/>
              <a:t> </a:t>
            </a:r>
            <a:r>
              <a:rPr lang="en-US" sz="2300" dirty="0" err="1"/>
              <a:t>indigena</a:t>
            </a:r>
            <a:r>
              <a:rPr lang="en-US" sz="2300" dirty="0"/>
              <a:t>,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progetti</a:t>
            </a:r>
            <a:r>
              <a:rPr lang="en-US" sz="2300" dirty="0"/>
              <a:t> </a:t>
            </a:r>
            <a:r>
              <a:rPr lang="en-US" sz="2300" dirty="0" err="1"/>
              <a:t>strutturalisti</a:t>
            </a:r>
            <a:r>
              <a:rPr lang="en-US" sz="2300" dirty="0"/>
              <a:t>, Levi-Strauss</a:t>
            </a:r>
          </a:p>
          <a:p>
            <a:pPr lvl="1"/>
            <a:r>
              <a:rPr lang="en-US" sz="2300" dirty="0"/>
              <a:t>Il </a:t>
            </a:r>
            <a:r>
              <a:rPr lang="en-US" sz="2300" dirty="0" err="1"/>
              <a:t>contatto</a:t>
            </a:r>
            <a:r>
              <a:rPr lang="en-US" sz="2300" dirty="0"/>
              <a:t> con </a:t>
            </a:r>
            <a:r>
              <a:rPr lang="en-US" sz="2300" dirty="0" err="1"/>
              <a:t>l’alterità</a:t>
            </a:r>
            <a:r>
              <a:rPr lang="en-US" sz="2300" dirty="0"/>
              <a:t>: il </a:t>
            </a:r>
            <a:r>
              <a:rPr lang="en-US" sz="2300" dirty="0" err="1"/>
              <a:t>concetto</a:t>
            </a:r>
            <a:r>
              <a:rPr lang="en-US" sz="2300" dirty="0"/>
              <a:t> di </a:t>
            </a:r>
            <a:r>
              <a:rPr lang="en-US" sz="2300" dirty="0" err="1"/>
              <a:t>frizione</a:t>
            </a:r>
            <a:r>
              <a:rPr lang="en-US" sz="2300" dirty="0"/>
              <a:t> </a:t>
            </a:r>
            <a:r>
              <a:rPr lang="en-US" sz="2300" dirty="0" err="1"/>
              <a:t>interetnica</a:t>
            </a:r>
            <a:r>
              <a:rPr lang="en-US" sz="2300" dirty="0"/>
              <a:t> di Cardoso de Oliveira, Joao Pacheco: </a:t>
            </a:r>
            <a:r>
              <a:rPr lang="en-US" sz="2300" dirty="0" err="1"/>
              <a:t>etnogenesi</a:t>
            </a:r>
            <a:r>
              <a:rPr lang="en-US" sz="2300" dirty="0"/>
              <a:t> e </a:t>
            </a:r>
            <a:r>
              <a:rPr lang="en-US" sz="2300" dirty="0" err="1"/>
              <a:t>territorializazione</a:t>
            </a:r>
            <a:r>
              <a:rPr lang="en-US" sz="2300" dirty="0"/>
              <a:t>, </a:t>
            </a:r>
            <a:r>
              <a:rPr lang="en-US" sz="2300" b="1" i="1" dirty="0" err="1"/>
              <a:t>indios</a:t>
            </a:r>
            <a:r>
              <a:rPr lang="en-US" sz="2300" b="1" i="1" dirty="0"/>
              <a:t> </a:t>
            </a:r>
            <a:r>
              <a:rPr lang="en-US" sz="2300" b="1" i="1" dirty="0" err="1"/>
              <a:t>misturados</a:t>
            </a:r>
            <a:r>
              <a:rPr lang="en-US" sz="2300" i="1" dirty="0"/>
              <a:t>, la </a:t>
            </a:r>
            <a:r>
              <a:rPr lang="en-US" sz="2300" dirty="0" err="1"/>
              <a:t>profondità</a:t>
            </a:r>
            <a:r>
              <a:rPr lang="en-US" sz="2300" dirty="0"/>
              <a:t> </a:t>
            </a:r>
            <a:r>
              <a:rPr lang="en-US" sz="2300" dirty="0" err="1"/>
              <a:t>storica</a:t>
            </a:r>
            <a:r>
              <a:rPr lang="en-US" sz="2300" i="1" dirty="0"/>
              <a:t>, </a:t>
            </a:r>
            <a:r>
              <a:rPr lang="en-US" sz="2300" i="1" dirty="0" err="1"/>
              <a:t>antropologia</a:t>
            </a:r>
            <a:r>
              <a:rPr lang="en-US" sz="2300" i="1" dirty="0"/>
              <a:t> </a:t>
            </a:r>
            <a:r>
              <a:rPr lang="en-US" sz="2300" i="1" dirty="0" err="1"/>
              <a:t>engajada</a:t>
            </a:r>
            <a:endParaRPr lang="en-US" sz="2300" dirty="0"/>
          </a:p>
          <a:p>
            <a:pPr lvl="1" algn="just"/>
            <a:r>
              <a:rPr lang="en-US" sz="2300" dirty="0" err="1"/>
              <a:t>L’alterità</a:t>
            </a:r>
            <a:r>
              <a:rPr lang="en-US" sz="2300" dirty="0"/>
              <a:t> in casa: </a:t>
            </a:r>
            <a:r>
              <a:rPr lang="en-US" sz="2300" dirty="0" err="1"/>
              <a:t>l’antropologia</a:t>
            </a:r>
            <a:r>
              <a:rPr lang="en-US" sz="2300" dirty="0"/>
              <a:t> </a:t>
            </a:r>
            <a:r>
              <a:rPr lang="en-US" sz="2300" dirty="0" err="1"/>
              <a:t>urbana</a:t>
            </a:r>
            <a:r>
              <a:rPr lang="en-US" sz="2300" dirty="0"/>
              <a:t>, </a:t>
            </a:r>
            <a:r>
              <a:rPr lang="en-US" sz="2300" dirty="0" err="1"/>
              <a:t>gli</a:t>
            </a:r>
            <a:r>
              <a:rPr lang="en-US" sz="2300" dirty="0"/>
              <a:t> </a:t>
            </a:r>
            <a:r>
              <a:rPr lang="en-US" sz="2300" dirty="0" err="1"/>
              <a:t>studi</a:t>
            </a:r>
            <a:r>
              <a:rPr lang="en-US" sz="2300" dirty="0"/>
              <a:t> </a:t>
            </a:r>
            <a:r>
              <a:rPr lang="en-US" sz="2300" dirty="0" err="1"/>
              <a:t>sull’identità</a:t>
            </a:r>
            <a:r>
              <a:rPr lang="en-US" sz="2300" dirty="0"/>
              <a:t> </a:t>
            </a:r>
            <a:r>
              <a:rPr lang="en-US" sz="2300" dirty="0" err="1"/>
              <a:t>nazionale</a:t>
            </a:r>
            <a:r>
              <a:rPr lang="en-US" sz="2300" dirty="0"/>
              <a:t>: </a:t>
            </a:r>
            <a:r>
              <a:rPr lang="en-US" sz="2300" i="1" dirty="0"/>
              <a:t>o </a:t>
            </a:r>
            <a:r>
              <a:rPr lang="en-US" sz="2300" i="1" dirty="0" err="1"/>
              <a:t>que</a:t>
            </a:r>
            <a:r>
              <a:rPr lang="en-US" sz="2300" i="1" dirty="0"/>
              <a:t> </a:t>
            </a:r>
            <a:r>
              <a:rPr lang="en-US" sz="2300" i="1" dirty="0" err="1"/>
              <a:t>faz</a:t>
            </a:r>
            <a:r>
              <a:rPr lang="en-US" sz="2300" i="1" dirty="0"/>
              <a:t> o </a:t>
            </a:r>
            <a:r>
              <a:rPr lang="en-US" sz="2300" i="1" dirty="0" err="1"/>
              <a:t>brasil</a:t>
            </a:r>
            <a:r>
              <a:rPr lang="en-US" sz="2300" i="1" dirty="0"/>
              <a:t> </a:t>
            </a:r>
            <a:r>
              <a:rPr lang="en-US" sz="2300" i="1" dirty="0" err="1"/>
              <a:t>Brasil</a:t>
            </a:r>
            <a:r>
              <a:rPr lang="en-US" sz="2300" i="1" dirty="0"/>
              <a:t>? </a:t>
            </a:r>
            <a:r>
              <a:rPr lang="en-US" sz="2300" dirty="0"/>
              <a:t>Da </a:t>
            </a:r>
            <a:r>
              <a:rPr lang="en-US" sz="2300" dirty="0" err="1"/>
              <a:t>Matta</a:t>
            </a:r>
            <a:endParaRPr lang="en-US" sz="2300" i="1" dirty="0"/>
          </a:p>
          <a:p>
            <a:pPr lvl="1" algn="just"/>
            <a:r>
              <a:rPr lang="en-US" sz="2300" dirty="0" err="1"/>
              <a:t>Alterità</a:t>
            </a:r>
            <a:r>
              <a:rPr lang="en-US" sz="2300" dirty="0"/>
              <a:t> minima: </a:t>
            </a:r>
            <a:r>
              <a:rPr lang="en-US" sz="2300" dirty="0" err="1"/>
              <a:t>sulla</a:t>
            </a:r>
            <a:r>
              <a:rPr lang="en-US" sz="2300" dirty="0"/>
              <a:t> </a:t>
            </a:r>
            <a:r>
              <a:rPr lang="en-US" sz="2300" dirty="0" err="1"/>
              <a:t>storia</a:t>
            </a:r>
            <a:r>
              <a:rPr lang="en-US" sz="2300" dirty="0"/>
              <a:t> e </a:t>
            </a:r>
            <a:r>
              <a:rPr lang="en-US" sz="2300" dirty="0" err="1"/>
              <a:t>teorie</a:t>
            </a:r>
            <a:r>
              <a:rPr lang="en-US" sz="2300" dirty="0"/>
              <a:t> </a:t>
            </a:r>
            <a:r>
              <a:rPr lang="en-US" sz="2300" dirty="0" err="1"/>
              <a:t>dell’antropologia</a:t>
            </a:r>
            <a:r>
              <a:rPr lang="en-US" sz="2300" dirty="0"/>
              <a:t> e </a:t>
            </a:r>
            <a:r>
              <a:rPr lang="en-US" sz="2300" dirty="0" err="1"/>
              <a:t>degli</a:t>
            </a:r>
            <a:r>
              <a:rPr lang="en-US" sz="2300" dirty="0"/>
              <a:t> </a:t>
            </a:r>
            <a:r>
              <a:rPr lang="en-US" sz="2300" dirty="0" err="1"/>
              <a:t>antropologi</a:t>
            </a:r>
            <a:r>
              <a:rPr lang="en-US" sz="2300" dirty="0"/>
              <a:t>, le </a:t>
            </a:r>
            <a:r>
              <a:rPr lang="en-US" sz="2300" dirty="0" err="1"/>
              <a:t>scienze</a:t>
            </a:r>
            <a:r>
              <a:rPr lang="en-US" sz="2300" dirty="0"/>
              <a:t> </a:t>
            </a:r>
            <a:r>
              <a:rPr lang="en-US" sz="2300" dirty="0" err="1"/>
              <a:t>sociali</a:t>
            </a:r>
            <a:r>
              <a:rPr lang="en-US" sz="2300" dirty="0"/>
              <a:t> e </a:t>
            </a:r>
            <a:r>
              <a:rPr lang="en-US" sz="2300" dirty="0" err="1"/>
              <a:t>l’ideologia</a:t>
            </a:r>
            <a:r>
              <a:rPr lang="en-US" sz="2300" dirty="0"/>
              <a:t> </a:t>
            </a:r>
            <a:r>
              <a:rPr lang="en-US" sz="2300" dirty="0" err="1"/>
              <a:t>nazionale</a:t>
            </a:r>
            <a:endParaRPr lang="en-US" sz="23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88427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-1" y="0"/>
            <a:ext cx="6787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L’altro interno: </a:t>
            </a:r>
            <a:r>
              <a:rPr lang="it-IT" sz="3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it-IT" sz="3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presença</a:t>
            </a:r>
            <a:r>
              <a:rPr lang="it-IT" sz="3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certamente ‘</a:t>
            </a:r>
            <a:r>
              <a:rPr lang="it-IT" sz="3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incômoda</a:t>
            </a:r>
            <a:r>
              <a:rPr lang="it-IT" sz="3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</a:t>
            </a:r>
            <a:r>
              <a:rPr lang="it-IT" sz="3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</a:t>
            </a:r>
            <a:r>
              <a:rPr lang="it-IT" sz="3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grupos</a:t>
            </a:r>
            <a:r>
              <a:rPr lang="it-IT" sz="3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tribais</a:t>
            </a:r>
            <a:r>
              <a:rPr lang="it-IT" sz="3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it-IT" sz="3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(Cardoso de Oliveira 1978)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5882521" y="1342428"/>
            <a:ext cx="631086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600" dirty="0"/>
              <a:t>Il compromesso con lo stato nazione. </a:t>
            </a:r>
          </a:p>
          <a:p>
            <a:pPr marL="457200" indent="-457200">
              <a:buFont typeface="Arial"/>
              <a:buChar char="•"/>
            </a:pPr>
            <a:r>
              <a:rPr lang="it-IT" sz="2600" dirty="0"/>
              <a:t>le ricerche rivolte alle questioni interne al paese, risolvere i dilemmi nazionali</a:t>
            </a:r>
          </a:p>
          <a:p>
            <a:pPr marL="457200" indent="-457200">
              <a:buFont typeface="Arial"/>
              <a:buChar char="•"/>
            </a:pPr>
            <a:r>
              <a:rPr lang="it-IT" sz="2600" dirty="0"/>
              <a:t>la nazione come tipo di cultura: unità di territorio - unità culturale, una totalità omogenea</a:t>
            </a:r>
            <a:r>
              <a:rPr lang="it-IT" sz="2600" i="1" dirty="0"/>
              <a:t>, </a:t>
            </a:r>
            <a:r>
              <a:rPr lang="it-IT" sz="2600" dirty="0"/>
              <a:t>approccio culturalista </a:t>
            </a:r>
          </a:p>
          <a:p>
            <a:pPr marL="457200" indent="-457200">
              <a:buFont typeface="Arial"/>
              <a:buChar char="•"/>
            </a:pPr>
            <a:r>
              <a:rPr lang="it-IT" sz="2600" dirty="0"/>
              <a:t>l’altro interno è l’altro che deve essere “incorporato” nel progetto nazionale: </a:t>
            </a:r>
            <a:r>
              <a:rPr lang="en-US" sz="2800" b="1" i="1" dirty="0" err="1"/>
              <a:t>Aculturação</a:t>
            </a:r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i="1" dirty="0" err="1"/>
              <a:t>Una</a:t>
            </a:r>
            <a:r>
              <a:rPr lang="en-US" sz="2800" i="1" dirty="0"/>
              <a:t> </a:t>
            </a:r>
            <a:r>
              <a:rPr lang="en-US" sz="2800" i="1" dirty="0" err="1"/>
              <a:t>scienza</a:t>
            </a:r>
            <a:r>
              <a:rPr lang="en-US" sz="2800" i="1" dirty="0"/>
              <a:t> </a:t>
            </a:r>
            <a:r>
              <a:rPr lang="en-US" sz="2800" i="1" dirty="0" err="1"/>
              <a:t>sociale</a:t>
            </a:r>
            <a:r>
              <a:rPr lang="en-US" sz="2800" i="1" dirty="0"/>
              <a:t> </a:t>
            </a:r>
            <a:r>
              <a:rPr lang="en-US" sz="2800" b="1" i="1" dirty="0" err="1"/>
              <a:t>comprometida</a:t>
            </a:r>
            <a:r>
              <a:rPr lang="en-US" sz="2800" b="1" i="1" dirty="0"/>
              <a:t> </a:t>
            </a:r>
            <a:r>
              <a:rPr lang="en-US" sz="2800" b="1" dirty="0"/>
              <a:t>e</a:t>
            </a:r>
            <a:r>
              <a:rPr lang="en-US" sz="2800" b="1" i="1" dirty="0"/>
              <a:t> </a:t>
            </a:r>
            <a:r>
              <a:rPr lang="en-US" sz="2800" b="1" i="1" dirty="0" err="1"/>
              <a:t>transformadora</a:t>
            </a:r>
            <a:endParaRPr lang="it-IT" sz="2600" b="1" i="1" dirty="0"/>
          </a:p>
          <a:p>
            <a:pPr marL="457200" indent="-457200">
              <a:buFont typeface="Arial"/>
              <a:buChar char="•"/>
            </a:pPr>
            <a:endParaRPr lang="en-US" sz="2600" dirty="0"/>
          </a:p>
          <a:p>
            <a:endParaRPr lang="en-US" sz="2600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2" name="Picture Placeholder 1" descr="090505[1]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" b="-1314"/>
          <a:stretch/>
        </p:blipFill>
        <p:spPr>
          <a:xfrm>
            <a:off x="0" y="2123980"/>
            <a:ext cx="5846879" cy="3970667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23633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93396" y="214615"/>
            <a:ext cx="5963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Branqueamento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Miscigenação</a:t>
            </a:r>
            <a:endParaRPr lang="it-IT" sz="4000" b="1" i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6110340" y="1267869"/>
            <a:ext cx="5880319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800" dirty="0"/>
              <a:t>La fine della schiavitù nel 1888 e la nascita della nazione</a:t>
            </a:r>
          </a:p>
          <a:p>
            <a:pPr marL="457200" indent="-457200">
              <a:buFont typeface="Arial"/>
              <a:buChar char="•"/>
            </a:pPr>
            <a:r>
              <a:rPr lang="it-IT" sz="2800" dirty="0"/>
              <a:t>identità nazionale = unità razziale</a:t>
            </a:r>
          </a:p>
          <a:p>
            <a:pPr marL="457200" indent="-457200">
              <a:buFont typeface="Arial"/>
              <a:buChar char="•"/>
            </a:pPr>
            <a:r>
              <a:rPr lang="it-IT" sz="2800" dirty="0"/>
              <a:t>costruzione di una </a:t>
            </a:r>
            <a:r>
              <a:rPr lang="it-IT" sz="2800" i="1" dirty="0" err="1"/>
              <a:t>brasilianità</a:t>
            </a:r>
            <a:r>
              <a:rPr lang="it-IT" sz="2800" i="1" dirty="0"/>
              <a:t> </a:t>
            </a:r>
            <a:r>
              <a:rPr lang="it-IT" sz="2800" dirty="0"/>
              <a:t>moderna: </a:t>
            </a:r>
            <a:r>
              <a:rPr lang="en-GB" sz="2800" dirty="0"/>
              <a:t>2 </a:t>
            </a:r>
            <a:r>
              <a:rPr lang="en-GB" sz="2800" dirty="0" err="1"/>
              <a:t>tensioni</a:t>
            </a:r>
            <a:r>
              <a:rPr lang="en-GB" sz="2800" dirty="0"/>
              <a:t>: la </a:t>
            </a:r>
            <a:r>
              <a:rPr lang="en-GB" sz="2800" dirty="0" err="1"/>
              <a:t>politica</a:t>
            </a:r>
            <a:r>
              <a:rPr lang="en-GB" sz="2800" dirty="0"/>
              <a:t> del </a:t>
            </a:r>
            <a:r>
              <a:rPr lang="en-GB" sz="2800" i="1" dirty="0" err="1"/>
              <a:t>branqueamiento</a:t>
            </a:r>
            <a:r>
              <a:rPr lang="en-GB" sz="2800" dirty="0"/>
              <a:t> la </a:t>
            </a:r>
            <a:r>
              <a:rPr lang="en-GB" sz="2800" dirty="0" err="1"/>
              <a:t>spinta</a:t>
            </a:r>
            <a:r>
              <a:rPr lang="en-GB" sz="2800" dirty="0"/>
              <a:t> </a:t>
            </a:r>
            <a:r>
              <a:rPr lang="en-GB" sz="2800" i="1" dirty="0" err="1"/>
              <a:t>miscigenação</a:t>
            </a:r>
            <a:endParaRPr lang="en-GB" sz="2800" i="1" dirty="0"/>
          </a:p>
          <a:p>
            <a:pPr marL="285750" indent="-285750">
              <a:buFont typeface="Arial"/>
              <a:buChar char="•"/>
            </a:pPr>
            <a:r>
              <a:rPr lang="it-IT" sz="2800" dirty="0"/>
              <a:t>Compromessi e contraddizioni del meticciato come tappa di passaggio</a:t>
            </a:r>
          </a:p>
          <a:p>
            <a:pPr marL="285750" lvl="0" indent="-285750">
              <a:buFont typeface="Arial"/>
              <a:buChar char="•"/>
            </a:pPr>
            <a:r>
              <a:rPr lang="en-US" sz="2800" dirty="0"/>
              <a:t>Lo SPI, 1910 - </a:t>
            </a:r>
            <a:r>
              <a:rPr lang="en-US" sz="2800" i="1" dirty="0" err="1"/>
              <a:t>Serviço</a:t>
            </a:r>
            <a:r>
              <a:rPr lang="en-US" sz="2800" i="1" dirty="0"/>
              <a:t> de </a:t>
            </a:r>
            <a:r>
              <a:rPr lang="en-US" sz="2800" i="1" dirty="0" err="1"/>
              <a:t>Proteção</a:t>
            </a:r>
            <a:r>
              <a:rPr lang="en-US" sz="2800" i="1" dirty="0"/>
              <a:t> </a:t>
            </a:r>
            <a:r>
              <a:rPr lang="en-US" sz="2800" i="1" dirty="0" err="1"/>
              <a:t>aos</a:t>
            </a:r>
            <a:r>
              <a:rPr lang="en-US" sz="2800" i="1" dirty="0"/>
              <a:t> </a:t>
            </a:r>
            <a:r>
              <a:rPr lang="en-US" sz="2800" i="1" dirty="0" err="1"/>
              <a:t>Índios</a:t>
            </a:r>
            <a:endParaRPr lang="en-US" sz="2800" i="1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1" name="Picture Placeholder 2"/>
          <p:cNvPicPr>
            <a:picLocks noChangeAspect="1"/>
          </p:cNvPicPr>
          <p:nvPr/>
        </p:nvPicPr>
        <p:blipFill rotWithShape="1">
          <a:blip r:embed="rId4"/>
          <a:srcRect l="4014" r="2469"/>
          <a:stretch/>
        </p:blipFill>
        <p:spPr>
          <a:xfrm>
            <a:off x="1" y="1646048"/>
            <a:ext cx="5462672" cy="446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087372" y="1591257"/>
            <a:ext cx="5963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O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Abaporu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 </a:t>
            </a:r>
            <a:b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(Tarsilia do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Amaral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5461515" y="3936448"/>
            <a:ext cx="65700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</a:t>
            </a:r>
            <a:r>
              <a:rPr lang="en-US" sz="2800" dirty="0" err="1"/>
              <a:t>precisamos</a:t>
            </a:r>
            <a:r>
              <a:rPr lang="en-US" sz="2800" dirty="0"/>
              <a:t> </a:t>
            </a:r>
            <a:r>
              <a:rPr lang="en-US" sz="2800" dirty="0" err="1"/>
              <a:t>desvepucisar</a:t>
            </a:r>
            <a:r>
              <a:rPr lang="en-US" sz="2800" dirty="0"/>
              <a:t> </a:t>
            </a:r>
            <a:r>
              <a:rPr lang="en-US" sz="2800" dirty="0" err="1"/>
              <a:t>descolombizar</a:t>
            </a:r>
            <a:r>
              <a:rPr lang="en-US" sz="2800" dirty="0"/>
              <a:t> a America e </a:t>
            </a:r>
            <a:r>
              <a:rPr lang="en-US" sz="2800" dirty="0" err="1"/>
              <a:t>descabralizar</a:t>
            </a:r>
            <a:r>
              <a:rPr lang="en-US" sz="2800" dirty="0"/>
              <a:t> o </a:t>
            </a:r>
            <a:r>
              <a:rPr lang="en-US" sz="2800" dirty="0" err="1"/>
              <a:t>Brasil</a:t>
            </a:r>
            <a:r>
              <a:rPr lang="en-US" sz="2800" dirty="0"/>
              <a:t>”  </a:t>
            </a:r>
            <a:r>
              <a:rPr lang="en-US" sz="2800" i="1" dirty="0"/>
              <a:t>O manifesto </a:t>
            </a:r>
            <a:r>
              <a:rPr lang="en-US" sz="2800" i="1" dirty="0" err="1"/>
              <a:t>Antropófago</a:t>
            </a:r>
            <a:r>
              <a:rPr lang="en-US" sz="2800" dirty="0"/>
              <a:t>, Oswald de Andrade</a:t>
            </a:r>
          </a:p>
          <a:p>
            <a:endParaRPr lang="en-US" sz="2800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1" name="Picture Placeholder 4" descr="11 (9)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r="97"/>
          <a:stretch/>
        </p:blipFill>
        <p:spPr>
          <a:xfrm>
            <a:off x="-1" y="-87797"/>
            <a:ext cx="5217749" cy="61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/>
          <p:cNvSpPr txBox="1"/>
          <p:nvPr/>
        </p:nvSpPr>
        <p:spPr>
          <a:xfrm>
            <a:off x="6540522" y="113626"/>
            <a:ext cx="4829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Estado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Novo </a:t>
            </a:r>
          </a:p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mística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</a:p>
          <a:p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64459" y="2457250"/>
            <a:ext cx="5353417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800" dirty="0">
                <a:solidFill>
                  <a:srgbClr val="000000"/>
                </a:solidFill>
                <a:ea typeface="ＭＳ Ｐゴシック" charset="0"/>
                <a:cs typeface="Rockwell"/>
              </a:rPr>
              <a:t>L’indigeno entra a far parte della costruzione dello stato: assimilazione integrazione, </a:t>
            </a:r>
            <a:r>
              <a:rPr lang="it-IT" sz="2800" dirty="0" err="1">
                <a:solidFill>
                  <a:srgbClr val="000000"/>
                </a:solidFill>
                <a:ea typeface="ＭＳ Ｐゴシック" charset="0"/>
                <a:cs typeface="Rockwell"/>
              </a:rPr>
              <a:t>Vargas</a:t>
            </a:r>
            <a:r>
              <a:rPr lang="it-IT" sz="2800" dirty="0">
                <a:solidFill>
                  <a:srgbClr val="000000"/>
                </a:solidFill>
                <a:ea typeface="ＭＳ Ｐゴシック" charset="0"/>
                <a:cs typeface="Rockwell"/>
              </a:rPr>
              <a:t>: </a:t>
            </a:r>
            <a:r>
              <a:rPr lang="it-IT" sz="2800" dirty="0">
                <a:solidFill>
                  <a:srgbClr val="000000"/>
                </a:solidFill>
              </a:rPr>
              <a:t>“non vogliamo che gli indios rimangano indios!” </a:t>
            </a:r>
            <a:endParaRPr lang="it-IT" sz="2800" dirty="0">
              <a:solidFill>
                <a:srgbClr val="000000"/>
              </a:solidFill>
              <a:ea typeface="ＭＳ Ｐゴシック" charset="0"/>
              <a:cs typeface="Rockwell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Il </a:t>
            </a:r>
            <a:r>
              <a:rPr lang="en-US" sz="2800" dirty="0" err="1"/>
              <a:t>mito</a:t>
            </a:r>
            <a:r>
              <a:rPr lang="en-US" sz="2800" dirty="0"/>
              <a:t> </a:t>
            </a:r>
            <a:r>
              <a:rPr lang="en-US" sz="2800" dirty="0" err="1"/>
              <a:t>delle</a:t>
            </a:r>
            <a:r>
              <a:rPr lang="en-US" sz="2800" dirty="0"/>
              <a:t> 3 </a:t>
            </a:r>
            <a:r>
              <a:rPr lang="en-US" sz="2800" dirty="0" err="1"/>
              <a:t>razze</a:t>
            </a:r>
            <a:r>
              <a:rPr lang="en-US" sz="2800" b="1" dirty="0"/>
              <a:t>: </a:t>
            </a:r>
            <a:r>
              <a:rPr lang="en-US" sz="2800" b="1" i="1" dirty="0" err="1"/>
              <a:t>Democracia</a:t>
            </a:r>
            <a:r>
              <a:rPr lang="en-US" sz="2800" b="1" i="1" dirty="0"/>
              <a:t> Racial</a:t>
            </a:r>
            <a:r>
              <a:rPr lang="en-US" sz="2800" b="1" dirty="0"/>
              <a:t>  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</p:txBody>
      </p:sp>
      <p:pic>
        <p:nvPicPr>
          <p:cNvPr id="5" name="Picture 4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Placeholder 1" descr="varg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r="4134"/>
          <a:stretch>
            <a:fillRect/>
          </a:stretch>
        </p:blipFill>
        <p:spPr>
          <a:xfrm>
            <a:off x="-1" y="1156885"/>
            <a:ext cx="6424775" cy="481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04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2" descr="casagrande_cicerodia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2" r="113"/>
          <a:stretch/>
        </p:blipFill>
        <p:spPr>
          <a:xfrm>
            <a:off x="-40971" y="-3409"/>
            <a:ext cx="5216851" cy="484826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4970257"/>
            <a:ext cx="5039314" cy="9558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Gilberto </a:t>
            </a:r>
            <a:r>
              <a:rPr lang="it-IT" sz="28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Freire</a:t>
            </a:r>
            <a:r>
              <a:rPr lang="it-IT" sz="28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1900-1987 e gli </a:t>
            </a:r>
            <a:r>
              <a:rPr lang="it-IT" sz="28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Estudos</a:t>
            </a:r>
            <a:r>
              <a:rPr lang="it-IT" sz="28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Brasileiros</a:t>
            </a:r>
            <a:endParaRPr lang="it-IT" sz="28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292868" y="617105"/>
            <a:ext cx="5848374" cy="5976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/>
              <a:buChar char="•"/>
            </a:pPr>
            <a:r>
              <a:rPr lang="it-IT" sz="2200" i="1" dirty="0">
                <a:solidFill>
                  <a:srgbClr val="000000"/>
                </a:solidFill>
                <a:ea typeface="ＭＳ Ｐゴシック" charset="0"/>
                <a:cs typeface="Rockwell"/>
              </a:rPr>
              <a:t>Casa-Grande &amp; </a:t>
            </a:r>
            <a:r>
              <a:rPr lang="it-IT" sz="2200" i="1" dirty="0" err="1">
                <a:solidFill>
                  <a:srgbClr val="000000"/>
                </a:solidFill>
                <a:ea typeface="ＭＳ Ｐゴシック" charset="0"/>
                <a:cs typeface="Rockwell"/>
              </a:rPr>
              <a:t>Senzala</a:t>
            </a:r>
            <a:r>
              <a:rPr lang="it-IT" sz="2200" i="1" dirty="0">
                <a:solidFill>
                  <a:srgbClr val="000000"/>
                </a:solidFill>
                <a:ea typeface="ＭＳ Ｐゴシック" charset="0"/>
                <a:cs typeface="Rockwell"/>
              </a:rPr>
              <a:t> (1933) </a:t>
            </a:r>
          </a:p>
          <a:p>
            <a:pPr marL="285750" indent="-285750" algn="just">
              <a:buFont typeface="Arial"/>
              <a:buChar char="•"/>
            </a:pPr>
            <a:r>
              <a:rPr lang="it-IT" sz="2200" i="1" dirty="0">
                <a:solidFill>
                  <a:srgbClr val="000000"/>
                </a:solidFill>
                <a:ea typeface="ＭＳ Ｐゴシック" charset="0"/>
                <a:cs typeface="Rockwell"/>
              </a:rPr>
              <a:t>Padroni e Schiavi (1936) </a:t>
            </a:r>
          </a:p>
          <a:p>
            <a:pPr marL="285750" indent="-285750" algn="just">
              <a:buFont typeface="Arial"/>
              <a:buChar char="•"/>
            </a:pPr>
            <a:r>
              <a:rPr lang="it-IT" sz="2200" i="1" dirty="0" err="1">
                <a:solidFill>
                  <a:srgbClr val="000000"/>
                </a:solidFill>
                <a:cs typeface="Rockwell"/>
              </a:rPr>
              <a:t>Miscigenação</a:t>
            </a:r>
            <a:r>
              <a:rPr lang="it-IT" sz="2200" i="1" dirty="0">
                <a:solidFill>
                  <a:srgbClr val="000000"/>
                </a:solidFill>
                <a:cs typeface="Rockwell"/>
              </a:rPr>
              <a:t> </a:t>
            </a:r>
            <a:r>
              <a:rPr lang="it-IT" sz="2200" dirty="0">
                <a:solidFill>
                  <a:srgbClr val="000000"/>
                </a:solidFill>
                <a:cs typeface="Rockwell"/>
              </a:rPr>
              <a:t>come unità e identità nazionale: </a:t>
            </a:r>
            <a:r>
              <a:rPr lang="it-IT" sz="2200" dirty="0">
                <a:solidFill>
                  <a:srgbClr val="000000"/>
                </a:solidFill>
                <a:ea typeface="ＭＳ Ｐゴシック" charset="0"/>
                <a:cs typeface="Rockwell"/>
              </a:rPr>
              <a:t>il valore positivo della </a:t>
            </a:r>
            <a:r>
              <a:rPr lang="it-IT" sz="2200" i="1" dirty="0" err="1">
                <a:solidFill>
                  <a:srgbClr val="000000"/>
                </a:solidFill>
                <a:cs typeface="Rockwell"/>
              </a:rPr>
              <a:t>miscigenação</a:t>
            </a:r>
            <a:r>
              <a:rPr lang="it-IT" sz="2200" i="1" dirty="0">
                <a:solidFill>
                  <a:srgbClr val="000000"/>
                </a:solidFill>
                <a:cs typeface="Rockwell"/>
              </a:rPr>
              <a:t> </a:t>
            </a:r>
            <a:r>
              <a:rPr lang="it-IT" sz="2200" dirty="0">
                <a:solidFill>
                  <a:srgbClr val="000000"/>
                </a:solidFill>
                <a:cs typeface="Rockwell"/>
              </a:rPr>
              <a:t>e il punto di vista storico</a:t>
            </a:r>
            <a:endParaRPr lang="it-IT" sz="2200" dirty="0">
              <a:solidFill>
                <a:srgbClr val="000000"/>
              </a:solidFill>
              <a:ea typeface="ＭＳ Ｐゴシック" charset="0"/>
              <a:cs typeface="Rockwell"/>
            </a:endParaRPr>
          </a:p>
          <a:p>
            <a:pPr marL="285750" indent="-285750" algn="just">
              <a:buFont typeface="Arial"/>
              <a:buChar char="•"/>
            </a:pPr>
            <a:r>
              <a:rPr lang="it-IT" sz="2200" dirty="0">
                <a:solidFill>
                  <a:srgbClr val="000000"/>
                </a:solidFill>
                <a:ea typeface="ＭＳ Ｐゴシック" charset="0"/>
                <a:cs typeface="Rockwell"/>
              </a:rPr>
              <a:t>Dal concetto di razza biologica a quello di cultura: sviluppo delle scienze storiche e sociali, costruzione di un meticciato come mescolanza culturale. </a:t>
            </a:r>
          </a:p>
          <a:p>
            <a:pPr marL="285750" indent="-285750" algn="just">
              <a:buFont typeface="Arial"/>
              <a:buChar char="•"/>
            </a:pPr>
            <a:r>
              <a:rPr lang="it-IT" sz="2200" dirty="0">
                <a:solidFill>
                  <a:srgbClr val="000000"/>
                </a:solidFill>
                <a:ea typeface="ＭＳ Ｐゴシック" charset="0"/>
                <a:cs typeface="Rockwell"/>
              </a:rPr>
              <a:t>La dimensione familiare e la costruzione sociale le relazioni sessuali come perno centrale delle relazioni tra colonizzatori e colonizzati, padroni e schiavi, la sessualità come importante esercizio del meticciato.</a:t>
            </a:r>
          </a:p>
          <a:p>
            <a:pPr marL="285750" indent="-285750" algn="just">
              <a:buFont typeface="Arial"/>
              <a:buChar char="•"/>
            </a:pPr>
            <a:endParaRPr lang="it-IT" sz="2200" dirty="0">
              <a:solidFill>
                <a:srgbClr val="000000"/>
              </a:solidFill>
              <a:ea typeface="ＭＳ Ｐゴシック" charset="0"/>
              <a:cs typeface="Rockwell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213250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52963"/>
      </p:ext>
    </p:extLst>
  </p:cSld>
  <p:clrMapOvr>
    <a:masterClrMapping/>
  </p:clrMapOvr>
</p:sld>
</file>

<file path=ppt/theme/theme1.xml><?xml version="1.0" encoding="utf-8"?>
<a:theme xmlns:a="http://schemas.openxmlformats.org/drawingml/2006/main" name="20200910_rep_Templat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20200910_rep_Template2.potx</Template>
  <TotalTime>22112</TotalTime>
  <Words>1261</Words>
  <Application>Microsoft Macintosh PowerPoint</Application>
  <PresentationFormat>Widescreen</PresentationFormat>
  <Paragraphs>134</Paragraphs>
  <Slides>17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Rockwell</vt:lpstr>
      <vt:lpstr>Tahoma</vt:lpstr>
      <vt:lpstr>20200910_rep_Template2</vt:lpstr>
      <vt:lpstr>Brasile: Democracia racial e il progetto della nazione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Sofia Venturoli</cp:lastModifiedBy>
  <cp:revision>215</cp:revision>
  <dcterms:created xsi:type="dcterms:W3CDTF">2019-05-28T15:53:33Z</dcterms:created>
  <dcterms:modified xsi:type="dcterms:W3CDTF">2022-10-11T07:34:28Z</dcterms:modified>
</cp:coreProperties>
</file>