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8" r:id="rId5"/>
    <p:sldId id="267" r:id="rId6"/>
    <p:sldId id="270" r:id="rId7"/>
    <p:sldId id="262" r:id="rId8"/>
    <p:sldId id="271" r:id="rId9"/>
    <p:sldId id="264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-232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11/16/20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11/16/20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‹#›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11/16/20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11/16/20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611109"/>
            <a:ext cx="12192000" cy="138950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é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isso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chamamos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brasileira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GB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br>
              <a:rPr lang="en-GB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(Cardoso de Oliveira, 1986) </a:t>
            </a:r>
            <a:endParaRPr lang="en-GB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4358187"/>
            <a:ext cx="12182818" cy="1655762"/>
          </a:xfrm>
        </p:spPr>
        <p:txBody>
          <a:bodyPr/>
          <a:lstStyle/>
          <a:p>
            <a:r>
              <a:rPr lang="it-IT" sz="4000" b="1" dirty="0" smtClean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xmlns="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</a:t>
            </a:r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2020/21</a:t>
            </a:r>
          </a:p>
          <a:p>
            <a:r>
              <a:rPr lang="it-IT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20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Anthropology</a:t>
            </a:r>
            <a:endParaRPr lang="it-IT" sz="20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86580"/>
            <a:ext cx="59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Transfiguração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Étnica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4935972" y="1053412"/>
            <a:ext cx="7154997" cy="137087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800" i="1" dirty="0">
                <a:solidFill>
                  <a:srgbClr val="4B5064"/>
                </a:solidFill>
              </a:rPr>
              <a:t>As </a:t>
            </a:r>
            <a:r>
              <a:rPr lang="en-US" sz="1800" i="1" dirty="0" err="1">
                <a:solidFill>
                  <a:srgbClr val="4B5064"/>
                </a:solidFill>
              </a:rPr>
              <a:t>culturas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indígenas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não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podem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sobreviver</a:t>
            </a:r>
            <a:r>
              <a:rPr lang="en-US" sz="1800" i="1" dirty="0">
                <a:solidFill>
                  <a:srgbClr val="4B5064"/>
                </a:solidFill>
              </a:rPr>
              <a:t> de </a:t>
            </a:r>
            <a:r>
              <a:rPr lang="en-US" sz="1800" i="1" dirty="0" err="1">
                <a:solidFill>
                  <a:srgbClr val="4B5064"/>
                </a:solidFill>
              </a:rPr>
              <a:t>maneira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autônoma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senão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nas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regiões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inexploradas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ou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à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fraca</a:t>
            </a:r>
            <a:r>
              <a:rPr lang="en-US" sz="1800" i="1" dirty="0">
                <a:solidFill>
                  <a:srgbClr val="4B5064"/>
                </a:solidFill>
              </a:rPr>
              <a:t> e </a:t>
            </a:r>
            <a:r>
              <a:rPr lang="en-US" sz="1800" i="1" dirty="0" err="1">
                <a:solidFill>
                  <a:srgbClr val="4B5064"/>
                </a:solidFill>
              </a:rPr>
              <a:t>recente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penetração</a:t>
            </a:r>
            <a:r>
              <a:rPr lang="en-US" sz="1800" i="1" dirty="0">
                <a:solidFill>
                  <a:srgbClr val="4B5064"/>
                </a:solidFill>
              </a:rPr>
              <a:t>, </a:t>
            </a:r>
            <a:r>
              <a:rPr lang="en-US" sz="1800" i="1" dirty="0" err="1">
                <a:solidFill>
                  <a:srgbClr val="4B5064"/>
                </a:solidFill>
              </a:rPr>
              <a:t>ou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enfim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em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condições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artificiais</a:t>
            </a:r>
            <a:r>
              <a:rPr lang="en-US" sz="1800" i="1" dirty="0">
                <a:solidFill>
                  <a:srgbClr val="4B5064"/>
                </a:solidFill>
              </a:rPr>
              <a:t> de </a:t>
            </a:r>
            <a:r>
              <a:rPr lang="en-US" sz="1800" i="1" dirty="0" err="1">
                <a:solidFill>
                  <a:srgbClr val="4B5064"/>
                </a:solidFill>
              </a:rPr>
              <a:t>intervenção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protecionista</a:t>
            </a:r>
            <a:r>
              <a:rPr lang="en-US" sz="1800" i="1" dirty="0">
                <a:solidFill>
                  <a:srgbClr val="4B5064"/>
                </a:solidFill>
              </a:rPr>
              <a:t>, </a:t>
            </a:r>
            <a:r>
              <a:rPr lang="en-US" sz="1800" i="1" dirty="0" err="1">
                <a:solidFill>
                  <a:srgbClr val="4B5064"/>
                </a:solidFill>
              </a:rPr>
              <a:t>constituem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espécimes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em</a:t>
            </a:r>
            <a:r>
              <a:rPr lang="en-US" sz="1800" i="1" dirty="0">
                <a:solidFill>
                  <a:srgbClr val="4B5064"/>
                </a:solidFill>
              </a:rPr>
              <a:t> via de </a:t>
            </a:r>
            <a:r>
              <a:rPr lang="en-US" sz="1800" i="1" dirty="0" err="1">
                <a:solidFill>
                  <a:srgbClr val="4B5064"/>
                </a:solidFill>
              </a:rPr>
              <a:t>desaparição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destinados</a:t>
            </a:r>
            <a:r>
              <a:rPr lang="en-US" sz="1800" i="1" dirty="0">
                <a:solidFill>
                  <a:srgbClr val="4B5064"/>
                </a:solidFill>
              </a:rPr>
              <a:t> a </a:t>
            </a:r>
            <a:r>
              <a:rPr lang="en-US" sz="1800" i="1" dirty="0" err="1">
                <a:solidFill>
                  <a:srgbClr val="4B5064"/>
                </a:solidFill>
              </a:rPr>
              <a:t>perder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suas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características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na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medida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em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que</a:t>
            </a:r>
            <a:r>
              <a:rPr lang="en-US" sz="1800" i="1" dirty="0">
                <a:solidFill>
                  <a:srgbClr val="4B5064"/>
                </a:solidFill>
              </a:rPr>
              <a:t> a </a:t>
            </a:r>
            <a:r>
              <a:rPr lang="en-US" sz="1800" i="1" dirty="0" err="1">
                <a:solidFill>
                  <a:srgbClr val="4B5064"/>
                </a:solidFill>
              </a:rPr>
              <a:t>sociedade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nacional</a:t>
            </a:r>
            <a:r>
              <a:rPr lang="en-US" sz="1800" i="1" dirty="0">
                <a:solidFill>
                  <a:srgbClr val="4B5064"/>
                </a:solidFill>
              </a:rPr>
              <a:t> </a:t>
            </a:r>
            <a:r>
              <a:rPr lang="en-US" sz="1800" i="1" dirty="0" err="1">
                <a:solidFill>
                  <a:srgbClr val="4B5064"/>
                </a:solidFill>
              </a:rPr>
              <a:t>cresce</a:t>
            </a:r>
            <a:r>
              <a:rPr lang="en-US" sz="1800" i="1" dirty="0">
                <a:solidFill>
                  <a:srgbClr val="4B5064"/>
                </a:solidFill>
              </a:rPr>
              <a:t> e se </a:t>
            </a:r>
            <a:r>
              <a:rPr lang="en-US" sz="1800" i="1" dirty="0" err="1">
                <a:solidFill>
                  <a:srgbClr val="4B5064"/>
                </a:solidFill>
              </a:rPr>
              <a:t>desenvolve</a:t>
            </a:r>
            <a:r>
              <a:rPr lang="en-US" sz="1800" i="1" dirty="0">
                <a:solidFill>
                  <a:srgbClr val="4B5064"/>
                </a:solidFill>
              </a:rPr>
              <a:t> de forma </a:t>
            </a:r>
            <a:r>
              <a:rPr lang="en-US" sz="1800" i="1" dirty="0" err="1">
                <a:solidFill>
                  <a:srgbClr val="4B5064"/>
                </a:solidFill>
              </a:rPr>
              <a:t>homogênea</a:t>
            </a:r>
            <a:r>
              <a:rPr lang="en-US" sz="1800" i="1" dirty="0">
                <a:solidFill>
                  <a:srgbClr val="4B5064"/>
                </a:solidFill>
              </a:rPr>
              <a:t>” (RIBEIRO, 1977g, p. 445)</a:t>
            </a:r>
            <a:endParaRPr lang="it-IT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  <a:endParaRPr lang="en-GB" sz="1800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0" y="769505"/>
            <a:ext cx="473772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4B5064"/>
                </a:solidFill>
              </a:rPr>
              <a:t>.</a:t>
            </a:r>
            <a:endParaRPr lang="en-US" sz="1600" i="1" dirty="0" smtClean="0">
              <a:solidFill>
                <a:srgbClr val="4B5064"/>
              </a:solidFill>
            </a:endParaRPr>
          </a:p>
          <a:p>
            <a:pPr algn="r"/>
            <a:endParaRPr lang="en-US" sz="2000" i="1" dirty="0" smtClean="0">
              <a:solidFill>
                <a:srgbClr val="4B5064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concept of expanding national </a:t>
            </a:r>
            <a:r>
              <a:rPr lang="en-US" sz="2400" dirty="0" smtClean="0"/>
              <a:t>ethnicity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Gradual integration of indigenous communities on the one hand, creation of reserves on the </a:t>
            </a:r>
            <a:r>
              <a:rPr lang="en-US" sz="2400" dirty="0" smtClean="0"/>
              <a:t>other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Inequalities in contact processes, unilateral </a:t>
            </a:r>
            <a:r>
              <a:rPr lang="en-US" sz="2400" dirty="0" smtClean="0"/>
              <a:t>processes</a:t>
            </a:r>
          </a:p>
          <a:p>
            <a:pPr algn="r"/>
            <a:endParaRPr lang="en-US" sz="2000" i="1" dirty="0">
              <a:solidFill>
                <a:srgbClr val="4B5064"/>
              </a:solidFill>
            </a:endParaRPr>
          </a:p>
          <a:p>
            <a:pPr algn="r"/>
            <a:r>
              <a:rPr lang="en-US" sz="2000" dirty="0"/>
              <a:t>Darcy </a:t>
            </a:r>
            <a:r>
              <a:rPr lang="en-US" sz="2000" dirty="0" err="1"/>
              <a:t>Ribeiro</a:t>
            </a:r>
            <a:r>
              <a:rPr lang="en-US" sz="2000" dirty="0"/>
              <a:t>, </a:t>
            </a:r>
            <a:r>
              <a:rPr lang="en-US" sz="2000" i="1" dirty="0" err="1"/>
              <a:t>Linguas</a:t>
            </a:r>
            <a:r>
              <a:rPr lang="en-US" sz="2000" i="1" dirty="0"/>
              <a:t> e </a:t>
            </a:r>
            <a:r>
              <a:rPr lang="en-US" sz="2000" i="1" dirty="0" err="1"/>
              <a:t>Cultura</a:t>
            </a:r>
            <a:r>
              <a:rPr lang="en-US" sz="2000" i="1" dirty="0"/>
              <a:t> </a:t>
            </a:r>
            <a:r>
              <a:rPr lang="en-US" sz="2000" i="1" dirty="0" err="1"/>
              <a:t>Indigenas</a:t>
            </a:r>
            <a:r>
              <a:rPr lang="en-US" sz="2000" i="1" dirty="0"/>
              <a:t> no </a:t>
            </a:r>
            <a:r>
              <a:rPr lang="en-US" sz="2000" i="1" dirty="0" err="1"/>
              <a:t>Brasil</a:t>
            </a:r>
            <a:r>
              <a:rPr lang="en-US" sz="2000" i="1" dirty="0"/>
              <a:t> </a:t>
            </a:r>
            <a:r>
              <a:rPr lang="en-US" sz="2000" dirty="0"/>
              <a:t>1957</a:t>
            </a:r>
            <a:r>
              <a:rPr lang="en-US" sz="2000" i="1" dirty="0"/>
              <a:t>, </a:t>
            </a:r>
            <a:r>
              <a:rPr lang="en-US" sz="2000" i="1" dirty="0" err="1"/>
              <a:t>Os</a:t>
            </a:r>
            <a:r>
              <a:rPr lang="en-US" sz="2000" i="1" dirty="0"/>
              <a:t> </a:t>
            </a:r>
            <a:r>
              <a:rPr lang="en-US" sz="2000" i="1" dirty="0" err="1"/>
              <a:t>índios</a:t>
            </a:r>
            <a:r>
              <a:rPr lang="en-US" sz="2000" i="1" dirty="0"/>
              <a:t> e a </a:t>
            </a:r>
            <a:r>
              <a:rPr lang="en-US" sz="2000" i="1" dirty="0" err="1"/>
              <a:t>civilização</a:t>
            </a:r>
            <a:r>
              <a:rPr lang="en-US" sz="2000" i="1" dirty="0"/>
              <a:t> </a:t>
            </a:r>
            <a:r>
              <a:rPr lang="en-US" sz="2000" dirty="0"/>
              <a:t>1970, </a:t>
            </a:r>
            <a:r>
              <a:rPr lang="en-US" sz="2000" i="1" dirty="0"/>
              <a:t>O </a:t>
            </a:r>
            <a:r>
              <a:rPr lang="en-US" sz="2000" i="1" dirty="0" err="1"/>
              <a:t>Povo</a:t>
            </a:r>
            <a:r>
              <a:rPr lang="en-US" sz="2000" i="1" dirty="0"/>
              <a:t> </a:t>
            </a:r>
            <a:r>
              <a:rPr lang="en-US" sz="2000" i="1" dirty="0" err="1"/>
              <a:t>Brasileiro</a:t>
            </a:r>
            <a:r>
              <a:rPr lang="en-US" sz="2000" dirty="0"/>
              <a:t> 1995 </a:t>
            </a:r>
          </a:p>
          <a:p>
            <a:pPr algn="r"/>
            <a:endParaRPr lang="en-US" sz="2000" i="1" dirty="0" smtClean="0">
              <a:solidFill>
                <a:srgbClr val="4B5064"/>
              </a:solidFill>
            </a:endParaRPr>
          </a:p>
          <a:p>
            <a:pPr algn="r"/>
            <a:endParaRPr lang="en-US" sz="2000" i="1" dirty="0">
              <a:solidFill>
                <a:srgbClr val="4B5064"/>
              </a:solidFill>
            </a:endParaRPr>
          </a:p>
          <a:p>
            <a:pPr algn="r"/>
            <a:endParaRPr lang="en-US" sz="2000" i="1" dirty="0">
              <a:solidFill>
                <a:srgbClr val="4B5064"/>
              </a:solidFill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9" descr="Darcy-Ribeiro-e-índios-Urubu-Kapoor-–-Foto-Instituto-Darcy-Ribeir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64" y="2482012"/>
            <a:ext cx="7192636" cy="359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268" y="1391997"/>
            <a:ext cx="11374138" cy="40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err="1" smtClean="0"/>
              <a:t>Jamais</a:t>
            </a:r>
            <a:r>
              <a:rPr lang="en-US" sz="2400" i="1" dirty="0" smtClean="0"/>
              <a:t> </a:t>
            </a:r>
            <a:r>
              <a:rPr lang="en-US" sz="2400" i="1" dirty="0" err="1"/>
              <a:t>estive</a:t>
            </a:r>
            <a:r>
              <a:rPr lang="en-US" sz="2400" i="1" dirty="0"/>
              <a:t> </a:t>
            </a:r>
            <a:r>
              <a:rPr lang="en-US" sz="2400" i="1" dirty="0" err="1"/>
              <a:t>tão</a:t>
            </a:r>
            <a:r>
              <a:rPr lang="en-US" sz="2400" i="1" dirty="0"/>
              <a:t> </a:t>
            </a:r>
            <a:r>
              <a:rPr lang="en-US" sz="2400" i="1" dirty="0" err="1"/>
              <a:t>feliz</a:t>
            </a:r>
            <a:r>
              <a:rPr lang="en-US" sz="2400" i="1" dirty="0"/>
              <a:t> de </a:t>
            </a:r>
            <a:r>
              <a:rPr lang="en-US" sz="2400" i="1" dirty="0" err="1"/>
              <a:t>estar</a:t>
            </a:r>
            <a:r>
              <a:rPr lang="en-US" sz="2400" i="1" dirty="0"/>
              <a:t> </a:t>
            </a:r>
            <a:r>
              <a:rPr lang="en-US" sz="2400" i="1" dirty="0" err="1"/>
              <a:t>enganado</a:t>
            </a:r>
            <a:r>
              <a:rPr lang="en-US" sz="2400" i="1" dirty="0"/>
              <a:t>. E </a:t>
            </a:r>
            <a:r>
              <a:rPr lang="en-US" sz="2400" i="1" dirty="0" err="1"/>
              <a:t>jamais</a:t>
            </a:r>
            <a:r>
              <a:rPr lang="en-US" sz="2400" i="1" dirty="0"/>
              <a:t> um </a:t>
            </a:r>
            <a:r>
              <a:rPr lang="en-US" sz="2400" i="1" dirty="0" err="1"/>
              <a:t>erro</a:t>
            </a:r>
            <a:r>
              <a:rPr lang="en-US" sz="2400" i="1" dirty="0"/>
              <a:t> </a:t>
            </a:r>
            <a:r>
              <a:rPr lang="en-US" sz="2400" i="1" dirty="0" err="1"/>
              <a:t>foi</a:t>
            </a:r>
            <a:r>
              <a:rPr lang="en-US" sz="2400" i="1" dirty="0"/>
              <a:t> </a:t>
            </a:r>
            <a:r>
              <a:rPr lang="en-US" sz="2400" i="1" dirty="0" err="1"/>
              <a:t>tão</a:t>
            </a:r>
            <a:r>
              <a:rPr lang="en-US" sz="2400" i="1" dirty="0"/>
              <a:t> </a:t>
            </a:r>
            <a:r>
              <a:rPr lang="en-US" sz="2400" i="1" dirty="0" err="1"/>
              <a:t>importante</a:t>
            </a:r>
            <a:r>
              <a:rPr lang="en-US" sz="2400" i="1" dirty="0"/>
              <a:t> </a:t>
            </a:r>
            <a:r>
              <a:rPr lang="en-US" sz="2400" i="1" dirty="0" err="1"/>
              <a:t>para</a:t>
            </a:r>
            <a:r>
              <a:rPr lang="en-US" sz="2400" i="1" dirty="0"/>
              <a:t> resolver </a:t>
            </a:r>
            <a:r>
              <a:rPr lang="en-US" sz="2400" i="1" dirty="0" err="1"/>
              <a:t>pesquisar</a:t>
            </a:r>
            <a:r>
              <a:rPr lang="en-US" sz="2400" i="1" dirty="0"/>
              <a:t> </a:t>
            </a:r>
            <a:r>
              <a:rPr lang="en-US" sz="2400" i="1" dirty="0" err="1"/>
              <a:t>fora</a:t>
            </a:r>
            <a:r>
              <a:rPr lang="en-US" sz="2400" i="1" dirty="0"/>
              <a:t> de </a:t>
            </a:r>
            <a:r>
              <a:rPr lang="en-US" sz="2400" i="1" dirty="0" err="1"/>
              <a:t>uma</a:t>
            </a:r>
            <a:r>
              <a:rPr lang="en-US" sz="2400" i="1" dirty="0"/>
              <a:t> "</a:t>
            </a:r>
            <a:r>
              <a:rPr lang="en-US" sz="2400" i="1" dirty="0" err="1"/>
              <a:t>antropologia</a:t>
            </a:r>
            <a:r>
              <a:rPr lang="en-US" sz="2400" i="1" dirty="0"/>
              <a:t> da </a:t>
            </a:r>
            <a:r>
              <a:rPr lang="en-US" sz="2400" i="1" dirty="0" err="1"/>
              <a:t>integração</a:t>
            </a:r>
            <a:r>
              <a:rPr lang="en-US" sz="2400" i="1" dirty="0"/>
              <a:t>", </a:t>
            </a:r>
            <a:r>
              <a:rPr lang="en-US" sz="2400" i="1" dirty="0" err="1"/>
              <a:t>uma</a:t>
            </a:r>
            <a:r>
              <a:rPr lang="en-US" sz="2400" i="1" dirty="0"/>
              <a:t> </a:t>
            </a:r>
            <a:r>
              <a:rPr lang="en-US" sz="2400" i="1" dirty="0" err="1"/>
              <a:t>antropologia</a:t>
            </a:r>
            <a:r>
              <a:rPr lang="en-US" sz="2400" i="1" dirty="0"/>
              <a:t> </a:t>
            </a:r>
            <a:r>
              <a:rPr lang="en-US" sz="2400" i="1" dirty="0" err="1"/>
              <a:t>que</a:t>
            </a:r>
            <a:r>
              <a:rPr lang="en-US" sz="2400" i="1" dirty="0"/>
              <a:t> </a:t>
            </a:r>
            <a:r>
              <a:rPr lang="en-US" sz="2400" i="1" dirty="0" err="1"/>
              <a:t>pensasse</a:t>
            </a:r>
            <a:r>
              <a:rPr lang="en-US" sz="2400" i="1" dirty="0"/>
              <a:t> </a:t>
            </a:r>
            <a:r>
              <a:rPr lang="en-US" sz="2400" i="1" dirty="0" err="1"/>
              <a:t>realmente</a:t>
            </a:r>
            <a:r>
              <a:rPr lang="en-US" sz="2400" i="1" dirty="0"/>
              <a:t> </a:t>
            </a:r>
            <a:r>
              <a:rPr lang="en-US" sz="2400" i="1" dirty="0" err="1"/>
              <a:t>menos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decretar</a:t>
            </a:r>
            <a:r>
              <a:rPr lang="en-US" sz="2400" i="1" dirty="0"/>
              <a:t> a </a:t>
            </a:r>
            <a:r>
              <a:rPr lang="en-US" sz="2400" i="1" dirty="0" err="1"/>
              <a:t>morte</a:t>
            </a:r>
            <a:r>
              <a:rPr lang="en-US" sz="2400" i="1" dirty="0"/>
              <a:t> dos </a:t>
            </a:r>
            <a:r>
              <a:rPr lang="en-US" sz="2400" i="1" dirty="0" err="1"/>
              <a:t>índios</a:t>
            </a:r>
            <a:r>
              <a:rPr lang="en-US" sz="2400" i="1" dirty="0"/>
              <a:t> </a:t>
            </a:r>
            <a:r>
              <a:rPr lang="en-US" sz="2400" i="1" dirty="0" err="1"/>
              <a:t>que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procurar</a:t>
            </a:r>
            <a:r>
              <a:rPr lang="en-US" sz="2400" i="1" dirty="0"/>
              <a:t> </a:t>
            </a:r>
            <a:r>
              <a:rPr lang="en-US" sz="2400" i="1" dirty="0" err="1"/>
              <a:t>melhor</a:t>
            </a:r>
            <a:r>
              <a:rPr lang="en-US" sz="2400" i="1" dirty="0"/>
              <a:t> </a:t>
            </a:r>
            <a:r>
              <a:rPr lang="en-US" sz="2400" i="1" dirty="0" err="1"/>
              <a:t>compreendê</a:t>
            </a:r>
            <a:r>
              <a:rPr lang="en-US" sz="2400" i="1" dirty="0"/>
              <a:t>-los </a:t>
            </a:r>
            <a:r>
              <a:rPr lang="en-US" sz="2400" i="1" dirty="0" err="1"/>
              <a:t>enquanto</a:t>
            </a:r>
            <a:r>
              <a:rPr lang="en-US" sz="2400" i="1" dirty="0"/>
              <a:t> </a:t>
            </a:r>
            <a:r>
              <a:rPr lang="en-US" sz="2400" i="1" dirty="0" err="1"/>
              <a:t>sociedade</a:t>
            </a:r>
            <a:r>
              <a:rPr lang="en-US" sz="2400" i="1" dirty="0"/>
              <a:t> </a:t>
            </a:r>
            <a:r>
              <a:rPr lang="en-US" sz="2400" i="1" dirty="0" err="1"/>
              <a:t>concreta</a:t>
            </a:r>
            <a:r>
              <a:rPr lang="en-US" sz="2400" i="1" dirty="0"/>
              <a:t> e </a:t>
            </a:r>
            <a:r>
              <a:rPr lang="en-US" sz="2400" i="1" dirty="0" err="1"/>
              <a:t>específica</a:t>
            </a:r>
            <a:r>
              <a:rPr lang="en-US" sz="2400" i="1" dirty="0"/>
              <a:t>. </a:t>
            </a:r>
            <a:r>
              <a:rPr lang="en-US" sz="2400" i="1" dirty="0" err="1"/>
              <a:t>Pois</a:t>
            </a:r>
            <a:r>
              <a:rPr lang="en-US" sz="2400" i="1" dirty="0"/>
              <a:t> </a:t>
            </a:r>
            <a:r>
              <a:rPr lang="en-US" sz="2400" i="1" dirty="0" err="1"/>
              <a:t>é</a:t>
            </a:r>
            <a:r>
              <a:rPr lang="en-US" sz="2400" i="1" dirty="0"/>
              <a:t> </a:t>
            </a:r>
            <a:r>
              <a:rPr lang="en-US" sz="2400" i="1" dirty="0" err="1"/>
              <a:t>necessário</a:t>
            </a:r>
            <a:r>
              <a:rPr lang="en-US" sz="2400" i="1" dirty="0"/>
              <a:t> </a:t>
            </a:r>
            <a:r>
              <a:rPr lang="en-US" sz="2400" i="1" dirty="0" err="1"/>
              <a:t>não</a:t>
            </a:r>
            <a:r>
              <a:rPr lang="en-US" sz="2400" i="1" dirty="0"/>
              <a:t> </a:t>
            </a:r>
            <a:r>
              <a:rPr lang="en-US" sz="2400" i="1" dirty="0" err="1"/>
              <a:t>esquecer</a:t>
            </a:r>
            <a:r>
              <a:rPr lang="en-US" sz="2400" i="1" dirty="0"/>
              <a:t> </a:t>
            </a:r>
            <a:r>
              <a:rPr lang="en-US" sz="2400" i="1" dirty="0" err="1"/>
              <a:t>que</a:t>
            </a:r>
            <a:r>
              <a:rPr lang="en-US" sz="2400" i="1" dirty="0"/>
              <a:t> </a:t>
            </a:r>
            <a:r>
              <a:rPr lang="en-US" sz="2400" i="1" dirty="0" err="1"/>
              <a:t>os</a:t>
            </a:r>
            <a:r>
              <a:rPr lang="en-US" sz="2400" i="1" dirty="0"/>
              <a:t> </a:t>
            </a:r>
            <a:r>
              <a:rPr lang="en-US" sz="2400" i="1" dirty="0" err="1"/>
              <a:t>índios</a:t>
            </a:r>
            <a:r>
              <a:rPr lang="en-US" sz="2400" i="1" dirty="0"/>
              <a:t> </a:t>
            </a:r>
            <a:r>
              <a:rPr lang="en-US" sz="2400" i="1" dirty="0" err="1"/>
              <a:t>morrem</a:t>
            </a:r>
            <a:r>
              <a:rPr lang="en-US" sz="2400" i="1" dirty="0"/>
              <a:t> </a:t>
            </a:r>
            <a:r>
              <a:rPr lang="en-US" sz="2400" i="1" dirty="0" err="1"/>
              <a:t>depois</a:t>
            </a:r>
            <a:r>
              <a:rPr lang="en-US" sz="2400" i="1" dirty="0"/>
              <a:t> de </a:t>
            </a:r>
            <a:r>
              <a:rPr lang="en-US" sz="2400" i="1" dirty="0" err="1"/>
              <a:t>decênios</a:t>
            </a:r>
            <a:r>
              <a:rPr lang="en-US" sz="2400" i="1" dirty="0"/>
              <a:t> </a:t>
            </a:r>
            <a:r>
              <a:rPr lang="en-US" sz="2400" i="1" dirty="0" err="1"/>
              <a:t>na</a:t>
            </a:r>
            <a:r>
              <a:rPr lang="en-US" sz="2400" i="1" dirty="0"/>
              <a:t> </a:t>
            </a:r>
            <a:r>
              <a:rPr lang="en-US" sz="2400" i="1" dirty="0" err="1"/>
              <a:t>etnologia</a:t>
            </a:r>
            <a:r>
              <a:rPr lang="en-US" sz="2400" i="1" dirty="0"/>
              <a:t> </a:t>
            </a:r>
            <a:r>
              <a:rPr lang="en-US" sz="2400" i="1" dirty="0" err="1"/>
              <a:t>brasileira</a:t>
            </a:r>
            <a:r>
              <a:rPr lang="en-US" sz="2400" i="1" dirty="0"/>
              <a:t>, </a:t>
            </a:r>
            <a:r>
              <a:rPr lang="en-US" sz="2400" i="1" dirty="0" err="1"/>
              <a:t>embora</a:t>
            </a:r>
            <a:r>
              <a:rPr lang="en-US" sz="2400" i="1" dirty="0"/>
              <a:t> a </a:t>
            </a:r>
            <a:r>
              <a:rPr lang="en-US" sz="2400" i="1" dirty="0" err="1"/>
              <a:t>realidade</a:t>
            </a:r>
            <a:r>
              <a:rPr lang="en-US" sz="2400" i="1" dirty="0"/>
              <a:t> </a:t>
            </a:r>
            <a:r>
              <a:rPr lang="en-US" sz="2400" i="1" dirty="0" err="1"/>
              <a:t>seja</a:t>
            </a:r>
            <a:r>
              <a:rPr lang="en-US" sz="2400" i="1" dirty="0"/>
              <a:t> </a:t>
            </a:r>
            <a:r>
              <a:rPr lang="en-US" sz="2400" i="1" dirty="0" err="1"/>
              <a:t>outra</a:t>
            </a:r>
            <a:r>
              <a:rPr lang="en-US" sz="2400" i="1" dirty="0"/>
              <a:t>; </a:t>
            </a:r>
            <a:r>
              <a:rPr lang="en-US" sz="2400" i="1" dirty="0" err="1"/>
              <a:t>apesar</a:t>
            </a:r>
            <a:r>
              <a:rPr lang="en-US" sz="2400" i="1" dirty="0"/>
              <a:t> dos </a:t>
            </a:r>
            <a:r>
              <a:rPr lang="en-US" sz="2400" i="1" dirty="0" err="1"/>
              <a:t>decretos</a:t>
            </a:r>
            <a:r>
              <a:rPr lang="en-US" sz="2400" i="1" dirty="0"/>
              <a:t> (do </a:t>
            </a:r>
            <a:r>
              <a:rPr lang="en-US" sz="2400" i="1" dirty="0" err="1"/>
              <a:t>Governo</a:t>
            </a:r>
            <a:r>
              <a:rPr lang="en-US" sz="2400" i="1" dirty="0"/>
              <a:t> </a:t>
            </a:r>
            <a:r>
              <a:rPr lang="en-US" sz="2400" i="1" dirty="0" err="1"/>
              <a:t>como</a:t>
            </a:r>
            <a:r>
              <a:rPr lang="en-US" sz="2400" i="1" dirty="0"/>
              <a:t> dos </a:t>
            </a:r>
            <a:r>
              <a:rPr lang="en-US" sz="2400" i="1" dirty="0" err="1"/>
              <a:t>etnólogos</a:t>
            </a:r>
            <a:r>
              <a:rPr lang="en-US" sz="2400" i="1" dirty="0"/>
              <a:t>), </a:t>
            </a:r>
            <a:r>
              <a:rPr lang="en-US" sz="2400" i="1" dirty="0" err="1"/>
              <a:t>apesar</a:t>
            </a:r>
            <a:r>
              <a:rPr lang="en-US" sz="2400" i="1" dirty="0"/>
              <a:t> de </a:t>
            </a:r>
            <a:r>
              <a:rPr lang="en-US" sz="2400" i="1" dirty="0" err="1"/>
              <a:t>todas</a:t>
            </a:r>
            <a:r>
              <a:rPr lang="en-US" sz="2400" i="1" dirty="0"/>
              <a:t> as </a:t>
            </a:r>
            <a:r>
              <a:rPr lang="en-US" sz="2400" i="1" dirty="0" err="1"/>
              <a:t>tragédias</a:t>
            </a:r>
            <a:r>
              <a:rPr lang="en-US" sz="2400" i="1" dirty="0"/>
              <a:t>, </a:t>
            </a:r>
            <a:r>
              <a:rPr lang="en-US" sz="2400" i="1" dirty="0" err="1"/>
              <a:t>todas</a:t>
            </a:r>
            <a:r>
              <a:rPr lang="en-US" sz="2400" i="1" dirty="0"/>
              <a:t> as crises, as </a:t>
            </a:r>
            <a:r>
              <a:rPr lang="en-US" sz="2400" i="1" dirty="0" err="1"/>
              <a:t>doenças</a:t>
            </a:r>
            <a:r>
              <a:rPr lang="en-US" sz="2400" i="1" dirty="0"/>
              <a:t> e as </a:t>
            </a:r>
            <a:r>
              <a:rPr lang="en-US" sz="2400" i="1" dirty="0" err="1"/>
              <a:t>espoliações</a:t>
            </a:r>
            <a:r>
              <a:rPr lang="en-US" sz="2400" i="1" dirty="0"/>
              <a:t>, as </a:t>
            </a:r>
            <a:r>
              <a:rPr lang="en-US" sz="2400" i="1" dirty="0" err="1"/>
              <a:t>perdas</a:t>
            </a:r>
            <a:r>
              <a:rPr lang="en-US" sz="2400" i="1" dirty="0"/>
              <a:t> de </a:t>
            </a:r>
            <a:r>
              <a:rPr lang="en-US" sz="2400" i="1" dirty="0" err="1"/>
              <a:t>terras</a:t>
            </a:r>
            <a:r>
              <a:rPr lang="en-US" sz="2400" i="1" dirty="0"/>
              <a:t>,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suma</a:t>
            </a:r>
            <a:r>
              <a:rPr lang="en-US" sz="2400" i="1" dirty="0"/>
              <a:t>, de </a:t>
            </a:r>
            <a:r>
              <a:rPr lang="en-US" sz="2400" i="1" dirty="0" err="1"/>
              <a:t>tudo</a:t>
            </a:r>
            <a:r>
              <a:rPr lang="en-US" sz="2400" i="1" dirty="0"/>
              <a:t> o </a:t>
            </a:r>
            <a:r>
              <a:rPr lang="en-US" sz="2400" i="1" dirty="0" err="1"/>
              <a:t>que</a:t>
            </a:r>
            <a:r>
              <a:rPr lang="en-US" sz="2400" i="1" dirty="0"/>
              <a:t> </a:t>
            </a:r>
            <a:r>
              <a:rPr lang="en-US" sz="2400" i="1" dirty="0" err="1"/>
              <a:t>pode</a:t>
            </a:r>
            <a:r>
              <a:rPr lang="en-US" sz="2400" i="1" dirty="0"/>
              <a:t> </a:t>
            </a:r>
            <a:r>
              <a:rPr lang="en-US" sz="2400" i="1" dirty="0" err="1"/>
              <a:t>acontecer</a:t>
            </a:r>
            <a:r>
              <a:rPr lang="en-US" sz="2400" i="1" dirty="0"/>
              <a:t> de </a:t>
            </a:r>
            <a:r>
              <a:rPr lang="en-US" sz="2400" i="1" dirty="0" err="1"/>
              <a:t>pior</a:t>
            </a:r>
            <a:r>
              <a:rPr lang="en-US" sz="2400" i="1" dirty="0"/>
              <a:t> a um </a:t>
            </a:r>
            <a:r>
              <a:rPr lang="en-US" sz="2400" i="1" dirty="0" err="1"/>
              <a:t>grupo</a:t>
            </a:r>
            <a:r>
              <a:rPr lang="en-US" sz="2400" i="1" dirty="0"/>
              <a:t> </a:t>
            </a:r>
            <a:r>
              <a:rPr lang="en-US" sz="2400" i="1" dirty="0" err="1"/>
              <a:t>humano</a:t>
            </a:r>
            <a:r>
              <a:rPr lang="en-US" sz="2400" i="1" dirty="0"/>
              <a:t>, </a:t>
            </a:r>
            <a:r>
              <a:rPr lang="en-US" sz="2400" i="1" dirty="0" err="1"/>
              <a:t>os</a:t>
            </a:r>
            <a:r>
              <a:rPr lang="en-US" sz="2400" i="1" dirty="0"/>
              <a:t> </a:t>
            </a:r>
            <a:r>
              <a:rPr lang="en-US" sz="2400" i="1" dirty="0" err="1"/>
              <a:t>índios</a:t>
            </a:r>
            <a:r>
              <a:rPr lang="en-US" sz="2400" i="1" dirty="0"/>
              <a:t> </a:t>
            </a:r>
            <a:r>
              <a:rPr lang="en-US" sz="2400" i="1" dirty="0" err="1"/>
              <a:t>estão</a:t>
            </a:r>
            <a:r>
              <a:rPr lang="en-US" sz="2400" i="1" dirty="0"/>
              <a:t> </a:t>
            </a:r>
            <a:r>
              <a:rPr lang="en-US" sz="2400" i="1" dirty="0" err="1"/>
              <a:t>lá</a:t>
            </a:r>
            <a:r>
              <a:rPr lang="en-US" sz="2400" i="1" dirty="0"/>
              <a:t>  (DA MATTA, </a:t>
            </a:r>
            <a:r>
              <a:rPr lang="en-US" sz="2400" i="1" dirty="0" err="1"/>
              <a:t>Indios</a:t>
            </a:r>
            <a:r>
              <a:rPr lang="en-US" sz="2400" i="1" dirty="0"/>
              <a:t> e </a:t>
            </a:r>
            <a:r>
              <a:rPr lang="en-US" sz="2400" i="1" dirty="0" err="1"/>
              <a:t>Castanheiros</a:t>
            </a:r>
            <a:r>
              <a:rPr lang="en-US" sz="2400" i="1" dirty="0"/>
              <a:t> 1967, p. 36) </a:t>
            </a:r>
          </a:p>
        </p:txBody>
      </p:sp>
    </p:spTree>
    <p:extLst>
      <p:ext uri="{BB962C8B-B14F-4D97-AF65-F5344CB8AC3E}">
        <p14:creationId xmlns:p14="http://schemas.microsoft.com/office/powerpoint/2010/main" val="327237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65777" y="195071"/>
            <a:ext cx="59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Fricção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interétnica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  <a:endParaRPr lang="en-GB" sz="1800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400305" y="1164134"/>
            <a:ext cx="11387942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4B5064"/>
                </a:solidFill>
              </a:rPr>
              <a:t>"O </a:t>
            </a:r>
            <a:r>
              <a:rPr lang="en-US" sz="2000" i="1" dirty="0" err="1">
                <a:solidFill>
                  <a:srgbClr val="4B5064"/>
                </a:solidFill>
              </a:rPr>
              <a:t>estudo</a:t>
            </a:r>
            <a:r>
              <a:rPr lang="en-US" sz="2000" i="1" dirty="0">
                <a:solidFill>
                  <a:srgbClr val="4B5064"/>
                </a:solidFill>
              </a:rPr>
              <a:t> das </a:t>
            </a:r>
            <a:r>
              <a:rPr lang="en-US" sz="2000" i="1" dirty="0" err="1">
                <a:solidFill>
                  <a:srgbClr val="4B5064"/>
                </a:solidFill>
              </a:rPr>
              <a:t>zonas</a:t>
            </a:r>
            <a:r>
              <a:rPr lang="en-US" sz="2000" i="1" dirty="0">
                <a:solidFill>
                  <a:srgbClr val="4B5064"/>
                </a:solidFill>
              </a:rPr>
              <a:t> de </a:t>
            </a:r>
            <a:r>
              <a:rPr lang="en-US" sz="2000" i="1" dirty="0" err="1">
                <a:solidFill>
                  <a:srgbClr val="4B5064"/>
                </a:solidFill>
              </a:rPr>
              <a:t>fricção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interétnica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transformou</a:t>
            </a:r>
            <a:r>
              <a:rPr lang="en-US" sz="2000" i="1" dirty="0">
                <a:solidFill>
                  <a:srgbClr val="4B5064"/>
                </a:solidFill>
              </a:rPr>
              <a:t> a </a:t>
            </a:r>
            <a:r>
              <a:rPr lang="en-US" sz="2000" i="1" dirty="0" err="1">
                <a:solidFill>
                  <a:srgbClr val="4B5064"/>
                </a:solidFill>
              </a:rPr>
              <a:t>noção</a:t>
            </a:r>
            <a:r>
              <a:rPr lang="en-US" sz="2000" i="1" dirty="0">
                <a:solidFill>
                  <a:srgbClr val="4B5064"/>
                </a:solidFill>
              </a:rPr>
              <a:t> de </a:t>
            </a:r>
            <a:r>
              <a:rPr lang="en-US" sz="2000" i="1" dirty="0" err="1">
                <a:solidFill>
                  <a:srgbClr val="4B5064"/>
                </a:solidFill>
              </a:rPr>
              <a:t>situação</a:t>
            </a:r>
            <a:r>
              <a:rPr lang="en-US" sz="2000" i="1" dirty="0">
                <a:solidFill>
                  <a:srgbClr val="4B5064"/>
                </a:solidFill>
              </a:rPr>
              <a:t> (colonial </a:t>
            </a:r>
            <a:r>
              <a:rPr lang="en-US" sz="2000" i="1" dirty="0" err="1">
                <a:solidFill>
                  <a:srgbClr val="4B5064"/>
                </a:solidFill>
              </a:rPr>
              <a:t>ou</a:t>
            </a:r>
            <a:r>
              <a:rPr lang="en-US" sz="2000" i="1" dirty="0">
                <a:solidFill>
                  <a:srgbClr val="4B5064"/>
                </a:solidFill>
              </a:rPr>
              <a:t> de </a:t>
            </a:r>
            <a:r>
              <a:rPr lang="en-US" sz="2000" i="1" dirty="0" err="1">
                <a:solidFill>
                  <a:srgbClr val="4B5064"/>
                </a:solidFill>
              </a:rPr>
              <a:t>fricção</a:t>
            </a:r>
            <a:r>
              <a:rPr lang="en-US" sz="2000" i="1" dirty="0">
                <a:solidFill>
                  <a:srgbClr val="4B5064"/>
                </a:solidFill>
              </a:rPr>
              <a:t>) </a:t>
            </a:r>
            <a:r>
              <a:rPr lang="en-US" sz="2000" i="1" dirty="0" err="1">
                <a:solidFill>
                  <a:srgbClr val="4B5064"/>
                </a:solidFill>
              </a:rPr>
              <a:t>em</a:t>
            </a:r>
            <a:r>
              <a:rPr lang="en-US" sz="2000" i="1" dirty="0">
                <a:solidFill>
                  <a:srgbClr val="4B5064"/>
                </a:solidFill>
              </a:rPr>
              <a:t> um </a:t>
            </a:r>
            <a:r>
              <a:rPr lang="en-US" sz="2000" i="1" dirty="0" err="1">
                <a:solidFill>
                  <a:srgbClr val="4B5064"/>
                </a:solidFill>
              </a:rPr>
              <a:t>instrumento</a:t>
            </a:r>
            <a:r>
              <a:rPr lang="en-US" sz="2000" i="1" dirty="0">
                <a:solidFill>
                  <a:srgbClr val="4B5064"/>
                </a:solidFill>
              </a:rPr>
              <a:t> de </a:t>
            </a:r>
            <a:r>
              <a:rPr lang="en-US" sz="2000" i="1" dirty="0" err="1">
                <a:solidFill>
                  <a:srgbClr val="4B5064"/>
                </a:solidFill>
              </a:rPr>
              <a:t>compreensão</a:t>
            </a:r>
            <a:r>
              <a:rPr lang="en-US" sz="2000" i="1" dirty="0">
                <a:solidFill>
                  <a:srgbClr val="4B5064"/>
                </a:solidFill>
              </a:rPr>
              <a:t> e de </a:t>
            </a:r>
            <a:r>
              <a:rPr lang="en-US" sz="2000" i="1" dirty="0" err="1">
                <a:solidFill>
                  <a:srgbClr val="4B5064"/>
                </a:solidFill>
              </a:rPr>
              <a:t>explicação</a:t>
            </a:r>
            <a:r>
              <a:rPr lang="en-US" sz="2000" i="1" dirty="0">
                <a:solidFill>
                  <a:srgbClr val="4B5064"/>
                </a:solidFill>
              </a:rPr>
              <a:t> da </a:t>
            </a:r>
            <a:r>
              <a:rPr lang="en-US" sz="2000" i="1" dirty="0" err="1">
                <a:solidFill>
                  <a:srgbClr val="4B5064"/>
                </a:solidFill>
              </a:rPr>
              <a:t>realidade</a:t>
            </a:r>
            <a:r>
              <a:rPr lang="en-US" sz="2000" i="1" dirty="0">
                <a:solidFill>
                  <a:srgbClr val="4B5064"/>
                </a:solidFill>
              </a:rPr>
              <a:t> tribal </a:t>
            </a:r>
            <a:r>
              <a:rPr lang="en-US" sz="2000" i="1" dirty="0" err="1">
                <a:solidFill>
                  <a:srgbClr val="4B5064"/>
                </a:solidFill>
              </a:rPr>
              <a:t>visto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não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mais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em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si</a:t>
            </a:r>
            <a:r>
              <a:rPr lang="en-US" sz="2000" i="1" dirty="0">
                <a:solidFill>
                  <a:srgbClr val="4B5064"/>
                </a:solidFill>
              </a:rPr>
              <a:t> mas </a:t>
            </a:r>
            <a:r>
              <a:rPr lang="en-US" sz="2000" i="1" dirty="0" err="1">
                <a:solidFill>
                  <a:srgbClr val="4B5064"/>
                </a:solidFill>
              </a:rPr>
              <a:t>em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relação</a:t>
            </a:r>
            <a:r>
              <a:rPr lang="en-US" sz="2000" i="1" dirty="0">
                <a:solidFill>
                  <a:srgbClr val="4B5064"/>
                </a:solidFill>
              </a:rPr>
              <a:t> com a </a:t>
            </a:r>
            <a:r>
              <a:rPr lang="en-US" sz="2000" i="1" dirty="0" err="1">
                <a:solidFill>
                  <a:srgbClr val="4B5064"/>
                </a:solidFill>
              </a:rPr>
              <a:t>sociedade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que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lhe</a:t>
            </a:r>
            <a:r>
              <a:rPr lang="en-US" sz="2000" i="1" dirty="0">
                <a:solidFill>
                  <a:srgbClr val="4B5064"/>
                </a:solidFill>
              </a:rPr>
              <a:t> </a:t>
            </a:r>
            <a:r>
              <a:rPr lang="en-US" sz="2000" i="1" dirty="0" err="1">
                <a:solidFill>
                  <a:srgbClr val="4B5064"/>
                </a:solidFill>
              </a:rPr>
              <a:t>rodeia</a:t>
            </a:r>
            <a:r>
              <a:rPr lang="en-US" sz="2000" i="1" dirty="0">
                <a:solidFill>
                  <a:srgbClr val="4B5064"/>
                </a:solidFill>
              </a:rPr>
              <a:t>” (Cardoso de Oliveira 1967)</a:t>
            </a:r>
            <a:r>
              <a:rPr lang="en-US" sz="2000" i="1" dirty="0" smtClean="0"/>
              <a:t>.</a:t>
            </a:r>
          </a:p>
          <a:p>
            <a:pPr algn="r"/>
            <a:endParaRPr lang="en-US" sz="2400" i="1" dirty="0" smtClean="0">
              <a:solidFill>
                <a:srgbClr val="4B5064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project </a:t>
            </a:r>
            <a:r>
              <a:rPr lang="en-US" sz="2400" i="1" dirty="0" err="1"/>
              <a:t>Regiões</a:t>
            </a:r>
            <a:r>
              <a:rPr lang="en-US" sz="2400" i="1" dirty="0"/>
              <a:t> de </a:t>
            </a:r>
            <a:r>
              <a:rPr lang="en-US" sz="2400" i="1" dirty="0" err="1"/>
              <a:t>fricção</a:t>
            </a:r>
            <a:r>
              <a:rPr lang="en-US" sz="2400" i="1" dirty="0"/>
              <a:t> </a:t>
            </a:r>
            <a:r>
              <a:rPr lang="en-US" sz="2400" i="1" dirty="0" err="1"/>
              <a:t>interétnica</a:t>
            </a:r>
            <a:r>
              <a:rPr lang="en-US" sz="2400" i="1" dirty="0"/>
              <a:t> do </a:t>
            </a:r>
            <a:r>
              <a:rPr lang="en-US" sz="2400" i="1" dirty="0" err="1"/>
              <a:t>Brasil</a:t>
            </a:r>
            <a:r>
              <a:rPr lang="en-US" sz="2400" i="1" dirty="0"/>
              <a:t> </a:t>
            </a:r>
            <a:r>
              <a:rPr lang="en-US" sz="2400" dirty="0" smtClean="0"/>
              <a:t>60’s n 70’s (</a:t>
            </a:r>
            <a:r>
              <a:rPr lang="en-US" sz="2400" dirty="0"/>
              <a:t>Cardoso de Oliveira, Da </a:t>
            </a:r>
            <a:r>
              <a:rPr lang="en-US" sz="2400" dirty="0" err="1"/>
              <a:t>Matta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Rejection of the </a:t>
            </a:r>
            <a:r>
              <a:rPr lang="en-US" sz="2400" dirty="0" smtClean="0"/>
              <a:t>culturist approach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importance of the economic</a:t>
            </a:r>
            <a:r>
              <a:rPr lang="en-US" sz="2400" dirty="0"/>
              <a:t>, social and political </a:t>
            </a:r>
            <a:r>
              <a:rPr lang="en-US" sz="2400" dirty="0" smtClean="0"/>
              <a:t>sphere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Processual</a:t>
            </a:r>
            <a:r>
              <a:rPr lang="en-US" sz="2400" dirty="0" smtClean="0"/>
              <a:t> view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notion of </a:t>
            </a:r>
            <a:r>
              <a:rPr lang="en-US" sz="2400" i="1" dirty="0"/>
              <a:t>frontier</a:t>
            </a:r>
            <a:r>
              <a:rPr lang="en-US" sz="2400" dirty="0"/>
              <a:t> and </a:t>
            </a:r>
            <a:r>
              <a:rPr lang="en-US" sz="2400" i="1" dirty="0"/>
              <a:t>internal </a:t>
            </a:r>
            <a:r>
              <a:rPr lang="en-US" sz="2400" i="1" dirty="0" smtClean="0"/>
              <a:t>colonialism</a:t>
            </a:r>
            <a:endParaRPr lang="en-US" sz="2400" i="1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Indigenous studies as national studies</a:t>
            </a:r>
            <a:endParaRPr lang="en-US" sz="2400" dirty="0" smtClean="0"/>
          </a:p>
          <a:p>
            <a:pPr algn="r"/>
            <a:endParaRPr lang="en-US" sz="2000" i="1" dirty="0" smtClean="0"/>
          </a:p>
          <a:p>
            <a:pPr algn="r"/>
            <a:r>
              <a:rPr lang="en-US" sz="2000" i="1" dirty="0" smtClean="0"/>
              <a:t>Cardoso de Oliveira </a:t>
            </a:r>
            <a:r>
              <a:rPr lang="en-US" sz="2000" i="1" dirty="0"/>
              <a:t>"O </a:t>
            </a:r>
            <a:r>
              <a:rPr lang="en-US" sz="2000" i="1" dirty="0" err="1"/>
              <a:t>Índio</a:t>
            </a:r>
            <a:r>
              <a:rPr lang="en-US" sz="2000" i="1" dirty="0"/>
              <a:t> no </a:t>
            </a:r>
            <a:r>
              <a:rPr lang="en-US" sz="2000" i="1" dirty="0" err="1"/>
              <a:t>mundo</a:t>
            </a:r>
            <a:r>
              <a:rPr lang="en-US" sz="2000" i="1" dirty="0"/>
              <a:t> dos </a:t>
            </a:r>
            <a:r>
              <a:rPr lang="en-US" sz="2000" i="1" dirty="0" err="1"/>
              <a:t>brancos</a:t>
            </a:r>
            <a:r>
              <a:rPr lang="en-US" sz="2000" i="1" dirty="0"/>
              <a:t>" (1964), de Roberto</a:t>
            </a:r>
          </a:p>
          <a:p>
            <a:pPr algn="r"/>
            <a:r>
              <a:rPr lang="en-US" sz="2000" i="1" dirty="0"/>
              <a:t>Da </a:t>
            </a:r>
            <a:r>
              <a:rPr lang="en-US" sz="2000" i="1" dirty="0" err="1"/>
              <a:t>Matta</a:t>
            </a:r>
            <a:r>
              <a:rPr lang="en-US" sz="2000" i="1" dirty="0"/>
              <a:t> e </a:t>
            </a:r>
            <a:r>
              <a:rPr lang="en-US" sz="2000" i="1" dirty="0" err="1"/>
              <a:t>Roque</a:t>
            </a:r>
            <a:r>
              <a:rPr lang="en-US" sz="2000" i="1" dirty="0"/>
              <a:t> </a:t>
            </a:r>
            <a:r>
              <a:rPr lang="en-US" sz="2000" i="1" dirty="0" err="1"/>
              <a:t>Laraia</a:t>
            </a:r>
            <a:r>
              <a:rPr lang="en-US" sz="2000" i="1" dirty="0"/>
              <a:t> "</a:t>
            </a:r>
            <a:r>
              <a:rPr lang="en-US" sz="2000" i="1" dirty="0" err="1"/>
              <a:t>Índios</a:t>
            </a:r>
            <a:r>
              <a:rPr lang="en-US" sz="2000" i="1" dirty="0"/>
              <a:t> e </a:t>
            </a:r>
            <a:r>
              <a:rPr lang="en-US" sz="2000" i="1" dirty="0" err="1"/>
              <a:t>castanheiros</a:t>
            </a:r>
            <a:r>
              <a:rPr lang="en-US" sz="2000" i="1" dirty="0"/>
              <a:t>" (1967)</a:t>
            </a:r>
            <a:endParaRPr lang="en-US" sz="2000" i="1" dirty="0"/>
          </a:p>
          <a:p>
            <a:pPr algn="r"/>
            <a:endParaRPr lang="en-US" sz="2400" i="1" dirty="0" smtClean="0">
              <a:solidFill>
                <a:srgbClr val="4B5064"/>
              </a:solidFill>
            </a:endParaRPr>
          </a:p>
          <a:p>
            <a:pPr algn="r"/>
            <a:endParaRPr lang="en-US" sz="2400" i="1" dirty="0">
              <a:solidFill>
                <a:srgbClr val="4B5064"/>
              </a:solidFill>
            </a:endParaRPr>
          </a:p>
          <a:p>
            <a:pPr algn="r"/>
            <a:endParaRPr lang="en-US" sz="2400" i="1" dirty="0">
              <a:solidFill>
                <a:srgbClr val="4B5064"/>
              </a:solidFill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6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7053" y="569633"/>
            <a:ext cx="5963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Branqueamento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Miscigenação</a:t>
            </a:r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  <a:endParaRPr lang="en-GB" sz="1800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6110340" y="1267869"/>
            <a:ext cx="588031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The end of slavery and the born of the nation 1888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National identity = racial unity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onstruction </a:t>
            </a:r>
            <a:r>
              <a:rPr lang="en-US" sz="2800" dirty="0"/>
              <a:t>of a modern </a:t>
            </a:r>
            <a:r>
              <a:rPr lang="en-US" sz="2800" dirty="0" smtClean="0"/>
              <a:t>Brazilian: contradictions between </a:t>
            </a:r>
            <a:r>
              <a:rPr lang="en-US" sz="2800" b="1" dirty="0" smtClean="0"/>
              <a:t>miscegenation</a:t>
            </a:r>
            <a:r>
              <a:rPr lang="en-US" sz="2800" dirty="0" smtClean="0"/>
              <a:t> and </a:t>
            </a:r>
            <a:r>
              <a:rPr lang="en-US" sz="2800" b="1" dirty="0" smtClean="0"/>
              <a:t>whitening</a:t>
            </a:r>
            <a:endParaRPr lang="en-US" sz="2800" b="1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Compromises and contradictions of </a:t>
            </a:r>
            <a:r>
              <a:rPr lang="en-US" sz="2800" b="1" dirty="0"/>
              <a:t>miscegenation</a:t>
            </a:r>
            <a:r>
              <a:rPr lang="en-US" sz="2800" dirty="0"/>
              <a:t> as a stage of </a:t>
            </a:r>
            <a:r>
              <a:rPr lang="en-US" sz="2800" dirty="0" smtClean="0"/>
              <a:t>transition</a:t>
            </a:r>
          </a:p>
          <a:p>
            <a:pPr marL="285750" lvl="0" indent="-285750">
              <a:buFont typeface="Arial"/>
              <a:buChar char="•"/>
            </a:pPr>
            <a:r>
              <a:rPr lang="en-US" sz="2800" dirty="0" smtClean="0"/>
              <a:t>The SPI, 1910 </a:t>
            </a:r>
            <a:r>
              <a:rPr lang="en-US" sz="2800" dirty="0"/>
              <a:t>- </a:t>
            </a:r>
            <a:r>
              <a:rPr lang="en-US" sz="2800" dirty="0" err="1"/>
              <a:t>Serviço</a:t>
            </a:r>
            <a:r>
              <a:rPr lang="en-US" sz="2800" dirty="0"/>
              <a:t> de </a:t>
            </a:r>
            <a:r>
              <a:rPr lang="en-US" sz="2800" dirty="0" err="1"/>
              <a:t>Proteção</a:t>
            </a:r>
            <a:r>
              <a:rPr lang="en-US" sz="2800" dirty="0"/>
              <a:t> </a:t>
            </a:r>
            <a:r>
              <a:rPr lang="en-US" sz="2800" dirty="0" err="1"/>
              <a:t>aos</a:t>
            </a:r>
            <a:r>
              <a:rPr lang="en-US" sz="2800" dirty="0"/>
              <a:t> </a:t>
            </a:r>
            <a:r>
              <a:rPr lang="en-US" sz="2800" dirty="0" err="1" smtClean="0"/>
              <a:t>Índios</a:t>
            </a:r>
            <a:endParaRPr lang="en-US" sz="2800" dirty="0" smtClean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Placeholder 1" descr="090505[1]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" b="-1314"/>
          <a:stretch/>
        </p:blipFill>
        <p:spPr>
          <a:xfrm>
            <a:off x="0" y="2123980"/>
            <a:ext cx="5846879" cy="3970667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87372" y="1591257"/>
            <a:ext cx="5963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Abaporu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(Tarsilia do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Amaral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  <a:endParaRPr lang="en-GB" sz="1800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6308231" y="4100303"/>
            <a:ext cx="5742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</a:t>
            </a:r>
            <a:r>
              <a:rPr lang="en-US" sz="2800" dirty="0" err="1"/>
              <a:t>precisamos</a:t>
            </a:r>
            <a:r>
              <a:rPr lang="en-US" sz="2800" dirty="0"/>
              <a:t> </a:t>
            </a:r>
            <a:r>
              <a:rPr lang="en-US" sz="2800" dirty="0" err="1"/>
              <a:t>desvepucisar</a:t>
            </a:r>
            <a:r>
              <a:rPr lang="en-US" sz="2800" dirty="0"/>
              <a:t> </a:t>
            </a:r>
            <a:r>
              <a:rPr lang="en-US" sz="2800" dirty="0" err="1"/>
              <a:t>descolombizar</a:t>
            </a:r>
            <a:r>
              <a:rPr lang="en-US" sz="2800" dirty="0"/>
              <a:t> a America e </a:t>
            </a:r>
            <a:r>
              <a:rPr lang="en-US" sz="2800" dirty="0" err="1"/>
              <a:t>descabralizar</a:t>
            </a:r>
            <a:r>
              <a:rPr lang="en-US" sz="2800" dirty="0"/>
              <a:t> o </a:t>
            </a:r>
            <a:r>
              <a:rPr lang="en-US" sz="2800" dirty="0" err="1"/>
              <a:t>Brasil</a:t>
            </a:r>
            <a:r>
              <a:rPr lang="en-US" sz="2800" dirty="0"/>
              <a:t>”  </a:t>
            </a:r>
          </a:p>
          <a:p>
            <a:endParaRPr lang="en-US" sz="28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1" name="Picture Placeholder 4" descr="11 (9)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r="97"/>
          <a:stretch/>
        </p:blipFill>
        <p:spPr>
          <a:xfrm>
            <a:off x="-1" y="-87797"/>
            <a:ext cx="5217749" cy="61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/>
          <p:nvPr/>
        </p:nvSpPr>
        <p:spPr>
          <a:xfrm>
            <a:off x="0" y="0"/>
            <a:ext cx="59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</a:t>
            </a:r>
            <a:r>
              <a:rPr lang="it-IT" sz="4000" b="1" i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Novo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Placeholder 2"/>
          <p:cNvPicPr>
            <a:picLocks noChangeAspect="1"/>
          </p:cNvPicPr>
          <p:nvPr/>
        </p:nvPicPr>
        <p:blipFill rotWithShape="1">
          <a:blip r:embed="rId2"/>
          <a:srcRect l="4014" r="2469"/>
          <a:stretch/>
        </p:blipFill>
        <p:spPr>
          <a:xfrm>
            <a:off x="0" y="668406"/>
            <a:ext cx="6643167" cy="54247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28709" y="1201031"/>
            <a:ext cx="4430831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800" dirty="0"/>
              <a:t>T</a:t>
            </a:r>
            <a:r>
              <a:rPr lang="en-GB" sz="2800" dirty="0" smtClean="0"/>
              <a:t>wo </a:t>
            </a:r>
            <a:r>
              <a:rPr lang="en-GB" sz="2800" dirty="0"/>
              <a:t>tensions: the politics of </a:t>
            </a:r>
            <a:r>
              <a:rPr lang="en-GB" sz="2800" i="1" dirty="0" err="1"/>
              <a:t>branqueamiento</a:t>
            </a:r>
            <a:r>
              <a:rPr lang="en-GB" sz="2800" dirty="0"/>
              <a:t> and the improvement of </a:t>
            </a:r>
            <a:r>
              <a:rPr lang="en-GB" sz="2800" i="1" dirty="0" err="1" smtClean="0"/>
              <a:t>miscigenação</a:t>
            </a:r>
            <a:endParaRPr lang="en-GB" sz="2800" i="1" dirty="0" smtClean="0"/>
          </a:p>
          <a:p>
            <a:pPr marL="285750" indent="-285750">
              <a:buFont typeface="Arial"/>
              <a:buChar char="•"/>
            </a:pPr>
            <a:r>
              <a:rPr lang="en-GB" sz="2800" dirty="0"/>
              <a:t>The symbolic interest for the indigenous in the reconstruction of the idea of nation</a:t>
            </a:r>
            <a:r>
              <a:rPr lang="en-US" sz="2800" dirty="0"/>
              <a:t> 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The myth of </a:t>
            </a:r>
            <a:r>
              <a:rPr lang="en-US" sz="2800" b="1" dirty="0"/>
              <a:t>3 races: </a:t>
            </a:r>
            <a:r>
              <a:rPr lang="en-US" sz="2800" b="1" i="1" dirty="0" err="1"/>
              <a:t>Democracia</a:t>
            </a:r>
            <a:r>
              <a:rPr lang="en-US" sz="2800" b="1" i="1" dirty="0"/>
              <a:t> Racial</a:t>
            </a:r>
            <a:r>
              <a:rPr lang="en-US" sz="2800" b="1" dirty="0"/>
              <a:t>  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0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2772" y="195450"/>
            <a:ext cx="59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“</a:t>
            </a:r>
            <a:r>
              <a:rPr lang="it-IT" sz="4000" b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</a:t>
            </a:r>
            <a:r>
              <a:rPr lang="it-IT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it-IT" sz="4000" b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</a:t>
            </a:r>
            <a:r>
              <a:rPr lang="it-IT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  <a:endParaRPr lang="en-GB" sz="1800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6558877" y="1508557"/>
            <a:ext cx="56331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Compromise with the nation state.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nation as a type of </a:t>
            </a:r>
            <a:r>
              <a:rPr lang="en-US" sz="2800" dirty="0" smtClean="0"/>
              <a:t>culture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Researches </a:t>
            </a:r>
            <a:r>
              <a:rPr lang="en-US" sz="2800" dirty="0"/>
              <a:t>on internal </a:t>
            </a:r>
            <a:r>
              <a:rPr lang="en-US" sz="2800" dirty="0" smtClean="0"/>
              <a:t>issues, </a:t>
            </a:r>
            <a:r>
              <a:rPr lang="en-US" sz="2800" dirty="0"/>
              <a:t>solving national dilemmas, the Brazilian view </a:t>
            </a:r>
            <a:r>
              <a:rPr lang="en-US" sz="2800" dirty="0" smtClean="0"/>
              <a:t>on Brazil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national state project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Placeholder 1" descr="varga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4134"/>
          <a:stretch>
            <a:fillRect/>
          </a:stretch>
        </p:blipFill>
        <p:spPr>
          <a:xfrm>
            <a:off x="-1" y="1156885"/>
            <a:ext cx="6424775" cy="48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3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49063" y="1234431"/>
            <a:ext cx="59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Relatório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Figueiredo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  <a:endParaRPr lang="en-GB" sz="1800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4921541" y="2518678"/>
            <a:ext cx="6390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From the SPI to the FUNAI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Discovering 2013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/>
              <a:t>Comissão</a:t>
            </a:r>
            <a:r>
              <a:rPr lang="en-US" sz="2800" dirty="0"/>
              <a:t> </a:t>
            </a:r>
            <a:r>
              <a:rPr lang="en-US" sz="2800" dirty="0" err="1"/>
              <a:t>Nacional</a:t>
            </a:r>
            <a:r>
              <a:rPr lang="en-US" sz="2800" dirty="0"/>
              <a:t> da </a:t>
            </a:r>
            <a:r>
              <a:rPr lang="en-US" sz="2800" dirty="0" err="1"/>
              <a:t>Verdade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2" name="Picture 1" descr="Relatorio Figueireid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9"/>
          <a:stretch/>
        </p:blipFill>
        <p:spPr>
          <a:xfrm>
            <a:off x="0" y="0"/>
            <a:ext cx="4344234" cy="61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5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228859" y="930390"/>
            <a:ext cx="59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Aculturação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  <a:endParaRPr lang="en-GB" sz="1800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202057" y="202020"/>
            <a:ext cx="544111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>
                <a:solidFill>
                  <a:srgbClr val="4B5064"/>
                </a:solidFill>
              </a:rPr>
              <a:t>já</a:t>
            </a:r>
            <a:r>
              <a:rPr lang="en-US" i="1" dirty="0">
                <a:solidFill>
                  <a:srgbClr val="4B5064"/>
                </a:solidFill>
              </a:rPr>
              <a:t> </a:t>
            </a:r>
            <a:r>
              <a:rPr lang="en-US" i="1" dirty="0" err="1">
                <a:solidFill>
                  <a:srgbClr val="4B5064"/>
                </a:solidFill>
              </a:rPr>
              <a:t>estamos</a:t>
            </a:r>
            <a:r>
              <a:rPr lang="en-US" i="1" dirty="0">
                <a:solidFill>
                  <a:srgbClr val="4B5064"/>
                </a:solidFill>
              </a:rPr>
              <a:t> </a:t>
            </a:r>
            <a:r>
              <a:rPr lang="en-US" i="1" dirty="0" err="1">
                <a:solidFill>
                  <a:srgbClr val="4B5064"/>
                </a:solidFill>
              </a:rPr>
              <a:t>habilitados</a:t>
            </a:r>
            <a:r>
              <a:rPr lang="en-US" i="1" dirty="0">
                <a:solidFill>
                  <a:srgbClr val="4B5064"/>
                </a:solidFill>
              </a:rPr>
              <a:t> </a:t>
            </a:r>
            <a:r>
              <a:rPr lang="en-US" i="1" dirty="0" err="1">
                <a:solidFill>
                  <a:srgbClr val="4B5064"/>
                </a:solidFill>
              </a:rPr>
              <a:t>para</a:t>
            </a:r>
            <a:r>
              <a:rPr lang="en-US" i="1" dirty="0">
                <a:solidFill>
                  <a:srgbClr val="4B5064"/>
                </a:solidFill>
              </a:rPr>
              <a:t> </a:t>
            </a:r>
            <a:r>
              <a:rPr lang="en-US" i="1" dirty="0" err="1">
                <a:solidFill>
                  <a:srgbClr val="4B5064"/>
                </a:solidFill>
              </a:rPr>
              <a:t>concluir</a:t>
            </a:r>
            <a:r>
              <a:rPr lang="en-US" i="1" dirty="0">
                <a:solidFill>
                  <a:srgbClr val="4B5064"/>
                </a:solidFill>
              </a:rPr>
              <a:t> </a:t>
            </a:r>
            <a:r>
              <a:rPr lang="en-US" i="1" dirty="0" err="1">
                <a:solidFill>
                  <a:srgbClr val="4B5064"/>
                </a:solidFill>
              </a:rPr>
              <a:t>que</a:t>
            </a:r>
            <a:r>
              <a:rPr lang="en-US" i="1" dirty="0">
                <a:solidFill>
                  <a:srgbClr val="4B5064"/>
                </a:solidFill>
              </a:rPr>
              <a:t> as </a:t>
            </a:r>
            <a:r>
              <a:rPr lang="en-US" i="1" dirty="0" err="1">
                <a:solidFill>
                  <a:srgbClr val="4B5064"/>
                </a:solidFill>
              </a:rPr>
              <a:t>tribos</a:t>
            </a:r>
            <a:r>
              <a:rPr lang="en-US" i="1" dirty="0">
                <a:solidFill>
                  <a:srgbClr val="4B5064"/>
                </a:solidFill>
              </a:rPr>
              <a:t> </a:t>
            </a:r>
            <a:r>
              <a:rPr lang="en-US" i="1" dirty="0" err="1">
                <a:solidFill>
                  <a:srgbClr val="4B5064"/>
                </a:solidFill>
              </a:rPr>
              <a:t>perderão</a:t>
            </a:r>
            <a:r>
              <a:rPr lang="en-US" i="1" dirty="0">
                <a:solidFill>
                  <a:srgbClr val="4B5064"/>
                </a:solidFill>
              </a:rPr>
              <a:t> </a:t>
            </a:r>
            <a:r>
              <a:rPr lang="en-US" i="1" dirty="0" err="1">
                <a:solidFill>
                  <a:srgbClr val="4B5064"/>
                </a:solidFill>
              </a:rPr>
              <a:t>também</a:t>
            </a:r>
            <a:r>
              <a:rPr lang="en-US" i="1" dirty="0">
                <a:solidFill>
                  <a:srgbClr val="4B5064"/>
                </a:solidFill>
              </a:rPr>
              <a:t> </a:t>
            </a:r>
            <a:r>
              <a:rPr lang="en-US" i="1" dirty="0" err="1">
                <a:solidFill>
                  <a:srgbClr val="4B5064"/>
                </a:solidFill>
              </a:rPr>
              <a:t>completamente</a:t>
            </a:r>
            <a:r>
              <a:rPr lang="en-US" i="1" dirty="0">
                <a:solidFill>
                  <a:srgbClr val="4B5064"/>
                </a:solidFill>
              </a:rPr>
              <a:t> </a:t>
            </a:r>
            <a:r>
              <a:rPr lang="en-US" i="1" dirty="0" err="1">
                <a:solidFill>
                  <a:srgbClr val="4B5064"/>
                </a:solidFill>
              </a:rPr>
              <a:t>sua</a:t>
            </a:r>
            <a:r>
              <a:rPr lang="en-US" i="1" dirty="0">
                <a:solidFill>
                  <a:srgbClr val="4B5064"/>
                </a:solidFill>
              </a:rPr>
              <a:t> </a:t>
            </a:r>
            <a:r>
              <a:rPr lang="en-US" i="1" dirty="0" err="1">
                <a:solidFill>
                  <a:srgbClr val="4B5064"/>
                </a:solidFill>
              </a:rPr>
              <a:t>cultura</a:t>
            </a:r>
            <a:r>
              <a:rPr lang="en-US" i="1" dirty="0">
                <a:solidFill>
                  <a:srgbClr val="4B5064"/>
                </a:solidFill>
              </a:rPr>
              <a:t>, se a </a:t>
            </a:r>
            <a:r>
              <a:rPr lang="en-US" i="1" dirty="0" err="1">
                <a:solidFill>
                  <a:srgbClr val="4B5064"/>
                </a:solidFill>
              </a:rPr>
              <a:t>relação</a:t>
            </a:r>
            <a:r>
              <a:rPr lang="en-US" i="1" dirty="0">
                <a:solidFill>
                  <a:srgbClr val="4B5064"/>
                </a:solidFill>
              </a:rPr>
              <a:t> com </a:t>
            </a:r>
            <a:r>
              <a:rPr lang="en-US" i="1" dirty="0" err="1">
                <a:solidFill>
                  <a:srgbClr val="4B5064"/>
                </a:solidFill>
              </a:rPr>
              <a:t>os</a:t>
            </a:r>
            <a:r>
              <a:rPr lang="en-US" i="1" dirty="0">
                <a:solidFill>
                  <a:srgbClr val="4B5064"/>
                </a:solidFill>
              </a:rPr>
              <a:t> </a:t>
            </a:r>
            <a:r>
              <a:rPr lang="en-US" i="1" dirty="0" err="1">
                <a:solidFill>
                  <a:srgbClr val="4B5064"/>
                </a:solidFill>
              </a:rPr>
              <a:t>brancos</a:t>
            </a:r>
            <a:r>
              <a:rPr lang="en-US" i="1" dirty="0">
                <a:solidFill>
                  <a:srgbClr val="4B5064"/>
                </a:solidFill>
              </a:rPr>
              <a:t> </a:t>
            </a:r>
            <a:r>
              <a:rPr lang="en-US" i="1" dirty="0" err="1">
                <a:solidFill>
                  <a:srgbClr val="4B5064"/>
                </a:solidFill>
              </a:rPr>
              <a:t>tornar</a:t>
            </a:r>
            <a:r>
              <a:rPr lang="en-US" i="1" dirty="0">
                <a:solidFill>
                  <a:srgbClr val="4B5064"/>
                </a:solidFill>
              </a:rPr>
              <a:t>-se </a:t>
            </a:r>
            <a:r>
              <a:rPr lang="en-US" i="1" dirty="0" err="1">
                <a:solidFill>
                  <a:srgbClr val="4B5064"/>
                </a:solidFill>
              </a:rPr>
              <a:t>permanente</a:t>
            </a:r>
            <a:r>
              <a:rPr lang="en-US" i="1" dirty="0">
                <a:solidFill>
                  <a:srgbClr val="4B5064"/>
                </a:solidFill>
              </a:rPr>
              <a:t> </a:t>
            </a:r>
            <a:endParaRPr lang="en-US" i="1" dirty="0" smtClean="0">
              <a:solidFill>
                <a:srgbClr val="4B5064"/>
              </a:solidFill>
            </a:endParaRPr>
          </a:p>
          <a:p>
            <a:pPr algn="r"/>
            <a:r>
              <a:rPr lang="en-US" i="1" dirty="0" smtClean="0">
                <a:solidFill>
                  <a:srgbClr val="4B5064"/>
                </a:solidFill>
              </a:rPr>
              <a:t>(</a:t>
            </a:r>
            <a:r>
              <a:rPr lang="en-US" i="1" dirty="0" err="1">
                <a:solidFill>
                  <a:srgbClr val="4B5064"/>
                </a:solidFill>
              </a:rPr>
              <a:t>Baldus</a:t>
            </a:r>
            <a:r>
              <a:rPr lang="en-US" i="1" dirty="0">
                <a:solidFill>
                  <a:srgbClr val="4B5064"/>
                </a:solidFill>
              </a:rPr>
              <a:t> 1937) </a:t>
            </a:r>
            <a:endParaRPr lang="en-US" i="1" dirty="0" smtClean="0">
              <a:solidFill>
                <a:srgbClr val="4B5064"/>
              </a:solidFill>
            </a:endParaRPr>
          </a:p>
          <a:p>
            <a:endParaRPr lang="en-US" i="1" dirty="0" smtClean="0">
              <a:solidFill>
                <a:srgbClr val="4B5064"/>
              </a:solidFill>
            </a:endParaRPr>
          </a:p>
          <a:p>
            <a:endParaRPr lang="en-US" sz="2300" i="1" dirty="0">
              <a:solidFill>
                <a:srgbClr val="4B5064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Encounter </a:t>
            </a:r>
            <a:r>
              <a:rPr lang="en-US" sz="2400" dirty="0"/>
              <a:t>of populations, contact classifications, </a:t>
            </a:r>
            <a:r>
              <a:rPr lang="en-US" sz="2400" i="1" dirty="0">
                <a:solidFill>
                  <a:srgbClr val="4B5064"/>
                </a:solidFill>
              </a:rPr>
              <a:t>Memorandum for the Study of Culture Contact</a:t>
            </a:r>
            <a:r>
              <a:rPr lang="en-US" sz="2400" dirty="0">
                <a:solidFill>
                  <a:srgbClr val="4B5064"/>
                </a:solidFill>
              </a:rPr>
              <a:t> Redfield, Linton e Herskovits, 1936.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Elaboration of </a:t>
            </a:r>
            <a:r>
              <a:rPr lang="en-US" sz="2400" b="1" i="1" dirty="0"/>
              <a:t>cultural areas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Cultural change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Cultural integration</a:t>
            </a:r>
            <a:r>
              <a:rPr lang="en-US" sz="2400" dirty="0">
                <a:solidFill>
                  <a:srgbClr val="4B5064"/>
                </a:solidFill>
              </a:rPr>
              <a:t>, </a:t>
            </a:r>
            <a:r>
              <a:rPr lang="en-US" sz="2400" i="1" dirty="0">
                <a:solidFill>
                  <a:srgbClr val="4B5064"/>
                </a:solidFill>
              </a:rPr>
              <a:t>The </a:t>
            </a:r>
            <a:r>
              <a:rPr lang="en-US" sz="2400" i="1" dirty="0" err="1">
                <a:solidFill>
                  <a:srgbClr val="4B5064"/>
                </a:solidFill>
              </a:rPr>
              <a:t>Teneteara</a:t>
            </a:r>
            <a:r>
              <a:rPr lang="en-US" sz="2400" i="1" dirty="0">
                <a:solidFill>
                  <a:srgbClr val="4B5064"/>
                </a:solidFill>
              </a:rPr>
              <a:t> </a:t>
            </a:r>
            <a:r>
              <a:rPr lang="en-US" sz="2400" i="1" dirty="0" err="1">
                <a:solidFill>
                  <a:srgbClr val="4B5064"/>
                </a:solidFill>
              </a:rPr>
              <a:t>Indiasn</a:t>
            </a:r>
            <a:r>
              <a:rPr lang="en-US" sz="2400" i="1" dirty="0">
                <a:solidFill>
                  <a:srgbClr val="4B5064"/>
                </a:solidFill>
              </a:rPr>
              <a:t> of </a:t>
            </a:r>
            <a:r>
              <a:rPr lang="en-US" sz="2400" i="1" dirty="0" err="1">
                <a:solidFill>
                  <a:srgbClr val="4B5064"/>
                </a:solidFill>
              </a:rPr>
              <a:t>Brasil</a:t>
            </a:r>
            <a:r>
              <a:rPr lang="en-US" sz="2400" i="1" dirty="0">
                <a:solidFill>
                  <a:srgbClr val="4B5064"/>
                </a:solidFill>
              </a:rPr>
              <a:t>. A Culture in Transition</a:t>
            </a:r>
            <a:r>
              <a:rPr lang="en-US" sz="2400" dirty="0">
                <a:solidFill>
                  <a:srgbClr val="4B5064"/>
                </a:solidFill>
              </a:rPr>
              <a:t> Eduardo </a:t>
            </a:r>
            <a:r>
              <a:rPr lang="en-US" sz="2400" dirty="0" err="1">
                <a:solidFill>
                  <a:srgbClr val="4B5064"/>
                </a:solidFill>
              </a:rPr>
              <a:t>Galvao</a:t>
            </a:r>
            <a:r>
              <a:rPr lang="en-US" sz="2400" dirty="0">
                <a:solidFill>
                  <a:srgbClr val="4B5064"/>
                </a:solidFill>
              </a:rPr>
              <a:t>, Charles </a:t>
            </a:r>
            <a:r>
              <a:rPr lang="en-US" sz="2400" dirty="0" err="1">
                <a:solidFill>
                  <a:srgbClr val="4B5064"/>
                </a:solidFill>
              </a:rPr>
              <a:t>Wagley</a:t>
            </a:r>
            <a:r>
              <a:rPr lang="en-US" sz="2400" dirty="0">
                <a:solidFill>
                  <a:srgbClr val="4B5064"/>
                </a:solidFill>
              </a:rPr>
              <a:t>, 1949</a:t>
            </a:r>
            <a:r>
              <a:rPr lang="en-US" sz="2300" dirty="0">
                <a:solidFill>
                  <a:srgbClr val="4B5064"/>
                </a:solidFill>
              </a:rPr>
              <a:t>.</a:t>
            </a:r>
          </a:p>
          <a:p>
            <a:endParaRPr lang="en-US" sz="2300" dirty="0" smtClean="0"/>
          </a:p>
          <a:p>
            <a:endParaRPr lang="en-US" sz="23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2" name="Picture 1" descr="S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93" y="2049104"/>
            <a:ext cx="6431038" cy="402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1251" y="208881"/>
            <a:ext cx="59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Cultures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  <a:endParaRPr lang="en-GB" sz="1800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404114" y="952395"/>
            <a:ext cx="5902964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rgbClr val="4B5064"/>
                </a:solidFill>
              </a:rPr>
              <a:t> </a:t>
            </a:r>
            <a:endParaRPr lang="en-US" sz="2400" i="1" dirty="0">
              <a:solidFill>
                <a:srgbClr val="4B5064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4B5064"/>
                </a:solidFill>
              </a:rPr>
              <a:t>Different approaches of acculturation:</a:t>
            </a:r>
          </a:p>
          <a:p>
            <a:pPr marL="457200" indent="-457200">
              <a:buFont typeface="Arial"/>
              <a:buChar char="•"/>
            </a:pPr>
            <a:r>
              <a:rPr lang="en-US" sz="2400" i="1" dirty="0" smtClean="0">
                <a:solidFill>
                  <a:srgbClr val="4B5064"/>
                </a:solidFill>
              </a:rPr>
              <a:t>Integration</a:t>
            </a:r>
            <a:r>
              <a:rPr lang="en-US" sz="2400" dirty="0" smtClean="0">
                <a:solidFill>
                  <a:srgbClr val="4B5064"/>
                </a:solidFill>
              </a:rPr>
              <a:t> in the national society</a:t>
            </a:r>
          </a:p>
          <a:p>
            <a:pPr marL="457200" indent="-457200">
              <a:buFont typeface="Arial"/>
              <a:buChar char="•"/>
            </a:pPr>
            <a:r>
              <a:rPr lang="en-US" sz="2400" i="1" dirty="0" smtClean="0">
                <a:solidFill>
                  <a:srgbClr val="4B5064"/>
                </a:solidFill>
              </a:rPr>
              <a:t>Conservation</a:t>
            </a:r>
            <a:r>
              <a:rPr lang="en-US" sz="2400" dirty="0" smtClean="0">
                <a:solidFill>
                  <a:srgbClr val="4B5064"/>
                </a:solidFill>
              </a:rPr>
              <a:t> in reservations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4B5064"/>
                </a:solidFill>
              </a:rPr>
              <a:t>Complete o partial change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4B5064"/>
                </a:solidFill>
              </a:rPr>
              <a:t>The concept of </a:t>
            </a:r>
            <a:r>
              <a:rPr lang="en-US" sz="2400" i="1" dirty="0" err="1" smtClean="0">
                <a:solidFill>
                  <a:srgbClr val="4B5064"/>
                </a:solidFill>
              </a:rPr>
              <a:t>caboclo</a:t>
            </a:r>
            <a:endParaRPr lang="en-US" sz="2400" i="1" dirty="0" smtClean="0">
              <a:solidFill>
                <a:srgbClr val="4B5064"/>
              </a:solidFill>
            </a:endParaRPr>
          </a:p>
          <a:p>
            <a:endParaRPr lang="en-US" sz="2400" i="1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Charles </a:t>
            </a:r>
            <a:r>
              <a:rPr lang="en-US" sz="2400" i="1" dirty="0" err="1"/>
              <a:t>Wagley</a:t>
            </a:r>
            <a:r>
              <a:rPr lang="en-US" sz="2400" i="1" dirty="0"/>
              <a:t> e de Eduardo </a:t>
            </a:r>
            <a:r>
              <a:rPr lang="en-US" sz="2400" i="1" dirty="0" err="1" smtClean="0"/>
              <a:t>Galvão</a:t>
            </a:r>
            <a:r>
              <a:rPr lang="en-US" sz="2400" i="1" dirty="0"/>
              <a:t>,</a:t>
            </a:r>
            <a:r>
              <a:rPr lang="en-US" sz="2400" i="1" dirty="0" smtClean="0"/>
              <a:t> </a:t>
            </a:r>
            <a:r>
              <a:rPr lang="en-US" sz="2400" i="1" dirty="0"/>
              <a:t>"The </a:t>
            </a:r>
            <a:r>
              <a:rPr lang="en-US" sz="2400" i="1" dirty="0" err="1"/>
              <a:t>Tenetehara</a:t>
            </a:r>
            <a:r>
              <a:rPr lang="en-US" sz="2400" i="1" dirty="0"/>
              <a:t> </a:t>
            </a:r>
            <a:r>
              <a:rPr lang="en-US" sz="2400" i="1" dirty="0" smtClean="0"/>
              <a:t>Indians of </a:t>
            </a:r>
            <a:r>
              <a:rPr lang="en-US" sz="2400" i="1" dirty="0" err="1"/>
              <a:t>Brasil</a:t>
            </a:r>
            <a:r>
              <a:rPr lang="en-US" sz="2400" i="1" dirty="0"/>
              <a:t>. A Culture in </a:t>
            </a:r>
            <a:r>
              <a:rPr lang="en-US" sz="2400" i="1" dirty="0" smtClean="0"/>
              <a:t>Transition”. </a:t>
            </a:r>
            <a:r>
              <a:rPr lang="en-US" sz="2400" dirty="0" smtClean="0"/>
              <a:t>(1949)</a:t>
            </a:r>
          </a:p>
          <a:p>
            <a:r>
              <a:rPr lang="en-US" sz="2400" dirty="0"/>
              <a:t>Eduardo </a:t>
            </a:r>
            <a:r>
              <a:rPr lang="en-US" sz="2400" dirty="0" err="1" smtClean="0"/>
              <a:t>Galvão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Estudos</a:t>
            </a:r>
            <a:r>
              <a:rPr lang="en-US" sz="2400" i="1" dirty="0" smtClean="0"/>
              <a:t> </a:t>
            </a:r>
            <a:r>
              <a:rPr lang="en-US" sz="2400" i="1" dirty="0" err="1"/>
              <a:t>sobre</a:t>
            </a:r>
            <a:r>
              <a:rPr lang="en-US" sz="2400" i="1" dirty="0"/>
              <a:t> a </a:t>
            </a:r>
            <a:r>
              <a:rPr lang="en-US" sz="2400" i="1" dirty="0" err="1"/>
              <a:t>Aculturação</a:t>
            </a:r>
            <a:r>
              <a:rPr lang="en-US" sz="2400" i="1" dirty="0"/>
              <a:t> dos </a:t>
            </a:r>
            <a:r>
              <a:rPr lang="en-US" sz="2400" i="1" dirty="0" err="1"/>
              <a:t>Grupos</a:t>
            </a:r>
            <a:r>
              <a:rPr lang="en-US" sz="2400" i="1" dirty="0"/>
              <a:t> </a:t>
            </a:r>
            <a:r>
              <a:rPr lang="en-US" sz="2400" i="1" dirty="0" err="1" smtClean="0"/>
              <a:t>Indígenas</a:t>
            </a:r>
            <a:r>
              <a:rPr lang="en-US" sz="2400" i="1" dirty="0" smtClean="0"/>
              <a:t> </a:t>
            </a:r>
            <a:r>
              <a:rPr lang="pt-BR" sz="2400" i="1" dirty="0" smtClean="0"/>
              <a:t>do Brasil </a:t>
            </a:r>
            <a:r>
              <a:rPr lang="pt-BR" sz="2400" dirty="0"/>
              <a:t>(1953)</a:t>
            </a:r>
            <a:endParaRPr lang="en-US" sz="2400" i="1" dirty="0" smtClean="0">
              <a:solidFill>
                <a:srgbClr val="4B5064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400" dirty="0" smtClean="0">
              <a:solidFill>
                <a:srgbClr val="4B5064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400" dirty="0">
              <a:solidFill>
                <a:srgbClr val="4B5064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9" descr="Galvã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94" y="1125565"/>
            <a:ext cx="5634806" cy="495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2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  <a:endParaRPr lang="en-GB" sz="1800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690181" y="1532444"/>
            <a:ext cx="108634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[o] </a:t>
            </a:r>
            <a:r>
              <a:rPr lang="en-US" sz="3200" i="1" dirty="0" err="1"/>
              <a:t>conceito</a:t>
            </a:r>
            <a:r>
              <a:rPr lang="en-US" sz="3200" i="1" dirty="0"/>
              <a:t> de "</a:t>
            </a:r>
            <a:r>
              <a:rPr lang="en-US" sz="3200" i="1" dirty="0" err="1"/>
              <a:t>transfiguração</a:t>
            </a:r>
            <a:r>
              <a:rPr lang="en-US" sz="3200" i="1" dirty="0"/>
              <a:t> </a:t>
            </a:r>
            <a:r>
              <a:rPr lang="en-US" sz="3200" i="1" dirty="0" err="1"/>
              <a:t>étnica</a:t>
            </a:r>
            <a:r>
              <a:rPr lang="en-US" sz="3200" i="1" dirty="0"/>
              <a:t>", </a:t>
            </a:r>
            <a:r>
              <a:rPr lang="en-US" sz="3200" i="1" dirty="0" err="1" smtClean="0"/>
              <a:t>é</a:t>
            </a:r>
            <a:r>
              <a:rPr lang="en-US" sz="3200" i="1" dirty="0" smtClean="0"/>
              <a:t> </a:t>
            </a:r>
            <a:r>
              <a:rPr lang="en-US" sz="3200" i="1" dirty="0"/>
              <a:t>o </a:t>
            </a:r>
            <a:r>
              <a:rPr lang="en-US" sz="3200" i="1" dirty="0" err="1"/>
              <a:t>processo</a:t>
            </a:r>
            <a:r>
              <a:rPr lang="en-US" sz="3200" i="1" dirty="0"/>
              <a:t> </a:t>
            </a:r>
            <a:r>
              <a:rPr lang="en-US" sz="3200" i="1" dirty="0" err="1"/>
              <a:t>pelo</a:t>
            </a:r>
            <a:r>
              <a:rPr lang="en-US" sz="3200" i="1" dirty="0"/>
              <a:t> </a:t>
            </a:r>
            <a:r>
              <a:rPr lang="en-US" sz="3200" i="1" dirty="0" err="1"/>
              <a:t>qual</a:t>
            </a:r>
            <a:r>
              <a:rPr lang="en-US" sz="3200" i="1" dirty="0"/>
              <a:t> </a:t>
            </a:r>
            <a:r>
              <a:rPr lang="en-US" sz="3200" i="1" dirty="0" err="1"/>
              <a:t>os</a:t>
            </a:r>
            <a:r>
              <a:rPr lang="en-US" sz="3200" i="1" dirty="0"/>
              <a:t> </a:t>
            </a:r>
            <a:r>
              <a:rPr lang="en-US" sz="3200" i="1" dirty="0" err="1"/>
              <a:t>povos</a:t>
            </a:r>
            <a:r>
              <a:rPr lang="en-US" sz="3200" i="1" dirty="0"/>
              <a:t> se </a:t>
            </a:r>
            <a:r>
              <a:rPr lang="en-US" sz="3200" i="1" dirty="0" err="1"/>
              <a:t>fazem</a:t>
            </a:r>
            <a:r>
              <a:rPr lang="en-US" sz="3200" i="1" dirty="0"/>
              <a:t> e se </a:t>
            </a:r>
            <a:r>
              <a:rPr lang="en-US" sz="3200" i="1" dirty="0" err="1"/>
              <a:t>transformam</a:t>
            </a:r>
            <a:r>
              <a:rPr lang="en-US" sz="3200" i="1" dirty="0"/>
              <a:t> </a:t>
            </a:r>
            <a:r>
              <a:rPr lang="en-US" sz="3200" i="1" dirty="0" err="1"/>
              <a:t>ou</a:t>
            </a:r>
            <a:r>
              <a:rPr lang="en-US" sz="3200" i="1" dirty="0"/>
              <a:t> se </a:t>
            </a:r>
            <a:r>
              <a:rPr lang="en-US" sz="3200" i="1" dirty="0" err="1"/>
              <a:t>desfazem</a:t>
            </a:r>
            <a:r>
              <a:rPr lang="en-US" sz="3200" i="1" dirty="0"/>
              <a:t>. </a:t>
            </a:r>
            <a:r>
              <a:rPr lang="en-US" sz="3200" i="1" dirty="0" err="1"/>
              <a:t>Nenhum</a:t>
            </a:r>
            <a:r>
              <a:rPr lang="en-US" sz="3200" i="1" dirty="0"/>
              <a:t> </a:t>
            </a:r>
            <a:r>
              <a:rPr lang="en-US" sz="3200" i="1" dirty="0" err="1"/>
              <a:t>índio</a:t>
            </a:r>
            <a:r>
              <a:rPr lang="en-US" sz="3200" i="1" dirty="0"/>
              <a:t> </a:t>
            </a:r>
            <a:r>
              <a:rPr lang="en-US" sz="3200" i="1" dirty="0" err="1"/>
              <a:t>vira</a:t>
            </a:r>
            <a:r>
              <a:rPr lang="en-US" sz="3200" i="1" dirty="0"/>
              <a:t> </a:t>
            </a:r>
            <a:r>
              <a:rPr lang="en-US" sz="3200" i="1" dirty="0" err="1"/>
              <a:t>civilizado</a:t>
            </a:r>
            <a:r>
              <a:rPr lang="en-US" sz="3200" i="1" dirty="0"/>
              <a:t>, o </a:t>
            </a:r>
            <a:r>
              <a:rPr lang="en-US" sz="3200" i="1" dirty="0" err="1"/>
              <a:t>que</a:t>
            </a:r>
            <a:r>
              <a:rPr lang="en-US" sz="3200" i="1" dirty="0"/>
              <a:t> </a:t>
            </a:r>
            <a:r>
              <a:rPr lang="en-US" sz="3200" i="1" dirty="0" err="1"/>
              <a:t>há</a:t>
            </a:r>
            <a:r>
              <a:rPr lang="en-US" sz="3200" i="1" dirty="0"/>
              <a:t> </a:t>
            </a:r>
            <a:r>
              <a:rPr lang="en-US" sz="3200" i="1" dirty="0" err="1"/>
              <a:t>é</a:t>
            </a:r>
            <a:r>
              <a:rPr lang="en-US" sz="3200" i="1" dirty="0"/>
              <a:t> </a:t>
            </a:r>
            <a:r>
              <a:rPr lang="en-US" sz="3200" i="1" dirty="0" err="1"/>
              <a:t>que</a:t>
            </a:r>
            <a:r>
              <a:rPr lang="en-US" sz="3200" i="1" dirty="0"/>
              <a:t> um </a:t>
            </a:r>
            <a:r>
              <a:rPr lang="en-US" sz="3200" i="1" dirty="0" err="1"/>
              <a:t>povo</a:t>
            </a:r>
            <a:r>
              <a:rPr lang="en-US" sz="3200" i="1" dirty="0"/>
              <a:t> </a:t>
            </a:r>
            <a:r>
              <a:rPr lang="en-US" sz="3200" i="1" dirty="0" err="1"/>
              <a:t>indígena</a:t>
            </a:r>
            <a:r>
              <a:rPr lang="en-US" sz="3200" i="1" dirty="0"/>
              <a:t>, </a:t>
            </a:r>
            <a:r>
              <a:rPr lang="en-US" sz="3200" i="1" dirty="0" err="1"/>
              <a:t>mantendo</a:t>
            </a:r>
            <a:r>
              <a:rPr lang="en-US" sz="3200" i="1" dirty="0"/>
              <a:t> </a:t>
            </a:r>
            <a:r>
              <a:rPr lang="en-US" sz="3200" i="1" dirty="0" err="1"/>
              <a:t>sua</a:t>
            </a:r>
            <a:r>
              <a:rPr lang="en-US" sz="3200" i="1" dirty="0"/>
              <a:t> </a:t>
            </a:r>
            <a:r>
              <a:rPr lang="en-US" sz="3200" i="1" dirty="0" err="1"/>
              <a:t>indianidade</a:t>
            </a:r>
            <a:r>
              <a:rPr lang="en-US" sz="3200" i="1" dirty="0"/>
              <a:t>, </a:t>
            </a:r>
            <a:r>
              <a:rPr lang="en-US" sz="3200" i="1" dirty="0" err="1"/>
              <a:t>vai</a:t>
            </a:r>
            <a:r>
              <a:rPr lang="en-US" sz="3200" i="1" dirty="0"/>
              <a:t> </a:t>
            </a:r>
            <a:r>
              <a:rPr lang="en-US" sz="3200" i="1" dirty="0" err="1"/>
              <a:t>morrendo</a:t>
            </a:r>
            <a:r>
              <a:rPr lang="en-US" sz="3200" i="1" dirty="0"/>
              <a:t> e, </a:t>
            </a:r>
            <a:r>
              <a:rPr lang="en-US" sz="3200" i="1" dirty="0" err="1"/>
              <a:t>ao</a:t>
            </a:r>
            <a:r>
              <a:rPr lang="en-US" sz="3200" i="1" dirty="0"/>
              <a:t> </a:t>
            </a:r>
            <a:r>
              <a:rPr lang="en-US" sz="3200" i="1" dirty="0" err="1"/>
              <a:t>lado</a:t>
            </a:r>
            <a:r>
              <a:rPr lang="en-US" sz="3200" i="1" dirty="0"/>
              <a:t> dele, surge um </a:t>
            </a:r>
            <a:r>
              <a:rPr lang="en-US" sz="3200" i="1" dirty="0" err="1"/>
              <a:t>núcleo</a:t>
            </a:r>
            <a:r>
              <a:rPr lang="en-US" sz="3200" i="1" dirty="0"/>
              <a:t> </a:t>
            </a:r>
            <a:r>
              <a:rPr lang="en-US" sz="3200" i="1" dirty="0" err="1"/>
              <a:t>humano</a:t>
            </a:r>
            <a:r>
              <a:rPr lang="en-US" sz="3200" i="1" dirty="0"/>
              <a:t> </a:t>
            </a:r>
            <a:r>
              <a:rPr lang="en-US" sz="3200" i="1" dirty="0" err="1"/>
              <a:t>que</a:t>
            </a:r>
            <a:r>
              <a:rPr lang="en-US" sz="3200" i="1" dirty="0"/>
              <a:t> </a:t>
            </a:r>
            <a:r>
              <a:rPr lang="en-US" sz="3200" i="1" dirty="0" err="1"/>
              <a:t>cresce</a:t>
            </a:r>
            <a:r>
              <a:rPr lang="en-US" sz="3200" i="1" dirty="0"/>
              <a:t> </a:t>
            </a:r>
            <a:r>
              <a:rPr lang="en-US" sz="3200" i="1" dirty="0" err="1"/>
              <a:t>à</a:t>
            </a:r>
            <a:r>
              <a:rPr lang="en-US" sz="3200" i="1" dirty="0"/>
              <a:t> </a:t>
            </a:r>
            <a:r>
              <a:rPr lang="en-US" sz="3200" i="1" dirty="0" err="1"/>
              <a:t>custa</a:t>
            </a:r>
            <a:r>
              <a:rPr lang="en-US" sz="3200" i="1" dirty="0"/>
              <a:t> dele e </a:t>
            </a:r>
            <a:r>
              <a:rPr lang="en-US" sz="3200" i="1" dirty="0" err="1"/>
              <a:t>que</a:t>
            </a:r>
            <a:r>
              <a:rPr lang="en-US" sz="3200" i="1" dirty="0"/>
              <a:t> </a:t>
            </a:r>
            <a:r>
              <a:rPr lang="en-US" sz="3200" i="1" dirty="0" err="1"/>
              <a:t>cresce</a:t>
            </a:r>
            <a:r>
              <a:rPr lang="en-US" sz="3200" i="1" dirty="0"/>
              <a:t> contra </a:t>
            </a:r>
            <a:r>
              <a:rPr lang="en-US" sz="3200" i="1" dirty="0" err="1"/>
              <a:t>ele</a:t>
            </a:r>
            <a:r>
              <a:rPr lang="en-US" sz="3200" i="1" dirty="0"/>
              <a:t>, </a:t>
            </a:r>
            <a:r>
              <a:rPr lang="en-US" sz="3200" i="1" dirty="0" err="1"/>
              <a:t>que</a:t>
            </a:r>
            <a:r>
              <a:rPr lang="en-US" sz="3200" i="1" dirty="0"/>
              <a:t> </a:t>
            </a:r>
            <a:r>
              <a:rPr lang="en-US" sz="3200" i="1" dirty="0" err="1"/>
              <a:t>é</a:t>
            </a:r>
            <a:r>
              <a:rPr lang="en-US" sz="3200" i="1" dirty="0"/>
              <a:t> o </a:t>
            </a:r>
            <a:r>
              <a:rPr lang="en-US" sz="3200" i="1" dirty="0" err="1"/>
              <a:t>núcleo</a:t>
            </a:r>
            <a:r>
              <a:rPr lang="en-US" sz="3200" i="1" dirty="0"/>
              <a:t> </a:t>
            </a:r>
            <a:r>
              <a:rPr lang="en-US" sz="3200" i="1" dirty="0" err="1"/>
              <a:t>civilizado</a:t>
            </a:r>
            <a:r>
              <a:rPr lang="en-US" sz="3200" i="1" dirty="0"/>
              <a:t>. </a:t>
            </a:r>
            <a:r>
              <a:rPr lang="en-US" sz="3200" i="1" dirty="0" err="1"/>
              <a:t>Então</a:t>
            </a:r>
            <a:r>
              <a:rPr lang="en-US" sz="3200" i="1" dirty="0"/>
              <a:t>, </a:t>
            </a:r>
            <a:r>
              <a:rPr lang="en-US" sz="3200" i="1" dirty="0" err="1"/>
              <a:t>assim</a:t>
            </a:r>
            <a:r>
              <a:rPr lang="en-US" sz="3200" i="1" dirty="0"/>
              <a:t> </a:t>
            </a:r>
            <a:r>
              <a:rPr lang="en-US" sz="3200" i="1" dirty="0" err="1"/>
              <a:t>como</a:t>
            </a:r>
            <a:r>
              <a:rPr lang="en-US" sz="3200" i="1" dirty="0"/>
              <a:t> </a:t>
            </a:r>
            <a:r>
              <a:rPr lang="en-US" sz="3200" i="1" dirty="0" err="1"/>
              <a:t>não</a:t>
            </a:r>
            <a:r>
              <a:rPr lang="en-US" sz="3200" i="1" dirty="0"/>
              <a:t> </a:t>
            </a:r>
            <a:r>
              <a:rPr lang="en-US" sz="3200" i="1" dirty="0" err="1"/>
              <a:t>há</a:t>
            </a:r>
            <a:r>
              <a:rPr lang="en-US" sz="3200" i="1" dirty="0"/>
              <a:t> </a:t>
            </a:r>
            <a:r>
              <a:rPr lang="en-US" sz="3200" i="1" dirty="0" err="1"/>
              <a:t>conversão</a:t>
            </a:r>
            <a:r>
              <a:rPr lang="en-US" sz="3200" i="1" dirty="0"/>
              <a:t>, </a:t>
            </a:r>
            <a:r>
              <a:rPr lang="en-US" sz="3200" i="1" dirty="0" err="1"/>
              <a:t>não</a:t>
            </a:r>
            <a:r>
              <a:rPr lang="en-US" sz="3200" i="1" dirty="0"/>
              <a:t> </a:t>
            </a:r>
            <a:r>
              <a:rPr lang="en-US" sz="3200" i="1" dirty="0" err="1"/>
              <a:t>há</a:t>
            </a:r>
            <a:r>
              <a:rPr lang="en-US" sz="3200" i="1" dirty="0"/>
              <a:t> </a:t>
            </a:r>
            <a:r>
              <a:rPr lang="en-US" sz="3200" i="1" dirty="0" err="1"/>
              <a:t>assimilação</a:t>
            </a:r>
            <a:r>
              <a:rPr lang="en-US" sz="3200" i="1" dirty="0"/>
              <a:t>. O </a:t>
            </a:r>
            <a:r>
              <a:rPr lang="en-US" sz="3200" i="1" dirty="0" err="1"/>
              <a:t>que</a:t>
            </a:r>
            <a:r>
              <a:rPr lang="en-US" sz="3200" i="1" dirty="0"/>
              <a:t> </a:t>
            </a:r>
            <a:r>
              <a:rPr lang="en-US" sz="3200" i="1" dirty="0" err="1"/>
              <a:t>há</a:t>
            </a:r>
            <a:r>
              <a:rPr lang="en-US" sz="3200" i="1" dirty="0"/>
              <a:t> </a:t>
            </a:r>
            <a:r>
              <a:rPr lang="en-US" sz="3200" i="1" dirty="0" err="1"/>
              <a:t>é</a:t>
            </a:r>
            <a:r>
              <a:rPr lang="en-US" sz="3200" i="1" dirty="0"/>
              <a:t> </a:t>
            </a:r>
            <a:r>
              <a:rPr lang="en-US" sz="3200" i="1" dirty="0" err="1"/>
              <a:t>uma</a:t>
            </a:r>
            <a:r>
              <a:rPr lang="en-US" sz="3200" i="1" dirty="0"/>
              <a:t>  </a:t>
            </a:r>
            <a:r>
              <a:rPr lang="en-US" sz="3200" i="1" dirty="0" err="1"/>
              <a:t>integração</a:t>
            </a:r>
            <a:r>
              <a:rPr lang="en-US" sz="3200" i="1" dirty="0"/>
              <a:t> </a:t>
            </a:r>
            <a:r>
              <a:rPr lang="en-US" sz="3200" i="1" dirty="0" err="1"/>
              <a:t>inevitável</a:t>
            </a:r>
            <a:r>
              <a:rPr lang="en-US" sz="3200" i="1" dirty="0"/>
              <a:t>. </a:t>
            </a:r>
            <a:r>
              <a:rPr lang="en-US" sz="3200" dirty="0" smtClean="0"/>
              <a:t>(Darcy </a:t>
            </a:r>
            <a:r>
              <a:rPr lang="en-US" sz="3200" dirty="0" err="1" smtClean="0"/>
              <a:t>Ribeiro</a:t>
            </a:r>
            <a:r>
              <a:rPr lang="en-US" sz="3200" dirty="0" smtClean="0"/>
              <a:t> </a:t>
            </a:r>
            <a:r>
              <a:rPr lang="en-US" sz="3200" dirty="0" err="1"/>
              <a:t>Intervista</a:t>
            </a:r>
            <a:r>
              <a:rPr lang="en-US" sz="3200" dirty="0"/>
              <a:t> </a:t>
            </a:r>
            <a:r>
              <a:rPr lang="en-US" sz="3200" dirty="0" err="1"/>
              <a:t>boletin</a:t>
            </a:r>
            <a:r>
              <a:rPr lang="en-US" sz="3200" dirty="0"/>
              <a:t> ABA 27)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5898"/>
      </p:ext>
    </p:extLst>
  </p:cSld>
  <p:clrMapOvr>
    <a:masterClrMapping/>
  </p:clrMapOvr>
</p:sld>
</file>

<file path=ppt/theme/theme1.xml><?xml version="1.0" encoding="utf-8"?>
<a:theme xmlns:a="http://schemas.openxmlformats.org/drawingml/2006/main" name="20200910_rep_Templat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20200910_rep_Template2.potx</Template>
  <TotalTime>10016</TotalTime>
  <Words>863</Words>
  <Application>Microsoft Macintosh PowerPoint</Application>
  <PresentationFormat>Custom</PresentationFormat>
  <Paragraphs>102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20200910_rep_Template2</vt:lpstr>
      <vt:lpstr>“O que é isso que chamamos de antropologia brasileira?”  (Cardoso de Oliveira, 1986)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sofia venturoli</cp:lastModifiedBy>
  <cp:revision>105</cp:revision>
  <dcterms:created xsi:type="dcterms:W3CDTF">2019-05-28T15:53:33Z</dcterms:created>
  <dcterms:modified xsi:type="dcterms:W3CDTF">2020-11-17T10:52:05Z</dcterms:modified>
</cp:coreProperties>
</file>