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2" r:id="rId2"/>
  </p:sldMasterIdLst>
  <p:notesMasterIdLst>
    <p:notesMasterId r:id="rId19"/>
  </p:notesMasterIdLst>
  <p:sldIdLst>
    <p:sldId id="29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90" r:id="rId12"/>
    <p:sldId id="287" r:id="rId13"/>
    <p:sldId id="289" r:id="rId14"/>
    <p:sldId id="297" r:id="rId15"/>
    <p:sldId id="291" r:id="rId16"/>
    <p:sldId id="292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BB1717"/>
    <a:srgbClr val="A50021"/>
    <a:srgbClr val="CC0000"/>
    <a:srgbClr val="DEE7EE"/>
    <a:srgbClr val="D3DFE6"/>
    <a:srgbClr val="E6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 autoAdjust="0"/>
    <p:restoredTop sz="94625" autoAdjust="0"/>
  </p:normalViewPr>
  <p:slideViewPr>
    <p:cSldViewPr snapToGrid="0" snapToObjects="1">
      <p:cViewPr varScale="1">
        <p:scale>
          <a:sx n="112" d="100"/>
          <a:sy n="112" d="100"/>
        </p:scale>
        <p:origin x="56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B49B-DF86-9E4D-9AF2-B028147DD5C9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F76E-43B6-0440-8A96-81506EE399E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5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1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83230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55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63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353A8B-1A2E-C54E-ACC3-08CBF50A922A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2AB52DD-1FFA-C54B-BF4D-C9CFA918B66A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334C6C1-9A1F-4CAB-BDE0-CEA4BBAD521B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28/09/22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FD0DC9-7625-4210-859B-42F81EE2703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9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k.iep.org.pe/bib_img/190-8-1.pdf" TargetMode="External"/><Relationship Id="rId2" Type="http://schemas.openxmlformats.org/officeDocument/2006/relationships/hyperlink" Target="https://repositorio.iep.org.pe/bitstream/IEP/988/2/Blondet_Vidas-construyendo-identidad.pdf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8UWUiW2-Ffo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q_XJd7u78&amp;feature=emb_log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uoFcPzKjT9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7900" y="2062179"/>
            <a:ext cx="10731500" cy="1389506"/>
          </a:xfrm>
        </p:spPr>
        <p:txBody>
          <a:bodyPr>
            <a:normAutofit fontScale="90000"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Urbana in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Perù</a:t>
            </a:r>
            <a:endParaRPr lang="it-IT" sz="6000" b="1" u="sng" noProof="1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u="sng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AF44-2763-4E26-BB74-CE2D3BDB690B}"/>
              </a:ext>
            </a:extLst>
          </p:cNvPr>
          <p:cNvSpPr txBox="1">
            <a:spLocks/>
          </p:cNvSpPr>
          <p:nvPr/>
        </p:nvSpPr>
        <p:spPr>
          <a:xfrm>
            <a:off x="587687" y="201041"/>
            <a:ext cx="8711762" cy="15678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caballos de Troya de los invasores. Estrategias campesinas en la conquista de la gran Lima. </a:t>
            </a:r>
          </a:p>
          <a:p>
            <a:r>
              <a:rPr lang="it-IT" sz="24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Golte, Adams (1986)</a:t>
            </a:r>
          </a:p>
        </p:txBody>
      </p:sp>
      <p:pic>
        <p:nvPicPr>
          <p:cNvPr id="3" name="Content Placeholder 3" descr="los-caballos-de-troya-de-los-invasores-lima-de-inmigrantes-D_NQ_NP_270601-MPE20356884825_072015-F.jpg">
            <a:extLst>
              <a:ext uri="{FF2B5EF4-FFF2-40B4-BE49-F238E27FC236}">
                <a16:creationId xmlns:a16="http://schemas.microsoft.com/office/drawing/2014/main" id="{7D12AD9C-3B0B-4DDE-8D91-5F66C403EF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" t="6913" r="10040" b="2997"/>
          <a:stretch/>
        </p:blipFill>
        <p:spPr>
          <a:xfrm>
            <a:off x="6818148" y="1508724"/>
            <a:ext cx="2867461" cy="404665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EE86D413-29DD-4360-A7A7-F4C470FEDC4C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A0C0C3FB-4F22-4DD1-9857-3FDBC955B8A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412CA835-4FD4-4182-9D24-27132E4F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8012" y="1805882"/>
            <a:ext cx="4378087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differenze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strategie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inserimento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in base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alla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comunità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provenienza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 studio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delle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relazioni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città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l’area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rurale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 studio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cambiamenti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migrazione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produce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nei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luoghi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d’origine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dunque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presso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le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comunità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partenza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82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716B-9833-4E2E-AB13-ADB44ABC4957}"/>
              </a:ext>
            </a:extLst>
          </p:cNvPr>
          <p:cNvSpPr txBox="1">
            <a:spLocks/>
          </p:cNvSpPr>
          <p:nvPr/>
        </p:nvSpPr>
        <p:spPr>
          <a:xfrm>
            <a:off x="583220" y="260890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Desborde Popular y crisis del Estado, Matos Mar (1984)</a:t>
            </a:r>
          </a:p>
        </p:txBody>
      </p:sp>
      <p:pic>
        <p:nvPicPr>
          <p:cNvPr id="3" name="Content Placeholder 3" descr="desborde.png">
            <a:extLst>
              <a:ext uri="{FF2B5EF4-FFF2-40B4-BE49-F238E27FC236}">
                <a16:creationId xmlns:a16="http://schemas.microsoft.com/office/drawing/2014/main" id="{2CE01604-68B6-4672-A19C-D3095171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494"/>
          <a:stretch/>
        </p:blipFill>
        <p:spPr>
          <a:xfrm>
            <a:off x="728362" y="1736488"/>
            <a:ext cx="3220625" cy="4144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052D4-98A4-44C3-9E5F-31F4687C5A8E}"/>
              </a:ext>
            </a:extLst>
          </p:cNvPr>
          <p:cNvSpPr txBox="1"/>
          <p:nvPr/>
        </p:nvSpPr>
        <p:spPr>
          <a:xfrm>
            <a:off x="4361376" y="1905506"/>
            <a:ext cx="4913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Urbanización y Barriadas en América del sur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(56-66)</a:t>
            </a:r>
            <a:endParaRPr lang="es-ES_tradnl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Migrazione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modernità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andino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criollo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relazionali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comprende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realtà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vanno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di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gruppo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specifico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4D5DABF-E4D2-412B-BC5E-614AAF3059C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902890C2-E64E-44B6-8F8F-183D5CBF0B9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3EFE9955-3F2F-444C-828E-1A4E300CD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000-198F-4A83-9F40-59D342ACD4FB}"/>
              </a:ext>
            </a:extLst>
          </p:cNvPr>
          <p:cNvSpPr txBox="1">
            <a:spLocks/>
          </p:cNvSpPr>
          <p:nvPr/>
        </p:nvSpPr>
        <p:spPr>
          <a:xfrm>
            <a:off x="501908" y="228577"/>
            <a:ext cx="8925324" cy="1577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Conquistadores de un nuevo mundo</a:t>
            </a:r>
            <a:r>
              <a:rPr lang="it-IT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 invasores a ciudadanos… </a:t>
            </a:r>
          </a:p>
          <a:p>
            <a:r>
              <a:rPr lang="it-IT" sz="2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Degregori, Blondet, Lynch (1986)</a:t>
            </a:r>
          </a:p>
        </p:txBody>
      </p:sp>
      <p:pic>
        <p:nvPicPr>
          <p:cNvPr id="3" name="Content Placeholder 3" descr="conquistadores Degregori.jpg">
            <a:extLst>
              <a:ext uri="{FF2B5EF4-FFF2-40B4-BE49-F238E27FC236}">
                <a16:creationId xmlns:a16="http://schemas.microsoft.com/office/drawing/2014/main" id="{A0F29449-788F-4BEF-BA63-0948DD503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" r="-433"/>
          <a:stretch/>
        </p:blipFill>
        <p:spPr>
          <a:xfrm>
            <a:off x="7654834" y="1580498"/>
            <a:ext cx="3063771" cy="41373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7385056-C1D6-4C3B-A7B8-D5D3E3F57EF0}"/>
              </a:ext>
            </a:extLst>
          </p:cNvPr>
          <p:cNvSpPr txBox="1"/>
          <p:nvPr/>
        </p:nvSpPr>
        <p:spPr>
          <a:xfrm>
            <a:off x="734137" y="2239957"/>
            <a:ext cx="6746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storie delle invasioni dagli anni 40 agli anni 80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relazione tra cultura e classe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presenza dei singoli attori e la visione del collettivo 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 di conquista di cittadinanza davanti a uno stato ancora escludente 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 forme di fare politica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 forme di fare associazione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Visione marxista in cui si diluiscono le identità etniche e si riaffermano le identità di classe, nazional-popolare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AB5D6ED-8447-4A88-8685-D80972261CBE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73876D21-EDB2-4590-8512-4A004E556219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27E886C0-6227-48F2-AA4B-81054F2C0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166C79-F6CE-4301-9BCC-1A2994215E41}"/>
              </a:ext>
            </a:extLst>
          </p:cNvPr>
          <p:cNvSpPr txBox="1">
            <a:spLocks/>
          </p:cNvSpPr>
          <p:nvPr/>
        </p:nvSpPr>
        <p:spPr>
          <a:xfrm>
            <a:off x="0" y="1648590"/>
            <a:ext cx="5011592" cy="44096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D1131B-F824-4126-9DEA-F7B95935FFD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6A9BDC1-6D03-48A5-BC50-7ABD7DE9C5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9550E148-4153-460F-BD03-A6CF44DE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235519" y="392540"/>
            <a:ext cx="24314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 ‘90-2000</a:t>
            </a:r>
            <a:b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svolta</a:t>
            </a:r>
          </a:p>
        </p:txBody>
      </p:sp>
      <p:pic>
        <p:nvPicPr>
          <p:cNvPr id="9" name="Picture Placeholder 4"/>
          <p:cNvPicPr>
            <a:picLocks noChangeAspect="1"/>
          </p:cNvPicPr>
          <p:nvPr/>
        </p:nvPicPr>
        <p:blipFill>
          <a:blip r:embed="rId3"/>
          <a:srcRect l="9890" r="9890"/>
          <a:stretch>
            <a:fillRect/>
          </a:stretch>
        </p:blipFill>
        <p:spPr>
          <a:xfrm>
            <a:off x="7775526" y="1968501"/>
            <a:ext cx="4416474" cy="4089780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857500" y="127000"/>
            <a:ext cx="4762500" cy="59312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fine delle visioni essenzialistiche ed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esotiche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grandi migrazioni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Urbanizzazione: da un’identità etnica a un’identità nazionale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diacronia</a:t>
            </a:r>
          </a:p>
          <a:p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Actor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oriented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analisi: “protagonismo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popular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studi di genere</a:t>
            </a:r>
          </a:p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L’attenzione al cambiamento e le relazioni interetniche</a:t>
            </a:r>
          </a:p>
          <a:p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Riarticolazioni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identitarie</a:t>
            </a:r>
          </a:p>
          <a:p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7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7991-FD07-4D97-A291-3CF547FBAF77}"/>
              </a:ext>
            </a:extLst>
          </p:cNvPr>
          <p:cNvSpPr txBox="1">
            <a:spLocks/>
          </p:cNvSpPr>
          <p:nvPr/>
        </p:nvSpPr>
        <p:spPr>
          <a:xfrm>
            <a:off x="548354" y="202040"/>
            <a:ext cx="5840744" cy="868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094E-27E6-433D-B71C-E4E248890D51}"/>
              </a:ext>
            </a:extLst>
          </p:cNvPr>
          <p:cNvSpPr txBox="1">
            <a:spLocks/>
          </p:cNvSpPr>
          <p:nvPr/>
        </p:nvSpPr>
        <p:spPr>
          <a:xfrm>
            <a:off x="432238" y="1585644"/>
            <a:ext cx="4685862" cy="4281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Mucha vida construyendo identidad. Mujeres pobladoras de un barrio limeno</a:t>
            </a:r>
            <a:r>
              <a:rPr lang="it-IT" sz="2400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Cecilia Blondet 1987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Studi su Villa el Salvador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2400" i="1" noProof="1">
                <a:solidFill>
                  <a:srgbClr val="A50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comedores populares</a:t>
            </a:r>
            <a:r>
              <a:rPr lang="it-IT" sz="2400" i="1" noProof="1">
                <a:latin typeface="Calibri" panose="020F0502020204030204" pitchFamily="34" charset="0"/>
                <a:cs typeface="Calibri" panose="020F0502020204030204" pitchFamily="34" charset="0"/>
              </a:rPr>
              <a:t>, clubes de madres,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 e le conseguenze della Guerra Interna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3EB2072-F3AF-43BA-8B18-526CBBC8828F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87451C51-7EB1-4D2D-90B8-11BCD56B4F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A0725A62-B86D-4D8B-97EA-F4824A966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8" name="Picture 7" descr="cropped-soycholabrava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97" y="1585644"/>
            <a:ext cx="6927903" cy="44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9A02-D58D-440B-9E4F-DFEAC837B739}"/>
              </a:ext>
            </a:extLst>
          </p:cNvPr>
          <p:cNvSpPr txBox="1">
            <a:spLocks/>
          </p:cNvSpPr>
          <p:nvPr/>
        </p:nvSpPr>
        <p:spPr>
          <a:xfrm>
            <a:off x="461884" y="329040"/>
            <a:ext cx="2878906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noProof="1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5CC4-3818-415C-922E-75E363929D08}"/>
              </a:ext>
            </a:extLst>
          </p:cNvPr>
          <p:cNvSpPr txBox="1">
            <a:spLocks/>
          </p:cNvSpPr>
          <p:nvPr/>
        </p:nvSpPr>
        <p:spPr>
          <a:xfrm>
            <a:off x="271002" y="1504701"/>
            <a:ext cx="5519816" cy="4121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Produzione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spazi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Nuove generazioni urbane spazi pluriarticolati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Nuove tecnologie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Migrazioni transnazionali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lang="en-GB" sz="2400" b="1" i="1" noProof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holificación</a:t>
            </a:r>
            <a:r>
              <a:rPr lang="en-US" sz="2400" dirty="0"/>
              <a:t> </a:t>
            </a: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it-IT" sz="2400" b="1" i="1" noProof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cholo power</a:t>
            </a:r>
            <a:endParaRPr lang="it-IT" sz="2400" b="1" i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noProof="1">
                <a:latin typeface="Calibri" panose="020F0502020204030204" pitchFamily="34" charset="0"/>
                <a:cs typeface="Calibri" panose="020F0502020204030204" pitchFamily="34" charset="0"/>
              </a:rPr>
              <a:t>Creatività culturale, interazioni multipli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it-IT" sz="2400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Todos somos cholos (CDR).jpg">
            <a:extLst>
              <a:ext uri="{FF2B5EF4-FFF2-40B4-BE49-F238E27FC236}">
                <a16:creationId xmlns:a16="http://schemas.microsoft.com/office/drawing/2014/main" id="{E59F8EAC-9326-4D9D-A3EC-FAA32EFBE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18" y="1612900"/>
            <a:ext cx="6401182" cy="446082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EAF027A-F48B-4188-8CFC-438927BD0195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926D0489-5212-4265-9623-70BC8867384D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 descr="CC-BY-SA_icon.svg.png">
            <a:extLst>
              <a:ext uri="{FF2B5EF4-FFF2-40B4-BE49-F238E27FC236}">
                <a16:creationId xmlns:a16="http://schemas.microsoft.com/office/drawing/2014/main" id="{92685AA0-5377-4D83-9BA6-3EA098CC7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C06CFC-FE76-43A0-9782-C4C912882BD4}"/>
              </a:ext>
            </a:extLst>
          </p:cNvPr>
          <p:cNvSpPr txBox="1"/>
          <p:nvPr/>
        </p:nvSpPr>
        <p:spPr>
          <a:xfrm>
            <a:off x="8977960" y="1576456"/>
            <a:ext cx="2705100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Cholo è pop!</a:t>
            </a:r>
          </a:p>
          <a:p>
            <a:endParaRPr lang="it-IT" sz="3200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</a:t>
            </a:r>
          </a:p>
          <a:p>
            <a:pPr marL="571500" indent="-571500"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 strumenti espressivi</a:t>
            </a:r>
          </a:p>
        </p:txBody>
      </p:sp>
      <p:pic>
        <p:nvPicPr>
          <p:cNvPr id="5" name="Content Placeholder 4" descr="la chola power.jpg">
            <a:extLst>
              <a:ext uri="{FF2B5EF4-FFF2-40B4-BE49-F238E27FC236}">
                <a16:creationId xmlns:a16="http://schemas.microsoft.com/office/drawing/2014/main" id="{F0B953CC-BADD-4FCC-9FCC-A4B75710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r="384"/>
          <a:stretch/>
        </p:blipFill>
        <p:spPr>
          <a:xfrm>
            <a:off x="-1" y="0"/>
            <a:ext cx="8588493" cy="60797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3FE5B5-D1FE-4A21-9829-A3C6BE0B2B30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09E9EBC-D7A4-497B-A16A-7CF5EE0C744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8" descr="CC-BY-SA_icon.svg.png">
            <a:extLst>
              <a:ext uri="{FF2B5EF4-FFF2-40B4-BE49-F238E27FC236}">
                <a16:creationId xmlns:a16="http://schemas.microsoft.com/office/drawing/2014/main" id="{12C8AE44-40D9-4786-B254-934CC7AC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1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errosancristobal.jpg">
            <a:extLst>
              <a:ext uri="{FF2B5EF4-FFF2-40B4-BE49-F238E27FC236}">
                <a16:creationId xmlns:a16="http://schemas.microsoft.com/office/drawing/2014/main" id="{6102C03F-E763-4A7E-9C2D-1EF9B5E7D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r="-266"/>
          <a:stretch/>
        </p:blipFill>
        <p:spPr>
          <a:xfrm>
            <a:off x="-50800" y="1290105"/>
            <a:ext cx="9374170" cy="4789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B132CC-E5ED-47CC-8A36-81FE943D931D}"/>
              </a:ext>
            </a:extLst>
          </p:cNvPr>
          <p:cNvSpPr txBox="1">
            <a:spLocks/>
          </p:cNvSpPr>
          <p:nvPr/>
        </p:nvSpPr>
        <p:spPr>
          <a:xfrm>
            <a:off x="443562" y="202040"/>
            <a:ext cx="5341888" cy="9968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Lima</a:t>
            </a:r>
            <a:r>
              <a:rPr lang="it-IT" sz="4400" b="1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la</a:t>
            </a:r>
            <a:r>
              <a:rPr lang="it-IT" sz="4400" b="1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it-IT" sz="44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horible</a:t>
            </a:r>
            <a:endParaRPr lang="it-IT" sz="4400" i="1" noProof="1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4872CA6-92F6-4BF3-926C-55EF00F2ADE8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06F91ADF-88D9-42C6-AD22-57FA4C95B62C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017CDFC7-A4D9-4EFB-9245-8D69DD1D3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ciudad de dios 195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86" y="-15394"/>
            <a:ext cx="3026714" cy="68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lima5.jpg">
            <a:extLst>
              <a:ext uri="{FF2B5EF4-FFF2-40B4-BE49-F238E27FC236}">
                <a16:creationId xmlns:a16="http://schemas.microsoft.com/office/drawing/2014/main" id="{DB2C2657-872C-4354-BD3B-B8F58ED1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-1519" r="1402" b="1172"/>
          <a:stretch/>
        </p:blipFill>
        <p:spPr>
          <a:xfrm>
            <a:off x="292164" y="1072535"/>
            <a:ext cx="9302807" cy="47129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D6C3BED-FED4-4CF7-871A-1475BE9C1A6A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E2D4E9-1680-4DE4-A8C9-2EC460A7265C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8" descr="CC-BY-SA_icon.svg.png">
            <a:extLst>
              <a:ext uri="{FF2B5EF4-FFF2-40B4-BE49-F238E27FC236}">
                <a16:creationId xmlns:a16="http://schemas.microsoft.com/office/drawing/2014/main" id="{80A2D627-4CA6-434E-8517-5EC270E17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1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67FF-25D9-46FF-A5D5-61D071EC1C71}"/>
              </a:ext>
            </a:extLst>
          </p:cNvPr>
          <p:cNvSpPr txBox="1">
            <a:spLocks/>
          </p:cNvSpPr>
          <p:nvPr/>
        </p:nvSpPr>
        <p:spPr>
          <a:xfrm>
            <a:off x="465554" y="171789"/>
            <a:ext cx="5946570" cy="8137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4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Progreso</a:t>
            </a:r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Carabayllo</a:t>
            </a:r>
            <a:endParaRPr lang="en-US" sz="4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el progreso Caraballyto.jpg">
            <a:extLst>
              <a:ext uri="{FF2B5EF4-FFF2-40B4-BE49-F238E27FC236}">
                <a16:creationId xmlns:a16="http://schemas.microsoft.com/office/drawing/2014/main" id="{D8919D2C-89EC-4A47-ACA3-8689AF4F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>
            <a:fillRect/>
          </a:stretch>
        </p:blipFill>
        <p:spPr>
          <a:xfrm>
            <a:off x="0" y="1559718"/>
            <a:ext cx="9398000" cy="4515929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C0CB677-717F-4107-828C-1AD9FD765FE5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27E37ED0-2113-480A-B162-D15FFDB3C731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9BC6DF09-B9E0-42DF-A8AC-DEBF2F20D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75833E-16EE-4245-9009-9138A6676053}"/>
              </a:ext>
            </a:extLst>
          </p:cNvPr>
          <p:cNvSpPr txBox="1">
            <a:spLocks/>
          </p:cNvSpPr>
          <p:nvPr/>
        </p:nvSpPr>
        <p:spPr>
          <a:xfrm>
            <a:off x="330638" y="202040"/>
            <a:ext cx="3247616" cy="769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Miraflores</a:t>
            </a:r>
            <a:endParaRPr lang="en-US" sz="4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970A8F-2356-43E7-9A00-FA116153113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D648ABD8-4646-4BF9-9B7F-6F571FF81BB7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FA7283AD-83A4-4039-84D4-ADCDEB367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miraflores-lima-1-161470778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512300" cy="47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166C79-F6CE-4301-9BCC-1A2994215E41}"/>
              </a:ext>
            </a:extLst>
          </p:cNvPr>
          <p:cNvSpPr txBox="1">
            <a:spLocks/>
          </p:cNvSpPr>
          <p:nvPr/>
        </p:nvSpPr>
        <p:spPr>
          <a:xfrm>
            <a:off x="342900" y="1432690"/>
            <a:ext cx="4787900" cy="44096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noProof="1"/>
              <a:t>Invasione e autocostruzione</a:t>
            </a:r>
          </a:p>
          <a:p>
            <a:r>
              <a:rPr lang="it-IT" sz="2400" i="1" noProof="1"/>
              <a:t>Proyecto de Estudios de Barriadas </a:t>
            </a:r>
            <a:r>
              <a:rPr lang="it-IT" sz="2400" noProof="1"/>
              <a:t>1956</a:t>
            </a:r>
          </a:p>
          <a:p>
            <a:r>
              <a:rPr lang="it-IT" sz="2400" noProof="1"/>
              <a:t>La ricostruzione del processo migratorio dalla città cercando di comprenderne i motivi e le strategie di adattamento, come si modificano le categorie e l’organizzazione andina.</a:t>
            </a:r>
          </a:p>
          <a:p>
            <a:r>
              <a:rPr lang="it-IT" sz="2400" noProof="1"/>
              <a:t>Importanza della coesione comunale, della solidarietà, strategie collettive.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D1131B-F824-4126-9DEA-F7B95935FFD2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6A9BDC1-6D03-48A5-BC50-7ABD7DE9C5F8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9550E148-4153-460F-BD03-A6CF44DE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235519" y="392540"/>
            <a:ext cx="9708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Migrazione e adattamento alla città</a:t>
            </a:r>
          </a:p>
        </p:txBody>
      </p:sp>
      <p:pic>
        <p:nvPicPr>
          <p:cNvPr id="3" name="Picture 2" descr="Luriganch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432690"/>
            <a:ext cx="6908800" cy="46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538E5A-A8EF-4224-91A6-2562D9D2B877}"/>
              </a:ext>
            </a:extLst>
          </p:cNvPr>
          <p:cNvSpPr txBox="1"/>
          <p:nvPr/>
        </p:nvSpPr>
        <p:spPr>
          <a:xfrm>
            <a:off x="566624" y="1164352"/>
            <a:ext cx="40434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t-IT" sz="200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polarizzazioni delle analisi: campo tradizionale – città moderna / cholo-criollo</a:t>
            </a:r>
          </a:p>
          <a:p>
            <a:pPr marL="457200" indent="-457200">
              <a:lnSpc>
                <a:spcPct val="110000"/>
              </a:lnSpc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integrano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città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riproducono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politiche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risolvere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marginalità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A60C4681-A789-4EED-8A80-2C8EA7B5690F}"/>
              </a:ext>
            </a:extLst>
          </p:cNvPr>
          <p:cNvSpPr txBox="1"/>
          <p:nvPr/>
        </p:nvSpPr>
        <p:spPr>
          <a:xfrm>
            <a:off x="566624" y="202040"/>
            <a:ext cx="6659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 di adattamento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FCCDDC-BDB0-4A76-AC69-9F836872D80B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72A0F9B7-2F57-418D-B4D2-05479284EAEB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15663488-D2DE-4EE1-880A-A7079BB74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7" name="Picture 6" descr="SaritaChich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5384" r="1740" b="1922"/>
          <a:stretch/>
        </p:blipFill>
        <p:spPr>
          <a:xfrm>
            <a:off x="4895085" y="1473200"/>
            <a:ext cx="729691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01930F-B715-4E3E-987E-ED784C6B2B4B}"/>
              </a:ext>
            </a:extLst>
          </p:cNvPr>
          <p:cNvSpPr txBox="1"/>
          <p:nvPr/>
        </p:nvSpPr>
        <p:spPr>
          <a:xfrm>
            <a:off x="587808" y="202040"/>
            <a:ext cx="679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Barriadas</a:t>
            </a:r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</a:t>
            </a:r>
          </a:p>
          <a:p>
            <a:r>
              <a:rPr lang="it-IT" sz="4000" dirty="0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Pueblos </a:t>
            </a:r>
            <a:r>
              <a:rPr lang="it-IT" sz="4000" dirty="0" err="1">
                <a:solidFill>
                  <a:srgbClr val="BB17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jovenes</a:t>
            </a:r>
            <a:endParaRPr lang="it-IT" sz="4000" dirty="0">
              <a:solidFill>
                <a:srgbClr val="BB17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955490B-7A0F-47F4-9952-E407AD4503BB}"/>
              </a:ext>
            </a:extLst>
          </p:cNvPr>
          <p:cNvSpPr/>
          <p:nvPr/>
        </p:nvSpPr>
        <p:spPr>
          <a:xfrm>
            <a:off x="226338" y="1701800"/>
            <a:ext cx="426946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rifiuto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Lewis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povertà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attribuita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agli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abitanti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periferie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Barriadas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pueblos </a:t>
            </a:r>
            <a:r>
              <a:rPr lang="en-GB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jovenes</a:t>
            </a: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produttori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prospettive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articolazione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pratiche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resistenza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mobilità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8356D5-5904-4014-ACD6-E2C5A3B8726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3FFD21A-0C8C-425E-9E2B-CE26BD642854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8" descr="CC-BY-SA_icon.svg.png">
            <a:extLst>
              <a:ext uri="{FF2B5EF4-FFF2-40B4-BE49-F238E27FC236}">
                <a16:creationId xmlns:a16="http://schemas.microsoft.com/office/drawing/2014/main" id="{D95FFA1D-38B0-4ED3-8ACD-5EB6C3FD8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8" name="Picture 3" descr="moyano.jpeg">
            <a:hlinkClick r:id="rId3"/>
            <a:extLst>
              <a:ext uri="{FF2B5EF4-FFF2-40B4-BE49-F238E27FC236}">
                <a16:creationId xmlns:a16="http://schemas.microsoft.com/office/drawing/2014/main" id="{0185326F-430E-48D7-99AA-AF69503F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9" y="1701800"/>
            <a:ext cx="7281331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6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C36-8AB1-4A3A-9597-F687A28CF641}"/>
              </a:ext>
            </a:extLst>
          </p:cNvPr>
          <p:cNvSpPr txBox="1">
            <a:spLocks/>
          </p:cNvSpPr>
          <p:nvPr/>
        </p:nvSpPr>
        <p:spPr>
          <a:xfrm>
            <a:off x="585561" y="202040"/>
            <a:ext cx="7818210" cy="1452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House of my own</a:t>
            </a:r>
            <a:r>
              <a:rPr lang="it-IT" sz="4000" noProof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Susan Lobo,(1982)</a:t>
            </a:r>
          </a:p>
        </p:txBody>
      </p:sp>
      <p:pic>
        <p:nvPicPr>
          <p:cNvPr id="3" name="Content Placeholder 3" descr="house-social-organization-squatter-77eb9e12-e9eb-45e1-80b3-c8112059fd40.jpeg">
            <a:extLst>
              <a:ext uri="{FF2B5EF4-FFF2-40B4-BE49-F238E27FC236}">
                <a16:creationId xmlns:a16="http://schemas.microsoft.com/office/drawing/2014/main" id="{8BAA58B0-BC1E-48E0-BA77-B962D9AC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5977" r="11393" b="4800"/>
          <a:stretch/>
        </p:blipFill>
        <p:spPr>
          <a:xfrm>
            <a:off x="5903522" y="1443395"/>
            <a:ext cx="2500249" cy="397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82A32-A427-485E-9270-E0E94320BC76}"/>
              </a:ext>
            </a:extLst>
          </p:cNvPr>
          <p:cNvSpPr txBox="1"/>
          <p:nvPr/>
        </p:nvSpPr>
        <p:spPr>
          <a:xfrm>
            <a:off x="585561" y="1720839"/>
            <a:ext cx="3966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Ciudadela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Chalaca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e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Dulanto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Parentela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 familiari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Alleanze matrimoniali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Legami comunitari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Compadrazgo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Stratificazione etnica: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criollos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zambos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dinamiche razziali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D069378-B067-4142-AF13-920A18194AD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dell’America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Latina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AAE37E7-452A-4994-94D2-13FD9E5C8CD2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8" descr="CC-BY-SA_icon.svg.png">
            <a:extLst>
              <a:ext uri="{FF2B5EF4-FFF2-40B4-BE49-F238E27FC236}">
                <a16:creationId xmlns:a16="http://schemas.microsoft.com/office/drawing/2014/main" id="{A6BE758E-0214-43B5-B105-2CF66F61C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759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200910_rep_Templat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9114</TotalTime>
  <Words>577</Words>
  <Application>Microsoft Macintosh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Tahoma</vt:lpstr>
      <vt:lpstr>Wingdings</vt:lpstr>
      <vt:lpstr>Advantage</vt:lpstr>
      <vt:lpstr>20200910_rep_Template2</vt:lpstr>
      <vt:lpstr>Antropologia Urbana in Perù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Perù indigeno in aree urbane</dc:title>
  <dc:creator>sofia venturoli</dc:creator>
  <cp:lastModifiedBy>Sofia Venturoli</cp:lastModifiedBy>
  <cp:revision>250</cp:revision>
  <dcterms:created xsi:type="dcterms:W3CDTF">2017-11-25T13:29:56Z</dcterms:created>
  <dcterms:modified xsi:type="dcterms:W3CDTF">2022-09-28T07:52:11Z</dcterms:modified>
</cp:coreProperties>
</file>