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56" r:id="rId5"/>
    <p:sldId id="257" r:id="rId6"/>
    <p:sldId id="258" r:id="rId7"/>
    <p:sldId id="259" r:id="rId8"/>
    <p:sldId id="260" r:id="rId9"/>
    <p:sldId id="261" r:id="rId10"/>
    <p:sldId id="262"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8" d="100"/>
          <a:sy n="118" d="100"/>
        </p:scale>
        <p:origin x="39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53C32EB-CA8D-4285-8834-9633FBE68317}" type="datetimeFigureOut">
              <a:rPr lang="it-IT" smtClean="0"/>
              <a:t>09/02/21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28228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3C32EB-CA8D-4285-8834-9633FBE68317}" type="datetimeFigureOut">
              <a:rPr lang="it-IT" smtClean="0"/>
              <a:t>09/02/21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319853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3C32EB-CA8D-4285-8834-9633FBE68317}" type="datetimeFigureOut">
              <a:rPr lang="it-IT" smtClean="0"/>
              <a:t>09/02/21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260109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3C32EB-CA8D-4285-8834-9633FBE68317}" type="datetimeFigureOut">
              <a:rPr lang="it-IT" smtClean="0"/>
              <a:t>09/02/21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300634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53C32EB-CA8D-4285-8834-9633FBE68317}" type="datetimeFigureOut">
              <a:rPr lang="it-IT" smtClean="0"/>
              <a:t>09/02/21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99258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3C32EB-CA8D-4285-8834-9633FBE68317}" type="datetimeFigureOut">
              <a:rPr lang="it-IT" smtClean="0"/>
              <a:t>09/02/21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2170748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53C32EB-CA8D-4285-8834-9633FBE68317}" type="datetimeFigureOut">
              <a:rPr lang="it-IT" smtClean="0"/>
              <a:t>09/02/21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354698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53C32EB-CA8D-4285-8834-9633FBE68317}" type="datetimeFigureOut">
              <a:rPr lang="it-IT" smtClean="0"/>
              <a:t>09/02/21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423303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3C32EB-CA8D-4285-8834-9633FBE68317}" type="datetimeFigureOut">
              <a:rPr lang="it-IT" smtClean="0"/>
              <a:t>09/02/21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428564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53C32EB-CA8D-4285-8834-9633FBE68317}" type="datetimeFigureOut">
              <a:rPr lang="it-IT" smtClean="0"/>
              <a:t>09/02/21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237910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53C32EB-CA8D-4285-8834-9633FBE68317}" type="datetimeFigureOut">
              <a:rPr lang="it-IT" smtClean="0"/>
              <a:t>09/02/21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CF351C-848B-4757-9DE3-E9117204A537}" type="slidenum">
              <a:rPr lang="it-IT" smtClean="0"/>
              <a:t>‹N›</a:t>
            </a:fld>
            <a:endParaRPr lang="it-IT"/>
          </a:p>
        </p:txBody>
      </p:sp>
    </p:spTree>
    <p:extLst>
      <p:ext uri="{BB962C8B-B14F-4D97-AF65-F5344CB8AC3E}">
        <p14:creationId xmlns:p14="http://schemas.microsoft.com/office/powerpoint/2010/main" val="3647441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C32EB-CA8D-4285-8834-9633FBE68317}" type="datetimeFigureOut">
              <a:rPr lang="it-IT" smtClean="0"/>
              <a:t>09/02/21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F351C-848B-4757-9DE3-E9117204A537}" type="slidenum">
              <a:rPr lang="it-IT" smtClean="0"/>
              <a:t>‹N›</a:t>
            </a:fld>
            <a:endParaRPr lang="it-IT"/>
          </a:p>
        </p:txBody>
      </p:sp>
    </p:spTree>
    <p:extLst>
      <p:ext uri="{BB962C8B-B14F-4D97-AF65-F5344CB8AC3E}">
        <p14:creationId xmlns:p14="http://schemas.microsoft.com/office/powerpoint/2010/main" val="358286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4365" y="2016505"/>
            <a:ext cx="11123270" cy="1965431"/>
          </a:xfrm>
          <a:prstGeom prst="rect">
            <a:avLst/>
          </a:prstGeom>
          <a:solidFill>
            <a:srgbClr val="D25D67"/>
          </a:solidFill>
          <a:ln>
            <a:solidFill>
              <a:srgbClr val="D25D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800" b="1" dirty="0">
                <a:solidFill>
                  <a:schemeClr val="bg1"/>
                </a:solidFill>
                <a:latin typeface="Tahoma" panose="020B0604030504040204" pitchFamily="34" charset="0"/>
                <a:ea typeface="Tahoma" panose="020B0604030504040204" pitchFamily="34" charset="0"/>
                <a:cs typeface="Tahoma" panose="020B0604030504040204" pitchFamily="34" charset="0"/>
              </a:rPr>
              <a:t>Storia dell’impresa e del lavoro</a:t>
            </a:r>
            <a:endParaRPr lang="it-IT" sz="4800" dirty="0">
              <a:solidFill>
                <a:schemeClr val="bg1"/>
              </a:solidFill>
            </a:endParaRPr>
          </a:p>
        </p:txBody>
      </p:sp>
      <p:sp>
        <p:nvSpPr>
          <p:cNvPr id="3" name="Sottotitolo 2"/>
          <p:cNvSpPr>
            <a:spLocks noGrp="1"/>
          </p:cNvSpPr>
          <p:nvPr>
            <p:ph type="subTitle" idx="1"/>
          </p:nvPr>
        </p:nvSpPr>
        <p:spPr>
          <a:xfrm>
            <a:off x="-9182" y="4536719"/>
            <a:ext cx="12182818" cy="871169"/>
          </a:xfrm>
        </p:spPr>
        <p:txBody>
          <a:bodyPr>
            <a:normAutofit/>
          </a:bodyPr>
          <a:lstStyle/>
          <a:p>
            <a:r>
              <a:rPr lang="it-IT" sz="2800" b="1" dirty="0">
                <a:solidFill>
                  <a:srgbClr val="5B5A5A"/>
                </a:solidFill>
                <a:latin typeface="Tahoma" panose="020B0604030504040204" pitchFamily="34" charset="0"/>
                <a:ea typeface="Tahoma" panose="020B0604030504040204" pitchFamily="34" charset="0"/>
                <a:cs typeface="Tahoma" panose="020B0604030504040204" pitchFamily="34" charset="0"/>
              </a:rPr>
              <a:t>Stefano Musso</a:t>
            </a:r>
            <a:endParaRPr lang="it-IT" sz="2800"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7" name="Sottotitolo 2">
            <a:extLst>
              <a:ext uri="{FF2B5EF4-FFF2-40B4-BE49-F238E27FC236}">
                <a16:creationId xmlns:a16="http://schemas.microsoft.com/office/drawing/2014/main" id="{B4C35D45-9251-4921-B7D8-DD171060F540}"/>
              </a:ext>
            </a:extLst>
          </p:cNvPr>
          <p:cNvSpPr txBox="1">
            <a:spLocks/>
          </p:cNvSpPr>
          <p:nvPr/>
        </p:nvSpPr>
        <p:spPr>
          <a:xfrm>
            <a:off x="-9182" y="5986831"/>
            <a:ext cx="12182818" cy="8711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it-IT" sz="2000" i="1" dirty="0">
              <a:solidFill>
                <a:srgbClr val="5B5A5A"/>
              </a:solidFill>
              <a:latin typeface="Tahoma" panose="020B0604030504040204" pitchFamily="34" charset="0"/>
              <a:ea typeface="Tahoma" panose="020B0604030504040204" pitchFamily="34" charset="0"/>
              <a:cs typeface="Tahoma" panose="020B0604030504040204" pitchFamily="34" charset="0"/>
            </a:endParaRPr>
          </a:p>
        </p:txBody>
      </p:sp>
      <p:sp>
        <p:nvSpPr>
          <p:cNvPr id="2" name="CasellaDiTesto 1">
            <a:extLst>
              <a:ext uri="{FF2B5EF4-FFF2-40B4-BE49-F238E27FC236}">
                <a16:creationId xmlns:a16="http://schemas.microsoft.com/office/drawing/2014/main" id="{32A0089A-9769-814E-A328-19604BBB2621}"/>
              </a:ext>
            </a:extLst>
          </p:cNvPr>
          <p:cNvSpPr txBox="1"/>
          <p:nvPr/>
        </p:nvSpPr>
        <p:spPr>
          <a:xfrm>
            <a:off x="1886672" y="544011"/>
            <a:ext cx="8194877" cy="707886"/>
          </a:xfrm>
          <a:prstGeom prst="rect">
            <a:avLst/>
          </a:prstGeom>
          <a:noFill/>
        </p:spPr>
        <p:txBody>
          <a:bodyPr wrap="square" rtlCol="0">
            <a:spAutoFit/>
          </a:bodyPr>
          <a:lstStyle/>
          <a:p>
            <a:r>
              <a:rPr lang="it-IT" sz="4000" b="1" dirty="0"/>
              <a:t>      Università degli Studi di Torino</a:t>
            </a:r>
          </a:p>
        </p:txBody>
      </p:sp>
    </p:spTree>
    <p:extLst>
      <p:ext uri="{BB962C8B-B14F-4D97-AF65-F5344CB8AC3E}">
        <p14:creationId xmlns:p14="http://schemas.microsoft.com/office/powerpoint/2010/main" val="2311513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senso del tempo: il futuro</a:t>
            </a:r>
          </a:p>
        </p:txBody>
      </p:sp>
      <p:sp>
        <p:nvSpPr>
          <p:cNvPr id="3" name="Segnaposto contenuto 2"/>
          <p:cNvSpPr>
            <a:spLocks noGrp="1"/>
          </p:cNvSpPr>
          <p:nvPr>
            <p:ph idx="1"/>
          </p:nvPr>
        </p:nvSpPr>
        <p:spPr>
          <a:xfrm>
            <a:off x="838200" y="1326524"/>
            <a:ext cx="10515600" cy="4850439"/>
          </a:xfrm>
        </p:spPr>
        <p:txBody>
          <a:bodyPr>
            <a:normAutofit lnSpcReduction="10000"/>
          </a:bodyPr>
          <a:lstStyle/>
          <a:p>
            <a:r>
              <a:rPr lang="it-IT" dirty="0"/>
              <a:t>Fascismo è rinascita che mette fine alla degradazione politica dell’</a:t>
            </a:r>
            <a:r>
              <a:rPr lang="it-IT" dirty="0" err="1"/>
              <a:t>Italietta</a:t>
            </a:r>
            <a:r>
              <a:rPr lang="it-IT" dirty="0"/>
              <a:t>, ma né il passato né il presente danno una sufficiente legittimazione, solo le cose ancora da compiersi (seconda ondata rivoluzionaria). Il fascismo va giudicato per quello che intende realizzare (non troppo specificato sul piano sociale per non incrinare l’alleanza degli interessi nel blocco di potere alla base del regime)</a:t>
            </a:r>
          </a:p>
          <a:p>
            <a:r>
              <a:rPr lang="it-IT" dirty="0"/>
              <a:t>Il fascismo viene inserito in una dimensione escatologica</a:t>
            </a:r>
          </a:p>
          <a:p>
            <a:r>
              <a:rPr lang="it-IT" dirty="0"/>
              <a:t>Obiettivi: portare l’Italia fuori della marginalità, missione civilizzatrice nella costruzione di una nuova civiltà che superi liberalismo e socialismo</a:t>
            </a:r>
          </a:p>
          <a:p>
            <a:r>
              <a:rPr lang="it-IT" dirty="0"/>
              <a:t>Missione come destino quasi ineluttabile ma per il quale occorre combattere: il futuro </a:t>
            </a:r>
            <a:r>
              <a:rPr lang="it-IT"/>
              <a:t>va conquistato</a:t>
            </a:r>
            <a:endParaRPr lang="it-IT" dirty="0"/>
          </a:p>
        </p:txBody>
      </p:sp>
    </p:spTree>
    <p:extLst>
      <p:ext uri="{BB962C8B-B14F-4D97-AF65-F5344CB8AC3E}">
        <p14:creationId xmlns:p14="http://schemas.microsoft.com/office/powerpoint/2010/main" val="226758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6616C-D1D2-A342-8D9E-F1CD7A303D49}"/>
              </a:ext>
            </a:extLst>
          </p:cNvPr>
          <p:cNvSpPr>
            <a:spLocks noGrp="1"/>
          </p:cNvSpPr>
          <p:nvPr>
            <p:ph type="title"/>
          </p:nvPr>
        </p:nvSpPr>
        <p:spPr/>
        <p:txBody>
          <a:bodyPr>
            <a:normAutofit/>
          </a:bodyPr>
          <a:lstStyle/>
          <a:p>
            <a:r>
              <a:rPr lang="it-IT" sz="6000" dirty="0"/>
              <a:t>                   Il Fascismo</a:t>
            </a:r>
          </a:p>
        </p:txBody>
      </p:sp>
      <p:sp>
        <p:nvSpPr>
          <p:cNvPr id="4" name="CasellaDiTesto 3">
            <a:extLst>
              <a:ext uri="{FF2B5EF4-FFF2-40B4-BE49-F238E27FC236}">
                <a16:creationId xmlns:a16="http://schemas.microsoft.com/office/drawing/2014/main" id="{2DA53BEC-97B8-EF44-ACA5-E9B73C49632D}"/>
              </a:ext>
            </a:extLst>
          </p:cNvPr>
          <p:cNvSpPr txBox="1"/>
          <p:nvPr/>
        </p:nvSpPr>
        <p:spPr>
          <a:xfrm>
            <a:off x="4186410" y="4109292"/>
            <a:ext cx="3887440" cy="369332"/>
          </a:xfrm>
          <a:prstGeom prst="rect">
            <a:avLst/>
          </a:prstGeom>
          <a:noFill/>
        </p:spPr>
        <p:txBody>
          <a:bodyPr wrap="square" rtlCol="0">
            <a:spAutoFit/>
          </a:bodyPr>
          <a:lstStyle/>
          <a:p>
            <a:r>
              <a:rPr lang="it-IT" dirty="0"/>
              <a:t>Università degli studi di Torino</a:t>
            </a:r>
          </a:p>
        </p:txBody>
      </p:sp>
      <p:sp>
        <p:nvSpPr>
          <p:cNvPr id="5" name="CasellaDiTesto 4">
            <a:extLst>
              <a:ext uri="{FF2B5EF4-FFF2-40B4-BE49-F238E27FC236}">
                <a16:creationId xmlns:a16="http://schemas.microsoft.com/office/drawing/2014/main" id="{B8DE1957-1CAC-1F4A-BD90-ADD31BA35CAB}"/>
              </a:ext>
            </a:extLst>
          </p:cNvPr>
          <p:cNvSpPr txBox="1"/>
          <p:nvPr/>
        </p:nvSpPr>
        <p:spPr>
          <a:xfrm>
            <a:off x="4869455" y="5221995"/>
            <a:ext cx="1902347" cy="369332"/>
          </a:xfrm>
          <a:prstGeom prst="rect">
            <a:avLst/>
          </a:prstGeom>
          <a:noFill/>
        </p:spPr>
        <p:txBody>
          <a:bodyPr wrap="square" rtlCol="0">
            <a:spAutoFit/>
          </a:bodyPr>
          <a:lstStyle/>
          <a:p>
            <a:r>
              <a:rPr lang="it-IT" dirty="0"/>
              <a:t>Stefano Musso</a:t>
            </a:r>
          </a:p>
        </p:txBody>
      </p:sp>
    </p:spTree>
    <p:extLst>
      <p:ext uri="{BB962C8B-B14F-4D97-AF65-F5344CB8AC3E}">
        <p14:creationId xmlns:p14="http://schemas.microsoft.com/office/powerpoint/2010/main" val="50713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br>
              <a:rPr lang="it-IT" dirty="0"/>
            </a:br>
            <a:endParaRPr lang="it-IT" sz="2700" dirty="0"/>
          </a:p>
        </p:txBody>
      </p:sp>
      <p:sp>
        <p:nvSpPr>
          <p:cNvPr id="5" name="Segnaposto contenuto 4"/>
          <p:cNvSpPr>
            <a:spLocks noGrp="1"/>
          </p:cNvSpPr>
          <p:nvPr>
            <p:ph idx="1"/>
          </p:nvPr>
        </p:nvSpPr>
        <p:spPr>
          <a:xfrm>
            <a:off x="838200" y="365125"/>
            <a:ext cx="10515600" cy="5811838"/>
          </a:xfrm>
        </p:spPr>
        <p:txBody>
          <a:bodyPr>
            <a:normAutofit fontScale="92500" lnSpcReduction="10000"/>
          </a:bodyPr>
          <a:lstStyle/>
          <a:p>
            <a:pPr marL="0" indent="0">
              <a:buNone/>
            </a:pPr>
            <a:r>
              <a:rPr lang="it-IT" dirty="0"/>
              <a:t>CONTRO IL SOCIALISMO</a:t>
            </a:r>
          </a:p>
          <a:p>
            <a:pPr marL="0" indent="0">
              <a:buNone/>
            </a:pPr>
            <a:r>
              <a:rPr lang="it-IT" dirty="0"/>
              <a:t>No alla lotta di classe: </a:t>
            </a:r>
          </a:p>
          <a:p>
            <a:pPr marL="0" indent="0">
              <a:buNone/>
            </a:pPr>
            <a:r>
              <a:rPr lang="it-IT" dirty="0"/>
              <a:t>collaborazione di classe per la forza della nazione</a:t>
            </a:r>
          </a:p>
          <a:p>
            <a:pPr marL="0" indent="0">
              <a:buNone/>
            </a:pPr>
            <a:r>
              <a:rPr lang="it-IT" dirty="0"/>
              <a:t>Il motore della storia non è la lotta di classe ma la lotta tra le nazioni (razze)</a:t>
            </a:r>
          </a:p>
          <a:p>
            <a:pPr marL="0" indent="0">
              <a:buNone/>
            </a:pPr>
            <a:r>
              <a:rPr lang="it-IT" dirty="0"/>
              <a:t>CONTRO IL LIBERALISMO</a:t>
            </a:r>
          </a:p>
          <a:p>
            <a:pPr marL="0" indent="0">
              <a:buNone/>
            </a:pPr>
            <a:r>
              <a:rPr lang="it-IT" dirty="0"/>
              <a:t>No all’individualismo: l’individuo deve essere pronto a sacrificarsi per la nazione</a:t>
            </a:r>
          </a:p>
          <a:p>
            <a:pPr marL="0" indent="0">
              <a:buNone/>
            </a:pPr>
            <a:r>
              <a:rPr lang="it-IT" dirty="0"/>
              <a:t>No al parlamentarismo: impedisce la forza dello Stato, l’esercizio della sovranità statale; è espressione dei partiti che rappresentano interessi </a:t>
            </a:r>
            <a:r>
              <a:rPr lang="it-IT"/>
              <a:t>di parte</a:t>
            </a:r>
          </a:p>
          <a:p>
            <a:pPr marL="0" indent="0">
              <a:buNone/>
            </a:pPr>
            <a:endParaRPr lang="it-IT" dirty="0"/>
          </a:p>
          <a:p>
            <a:pPr marL="0" indent="0">
              <a:buNone/>
            </a:pPr>
            <a:r>
              <a:rPr lang="it-IT" dirty="0"/>
              <a:t>GLI EGOISMI DI CLASSE DEVONO ESSERE SUBORDINATI AGLI INTERESSI SUPREMI DELLA NAZIONE</a:t>
            </a:r>
            <a:br>
              <a:rPr lang="it-IT" dirty="0"/>
            </a:br>
            <a:endParaRPr lang="it-IT" dirty="0"/>
          </a:p>
          <a:p>
            <a:pPr marL="0" indent="0">
              <a:buNone/>
            </a:pPr>
            <a:endParaRPr lang="it-IT" dirty="0"/>
          </a:p>
        </p:txBody>
      </p:sp>
    </p:spTree>
    <p:extLst>
      <p:ext uri="{BB962C8B-B14F-4D97-AF65-F5344CB8AC3E}">
        <p14:creationId xmlns:p14="http://schemas.microsoft.com/office/powerpoint/2010/main" val="1638420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L’ideologia del fascismo</a:t>
            </a:r>
            <a:endParaRPr lang="it-IT" dirty="0"/>
          </a:p>
        </p:txBody>
      </p:sp>
      <p:sp>
        <p:nvSpPr>
          <p:cNvPr id="3" name="Sottotitolo 2"/>
          <p:cNvSpPr>
            <a:spLocks noGrp="1"/>
          </p:cNvSpPr>
          <p:nvPr>
            <p:ph idx="1"/>
          </p:nvPr>
        </p:nvSpPr>
        <p:spPr/>
        <p:txBody>
          <a:bodyPr>
            <a:normAutofit/>
          </a:bodyPr>
          <a:lstStyle/>
          <a:p>
            <a:pPr marL="0" indent="0">
              <a:buNone/>
            </a:pPr>
            <a:endParaRPr lang="it-IT" dirty="0"/>
          </a:p>
          <a:p>
            <a:pPr marL="0" indent="0">
              <a:buNone/>
            </a:pPr>
            <a:r>
              <a:rPr lang="it-IT" dirty="0"/>
              <a:t>Ideologia come insieme di idee guida </a:t>
            </a:r>
          </a:p>
          <a:p>
            <a:pPr marL="0" indent="0">
              <a:buNone/>
            </a:pPr>
            <a:r>
              <a:rPr lang="it-IT" dirty="0"/>
              <a:t>attraverso le quali il fascismo cercò di assicurarsi consenso e stabilità. </a:t>
            </a:r>
          </a:p>
          <a:p>
            <a:pPr marL="0" indent="0">
              <a:buNone/>
            </a:pPr>
            <a:endParaRPr lang="it-IT" dirty="0"/>
          </a:p>
          <a:p>
            <a:pPr marL="0" indent="0">
              <a:buNone/>
            </a:pPr>
            <a:endParaRPr lang="it-IT" dirty="0"/>
          </a:p>
          <a:p>
            <a:pPr marL="0" indent="0">
              <a:buNone/>
            </a:pPr>
            <a:r>
              <a:rPr lang="it-IT" dirty="0"/>
              <a:t>Ha la funzione di legittimare il blocco dominante e di creare un senso di </a:t>
            </a:r>
          </a:p>
          <a:p>
            <a:pPr marL="0" indent="0">
              <a:buNone/>
            </a:pPr>
            <a:r>
              <a:rPr lang="it-IT" dirty="0"/>
              <a:t>identità nazionale collegato a valori ed emozioni positive</a:t>
            </a:r>
          </a:p>
        </p:txBody>
      </p:sp>
    </p:spTree>
    <p:extLst>
      <p:ext uri="{BB962C8B-B14F-4D97-AF65-F5344CB8AC3E}">
        <p14:creationId xmlns:p14="http://schemas.microsoft.com/office/powerpoint/2010/main" val="3367180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Senso del tempo e storia</a:t>
            </a:r>
          </a:p>
        </p:txBody>
      </p:sp>
      <p:sp>
        <p:nvSpPr>
          <p:cNvPr id="6" name="Segnaposto contenuto 5"/>
          <p:cNvSpPr>
            <a:spLocks noGrp="1"/>
          </p:cNvSpPr>
          <p:nvPr>
            <p:ph idx="1"/>
          </p:nvPr>
        </p:nvSpPr>
        <p:spPr/>
        <p:txBody>
          <a:bodyPr/>
          <a:lstStyle/>
          <a:p>
            <a:r>
              <a:rPr lang="it-IT" dirty="0"/>
              <a:t>L’identità collettiva su cui fondare la legittimazione del regime necessita di una memoria condivisa</a:t>
            </a:r>
          </a:p>
          <a:p>
            <a:r>
              <a:rPr lang="it-IT" dirty="0"/>
              <a:t>Occorre rileggere il passato sotto due punti di vista:</a:t>
            </a:r>
          </a:p>
          <a:p>
            <a:pPr marL="514350" indent="-514350">
              <a:buAutoNum type="arabicPeriod"/>
            </a:pPr>
            <a:r>
              <a:rPr lang="it-IT" dirty="0"/>
              <a:t>Da dove viene il fascismo, da quali momenti storici positivi</a:t>
            </a:r>
          </a:p>
          <a:p>
            <a:pPr marL="514350" indent="-514350">
              <a:buAutoNum type="arabicPeriod"/>
            </a:pPr>
            <a:r>
              <a:rPr lang="it-IT" dirty="0"/>
              <a:t>Contro chi il fascismo si afferma con la sua «rivoluzione»</a:t>
            </a:r>
          </a:p>
          <a:p>
            <a:pPr marL="0" indent="0">
              <a:buNone/>
            </a:pPr>
            <a:endParaRPr lang="it-IT" dirty="0"/>
          </a:p>
          <a:p>
            <a:pPr marL="0" indent="0">
              <a:buNone/>
            </a:pPr>
            <a:r>
              <a:rPr lang="it-IT" dirty="0"/>
              <a:t>L’ideologia fascista separa i segni precorritori della rinascita fascista dai germi di dissoluzione del Paese che il fascismo sconfigge</a:t>
            </a:r>
          </a:p>
          <a:p>
            <a:pPr marL="514350" indent="-514350">
              <a:buAutoNum type="arabicPeriod"/>
            </a:pPr>
            <a:endParaRPr lang="it-IT" dirty="0"/>
          </a:p>
          <a:p>
            <a:pPr marL="514350" indent="-514350">
              <a:buAutoNum type="arabicPeriod"/>
            </a:pPr>
            <a:endParaRPr lang="it-IT" dirty="0"/>
          </a:p>
          <a:p>
            <a:endParaRPr lang="it-IT" dirty="0"/>
          </a:p>
        </p:txBody>
      </p:sp>
    </p:spTree>
    <p:extLst>
      <p:ext uri="{BB962C8B-B14F-4D97-AF65-F5344CB8AC3E}">
        <p14:creationId xmlns:p14="http://schemas.microsoft.com/office/powerpoint/2010/main" val="258688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storia d’Italia reinterpretata dell’ideologia fascista</a:t>
            </a:r>
          </a:p>
        </p:txBody>
      </p:sp>
      <p:sp>
        <p:nvSpPr>
          <p:cNvPr id="3" name="Segnaposto contenuto 2"/>
          <p:cNvSpPr>
            <a:spLocks noGrp="1"/>
          </p:cNvSpPr>
          <p:nvPr>
            <p:ph idx="1"/>
          </p:nvPr>
        </p:nvSpPr>
        <p:spPr/>
        <p:txBody>
          <a:bodyPr/>
          <a:lstStyle/>
          <a:p>
            <a:r>
              <a:rPr lang="it-IT" dirty="0"/>
              <a:t>L’antica ROMA, come base della civiltà occidentale conferisce all’Italia </a:t>
            </a:r>
          </a:p>
          <a:p>
            <a:pPr marL="514350" indent="-514350">
              <a:buAutoNum type="arabicPeriod"/>
            </a:pPr>
            <a:r>
              <a:rPr lang="it-IT" dirty="0"/>
              <a:t>nobiltà </a:t>
            </a:r>
          </a:p>
          <a:p>
            <a:pPr marL="514350" indent="-514350">
              <a:buAutoNum type="arabicPeriod"/>
            </a:pPr>
            <a:r>
              <a:rPr lang="it-IT" dirty="0"/>
              <a:t>un destino ineluttabile, una missione universale reincarnata nel fascismo</a:t>
            </a:r>
          </a:p>
          <a:p>
            <a:pPr marL="0" indent="0">
              <a:buNone/>
            </a:pPr>
            <a:r>
              <a:rPr lang="it-IT" dirty="0"/>
              <a:t>ROMA è esempio di unità di comando, ordine, disciplina, forza dello Stato: il più poderoso sforzo di organizzazione sociale e politica mai messo in atto dall’umanità</a:t>
            </a:r>
          </a:p>
          <a:p>
            <a:pPr marL="0" indent="0">
              <a:buNone/>
            </a:pPr>
            <a:endParaRPr lang="it-IT" dirty="0"/>
          </a:p>
        </p:txBody>
      </p:sp>
    </p:spTree>
    <p:extLst>
      <p:ext uri="{BB962C8B-B14F-4D97-AF65-F5344CB8AC3E}">
        <p14:creationId xmlns:p14="http://schemas.microsoft.com/office/powerpoint/2010/main" val="3376758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storia d’Italia reinterpretata dell’ideologia fascista</a:t>
            </a:r>
          </a:p>
        </p:txBody>
      </p:sp>
      <p:sp>
        <p:nvSpPr>
          <p:cNvPr id="3" name="Segnaposto contenuto 2"/>
          <p:cNvSpPr>
            <a:spLocks noGrp="1"/>
          </p:cNvSpPr>
          <p:nvPr>
            <p:ph idx="1"/>
          </p:nvPr>
        </p:nvSpPr>
        <p:spPr/>
        <p:txBody>
          <a:bodyPr>
            <a:normAutofit lnSpcReduction="10000"/>
          </a:bodyPr>
          <a:lstStyle/>
          <a:p>
            <a:r>
              <a:rPr lang="it-IT" dirty="0"/>
              <a:t>COMUNI - passione italica (Dante) libertà comunali lette solo come libertà dallo straniero </a:t>
            </a:r>
          </a:p>
          <a:p>
            <a:r>
              <a:rPr lang="it-IT" dirty="0"/>
              <a:t>SIGNORIE - Stato forte (il Principe di Machiavelli, moralità della politica) </a:t>
            </a:r>
          </a:p>
          <a:p>
            <a:r>
              <a:rPr lang="it-IT" dirty="0"/>
              <a:t>RISORGIMENTO - positivo per l’unità nazionale ma presenta limiti: è rivoluzione giuridica ma non morale, presenta incrostazioni illuministiche e liberali. </a:t>
            </a:r>
            <a:r>
              <a:rPr lang="it-IT" u="sng" dirty="0"/>
              <a:t>Mazzini </a:t>
            </a:r>
            <a:r>
              <a:rPr lang="it-IT" dirty="0"/>
              <a:t>– primato della sfera morale, etica del sacrificio (per la patria), fideismo. </a:t>
            </a:r>
            <a:r>
              <a:rPr lang="it-IT" u="sng" dirty="0"/>
              <a:t>Garibaldi </a:t>
            </a:r>
            <a:r>
              <a:rPr lang="it-IT" dirty="0"/>
              <a:t>– impeto volontaristico e senso della disciplina. </a:t>
            </a:r>
            <a:r>
              <a:rPr lang="it-IT" u="sng" dirty="0"/>
              <a:t>Cavour</a:t>
            </a:r>
            <a:r>
              <a:rPr lang="it-IT" dirty="0"/>
              <a:t> – grande politica nazionale, senso dello Stato, ordine, legge. </a:t>
            </a:r>
            <a:r>
              <a:rPr lang="it-IT" u="sng" dirty="0" err="1"/>
              <a:t>Crispi</a:t>
            </a:r>
            <a:r>
              <a:rPr lang="it-IT" dirty="0"/>
              <a:t> – Ordine, governo forte e politica di potenza</a:t>
            </a:r>
            <a:endParaRPr lang="it-IT" u="sng" dirty="0"/>
          </a:p>
          <a:p>
            <a:pPr marL="0" indent="0">
              <a:buNone/>
            </a:pPr>
            <a:endParaRPr lang="it-IT" dirty="0"/>
          </a:p>
        </p:txBody>
      </p:sp>
    </p:spTree>
    <p:extLst>
      <p:ext uri="{BB962C8B-B14F-4D97-AF65-F5344CB8AC3E}">
        <p14:creationId xmlns:p14="http://schemas.microsoft.com/office/powerpoint/2010/main" val="49013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t>
            </a:r>
            <a:r>
              <a:rPr lang="it-IT" dirty="0" err="1"/>
              <a:t>Italietta</a:t>
            </a:r>
            <a:r>
              <a:rPr lang="it-IT" dirty="0"/>
              <a:t>» liberale</a:t>
            </a:r>
          </a:p>
        </p:txBody>
      </p:sp>
      <p:sp>
        <p:nvSpPr>
          <p:cNvPr id="3" name="Segnaposto contenuto 2"/>
          <p:cNvSpPr>
            <a:spLocks noGrp="1"/>
          </p:cNvSpPr>
          <p:nvPr>
            <p:ph idx="1"/>
          </p:nvPr>
        </p:nvSpPr>
        <p:spPr/>
        <p:txBody>
          <a:bodyPr>
            <a:normAutofit/>
          </a:bodyPr>
          <a:lstStyle/>
          <a:p>
            <a:r>
              <a:rPr lang="it-IT" dirty="0"/>
              <a:t>Ignavia e scelleratezza delle vecchie classi dirigenti e dei vecchi partiti</a:t>
            </a:r>
          </a:p>
          <a:p>
            <a:r>
              <a:rPr lang="it-IT" dirty="0"/>
              <a:t>Classe dirigente incapace di governare</a:t>
            </a:r>
          </a:p>
          <a:p>
            <a:r>
              <a:rPr lang="it-IT" dirty="0"/>
              <a:t>Passività e sfiducia, rassegnazione, egoismo, agnosticismo, mancanza di ideali</a:t>
            </a:r>
          </a:p>
          <a:p>
            <a:r>
              <a:rPr lang="it-IT" dirty="0" err="1"/>
              <a:t>Difficilismo</a:t>
            </a:r>
            <a:r>
              <a:rPr lang="it-IT" dirty="0"/>
              <a:t>:  </a:t>
            </a:r>
            <a:r>
              <a:rPr lang="it-IT" dirty="0" err="1"/>
              <a:t>Italietta</a:t>
            </a:r>
            <a:r>
              <a:rPr lang="it-IT" dirty="0"/>
              <a:t> dei compromessi</a:t>
            </a:r>
          </a:p>
          <a:p>
            <a:r>
              <a:rPr lang="it-IT" u="sng" dirty="0"/>
              <a:t>Giolitti </a:t>
            </a:r>
            <a:r>
              <a:rPr lang="it-IT" dirty="0"/>
              <a:t>– come </a:t>
            </a:r>
            <a:r>
              <a:rPr lang="it-IT" dirty="0" err="1"/>
              <a:t>anti-Crispi</a:t>
            </a:r>
            <a:r>
              <a:rPr lang="it-IT" dirty="0"/>
              <a:t>: il giolittismo è neutralità, disimpegno, fuga dalle responsabilità. E’ il simbolo dell’affarismo, degli intrighi, dell’</a:t>
            </a:r>
            <a:r>
              <a:rPr lang="it-IT" dirty="0" err="1"/>
              <a:t>Italietta</a:t>
            </a:r>
            <a:r>
              <a:rPr lang="it-IT" dirty="0"/>
              <a:t> bizantina dove domina l’interesse privato</a:t>
            </a:r>
            <a:endParaRPr lang="it-IT" u="sng" dirty="0"/>
          </a:p>
        </p:txBody>
      </p:sp>
    </p:spTree>
    <p:extLst>
      <p:ext uri="{BB962C8B-B14F-4D97-AF65-F5344CB8AC3E}">
        <p14:creationId xmlns:p14="http://schemas.microsoft.com/office/powerpoint/2010/main" val="400866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Grande Guerra</a:t>
            </a:r>
          </a:p>
        </p:txBody>
      </p:sp>
      <p:sp>
        <p:nvSpPr>
          <p:cNvPr id="3" name="Segnaposto contenuto 2"/>
          <p:cNvSpPr>
            <a:spLocks noGrp="1"/>
          </p:cNvSpPr>
          <p:nvPr>
            <p:ph idx="1"/>
          </p:nvPr>
        </p:nvSpPr>
        <p:spPr/>
        <p:txBody>
          <a:bodyPr/>
          <a:lstStyle/>
          <a:p>
            <a:r>
              <a:rPr lang="it-IT" dirty="0"/>
              <a:t>Ha cementato nel sangue la nazione; ha trasformato gli italiani in una </a:t>
            </a:r>
            <a:r>
              <a:rPr lang="it-IT" i="1" dirty="0"/>
              <a:t>massa</a:t>
            </a:r>
            <a:r>
              <a:rPr lang="it-IT" dirty="0"/>
              <a:t>, ovvero in un corpo compatto e organico dotato di una identità collettiva, una massa finalmente protagonista</a:t>
            </a:r>
            <a:r>
              <a:rPr lang="it-IT" i="1" dirty="0"/>
              <a:t> </a:t>
            </a:r>
            <a:r>
              <a:rPr lang="it-IT" dirty="0"/>
              <a:t>con il prevalere dell’idealità sul calcolo politico</a:t>
            </a:r>
          </a:p>
          <a:p>
            <a:r>
              <a:rPr lang="it-IT" dirty="0"/>
              <a:t>La solidarietà</a:t>
            </a:r>
            <a:r>
              <a:rPr lang="it-IT" i="1" dirty="0"/>
              <a:t> </a:t>
            </a:r>
            <a:r>
              <a:rPr lang="it-IT" dirty="0"/>
              <a:t>delle trincee viene contrapposta al calcolo delle retrovie</a:t>
            </a:r>
          </a:p>
          <a:p>
            <a:r>
              <a:rPr lang="it-IT" u="sng" dirty="0"/>
              <a:t>Caporetto</a:t>
            </a:r>
            <a:r>
              <a:rPr lang="it-IT" dirty="0"/>
              <a:t> – non è una pugnalata alle spalle (le masse non si sarebbero fatte circuire, sennò che masse sarebbero state) ma un momento di crisi che segna la resurrezione con il </a:t>
            </a:r>
            <a:r>
              <a:rPr lang="it-IT" u="sng" dirty="0"/>
              <a:t>Piave</a:t>
            </a:r>
          </a:p>
          <a:p>
            <a:endParaRPr lang="it-IT" dirty="0"/>
          </a:p>
        </p:txBody>
      </p:sp>
    </p:spTree>
    <p:extLst>
      <p:ext uri="{BB962C8B-B14F-4D97-AF65-F5344CB8AC3E}">
        <p14:creationId xmlns:p14="http://schemas.microsoft.com/office/powerpoint/2010/main" val="14628344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665</Words>
  <Application>Microsoft Macintosh PowerPoint</Application>
  <PresentationFormat>Widescreen</PresentationFormat>
  <Paragraphs>56</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Tahoma</vt:lpstr>
      <vt:lpstr>Tema di Office</vt:lpstr>
      <vt:lpstr>Presentazione standard di PowerPoint</vt:lpstr>
      <vt:lpstr>                   Il Fascismo</vt:lpstr>
      <vt:lpstr> </vt:lpstr>
      <vt:lpstr>L’ideologia del fascismo</vt:lpstr>
      <vt:lpstr>Senso del tempo e storia</vt:lpstr>
      <vt:lpstr>La storia d’Italia reinterpretata dell’ideologia fascista</vt:lpstr>
      <vt:lpstr>La storia d’Italia reinterpretata dell’ideologia fascista</vt:lpstr>
      <vt:lpstr>L’«Italietta» liberale</vt:lpstr>
      <vt:lpstr>La Grande Guerra</vt:lpstr>
      <vt:lpstr>Il senso del tempo: il futuro</vt:lpstr>
    </vt:vector>
  </TitlesOfParts>
  <Company>Università degli Studi di Torino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L’ideologia del fascismo</dc:title>
  <dc:creator>Dipartimento di Studi Storici</dc:creator>
  <cp:lastModifiedBy>Microsoft Office User</cp:lastModifiedBy>
  <cp:revision>10</cp:revision>
  <dcterms:created xsi:type="dcterms:W3CDTF">2015-11-10T18:12:54Z</dcterms:created>
  <dcterms:modified xsi:type="dcterms:W3CDTF">2021-02-09T08:17:52Z</dcterms:modified>
</cp:coreProperties>
</file>