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36" r:id="rId3"/>
    <p:sldId id="337" r:id="rId4"/>
    <p:sldId id="268" r:id="rId5"/>
    <p:sldId id="269" r:id="rId6"/>
    <p:sldId id="270" r:id="rId7"/>
    <p:sldId id="271" r:id="rId8"/>
    <p:sldId id="333" r:id="rId9"/>
    <p:sldId id="334" r:id="rId10"/>
    <p:sldId id="332" r:id="rId11"/>
    <p:sldId id="338" r:id="rId12"/>
    <p:sldId id="335" r:id="rId13"/>
    <p:sldId id="276" r:id="rId14"/>
    <p:sldId id="281" r:id="rId15"/>
    <p:sldId id="282" r:id="rId16"/>
    <p:sldId id="287" r:id="rId17"/>
    <p:sldId id="288" r:id="rId18"/>
    <p:sldId id="293" r:id="rId19"/>
    <p:sldId id="286" r:id="rId20"/>
    <p:sldId id="2147474302" r:id="rId21"/>
    <p:sldId id="297" r:id="rId22"/>
    <p:sldId id="298" r:id="rId23"/>
    <p:sldId id="299" r:id="rId24"/>
    <p:sldId id="303" r:id="rId25"/>
    <p:sldId id="301" r:id="rId26"/>
    <p:sldId id="302" r:id="rId27"/>
    <p:sldId id="317" r:id="rId28"/>
    <p:sldId id="308" r:id="rId29"/>
    <p:sldId id="309" r:id="rId30"/>
    <p:sldId id="318" r:id="rId31"/>
    <p:sldId id="310" r:id="rId32"/>
    <p:sldId id="311" r:id="rId33"/>
    <p:sldId id="2147474303" r:id="rId34"/>
    <p:sldId id="2147474304" r:id="rId35"/>
    <p:sldId id="339" r:id="rId36"/>
    <p:sldId id="257" r:id="rId37"/>
    <p:sldId id="258" r:id="rId38"/>
    <p:sldId id="2147474309" r:id="rId39"/>
    <p:sldId id="294" r:id="rId40"/>
    <p:sldId id="2147474300" r:id="rId41"/>
    <p:sldId id="2147474301" r:id="rId42"/>
    <p:sldId id="2147474306" r:id="rId43"/>
    <p:sldId id="2147474307" r:id="rId44"/>
    <p:sldId id="2147474308" r:id="rId45"/>
    <p:sldId id="259" r:id="rId46"/>
    <p:sldId id="260" r:id="rId47"/>
    <p:sldId id="261" r:id="rId48"/>
    <p:sldId id="262" r:id="rId49"/>
    <p:sldId id="263" r:id="rId50"/>
    <p:sldId id="264" r:id="rId51"/>
    <p:sldId id="265" r:id="rId52"/>
    <p:sldId id="266" r:id="rId53"/>
    <p:sldId id="26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60"/>
  </p:normalViewPr>
  <p:slideViewPr>
    <p:cSldViewPr snapToGrid="0">
      <p:cViewPr varScale="1">
        <p:scale>
          <a:sx n="122" d="100"/>
          <a:sy n="122" d="100"/>
        </p:scale>
        <p:origin x="2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B21B3-7BC9-405C-95D4-B53D296EC22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0322DC2C-3690-41E8-A3DA-7FC5439C1DC2}">
      <dgm:prSet/>
      <dgm:spPr/>
      <dgm:t>
        <a:bodyPr/>
        <a:lstStyle/>
        <a:p>
          <a:r>
            <a:rPr lang="it-IT" dirty="0" err="1"/>
            <a:t>Environmental</a:t>
          </a:r>
          <a:endParaRPr lang="it-IT" dirty="0"/>
        </a:p>
      </dgm:t>
    </dgm:pt>
    <dgm:pt modelId="{232B62CB-3372-4D41-9A4E-664DD550D265}" type="parTrans" cxnId="{114ED392-353A-42C8-AF44-7858CE83B19A}">
      <dgm:prSet/>
      <dgm:spPr/>
      <dgm:t>
        <a:bodyPr/>
        <a:lstStyle/>
        <a:p>
          <a:endParaRPr lang="it-IT"/>
        </a:p>
      </dgm:t>
    </dgm:pt>
    <dgm:pt modelId="{27A5F713-9C45-4DD3-8C0A-0105D1EAF999}" type="sibTrans" cxnId="{114ED392-353A-42C8-AF44-7858CE83B19A}">
      <dgm:prSet/>
      <dgm:spPr/>
      <dgm:t>
        <a:bodyPr/>
        <a:lstStyle/>
        <a:p>
          <a:endParaRPr lang="it-IT"/>
        </a:p>
      </dgm:t>
    </dgm:pt>
    <dgm:pt modelId="{23A82793-F3CE-4E85-ABC4-7C2690547785}">
      <dgm:prSet/>
      <dgm:spPr/>
      <dgm:t>
        <a:bodyPr/>
        <a:lstStyle/>
        <a:p>
          <a:r>
            <a:rPr lang="it-IT" dirty="0"/>
            <a:t>Social</a:t>
          </a:r>
        </a:p>
      </dgm:t>
    </dgm:pt>
    <dgm:pt modelId="{4D8B82AD-E4C8-4AA5-BEF7-F8C7A1B3B586}" type="parTrans" cxnId="{1D8F6E23-99AB-4CC4-B3A4-CCCAD70815DA}">
      <dgm:prSet/>
      <dgm:spPr/>
      <dgm:t>
        <a:bodyPr/>
        <a:lstStyle/>
        <a:p>
          <a:endParaRPr lang="it-IT"/>
        </a:p>
      </dgm:t>
    </dgm:pt>
    <dgm:pt modelId="{C46BADE5-EA51-4E44-8A68-D026E1656B03}" type="sibTrans" cxnId="{1D8F6E23-99AB-4CC4-B3A4-CCCAD70815DA}">
      <dgm:prSet/>
      <dgm:spPr/>
      <dgm:t>
        <a:bodyPr/>
        <a:lstStyle/>
        <a:p>
          <a:endParaRPr lang="it-IT"/>
        </a:p>
      </dgm:t>
    </dgm:pt>
    <dgm:pt modelId="{CABE6B46-E0BB-4044-A8CD-68FDB78EA162}">
      <dgm:prSet/>
      <dgm:spPr/>
      <dgm:t>
        <a:bodyPr/>
        <a:lstStyle/>
        <a:p>
          <a:r>
            <a:rPr lang="it-IT" dirty="0"/>
            <a:t>Governance</a:t>
          </a:r>
        </a:p>
      </dgm:t>
    </dgm:pt>
    <dgm:pt modelId="{3E9C7D4D-4F4E-4871-812D-7566B483079B}" type="parTrans" cxnId="{8C183B08-4D05-4BB1-8026-EBBB168BEE8C}">
      <dgm:prSet/>
      <dgm:spPr/>
      <dgm:t>
        <a:bodyPr/>
        <a:lstStyle/>
        <a:p>
          <a:endParaRPr lang="it-IT"/>
        </a:p>
      </dgm:t>
    </dgm:pt>
    <dgm:pt modelId="{D45B7D3F-E8E5-4E4C-82FB-A106A5B8D318}" type="sibTrans" cxnId="{8C183B08-4D05-4BB1-8026-EBBB168BEE8C}">
      <dgm:prSet/>
      <dgm:spPr/>
      <dgm:t>
        <a:bodyPr/>
        <a:lstStyle/>
        <a:p>
          <a:endParaRPr lang="it-IT"/>
        </a:p>
      </dgm:t>
    </dgm:pt>
    <dgm:pt modelId="{EFDDD3EE-987A-4D57-A01C-F76403EC742D}" type="pres">
      <dgm:prSet presAssocID="{C63B21B3-7BC9-405C-95D4-B53D296EC229}" presName="linear" presStyleCnt="0">
        <dgm:presLayoutVars>
          <dgm:dir/>
          <dgm:animLvl val="lvl"/>
          <dgm:resizeHandles val="exact"/>
        </dgm:presLayoutVars>
      </dgm:prSet>
      <dgm:spPr/>
    </dgm:pt>
    <dgm:pt modelId="{1C636907-E019-4290-9500-E9FFEE6A4B37}" type="pres">
      <dgm:prSet presAssocID="{0322DC2C-3690-41E8-A3DA-7FC5439C1DC2}" presName="parentLin" presStyleCnt="0"/>
      <dgm:spPr/>
    </dgm:pt>
    <dgm:pt modelId="{A15F5A28-8EC9-40B5-BDB5-44C3D9A24C0B}" type="pres">
      <dgm:prSet presAssocID="{0322DC2C-3690-41E8-A3DA-7FC5439C1DC2}" presName="parentLeftMargin" presStyleLbl="node1" presStyleIdx="0" presStyleCnt="3"/>
      <dgm:spPr/>
    </dgm:pt>
    <dgm:pt modelId="{E653A0DB-57C5-4845-AD9E-8A479EEF0649}" type="pres">
      <dgm:prSet presAssocID="{0322DC2C-3690-41E8-A3DA-7FC5439C1DC2}" presName="parentText" presStyleLbl="node1" presStyleIdx="0" presStyleCnt="3">
        <dgm:presLayoutVars>
          <dgm:chMax val="0"/>
          <dgm:bulletEnabled val="1"/>
        </dgm:presLayoutVars>
      </dgm:prSet>
      <dgm:spPr/>
    </dgm:pt>
    <dgm:pt modelId="{3A1C16E5-4C6F-4F07-8C94-EC2B6454E8D3}" type="pres">
      <dgm:prSet presAssocID="{0322DC2C-3690-41E8-A3DA-7FC5439C1DC2}" presName="negativeSpace" presStyleCnt="0"/>
      <dgm:spPr/>
    </dgm:pt>
    <dgm:pt modelId="{C3AF18D3-4036-4BCF-B07E-FC84CFA25FE2}" type="pres">
      <dgm:prSet presAssocID="{0322DC2C-3690-41E8-A3DA-7FC5439C1DC2}" presName="childText" presStyleLbl="conFgAcc1" presStyleIdx="0" presStyleCnt="3">
        <dgm:presLayoutVars>
          <dgm:bulletEnabled val="1"/>
        </dgm:presLayoutVars>
      </dgm:prSet>
      <dgm:spPr/>
    </dgm:pt>
    <dgm:pt modelId="{0A8362C7-E5F1-4C1E-99EA-1D41127FD829}" type="pres">
      <dgm:prSet presAssocID="{27A5F713-9C45-4DD3-8C0A-0105D1EAF999}" presName="spaceBetweenRectangles" presStyleCnt="0"/>
      <dgm:spPr/>
    </dgm:pt>
    <dgm:pt modelId="{29D8BB33-8F70-4BBC-971C-6A5C75A1F518}" type="pres">
      <dgm:prSet presAssocID="{23A82793-F3CE-4E85-ABC4-7C2690547785}" presName="parentLin" presStyleCnt="0"/>
      <dgm:spPr/>
    </dgm:pt>
    <dgm:pt modelId="{943491C2-4ABA-4E52-8483-97F4FD2D9099}" type="pres">
      <dgm:prSet presAssocID="{23A82793-F3CE-4E85-ABC4-7C2690547785}" presName="parentLeftMargin" presStyleLbl="node1" presStyleIdx="0" presStyleCnt="3"/>
      <dgm:spPr/>
    </dgm:pt>
    <dgm:pt modelId="{9389357D-2B3C-41FA-B511-129424B3D641}" type="pres">
      <dgm:prSet presAssocID="{23A82793-F3CE-4E85-ABC4-7C2690547785}" presName="parentText" presStyleLbl="node1" presStyleIdx="1" presStyleCnt="3">
        <dgm:presLayoutVars>
          <dgm:chMax val="0"/>
          <dgm:bulletEnabled val="1"/>
        </dgm:presLayoutVars>
      </dgm:prSet>
      <dgm:spPr/>
    </dgm:pt>
    <dgm:pt modelId="{9947865E-BD32-449C-A8C6-38C1FC364103}" type="pres">
      <dgm:prSet presAssocID="{23A82793-F3CE-4E85-ABC4-7C2690547785}" presName="negativeSpace" presStyleCnt="0"/>
      <dgm:spPr/>
    </dgm:pt>
    <dgm:pt modelId="{E68BFC64-EE72-403C-B473-4581E3EEAF33}" type="pres">
      <dgm:prSet presAssocID="{23A82793-F3CE-4E85-ABC4-7C2690547785}" presName="childText" presStyleLbl="conFgAcc1" presStyleIdx="1" presStyleCnt="3">
        <dgm:presLayoutVars>
          <dgm:bulletEnabled val="1"/>
        </dgm:presLayoutVars>
      </dgm:prSet>
      <dgm:spPr/>
    </dgm:pt>
    <dgm:pt modelId="{D8C5DDDB-DBD0-4E47-ADB3-C72768DC7283}" type="pres">
      <dgm:prSet presAssocID="{C46BADE5-EA51-4E44-8A68-D026E1656B03}" presName="spaceBetweenRectangles" presStyleCnt="0"/>
      <dgm:spPr/>
    </dgm:pt>
    <dgm:pt modelId="{ABD10DED-E742-435F-AD3A-F6D2A03BE5AC}" type="pres">
      <dgm:prSet presAssocID="{CABE6B46-E0BB-4044-A8CD-68FDB78EA162}" presName="parentLin" presStyleCnt="0"/>
      <dgm:spPr/>
    </dgm:pt>
    <dgm:pt modelId="{86AF254C-F40F-411F-914A-BCB4E521D1A9}" type="pres">
      <dgm:prSet presAssocID="{CABE6B46-E0BB-4044-A8CD-68FDB78EA162}" presName="parentLeftMargin" presStyleLbl="node1" presStyleIdx="1" presStyleCnt="3"/>
      <dgm:spPr/>
    </dgm:pt>
    <dgm:pt modelId="{D97967D8-2ED3-4D96-B9F4-B0497CA654E7}" type="pres">
      <dgm:prSet presAssocID="{CABE6B46-E0BB-4044-A8CD-68FDB78EA162}" presName="parentText" presStyleLbl="node1" presStyleIdx="2" presStyleCnt="3">
        <dgm:presLayoutVars>
          <dgm:chMax val="0"/>
          <dgm:bulletEnabled val="1"/>
        </dgm:presLayoutVars>
      </dgm:prSet>
      <dgm:spPr/>
    </dgm:pt>
    <dgm:pt modelId="{FD377E5A-0EC1-45EF-805D-A503A0945A90}" type="pres">
      <dgm:prSet presAssocID="{CABE6B46-E0BB-4044-A8CD-68FDB78EA162}" presName="negativeSpace" presStyleCnt="0"/>
      <dgm:spPr/>
    </dgm:pt>
    <dgm:pt modelId="{07975DE8-C6A0-4ADC-B196-6A7DEAD6E9C1}" type="pres">
      <dgm:prSet presAssocID="{CABE6B46-E0BB-4044-A8CD-68FDB78EA162}" presName="childText" presStyleLbl="conFgAcc1" presStyleIdx="2" presStyleCnt="3">
        <dgm:presLayoutVars>
          <dgm:bulletEnabled val="1"/>
        </dgm:presLayoutVars>
      </dgm:prSet>
      <dgm:spPr/>
    </dgm:pt>
  </dgm:ptLst>
  <dgm:cxnLst>
    <dgm:cxn modelId="{BC61B505-7152-4CC9-BC66-610106D36FF5}" type="presOf" srcId="{C63B21B3-7BC9-405C-95D4-B53D296EC229}" destId="{EFDDD3EE-987A-4D57-A01C-F76403EC742D}" srcOrd="0" destOrd="0" presId="urn:microsoft.com/office/officeart/2005/8/layout/list1"/>
    <dgm:cxn modelId="{8C183B08-4D05-4BB1-8026-EBBB168BEE8C}" srcId="{C63B21B3-7BC9-405C-95D4-B53D296EC229}" destId="{CABE6B46-E0BB-4044-A8CD-68FDB78EA162}" srcOrd="2" destOrd="0" parTransId="{3E9C7D4D-4F4E-4871-812D-7566B483079B}" sibTransId="{D45B7D3F-E8E5-4E4C-82FB-A106A5B8D318}"/>
    <dgm:cxn modelId="{1D8F6E23-99AB-4CC4-B3A4-CCCAD70815DA}" srcId="{C63B21B3-7BC9-405C-95D4-B53D296EC229}" destId="{23A82793-F3CE-4E85-ABC4-7C2690547785}" srcOrd="1" destOrd="0" parTransId="{4D8B82AD-E4C8-4AA5-BEF7-F8C7A1B3B586}" sibTransId="{C46BADE5-EA51-4E44-8A68-D026E1656B03}"/>
    <dgm:cxn modelId="{7DB64334-EBA0-4776-8562-F65CC6BB542C}" type="presOf" srcId="{23A82793-F3CE-4E85-ABC4-7C2690547785}" destId="{9389357D-2B3C-41FA-B511-129424B3D641}" srcOrd="1" destOrd="0" presId="urn:microsoft.com/office/officeart/2005/8/layout/list1"/>
    <dgm:cxn modelId="{DE79305D-6984-4098-B2FF-40A35B15E900}" type="presOf" srcId="{CABE6B46-E0BB-4044-A8CD-68FDB78EA162}" destId="{86AF254C-F40F-411F-914A-BCB4E521D1A9}" srcOrd="0" destOrd="0" presId="urn:microsoft.com/office/officeart/2005/8/layout/list1"/>
    <dgm:cxn modelId="{A14CE075-493B-4D2F-A002-F3B029716737}" type="presOf" srcId="{0322DC2C-3690-41E8-A3DA-7FC5439C1DC2}" destId="{A15F5A28-8EC9-40B5-BDB5-44C3D9A24C0B}" srcOrd="0" destOrd="0" presId="urn:microsoft.com/office/officeart/2005/8/layout/list1"/>
    <dgm:cxn modelId="{114ED392-353A-42C8-AF44-7858CE83B19A}" srcId="{C63B21B3-7BC9-405C-95D4-B53D296EC229}" destId="{0322DC2C-3690-41E8-A3DA-7FC5439C1DC2}" srcOrd="0" destOrd="0" parTransId="{232B62CB-3372-4D41-9A4E-664DD550D265}" sibTransId="{27A5F713-9C45-4DD3-8C0A-0105D1EAF999}"/>
    <dgm:cxn modelId="{D73447C7-D84E-4053-9B19-D304E17B7415}" type="presOf" srcId="{0322DC2C-3690-41E8-A3DA-7FC5439C1DC2}" destId="{E653A0DB-57C5-4845-AD9E-8A479EEF0649}" srcOrd="1" destOrd="0" presId="urn:microsoft.com/office/officeart/2005/8/layout/list1"/>
    <dgm:cxn modelId="{26557EC9-5E94-4DFB-AB07-618EBE23ECA5}" type="presOf" srcId="{CABE6B46-E0BB-4044-A8CD-68FDB78EA162}" destId="{D97967D8-2ED3-4D96-B9F4-B0497CA654E7}" srcOrd="1" destOrd="0" presId="urn:microsoft.com/office/officeart/2005/8/layout/list1"/>
    <dgm:cxn modelId="{423580F2-E95E-4B6A-94C0-D44BAE175178}" type="presOf" srcId="{23A82793-F3CE-4E85-ABC4-7C2690547785}" destId="{943491C2-4ABA-4E52-8483-97F4FD2D9099}" srcOrd="0" destOrd="0" presId="urn:microsoft.com/office/officeart/2005/8/layout/list1"/>
    <dgm:cxn modelId="{99F6A6BE-4B05-4E0A-94AC-4C13312186DB}" type="presParOf" srcId="{EFDDD3EE-987A-4D57-A01C-F76403EC742D}" destId="{1C636907-E019-4290-9500-E9FFEE6A4B37}" srcOrd="0" destOrd="0" presId="urn:microsoft.com/office/officeart/2005/8/layout/list1"/>
    <dgm:cxn modelId="{827496EE-018A-4119-BF8A-F0FE3798D7F3}" type="presParOf" srcId="{1C636907-E019-4290-9500-E9FFEE6A4B37}" destId="{A15F5A28-8EC9-40B5-BDB5-44C3D9A24C0B}" srcOrd="0" destOrd="0" presId="urn:microsoft.com/office/officeart/2005/8/layout/list1"/>
    <dgm:cxn modelId="{4F481EE8-3EC2-4EC1-893F-DA6D82947233}" type="presParOf" srcId="{1C636907-E019-4290-9500-E9FFEE6A4B37}" destId="{E653A0DB-57C5-4845-AD9E-8A479EEF0649}" srcOrd="1" destOrd="0" presId="urn:microsoft.com/office/officeart/2005/8/layout/list1"/>
    <dgm:cxn modelId="{838FB60A-991F-4C8E-A74A-E57903CB8450}" type="presParOf" srcId="{EFDDD3EE-987A-4D57-A01C-F76403EC742D}" destId="{3A1C16E5-4C6F-4F07-8C94-EC2B6454E8D3}" srcOrd="1" destOrd="0" presId="urn:microsoft.com/office/officeart/2005/8/layout/list1"/>
    <dgm:cxn modelId="{D3CE69F3-351E-40FF-80C3-192A99528F19}" type="presParOf" srcId="{EFDDD3EE-987A-4D57-A01C-F76403EC742D}" destId="{C3AF18D3-4036-4BCF-B07E-FC84CFA25FE2}" srcOrd="2" destOrd="0" presId="urn:microsoft.com/office/officeart/2005/8/layout/list1"/>
    <dgm:cxn modelId="{6C58C844-EF94-491D-88DA-005A76DDCE56}" type="presParOf" srcId="{EFDDD3EE-987A-4D57-A01C-F76403EC742D}" destId="{0A8362C7-E5F1-4C1E-99EA-1D41127FD829}" srcOrd="3" destOrd="0" presId="urn:microsoft.com/office/officeart/2005/8/layout/list1"/>
    <dgm:cxn modelId="{A919544A-4710-4546-B143-495EB78A8013}" type="presParOf" srcId="{EFDDD3EE-987A-4D57-A01C-F76403EC742D}" destId="{29D8BB33-8F70-4BBC-971C-6A5C75A1F518}" srcOrd="4" destOrd="0" presId="urn:microsoft.com/office/officeart/2005/8/layout/list1"/>
    <dgm:cxn modelId="{F509D486-558B-4B67-B740-7F27927E4F05}" type="presParOf" srcId="{29D8BB33-8F70-4BBC-971C-6A5C75A1F518}" destId="{943491C2-4ABA-4E52-8483-97F4FD2D9099}" srcOrd="0" destOrd="0" presId="urn:microsoft.com/office/officeart/2005/8/layout/list1"/>
    <dgm:cxn modelId="{4AF8B0E7-8A2B-4089-AB13-3A100558FBED}" type="presParOf" srcId="{29D8BB33-8F70-4BBC-971C-6A5C75A1F518}" destId="{9389357D-2B3C-41FA-B511-129424B3D641}" srcOrd="1" destOrd="0" presId="urn:microsoft.com/office/officeart/2005/8/layout/list1"/>
    <dgm:cxn modelId="{3D72C878-3B0F-4493-A03A-556A565D4E92}" type="presParOf" srcId="{EFDDD3EE-987A-4D57-A01C-F76403EC742D}" destId="{9947865E-BD32-449C-A8C6-38C1FC364103}" srcOrd="5" destOrd="0" presId="urn:microsoft.com/office/officeart/2005/8/layout/list1"/>
    <dgm:cxn modelId="{8672DB6D-045A-40A9-A2C6-0BBEE2589278}" type="presParOf" srcId="{EFDDD3EE-987A-4D57-A01C-F76403EC742D}" destId="{E68BFC64-EE72-403C-B473-4581E3EEAF33}" srcOrd="6" destOrd="0" presId="urn:microsoft.com/office/officeart/2005/8/layout/list1"/>
    <dgm:cxn modelId="{6FD8F69D-27F0-4FA5-A4E7-828EDD318753}" type="presParOf" srcId="{EFDDD3EE-987A-4D57-A01C-F76403EC742D}" destId="{D8C5DDDB-DBD0-4E47-ADB3-C72768DC7283}" srcOrd="7" destOrd="0" presId="urn:microsoft.com/office/officeart/2005/8/layout/list1"/>
    <dgm:cxn modelId="{337E652D-C817-4BB7-B855-58A35A398A86}" type="presParOf" srcId="{EFDDD3EE-987A-4D57-A01C-F76403EC742D}" destId="{ABD10DED-E742-435F-AD3A-F6D2A03BE5AC}" srcOrd="8" destOrd="0" presId="urn:microsoft.com/office/officeart/2005/8/layout/list1"/>
    <dgm:cxn modelId="{5104B662-4579-4B06-834E-CB5AF85961D3}" type="presParOf" srcId="{ABD10DED-E742-435F-AD3A-F6D2A03BE5AC}" destId="{86AF254C-F40F-411F-914A-BCB4E521D1A9}" srcOrd="0" destOrd="0" presId="urn:microsoft.com/office/officeart/2005/8/layout/list1"/>
    <dgm:cxn modelId="{4C1BE0E5-AECB-4451-9777-161720160870}" type="presParOf" srcId="{ABD10DED-E742-435F-AD3A-F6D2A03BE5AC}" destId="{D97967D8-2ED3-4D96-B9F4-B0497CA654E7}" srcOrd="1" destOrd="0" presId="urn:microsoft.com/office/officeart/2005/8/layout/list1"/>
    <dgm:cxn modelId="{662430FF-6E51-4AA6-A9F7-E188FFA28EA1}" type="presParOf" srcId="{EFDDD3EE-987A-4D57-A01C-F76403EC742D}" destId="{FD377E5A-0EC1-45EF-805D-A503A0945A90}" srcOrd="9" destOrd="0" presId="urn:microsoft.com/office/officeart/2005/8/layout/list1"/>
    <dgm:cxn modelId="{154657DF-3F5D-4525-9355-D0A3DEEF873D}" type="presParOf" srcId="{EFDDD3EE-987A-4D57-A01C-F76403EC742D}" destId="{07975DE8-C6A0-4ADC-B196-6A7DEAD6E9C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219FCD-07C4-436C-933F-F7ABA812CFE6}"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it-IT"/>
        </a:p>
      </dgm:t>
    </dgm:pt>
    <dgm:pt modelId="{51AC85B0-CB65-465E-9EB8-5EC4D82577CD}">
      <dgm:prSet/>
      <dgm:spPr/>
      <dgm:t>
        <a:bodyPr/>
        <a:lstStyle/>
        <a:p>
          <a:r>
            <a:rPr lang="it-IT" dirty="0">
              <a:latin typeface="Montserrat" panose="00000500000000000000" pitchFamily="2" charset="0"/>
            </a:rPr>
            <a:t>Gli azionisti</a:t>
          </a:r>
        </a:p>
      </dgm:t>
    </dgm:pt>
    <dgm:pt modelId="{F6739AA2-C906-4DFC-9D13-4C794CEA2E4C}" type="parTrans" cxnId="{53107BAA-EB3F-4247-B016-E4732D07EE87}">
      <dgm:prSet/>
      <dgm:spPr/>
      <dgm:t>
        <a:bodyPr/>
        <a:lstStyle/>
        <a:p>
          <a:endParaRPr lang="it-IT"/>
        </a:p>
      </dgm:t>
    </dgm:pt>
    <dgm:pt modelId="{8F4BE748-9852-44ED-83FD-DA22560FE6AA}" type="sibTrans" cxnId="{53107BAA-EB3F-4247-B016-E4732D07EE87}">
      <dgm:prSet/>
      <dgm:spPr/>
      <dgm:t>
        <a:bodyPr/>
        <a:lstStyle/>
        <a:p>
          <a:endParaRPr lang="it-IT"/>
        </a:p>
      </dgm:t>
    </dgm:pt>
    <dgm:pt modelId="{DFBB9668-47FE-4D09-9A49-6FD77EA51311}">
      <dgm:prSet/>
      <dgm:spPr>
        <a:solidFill>
          <a:srgbClr val="F04528"/>
        </a:solidFill>
      </dgm:spPr>
      <dgm:t>
        <a:bodyPr/>
        <a:lstStyle/>
        <a:p>
          <a:r>
            <a:rPr lang="it-IT" dirty="0">
              <a:latin typeface="Montserrat" panose="00000500000000000000" pitchFamily="2" charset="0"/>
            </a:rPr>
            <a:t>I lavoratori</a:t>
          </a:r>
        </a:p>
      </dgm:t>
    </dgm:pt>
    <dgm:pt modelId="{D9148303-8115-4EB4-9683-7F276DCCF039}" type="parTrans" cxnId="{BE420427-DC60-4964-BB28-70C90386A573}">
      <dgm:prSet/>
      <dgm:spPr/>
      <dgm:t>
        <a:bodyPr/>
        <a:lstStyle/>
        <a:p>
          <a:endParaRPr lang="it-IT"/>
        </a:p>
      </dgm:t>
    </dgm:pt>
    <dgm:pt modelId="{454A3638-CF13-4BCE-8071-A7FDEFBBACD5}" type="sibTrans" cxnId="{BE420427-DC60-4964-BB28-70C90386A573}">
      <dgm:prSet/>
      <dgm:spPr/>
      <dgm:t>
        <a:bodyPr/>
        <a:lstStyle/>
        <a:p>
          <a:endParaRPr lang="it-IT"/>
        </a:p>
      </dgm:t>
    </dgm:pt>
    <dgm:pt modelId="{08DCACC2-140B-4D6C-8095-A952A6870FCB}">
      <dgm:prSet/>
      <dgm:spPr>
        <a:solidFill>
          <a:srgbClr val="FFC000"/>
        </a:solidFill>
      </dgm:spPr>
      <dgm:t>
        <a:bodyPr/>
        <a:lstStyle/>
        <a:p>
          <a:r>
            <a:rPr lang="it-IT" dirty="0">
              <a:latin typeface="Montserrat" panose="00000500000000000000" pitchFamily="2" charset="0"/>
            </a:rPr>
            <a:t>I creditori</a:t>
          </a:r>
        </a:p>
      </dgm:t>
    </dgm:pt>
    <dgm:pt modelId="{E70E944B-CF4B-4C1E-8B80-7B1F17CDD950}" type="parTrans" cxnId="{228CEA63-5074-4D16-8E19-13B9AFF7B3BC}">
      <dgm:prSet/>
      <dgm:spPr/>
      <dgm:t>
        <a:bodyPr/>
        <a:lstStyle/>
        <a:p>
          <a:endParaRPr lang="it-IT"/>
        </a:p>
      </dgm:t>
    </dgm:pt>
    <dgm:pt modelId="{E94E3873-D3F4-455D-BBF4-A59C4EC7FE57}" type="sibTrans" cxnId="{228CEA63-5074-4D16-8E19-13B9AFF7B3BC}">
      <dgm:prSet/>
      <dgm:spPr/>
      <dgm:t>
        <a:bodyPr/>
        <a:lstStyle/>
        <a:p>
          <a:endParaRPr lang="it-IT"/>
        </a:p>
      </dgm:t>
    </dgm:pt>
    <dgm:pt modelId="{9F68CDE3-602E-4F28-9845-B2B1A363D574}">
      <dgm:prSet/>
      <dgm:spPr>
        <a:solidFill>
          <a:srgbClr val="00B050"/>
        </a:solidFill>
      </dgm:spPr>
      <dgm:t>
        <a:bodyPr/>
        <a:lstStyle/>
        <a:p>
          <a:r>
            <a:rPr lang="it-IT" dirty="0">
              <a:latin typeface="Montserrat" panose="00000500000000000000" pitchFamily="2" charset="0"/>
            </a:rPr>
            <a:t>La comunità che vive nel territorio in cui opera l’impresa</a:t>
          </a:r>
        </a:p>
      </dgm:t>
    </dgm:pt>
    <dgm:pt modelId="{B05ED903-8C5A-41ED-A233-475CF222CEC3}" type="parTrans" cxnId="{6A5FB0DE-E7FD-46C9-ADBA-2F683968F3FE}">
      <dgm:prSet/>
      <dgm:spPr/>
      <dgm:t>
        <a:bodyPr/>
        <a:lstStyle/>
        <a:p>
          <a:endParaRPr lang="it-IT"/>
        </a:p>
      </dgm:t>
    </dgm:pt>
    <dgm:pt modelId="{1C81BA6C-5932-47C3-A4C4-C2F53A39939D}" type="sibTrans" cxnId="{6A5FB0DE-E7FD-46C9-ADBA-2F683968F3FE}">
      <dgm:prSet/>
      <dgm:spPr/>
      <dgm:t>
        <a:bodyPr/>
        <a:lstStyle/>
        <a:p>
          <a:endParaRPr lang="it-IT"/>
        </a:p>
      </dgm:t>
    </dgm:pt>
    <dgm:pt modelId="{D1E3CC4D-A5FE-4885-B78E-89815BDF8EB3}" type="pres">
      <dgm:prSet presAssocID="{E4219FCD-07C4-436C-933F-F7ABA812CFE6}" presName="hierChild1" presStyleCnt="0">
        <dgm:presLayoutVars>
          <dgm:orgChart val="1"/>
          <dgm:chPref val="1"/>
          <dgm:dir/>
          <dgm:animOne val="branch"/>
          <dgm:animLvl val="lvl"/>
          <dgm:resizeHandles/>
        </dgm:presLayoutVars>
      </dgm:prSet>
      <dgm:spPr/>
    </dgm:pt>
    <dgm:pt modelId="{F2DF2E33-0CA2-44EC-B688-6B0FD5AA7AE7}" type="pres">
      <dgm:prSet presAssocID="{51AC85B0-CB65-465E-9EB8-5EC4D82577CD}" presName="hierRoot1" presStyleCnt="0">
        <dgm:presLayoutVars>
          <dgm:hierBranch val="init"/>
        </dgm:presLayoutVars>
      </dgm:prSet>
      <dgm:spPr/>
    </dgm:pt>
    <dgm:pt modelId="{DE45FD49-9D83-439C-8A04-D374FBB8D934}" type="pres">
      <dgm:prSet presAssocID="{51AC85B0-CB65-465E-9EB8-5EC4D82577CD}" presName="rootComposite1" presStyleCnt="0"/>
      <dgm:spPr/>
    </dgm:pt>
    <dgm:pt modelId="{0841A99B-6153-4981-809A-580FEAD3560A}" type="pres">
      <dgm:prSet presAssocID="{51AC85B0-CB65-465E-9EB8-5EC4D82577CD}" presName="rootText1" presStyleLbl="node0" presStyleIdx="0" presStyleCnt="4">
        <dgm:presLayoutVars>
          <dgm:chPref val="3"/>
        </dgm:presLayoutVars>
      </dgm:prSet>
      <dgm:spPr/>
    </dgm:pt>
    <dgm:pt modelId="{91792DB7-0525-4354-AD63-9F3BBA0F7D4A}" type="pres">
      <dgm:prSet presAssocID="{51AC85B0-CB65-465E-9EB8-5EC4D82577CD}" presName="rootConnector1" presStyleLbl="node1" presStyleIdx="0" presStyleCnt="0"/>
      <dgm:spPr/>
    </dgm:pt>
    <dgm:pt modelId="{431E027C-0B84-4AF2-A22A-7ACCE1B886D9}" type="pres">
      <dgm:prSet presAssocID="{51AC85B0-CB65-465E-9EB8-5EC4D82577CD}" presName="hierChild2" presStyleCnt="0"/>
      <dgm:spPr/>
    </dgm:pt>
    <dgm:pt modelId="{4D2D9037-7608-4AB6-AA72-D6739A626803}" type="pres">
      <dgm:prSet presAssocID="{51AC85B0-CB65-465E-9EB8-5EC4D82577CD}" presName="hierChild3" presStyleCnt="0"/>
      <dgm:spPr/>
    </dgm:pt>
    <dgm:pt modelId="{A6A3C2FF-B3C9-4584-893C-DAD18C6A0D1A}" type="pres">
      <dgm:prSet presAssocID="{DFBB9668-47FE-4D09-9A49-6FD77EA51311}" presName="hierRoot1" presStyleCnt="0">
        <dgm:presLayoutVars>
          <dgm:hierBranch val="init"/>
        </dgm:presLayoutVars>
      </dgm:prSet>
      <dgm:spPr/>
    </dgm:pt>
    <dgm:pt modelId="{408BFE55-4796-4AAD-ABE9-B347A72BEFD9}" type="pres">
      <dgm:prSet presAssocID="{DFBB9668-47FE-4D09-9A49-6FD77EA51311}" presName="rootComposite1" presStyleCnt="0"/>
      <dgm:spPr/>
    </dgm:pt>
    <dgm:pt modelId="{3B5A2789-CA6F-4A9F-8D01-3BFB98CADB79}" type="pres">
      <dgm:prSet presAssocID="{DFBB9668-47FE-4D09-9A49-6FD77EA51311}" presName="rootText1" presStyleLbl="node0" presStyleIdx="1" presStyleCnt="4">
        <dgm:presLayoutVars>
          <dgm:chPref val="3"/>
        </dgm:presLayoutVars>
      </dgm:prSet>
      <dgm:spPr/>
    </dgm:pt>
    <dgm:pt modelId="{B988B635-F6D2-4FF4-A86F-57EBA3C99C22}" type="pres">
      <dgm:prSet presAssocID="{DFBB9668-47FE-4D09-9A49-6FD77EA51311}" presName="rootConnector1" presStyleLbl="node1" presStyleIdx="0" presStyleCnt="0"/>
      <dgm:spPr/>
    </dgm:pt>
    <dgm:pt modelId="{738E80D4-53C6-4383-8FA2-418F10DC0E84}" type="pres">
      <dgm:prSet presAssocID="{DFBB9668-47FE-4D09-9A49-6FD77EA51311}" presName="hierChild2" presStyleCnt="0"/>
      <dgm:spPr/>
    </dgm:pt>
    <dgm:pt modelId="{B8A07570-DB2F-4E51-9492-960207087091}" type="pres">
      <dgm:prSet presAssocID="{DFBB9668-47FE-4D09-9A49-6FD77EA51311}" presName="hierChild3" presStyleCnt="0"/>
      <dgm:spPr/>
    </dgm:pt>
    <dgm:pt modelId="{4C121BC5-B4FB-4220-80E3-146E7B229E08}" type="pres">
      <dgm:prSet presAssocID="{08DCACC2-140B-4D6C-8095-A952A6870FCB}" presName="hierRoot1" presStyleCnt="0">
        <dgm:presLayoutVars>
          <dgm:hierBranch val="init"/>
        </dgm:presLayoutVars>
      </dgm:prSet>
      <dgm:spPr/>
    </dgm:pt>
    <dgm:pt modelId="{D21A21A6-C0AD-4C01-B071-3667DC51A4D0}" type="pres">
      <dgm:prSet presAssocID="{08DCACC2-140B-4D6C-8095-A952A6870FCB}" presName="rootComposite1" presStyleCnt="0"/>
      <dgm:spPr/>
    </dgm:pt>
    <dgm:pt modelId="{3E586CD2-8F36-4F2B-88CE-C22A9AF31EA0}" type="pres">
      <dgm:prSet presAssocID="{08DCACC2-140B-4D6C-8095-A952A6870FCB}" presName="rootText1" presStyleLbl="node0" presStyleIdx="2" presStyleCnt="4" custLinFactNeighborX="-3342" custLinFactNeighborY="-2674">
        <dgm:presLayoutVars>
          <dgm:chPref val="3"/>
        </dgm:presLayoutVars>
      </dgm:prSet>
      <dgm:spPr/>
    </dgm:pt>
    <dgm:pt modelId="{AD69312B-460C-40E3-B5D9-461EECF5C442}" type="pres">
      <dgm:prSet presAssocID="{08DCACC2-140B-4D6C-8095-A952A6870FCB}" presName="rootConnector1" presStyleLbl="node1" presStyleIdx="0" presStyleCnt="0"/>
      <dgm:spPr/>
    </dgm:pt>
    <dgm:pt modelId="{2CA75837-D69A-477E-AC03-05B62BDC0CEA}" type="pres">
      <dgm:prSet presAssocID="{08DCACC2-140B-4D6C-8095-A952A6870FCB}" presName="hierChild2" presStyleCnt="0"/>
      <dgm:spPr/>
    </dgm:pt>
    <dgm:pt modelId="{9E1481FC-DEF5-43D9-844B-10073B6341B2}" type="pres">
      <dgm:prSet presAssocID="{08DCACC2-140B-4D6C-8095-A952A6870FCB}" presName="hierChild3" presStyleCnt="0"/>
      <dgm:spPr/>
    </dgm:pt>
    <dgm:pt modelId="{B79187B4-B28F-474F-BA62-5B939DEA50F8}" type="pres">
      <dgm:prSet presAssocID="{9F68CDE3-602E-4F28-9845-B2B1A363D574}" presName="hierRoot1" presStyleCnt="0">
        <dgm:presLayoutVars>
          <dgm:hierBranch val="init"/>
        </dgm:presLayoutVars>
      </dgm:prSet>
      <dgm:spPr/>
    </dgm:pt>
    <dgm:pt modelId="{8634789E-1F6F-4690-B2CF-A8BC5E34B40E}" type="pres">
      <dgm:prSet presAssocID="{9F68CDE3-602E-4F28-9845-B2B1A363D574}" presName="rootComposite1" presStyleCnt="0"/>
      <dgm:spPr/>
    </dgm:pt>
    <dgm:pt modelId="{3CED6750-99E7-4904-BEAC-9B81568F2EB3}" type="pres">
      <dgm:prSet presAssocID="{9F68CDE3-602E-4F28-9845-B2B1A363D574}" presName="rootText1" presStyleLbl="node0" presStyleIdx="3" presStyleCnt="4" custLinFactNeighborX="240" custLinFactNeighborY="-4010">
        <dgm:presLayoutVars>
          <dgm:chPref val="3"/>
        </dgm:presLayoutVars>
      </dgm:prSet>
      <dgm:spPr/>
    </dgm:pt>
    <dgm:pt modelId="{B26A4F82-5171-40C9-869A-32B1AF1A959C}" type="pres">
      <dgm:prSet presAssocID="{9F68CDE3-602E-4F28-9845-B2B1A363D574}" presName="rootConnector1" presStyleLbl="node1" presStyleIdx="0" presStyleCnt="0"/>
      <dgm:spPr/>
    </dgm:pt>
    <dgm:pt modelId="{7BC2234A-6267-4DFA-A130-77E3DFF24799}" type="pres">
      <dgm:prSet presAssocID="{9F68CDE3-602E-4F28-9845-B2B1A363D574}" presName="hierChild2" presStyleCnt="0"/>
      <dgm:spPr/>
    </dgm:pt>
    <dgm:pt modelId="{FEA364E7-8C40-49A7-BB7F-E69D76DB8EF1}" type="pres">
      <dgm:prSet presAssocID="{9F68CDE3-602E-4F28-9845-B2B1A363D574}" presName="hierChild3" presStyleCnt="0"/>
      <dgm:spPr/>
    </dgm:pt>
  </dgm:ptLst>
  <dgm:cxnLst>
    <dgm:cxn modelId="{DF8FB10C-7C7B-4A1E-9A16-47ED505094B3}" type="presOf" srcId="{9F68CDE3-602E-4F28-9845-B2B1A363D574}" destId="{3CED6750-99E7-4904-BEAC-9B81568F2EB3}" srcOrd="0" destOrd="0" presId="urn:microsoft.com/office/officeart/2005/8/layout/orgChart1"/>
    <dgm:cxn modelId="{BE420427-DC60-4964-BB28-70C90386A573}" srcId="{E4219FCD-07C4-436C-933F-F7ABA812CFE6}" destId="{DFBB9668-47FE-4D09-9A49-6FD77EA51311}" srcOrd="1" destOrd="0" parTransId="{D9148303-8115-4EB4-9683-7F276DCCF039}" sibTransId="{454A3638-CF13-4BCE-8071-A7FDEFBBACD5}"/>
    <dgm:cxn modelId="{7CC03640-98EB-4799-BB25-B5A09031A8DA}" type="presOf" srcId="{51AC85B0-CB65-465E-9EB8-5EC4D82577CD}" destId="{91792DB7-0525-4354-AD63-9F3BBA0F7D4A}" srcOrd="1" destOrd="0" presId="urn:microsoft.com/office/officeart/2005/8/layout/orgChart1"/>
    <dgm:cxn modelId="{45C90447-F302-4659-A01D-647736E8CE7C}" type="presOf" srcId="{E4219FCD-07C4-436C-933F-F7ABA812CFE6}" destId="{D1E3CC4D-A5FE-4885-B78E-89815BDF8EB3}" srcOrd="0" destOrd="0" presId="urn:microsoft.com/office/officeart/2005/8/layout/orgChart1"/>
    <dgm:cxn modelId="{67E5CE4B-8F66-4BF7-9246-BA62845757E6}" type="presOf" srcId="{08DCACC2-140B-4D6C-8095-A952A6870FCB}" destId="{3E586CD2-8F36-4F2B-88CE-C22A9AF31EA0}" srcOrd="0" destOrd="0" presId="urn:microsoft.com/office/officeart/2005/8/layout/orgChart1"/>
    <dgm:cxn modelId="{228CEA63-5074-4D16-8E19-13B9AFF7B3BC}" srcId="{E4219FCD-07C4-436C-933F-F7ABA812CFE6}" destId="{08DCACC2-140B-4D6C-8095-A952A6870FCB}" srcOrd="2" destOrd="0" parTransId="{E70E944B-CF4B-4C1E-8B80-7B1F17CDD950}" sibTransId="{E94E3873-D3F4-455D-BBF4-A59C4EC7FE57}"/>
    <dgm:cxn modelId="{6EE61A90-539F-4CD3-85C0-3EDB5775AD03}" type="presOf" srcId="{08DCACC2-140B-4D6C-8095-A952A6870FCB}" destId="{AD69312B-460C-40E3-B5D9-461EECF5C442}" srcOrd="1" destOrd="0" presId="urn:microsoft.com/office/officeart/2005/8/layout/orgChart1"/>
    <dgm:cxn modelId="{53107BAA-EB3F-4247-B016-E4732D07EE87}" srcId="{E4219FCD-07C4-436C-933F-F7ABA812CFE6}" destId="{51AC85B0-CB65-465E-9EB8-5EC4D82577CD}" srcOrd="0" destOrd="0" parTransId="{F6739AA2-C906-4DFC-9D13-4C794CEA2E4C}" sibTransId="{8F4BE748-9852-44ED-83FD-DA22560FE6AA}"/>
    <dgm:cxn modelId="{1FAF13CC-7ABA-4681-9D4D-845386A3E43D}" type="presOf" srcId="{DFBB9668-47FE-4D09-9A49-6FD77EA51311}" destId="{3B5A2789-CA6F-4A9F-8D01-3BFB98CADB79}" srcOrd="0" destOrd="0" presId="urn:microsoft.com/office/officeart/2005/8/layout/orgChart1"/>
    <dgm:cxn modelId="{C0D1DCD3-74DA-4B28-BDCD-CCFFAE6EC5E4}" type="presOf" srcId="{9F68CDE3-602E-4F28-9845-B2B1A363D574}" destId="{B26A4F82-5171-40C9-869A-32B1AF1A959C}" srcOrd="1" destOrd="0" presId="urn:microsoft.com/office/officeart/2005/8/layout/orgChart1"/>
    <dgm:cxn modelId="{A0FFC4D6-3536-4EB8-AB0B-16F81244AA9F}" type="presOf" srcId="{DFBB9668-47FE-4D09-9A49-6FD77EA51311}" destId="{B988B635-F6D2-4FF4-A86F-57EBA3C99C22}" srcOrd="1" destOrd="0" presId="urn:microsoft.com/office/officeart/2005/8/layout/orgChart1"/>
    <dgm:cxn modelId="{6A5FB0DE-E7FD-46C9-ADBA-2F683968F3FE}" srcId="{E4219FCD-07C4-436C-933F-F7ABA812CFE6}" destId="{9F68CDE3-602E-4F28-9845-B2B1A363D574}" srcOrd="3" destOrd="0" parTransId="{B05ED903-8C5A-41ED-A233-475CF222CEC3}" sibTransId="{1C81BA6C-5932-47C3-A4C4-C2F53A39939D}"/>
    <dgm:cxn modelId="{9915FDE8-41CA-4B41-B5E3-B9D2887974EB}" type="presOf" srcId="{51AC85B0-CB65-465E-9EB8-5EC4D82577CD}" destId="{0841A99B-6153-4981-809A-580FEAD3560A}" srcOrd="0" destOrd="0" presId="urn:microsoft.com/office/officeart/2005/8/layout/orgChart1"/>
    <dgm:cxn modelId="{97D24A4F-158E-4471-9DAE-499E70A04CFA}" type="presParOf" srcId="{D1E3CC4D-A5FE-4885-B78E-89815BDF8EB3}" destId="{F2DF2E33-0CA2-44EC-B688-6B0FD5AA7AE7}" srcOrd="0" destOrd="0" presId="urn:microsoft.com/office/officeart/2005/8/layout/orgChart1"/>
    <dgm:cxn modelId="{AC16932F-B146-4B97-BE93-F13D9DE7F862}" type="presParOf" srcId="{F2DF2E33-0CA2-44EC-B688-6B0FD5AA7AE7}" destId="{DE45FD49-9D83-439C-8A04-D374FBB8D934}" srcOrd="0" destOrd="0" presId="urn:microsoft.com/office/officeart/2005/8/layout/orgChart1"/>
    <dgm:cxn modelId="{BA229979-A139-4D3B-97BE-41F15812964F}" type="presParOf" srcId="{DE45FD49-9D83-439C-8A04-D374FBB8D934}" destId="{0841A99B-6153-4981-809A-580FEAD3560A}" srcOrd="0" destOrd="0" presId="urn:microsoft.com/office/officeart/2005/8/layout/orgChart1"/>
    <dgm:cxn modelId="{C59F44E6-68D0-40D5-B93D-95FC8ACC4D9C}" type="presParOf" srcId="{DE45FD49-9D83-439C-8A04-D374FBB8D934}" destId="{91792DB7-0525-4354-AD63-9F3BBA0F7D4A}" srcOrd="1" destOrd="0" presId="urn:microsoft.com/office/officeart/2005/8/layout/orgChart1"/>
    <dgm:cxn modelId="{DEFC3014-91EC-43BF-9FB3-551A83E61B8B}" type="presParOf" srcId="{F2DF2E33-0CA2-44EC-B688-6B0FD5AA7AE7}" destId="{431E027C-0B84-4AF2-A22A-7ACCE1B886D9}" srcOrd="1" destOrd="0" presId="urn:microsoft.com/office/officeart/2005/8/layout/orgChart1"/>
    <dgm:cxn modelId="{EC452CEE-57D6-4BB0-AC9D-C89341A873D2}" type="presParOf" srcId="{F2DF2E33-0CA2-44EC-B688-6B0FD5AA7AE7}" destId="{4D2D9037-7608-4AB6-AA72-D6739A626803}" srcOrd="2" destOrd="0" presId="urn:microsoft.com/office/officeart/2005/8/layout/orgChart1"/>
    <dgm:cxn modelId="{279DE045-D2F1-4249-A8D5-1F2EA910687F}" type="presParOf" srcId="{D1E3CC4D-A5FE-4885-B78E-89815BDF8EB3}" destId="{A6A3C2FF-B3C9-4584-893C-DAD18C6A0D1A}" srcOrd="1" destOrd="0" presId="urn:microsoft.com/office/officeart/2005/8/layout/orgChart1"/>
    <dgm:cxn modelId="{6F8DFCAB-BA30-49B0-AAC0-642C18EB0765}" type="presParOf" srcId="{A6A3C2FF-B3C9-4584-893C-DAD18C6A0D1A}" destId="{408BFE55-4796-4AAD-ABE9-B347A72BEFD9}" srcOrd="0" destOrd="0" presId="urn:microsoft.com/office/officeart/2005/8/layout/orgChart1"/>
    <dgm:cxn modelId="{EB92DDE5-23F8-4A18-B437-3419491E49D7}" type="presParOf" srcId="{408BFE55-4796-4AAD-ABE9-B347A72BEFD9}" destId="{3B5A2789-CA6F-4A9F-8D01-3BFB98CADB79}" srcOrd="0" destOrd="0" presId="urn:microsoft.com/office/officeart/2005/8/layout/orgChart1"/>
    <dgm:cxn modelId="{1346FCD0-01D3-4F4D-90B1-2A1ECB575C99}" type="presParOf" srcId="{408BFE55-4796-4AAD-ABE9-B347A72BEFD9}" destId="{B988B635-F6D2-4FF4-A86F-57EBA3C99C22}" srcOrd="1" destOrd="0" presId="urn:microsoft.com/office/officeart/2005/8/layout/orgChart1"/>
    <dgm:cxn modelId="{3A793E28-C012-4158-B7F5-CC1D789CFAAD}" type="presParOf" srcId="{A6A3C2FF-B3C9-4584-893C-DAD18C6A0D1A}" destId="{738E80D4-53C6-4383-8FA2-418F10DC0E84}" srcOrd="1" destOrd="0" presId="urn:microsoft.com/office/officeart/2005/8/layout/orgChart1"/>
    <dgm:cxn modelId="{E1177C98-D0BD-4D87-A29B-7AC7E633DBC9}" type="presParOf" srcId="{A6A3C2FF-B3C9-4584-893C-DAD18C6A0D1A}" destId="{B8A07570-DB2F-4E51-9492-960207087091}" srcOrd="2" destOrd="0" presId="urn:microsoft.com/office/officeart/2005/8/layout/orgChart1"/>
    <dgm:cxn modelId="{7AAB1FDD-78A9-433B-AA97-0A638947972F}" type="presParOf" srcId="{D1E3CC4D-A5FE-4885-B78E-89815BDF8EB3}" destId="{4C121BC5-B4FB-4220-80E3-146E7B229E08}" srcOrd="2" destOrd="0" presId="urn:microsoft.com/office/officeart/2005/8/layout/orgChart1"/>
    <dgm:cxn modelId="{5164109F-1978-470B-98B2-1C6312C093FB}" type="presParOf" srcId="{4C121BC5-B4FB-4220-80E3-146E7B229E08}" destId="{D21A21A6-C0AD-4C01-B071-3667DC51A4D0}" srcOrd="0" destOrd="0" presId="urn:microsoft.com/office/officeart/2005/8/layout/orgChart1"/>
    <dgm:cxn modelId="{C299E4E7-A2BB-4807-B2B1-4BE30AA900AE}" type="presParOf" srcId="{D21A21A6-C0AD-4C01-B071-3667DC51A4D0}" destId="{3E586CD2-8F36-4F2B-88CE-C22A9AF31EA0}" srcOrd="0" destOrd="0" presId="urn:microsoft.com/office/officeart/2005/8/layout/orgChart1"/>
    <dgm:cxn modelId="{3691AFA4-22B7-4403-A20B-7276F7E70C6B}" type="presParOf" srcId="{D21A21A6-C0AD-4C01-B071-3667DC51A4D0}" destId="{AD69312B-460C-40E3-B5D9-461EECF5C442}" srcOrd="1" destOrd="0" presId="urn:microsoft.com/office/officeart/2005/8/layout/orgChart1"/>
    <dgm:cxn modelId="{FB8F5981-FFC2-467C-A31A-2C74003F7A47}" type="presParOf" srcId="{4C121BC5-B4FB-4220-80E3-146E7B229E08}" destId="{2CA75837-D69A-477E-AC03-05B62BDC0CEA}" srcOrd="1" destOrd="0" presId="urn:microsoft.com/office/officeart/2005/8/layout/orgChart1"/>
    <dgm:cxn modelId="{CA1F7F45-BEAB-4199-9915-C0E4DC516C16}" type="presParOf" srcId="{4C121BC5-B4FB-4220-80E3-146E7B229E08}" destId="{9E1481FC-DEF5-43D9-844B-10073B6341B2}" srcOrd="2" destOrd="0" presId="urn:microsoft.com/office/officeart/2005/8/layout/orgChart1"/>
    <dgm:cxn modelId="{09717E32-FB93-4CD8-B25B-6DC9CA6379F0}" type="presParOf" srcId="{D1E3CC4D-A5FE-4885-B78E-89815BDF8EB3}" destId="{B79187B4-B28F-474F-BA62-5B939DEA50F8}" srcOrd="3" destOrd="0" presId="urn:microsoft.com/office/officeart/2005/8/layout/orgChart1"/>
    <dgm:cxn modelId="{5DE8CCB7-48F9-4CFE-8073-B51169CED6BF}" type="presParOf" srcId="{B79187B4-B28F-474F-BA62-5B939DEA50F8}" destId="{8634789E-1F6F-4690-B2CF-A8BC5E34B40E}" srcOrd="0" destOrd="0" presId="urn:microsoft.com/office/officeart/2005/8/layout/orgChart1"/>
    <dgm:cxn modelId="{662CC1DD-6DE2-4AA4-9C18-B6147612AC36}" type="presParOf" srcId="{8634789E-1F6F-4690-B2CF-A8BC5E34B40E}" destId="{3CED6750-99E7-4904-BEAC-9B81568F2EB3}" srcOrd="0" destOrd="0" presId="urn:microsoft.com/office/officeart/2005/8/layout/orgChart1"/>
    <dgm:cxn modelId="{4F28C753-6DE1-427D-81BE-ACC63DF33719}" type="presParOf" srcId="{8634789E-1F6F-4690-B2CF-A8BC5E34B40E}" destId="{B26A4F82-5171-40C9-869A-32B1AF1A959C}" srcOrd="1" destOrd="0" presId="urn:microsoft.com/office/officeart/2005/8/layout/orgChart1"/>
    <dgm:cxn modelId="{C51C1D56-0110-474F-BE74-B622C998C5BD}" type="presParOf" srcId="{B79187B4-B28F-474F-BA62-5B939DEA50F8}" destId="{7BC2234A-6267-4DFA-A130-77E3DFF24799}" srcOrd="1" destOrd="0" presId="urn:microsoft.com/office/officeart/2005/8/layout/orgChart1"/>
    <dgm:cxn modelId="{6E4E9FA7-CBA2-412F-BE67-5DA32223C2AB}" type="presParOf" srcId="{B79187B4-B28F-474F-BA62-5B939DEA50F8}" destId="{FEA364E7-8C40-49A7-BB7F-E69D76DB8E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6AD3EB2-C694-49BC-AD2D-FF9F5C0B8580}"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it-IT"/>
        </a:p>
      </dgm:t>
    </dgm:pt>
    <dgm:pt modelId="{B380F602-FF8A-4F34-9494-6FCD3E5FECDF}">
      <dgm:prSet phldrT="[Testo]"/>
      <dgm:spPr/>
      <dgm:t>
        <a:bodyPr/>
        <a:lstStyle/>
        <a:p>
          <a:pPr algn="just">
            <a:buNone/>
          </a:pPr>
          <a:r>
            <a:rPr lang="it-IT" dirty="0">
              <a:latin typeface="Montserrat" panose="00000500000000000000" pitchFamily="2" charset="0"/>
            </a:rPr>
            <a:t>Strategia dell’UE per raggiungere gli obiettivi climatici fissati nel 2030 e nel 2050: </a:t>
          </a:r>
        </a:p>
      </dgm:t>
    </dgm:pt>
    <dgm:pt modelId="{9E49F026-B86A-4709-9A53-8827DF2297B6}" type="parTrans" cxnId="{21FAC6E9-B252-4D04-90E5-8587EC677733}">
      <dgm:prSet/>
      <dgm:spPr/>
      <dgm:t>
        <a:bodyPr/>
        <a:lstStyle/>
        <a:p>
          <a:endParaRPr lang="it-IT"/>
        </a:p>
      </dgm:t>
    </dgm:pt>
    <dgm:pt modelId="{1B5D4694-143F-4657-9606-F46E3EB468CA}" type="sibTrans" cxnId="{21FAC6E9-B252-4D04-90E5-8587EC677733}">
      <dgm:prSet/>
      <dgm:spPr/>
      <dgm:t>
        <a:bodyPr/>
        <a:lstStyle/>
        <a:p>
          <a:endParaRPr lang="it-IT"/>
        </a:p>
      </dgm:t>
    </dgm:pt>
    <dgm:pt modelId="{F6BCBD20-3D41-44F6-9053-D339C7CA17AA}">
      <dgm:prSet phldrT="[Testo]"/>
      <dgm:spPr/>
      <dgm:t>
        <a:bodyPr/>
        <a:lstStyle/>
        <a:p>
          <a:pPr>
            <a:buNone/>
          </a:pPr>
          <a:r>
            <a:rPr lang="it-IT" dirty="0">
              <a:latin typeface="Montserrat" panose="00000500000000000000" pitchFamily="2" charset="0"/>
            </a:rPr>
            <a:t>2030:</a:t>
          </a:r>
          <a:r>
            <a:rPr lang="it-IT" dirty="0">
              <a:latin typeface="Montserrat" panose="00000500000000000000" pitchFamily="2" charset="0"/>
              <a:sym typeface="Wingdings" panose="05000000000000000000" pitchFamily="2" charset="2"/>
            </a:rPr>
            <a:t> riduzione nell’UE delle emissioni nette di gas serra al 55%</a:t>
          </a:r>
          <a:endParaRPr lang="it-IT" dirty="0">
            <a:latin typeface="Montserrat" panose="00000500000000000000" pitchFamily="2" charset="0"/>
          </a:endParaRPr>
        </a:p>
      </dgm:t>
    </dgm:pt>
    <dgm:pt modelId="{D3A19A44-A603-4E2A-95CE-2B7B719A7C0C}" type="parTrans" cxnId="{E740FE2E-7254-44B6-8334-283CB308596F}">
      <dgm:prSet/>
      <dgm:spPr/>
      <dgm:t>
        <a:bodyPr/>
        <a:lstStyle/>
        <a:p>
          <a:endParaRPr lang="it-IT"/>
        </a:p>
      </dgm:t>
    </dgm:pt>
    <dgm:pt modelId="{50371B19-351C-4168-9595-CDE0D46CE24D}" type="sibTrans" cxnId="{E740FE2E-7254-44B6-8334-283CB308596F}">
      <dgm:prSet/>
      <dgm:spPr/>
      <dgm:t>
        <a:bodyPr/>
        <a:lstStyle/>
        <a:p>
          <a:endParaRPr lang="it-IT"/>
        </a:p>
      </dgm:t>
    </dgm:pt>
    <dgm:pt modelId="{15AB86EC-3853-4EA3-B031-950C008F3B15}">
      <dgm:prSet phldrT="[Testo]"/>
      <dgm:spPr/>
      <dgm:t>
        <a:bodyPr/>
        <a:lstStyle/>
        <a:p>
          <a:pPr>
            <a:buNone/>
          </a:pPr>
          <a:r>
            <a:rPr lang="it-IT" dirty="0">
              <a:latin typeface="Montserrat" panose="00000500000000000000" pitchFamily="2" charset="0"/>
              <a:sym typeface="Wingdings" panose="05000000000000000000" pitchFamily="2" charset="2"/>
            </a:rPr>
            <a:t>2050: raggiungimento della neutralità climatica</a:t>
          </a:r>
          <a:endParaRPr lang="it-IT" dirty="0">
            <a:latin typeface="Montserrat" panose="00000500000000000000" pitchFamily="2" charset="0"/>
          </a:endParaRPr>
        </a:p>
      </dgm:t>
    </dgm:pt>
    <dgm:pt modelId="{3AB7D2D3-0AA1-4191-9886-A3DA9D9DDEE3}" type="parTrans" cxnId="{05B54CEF-4875-4F28-B96C-BFCED5EDFD66}">
      <dgm:prSet/>
      <dgm:spPr/>
      <dgm:t>
        <a:bodyPr/>
        <a:lstStyle/>
        <a:p>
          <a:endParaRPr lang="it-IT"/>
        </a:p>
      </dgm:t>
    </dgm:pt>
    <dgm:pt modelId="{A9DE6DDC-F4DD-45AC-9436-C69783118569}" type="sibTrans" cxnId="{05B54CEF-4875-4F28-B96C-BFCED5EDFD66}">
      <dgm:prSet/>
      <dgm:spPr/>
      <dgm:t>
        <a:bodyPr/>
        <a:lstStyle/>
        <a:p>
          <a:endParaRPr lang="it-IT"/>
        </a:p>
      </dgm:t>
    </dgm:pt>
    <dgm:pt modelId="{49200E92-463C-4125-AA98-D7F8B1AFC895}" type="pres">
      <dgm:prSet presAssocID="{B6AD3EB2-C694-49BC-AD2D-FF9F5C0B8580}" presName="outerComposite" presStyleCnt="0">
        <dgm:presLayoutVars>
          <dgm:chMax val="5"/>
          <dgm:dir/>
          <dgm:resizeHandles val="exact"/>
        </dgm:presLayoutVars>
      </dgm:prSet>
      <dgm:spPr/>
    </dgm:pt>
    <dgm:pt modelId="{3A33ECA2-F599-45DC-B456-7547BA6C3D42}" type="pres">
      <dgm:prSet presAssocID="{B6AD3EB2-C694-49BC-AD2D-FF9F5C0B8580}" presName="dummyMaxCanvas" presStyleCnt="0">
        <dgm:presLayoutVars/>
      </dgm:prSet>
      <dgm:spPr/>
    </dgm:pt>
    <dgm:pt modelId="{8896327A-10D0-4ED7-A888-6E7FBDF9915E}" type="pres">
      <dgm:prSet presAssocID="{B6AD3EB2-C694-49BC-AD2D-FF9F5C0B8580}" presName="ThreeNodes_1" presStyleLbl="node1" presStyleIdx="0" presStyleCnt="3">
        <dgm:presLayoutVars>
          <dgm:bulletEnabled val="1"/>
        </dgm:presLayoutVars>
      </dgm:prSet>
      <dgm:spPr/>
    </dgm:pt>
    <dgm:pt modelId="{9FE76029-C696-4655-873B-307F8DF1643C}" type="pres">
      <dgm:prSet presAssocID="{B6AD3EB2-C694-49BC-AD2D-FF9F5C0B8580}" presName="ThreeNodes_2" presStyleLbl="node1" presStyleIdx="1" presStyleCnt="3">
        <dgm:presLayoutVars>
          <dgm:bulletEnabled val="1"/>
        </dgm:presLayoutVars>
      </dgm:prSet>
      <dgm:spPr/>
    </dgm:pt>
    <dgm:pt modelId="{3E2F1294-95B3-4320-9A12-3181C0A94E8B}" type="pres">
      <dgm:prSet presAssocID="{B6AD3EB2-C694-49BC-AD2D-FF9F5C0B8580}" presName="ThreeNodes_3" presStyleLbl="node1" presStyleIdx="2" presStyleCnt="3">
        <dgm:presLayoutVars>
          <dgm:bulletEnabled val="1"/>
        </dgm:presLayoutVars>
      </dgm:prSet>
      <dgm:spPr/>
    </dgm:pt>
    <dgm:pt modelId="{778C8436-42C0-4DB1-9443-0DF85F803CA0}" type="pres">
      <dgm:prSet presAssocID="{B6AD3EB2-C694-49BC-AD2D-FF9F5C0B8580}" presName="ThreeConn_1-2" presStyleLbl="fgAccFollowNode1" presStyleIdx="0" presStyleCnt="2">
        <dgm:presLayoutVars>
          <dgm:bulletEnabled val="1"/>
        </dgm:presLayoutVars>
      </dgm:prSet>
      <dgm:spPr/>
    </dgm:pt>
    <dgm:pt modelId="{7907F991-59F2-44D8-A1E9-B661216E67EC}" type="pres">
      <dgm:prSet presAssocID="{B6AD3EB2-C694-49BC-AD2D-FF9F5C0B8580}" presName="ThreeConn_2-3" presStyleLbl="fgAccFollowNode1" presStyleIdx="1" presStyleCnt="2">
        <dgm:presLayoutVars>
          <dgm:bulletEnabled val="1"/>
        </dgm:presLayoutVars>
      </dgm:prSet>
      <dgm:spPr/>
    </dgm:pt>
    <dgm:pt modelId="{54B235B6-C8E9-43A9-8E67-24BEB86C02B6}" type="pres">
      <dgm:prSet presAssocID="{B6AD3EB2-C694-49BC-AD2D-FF9F5C0B8580}" presName="ThreeNodes_1_text" presStyleLbl="node1" presStyleIdx="2" presStyleCnt="3">
        <dgm:presLayoutVars>
          <dgm:bulletEnabled val="1"/>
        </dgm:presLayoutVars>
      </dgm:prSet>
      <dgm:spPr/>
    </dgm:pt>
    <dgm:pt modelId="{2E3358AB-FA11-401C-9B23-394EFB668FC6}" type="pres">
      <dgm:prSet presAssocID="{B6AD3EB2-C694-49BC-AD2D-FF9F5C0B8580}" presName="ThreeNodes_2_text" presStyleLbl="node1" presStyleIdx="2" presStyleCnt="3">
        <dgm:presLayoutVars>
          <dgm:bulletEnabled val="1"/>
        </dgm:presLayoutVars>
      </dgm:prSet>
      <dgm:spPr/>
    </dgm:pt>
    <dgm:pt modelId="{149E488E-0005-4CDB-8E84-D7761A1E1626}" type="pres">
      <dgm:prSet presAssocID="{B6AD3EB2-C694-49BC-AD2D-FF9F5C0B8580}" presName="ThreeNodes_3_text" presStyleLbl="node1" presStyleIdx="2" presStyleCnt="3">
        <dgm:presLayoutVars>
          <dgm:bulletEnabled val="1"/>
        </dgm:presLayoutVars>
      </dgm:prSet>
      <dgm:spPr/>
    </dgm:pt>
  </dgm:ptLst>
  <dgm:cxnLst>
    <dgm:cxn modelId="{D15C9224-D412-4B40-A393-393833440F80}" type="presOf" srcId="{15AB86EC-3853-4EA3-B031-950C008F3B15}" destId="{149E488E-0005-4CDB-8E84-D7761A1E1626}" srcOrd="1" destOrd="0" presId="urn:microsoft.com/office/officeart/2005/8/layout/vProcess5"/>
    <dgm:cxn modelId="{427CDC28-DB77-4D03-A902-C61B2CC7AC30}" type="presOf" srcId="{B380F602-FF8A-4F34-9494-6FCD3E5FECDF}" destId="{8896327A-10D0-4ED7-A888-6E7FBDF9915E}" srcOrd="0" destOrd="0" presId="urn:microsoft.com/office/officeart/2005/8/layout/vProcess5"/>
    <dgm:cxn modelId="{E740FE2E-7254-44B6-8334-283CB308596F}" srcId="{B6AD3EB2-C694-49BC-AD2D-FF9F5C0B8580}" destId="{F6BCBD20-3D41-44F6-9053-D339C7CA17AA}" srcOrd="1" destOrd="0" parTransId="{D3A19A44-A603-4E2A-95CE-2B7B719A7C0C}" sibTransId="{50371B19-351C-4168-9595-CDE0D46CE24D}"/>
    <dgm:cxn modelId="{7038C654-8955-4EF1-8ABB-699447E12A66}" type="presOf" srcId="{F6BCBD20-3D41-44F6-9053-D339C7CA17AA}" destId="{2E3358AB-FA11-401C-9B23-394EFB668FC6}" srcOrd="1" destOrd="0" presId="urn:microsoft.com/office/officeart/2005/8/layout/vProcess5"/>
    <dgm:cxn modelId="{9838A58E-3669-41BA-962D-24E15DFD5D59}" type="presOf" srcId="{B380F602-FF8A-4F34-9494-6FCD3E5FECDF}" destId="{54B235B6-C8E9-43A9-8E67-24BEB86C02B6}" srcOrd="1" destOrd="0" presId="urn:microsoft.com/office/officeart/2005/8/layout/vProcess5"/>
    <dgm:cxn modelId="{85D1B9AC-F6B3-4993-8429-95FB7FE03944}" type="presOf" srcId="{F6BCBD20-3D41-44F6-9053-D339C7CA17AA}" destId="{9FE76029-C696-4655-873B-307F8DF1643C}" srcOrd="0" destOrd="0" presId="urn:microsoft.com/office/officeart/2005/8/layout/vProcess5"/>
    <dgm:cxn modelId="{B4BE4AD0-C222-40C9-AC9F-39EDD4EC1AF0}" type="presOf" srcId="{1B5D4694-143F-4657-9606-F46E3EB468CA}" destId="{778C8436-42C0-4DB1-9443-0DF85F803CA0}" srcOrd="0" destOrd="0" presId="urn:microsoft.com/office/officeart/2005/8/layout/vProcess5"/>
    <dgm:cxn modelId="{9EF982D9-06F3-4489-BCBB-13A95120E0A5}" type="presOf" srcId="{50371B19-351C-4168-9595-CDE0D46CE24D}" destId="{7907F991-59F2-44D8-A1E9-B661216E67EC}" srcOrd="0" destOrd="0" presId="urn:microsoft.com/office/officeart/2005/8/layout/vProcess5"/>
    <dgm:cxn modelId="{386743DB-C366-4165-9A67-ABD6078D41AC}" type="presOf" srcId="{B6AD3EB2-C694-49BC-AD2D-FF9F5C0B8580}" destId="{49200E92-463C-4125-AA98-D7F8B1AFC895}" srcOrd="0" destOrd="0" presId="urn:microsoft.com/office/officeart/2005/8/layout/vProcess5"/>
    <dgm:cxn modelId="{21FAC6E9-B252-4D04-90E5-8587EC677733}" srcId="{B6AD3EB2-C694-49BC-AD2D-FF9F5C0B8580}" destId="{B380F602-FF8A-4F34-9494-6FCD3E5FECDF}" srcOrd="0" destOrd="0" parTransId="{9E49F026-B86A-4709-9A53-8827DF2297B6}" sibTransId="{1B5D4694-143F-4657-9606-F46E3EB468CA}"/>
    <dgm:cxn modelId="{05B54CEF-4875-4F28-B96C-BFCED5EDFD66}" srcId="{B6AD3EB2-C694-49BC-AD2D-FF9F5C0B8580}" destId="{15AB86EC-3853-4EA3-B031-950C008F3B15}" srcOrd="2" destOrd="0" parTransId="{3AB7D2D3-0AA1-4191-9886-A3DA9D9DDEE3}" sibTransId="{A9DE6DDC-F4DD-45AC-9436-C69783118569}"/>
    <dgm:cxn modelId="{FB99EEFC-D281-4194-A864-1CA659FECEBD}" type="presOf" srcId="{15AB86EC-3853-4EA3-B031-950C008F3B15}" destId="{3E2F1294-95B3-4320-9A12-3181C0A94E8B}" srcOrd="0" destOrd="0" presId="urn:microsoft.com/office/officeart/2005/8/layout/vProcess5"/>
    <dgm:cxn modelId="{1BD7F9D8-E58D-468D-B02E-E591478B9E76}" type="presParOf" srcId="{49200E92-463C-4125-AA98-D7F8B1AFC895}" destId="{3A33ECA2-F599-45DC-B456-7547BA6C3D42}" srcOrd="0" destOrd="0" presId="urn:microsoft.com/office/officeart/2005/8/layout/vProcess5"/>
    <dgm:cxn modelId="{BAB04D3D-2BD9-4331-AE79-81CB9C3D2CAD}" type="presParOf" srcId="{49200E92-463C-4125-AA98-D7F8B1AFC895}" destId="{8896327A-10D0-4ED7-A888-6E7FBDF9915E}" srcOrd="1" destOrd="0" presId="urn:microsoft.com/office/officeart/2005/8/layout/vProcess5"/>
    <dgm:cxn modelId="{A68B2699-86B9-401D-887F-46F24EBAB721}" type="presParOf" srcId="{49200E92-463C-4125-AA98-D7F8B1AFC895}" destId="{9FE76029-C696-4655-873B-307F8DF1643C}" srcOrd="2" destOrd="0" presId="urn:microsoft.com/office/officeart/2005/8/layout/vProcess5"/>
    <dgm:cxn modelId="{198B9FFD-B096-4B80-B707-D0CAA59092F4}" type="presParOf" srcId="{49200E92-463C-4125-AA98-D7F8B1AFC895}" destId="{3E2F1294-95B3-4320-9A12-3181C0A94E8B}" srcOrd="3" destOrd="0" presId="urn:microsoft.com/office/officeart/2005/8/layout/vProcess5"/>
    <dgm:cxn modelId="{A47F1F89-65E4-40C9-B2B9-BF76E0D4AF51}" type="presParOf" srcId="{49200E92-463C-4125-AA98-D7F8B1AFC895}" destId="{778C8436-42C0-4DB1-9443-0DF85F803CA0}" srcOrd="4" destOrd="0" presId="urn:microsoft.com/office/officeart/2005/8/layout/vProcess5"/>
    <dgm:cxn modelId="{FBA07BED-4236-48DE-A8F3-24BE738943E2}" type="presParOf" srcId="{49200E92-463C-4125-AA98-D7F8B1AFC895}" destId="{7907F991-59F2-44D8-A1E9-B661216E67EC}" srcOrd="5" destOrd="0" presId="urn:microsoft.com/office/officeart/2005/8/layout/vProcess5"/>
    <dgm:cxn modelId="{B5753423-DEEF-422C-8F85-D0C0C2BD7242}" type="presParOf" srcId="{49200E92-463C-4125-AA98-D7F8B1AFC895}" destId="{54B235B6-C8E9-43A9-8E67-24BEB86C02B6}" srcOrd="6" destOrd="0" presId="urn:microsoft.com/office/officeart/2005/8/layout/vProcess5"/>
    <dgm:cxn modelId="{30688AA5-AE05-4EF2-B5DA-F39E3CB0CD1C}" type="presParOf" srcId="{49200E92-463C-4125-AA98-D7F8B1AFC895}" destId="{2E3358AB-FA11-401C-9B23-394EFB668FC6}" srcOrd="7" destOrd="0" presId="urn:microsoft.com/office/officeart/2005/8/layout/vProcess5"/>
    <dgm:cxn modelId="{735BA42A-C965-4AAA-A6FF-38C36D896216}" type="presParOf" srcId="{49200E92-463C-4125-AA98-D7F8B1AFC895}" destId="{149E488E-0005-4CDB-8E84-D7761A1E162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AC02B6-62BD-496A-97B4-C1DB5CBA1B7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it-IT"/>
        </a:p>
      </dgm:t>
    </dgm:pt>
    <dgm:pt modelId="{C9121D6A-A1E5-4497-BB8B-852B9EA282A9}">
      <dgm:prSet/>
      <dgm:spPr>
        <a:solidFill>
          <a:srgbClr val="FFC000"/>
        </a:solidFill>
      </dgm:spPr>
      <dgm:t>
        <a:bodyPr/>
        <a:lstStyle/>
        <a:p>
          <a:pPr algn="just"/>
          <a:r>
            <a:rPr lang="it-IT" dirty="0">
              <a:solidFill>
                <a:schemeClr val="tx1"/>
              </a:solidFill>
              <a:latin typeface="Montserrat" panose="00000500000000000000" pitchFamily="2" charset="0"/>
            </a:rPr>
            <a:t>L’ordinamento italiano è stato il primo a consentire la costituzione di </a:t>
          </a:r>
          <a:r>
            <a:rPr lang="it-IT" b="1" dirty="0">
              <a:solidFill>
                <a:schemeClr val="tx1"/>
              </a:solidFill>
              <a:latin typeface="Montserrat" panose="00000500000000000000" pitchFamily="2" charset="0"/>
            </a:rPr>
            <a:t>società benefit </a:t>
          </a:r>
          <a:r>
            <a:rPr lang="it-IT" dirty="0">
              <a:solidFill>
                <a:schemeClr val="tx1"/>
              </a:solidFill>
              <a:latin typeface="Montserrat" panose="00000500000000000000" pitchFamily="2" charset="0"/>
            </a:rPr>
            <a:t>(Legge stabilità 2016 </a:t>
          </a:r>
          <a:r>
            <a:rPr lang="it-IT" dirty="0">
              <a:solidFill>
                <a:schemeClr val="tx1"/>
              </a:solidFill>
              <a:latin typeface="Montserrat" panose="00000500000000000000" pitchFamily="2" charset="0"/>
              <a:sym typeface="Wingdings" panose="05000000000000000000" pitchFamily="2" charset="2"/>
            </a:rPr>
            <a:t></a:t>
          </a:r>
          <a:r>
            <a:rPr lang="it-IT" dirty="0">
              <a:solidFill>
                <a:schemeClr val="tx1"/>
              </a:solidFill>
              <a:latin typeface="Montserrat" panose="00000500000000000000" pitchFamily="2" charset="0"/>
            </a:rPr>
            <a:t> l. 208/2015)</a:t>
          </a:r>
        </a:p>
      </dgm:t>
    </dgm:pt>
    <dgm:pt modelId="{F3D807F6-EB66-4D38-8481-4573DE7F9D77}" type="parTrans" cxnId="{00368D3B-3130-4779-B249-403C4AFEBB24}">
      <dgm:prSet/>
      <dgm:spPr/>
      <dgm:t>
        <a:bodyPr/>
        <a:lstStyle/>
        <a:p>
          <a:endParaRPr lang="it-IT"/>
        </a:p>
      </dgm:t>
    </dgm:pt>
    <dgm:pt modelId="{E64569CC-3189-4723-8330-EC418AC0C421}" type="sibTrans" cxnId="{00368D3B-3130-4779-B249-403C4AFEBB24}">
      <dgm:prSet/>
      <dgm:spPr/>
      <dgm:t>
        <a:bodyPr/>
        <a:lstStyle/>
        <a:p>
          <a:endParaRPr lang="it-IT"/>
        </a:p>
      </dgm:t>
    </dgm:pt>
    <dgm:pt modelId="{E9A60D29-A3BA-47CA-907F-5C46DE3A313A}">
      <dgm:prSet/>
      <dgm:spPr>
        <a:solidFill>
          <a:srgbClr val="92D050"/>
        </a:solidFill>
      </dgm:spPr>
      <dgm:t>
        <a:bodyPr/>
        <a:lstStyle/>
        <a:p>
          <a:pPr algn="just"/>
          <a:r>
            <a:rPr lang="it-IT" b="1" dirty="0">
              <a:solidFill>
                <a:schemeClr val="tx1"/>
              </a:solidFill>
              <a:latin typeface="Montserrat" panose="00000500000000000000" pitchFamily="2" charset="0"/>
            </a:rPr>
            <a:t>Sono società che, oltre a perseguire lo scopo di lucro, una o più finalità di beneficio comune e operare in modo responsabile, sostenibile e trasparente verso persone, comunità, territori, ambiente, beni e attività culturali, sociali e altri portatori di interessi. </a:t>
          </a:r>
        </a:p>
      </dgm:t>
    </dgm:pt>
    <dgm:pt modelId="{11EC0588-96C6-405B-974E-7D80A991BA45}" type="parTrans" cxnId="{E4719D5A-C22E-46C2-A0DD-D9A48B1FE4D9}">
      <dgm:prSet/>
      <dgm:spPr/>
      <dgm:t>
        <a:bodyPr/>
        <a:lstStyle/>
        <a:p>
          <a:endParaRPr lang="it-IT"/>
        </a:p>
      </dgm:t>
    </dgm:pt>
    <dgm:pt modelId="{5BD80A98-8FF3-4412-8075-0ED88937B7A9}" type="sibTrans" cxnId="{E4719D5A-C22E-46C2-A0DD-D9A48B1FE4D9}">
      <dgm:prSet/>
      <dgm:spPr/>
      <dgm:t>
        <a:bodyPr/>
        <a:lstStyle/>
        <a:p>
          <a:endParaRPr lang="it-IT"/>
        </a:p>
      </dgm:t>
    </dgm:pt>
    <dgm:pt modelId="{39549697-F51B-4A58-B327-8A318E6A5C77}" type="pres">
      <dgm:prSet presAssocID="{29AC02B6-62BD-496A-97B4-C1DB5CBA1B77}" presName="Name0" presStyleCnt="0">
        <dgm:presLayoutVars>
          <dgm:dir/>
          <dgm:animLvl val="lvl"/>
          <dgm:resizeHandles val="exact"/>
        </dgm:presLayoutVars>
      </dgm:prSet>
      <dgm:spPr/>
    </dgm:pt>
    <dgm:pt modelId="{95687800-BD9B-4AF4-B2BF-71A54A267FD7}" type="pres">
      <dgm:prSet presAssocID="{E9A60D29-A3BA-47CA-907F-5C46DE3A313A}" presName="boxAndChildren" presStyleCnt="0"/>
      <dgm:spPr/>
    </dgm:pt>
    <dgm:pt modelId="{7C7A329F-3B6D-460B-BEEE-9B8924A5F455}" type="pres">
      <dgm:prSet presAssocID="{E9A60D29-A3BA-47CA-907F-5C46DE3A313A}" presName="parentTextBox" presStyleLbl="node1" presStyleIdx="0" presStyleCnt="2"/>
      <dgm:spPr/>
    </dgm:pt>
    <dgm:pt modelId="{380C3972-F2E3-492A-A4BC-5BFEDF35E1E5}" type="pres">
      <dgm:prSet presAssocID="{E64569CC-3189-4723-8330-EC418AC0C421}" presName="sp" presStyleCnt="0"/>
      <dgm:spPr/>
    </dgm:pt>
    <dgm:pt modelId="{C5298724-5B17-425F-86A1-72E23353A399}" type="pres">
      <dgm:prSet presAssocID="{C9121D6A-A1E5-4497-BB8B-852B9EA282A9}" presName="arrowAndChildren" presStyleCnt="0"/>
      <dgm:spPr/>
    </dgm:pt>
    <dgm:pt modelId="{30458254-7EC4-4C4E-A49A-D8AE4ACEC44C}" type="pres">
      <dgm:prSet presAssocID="{C9121D6A-A1E5-4497-BB8B-852B9EA282A9}" presName="parentTextArrow" presStyleLbl="node1" presStyleIdx="1" presStyleCnt="2"/>
      <dgm:spPr/>
    </dgm:pt>
  </dgm:ptLst>
  <dgm:cxnLst>
    <dgm:cxn modelId="{00368D3B-3130-4779-B249-403C4AFEBB24}" srcId="{29AC02B6-62BD-496A-97B4-C1DB5CBA1B77}" destId="{C9121D6A-A1E5-4497-BB8B-852B9EA282A9}" srcOrd="0" destOrd="0" parTransId="{F3D807F6-EB66-4D38-8481-4573DE7F9D77}" sibTransId="{E64569CC-3189-4723-8330-EC418AC0C421}"/>
    <dgm:cxn modelId="{23F6E23B-5CE0-4FA1-8096-7057BB171DEE}" type="presOf" srcId="{29AC02B6-62BD-496A-97B4-C1DB5CBA1B77}" destId="{39549697-F51B-4A58-B327-8A318E6A5C77}" srcOrd="0" destOrd="0" presId="urn:microsoft.com/office/officeart/2005/8/layout/process4"/>
    <dgm:cxn modelId="{FBBB7354-A593-4AC9-8AF8-5B3F8EFF01A0}" type="presOf" srcId="{C9121D6A-A1E5-4497-BB8B-852B9EA282A9}" destId="{30458254-7EC4-4C4E-A49A-D8AE4ACEC44C}" srcOrd="0" destOrd="0" presId="urn:microsoft.com/office/officeart/2005/8/layout/process4"/>
    <dgm:cxn modelId="{E4719D5A-C22E-46C2-A0DD-D9A48B1FE4D9}" srcId="{29AC02B6-62BD-496A-97B4-C1DB5CBA1B77}" destId="{E9A60D29-A3BA-47CA-907F-5C46DE3A313A}" srcOrd="1" destOrd="0" parTransId="{11EC0588-96C6-405B-974E-7D80A991BA45}" sibTransId="{5BD80A98-8FF3-4412-8075-0ED88937B7A9}"/>
    <dgm:cxn modelId="{3F217DDD-5F8F-4DBC-BAE6-945E9EEAA7A6}" type="presOf" srcId="{E9A60D29-A3BA-47CA-907F-5C46DE3A313A}" destId="{7C7A329F-3B6D-460B-BEEE-9B8924A5F455}" srcOrd="0" destOrd="0" presId="urn:microsoft.com/office/officeart/2005/8/layout/process4"/>
    <dgm:cxn modelId="{D34A7B29-5B49-4DF7-8DF3-D51DC2E5B735}" type="presParOf" srcId="{39549697-F51B-4A58-B327-8A318E6A5C77}" destId="{95687800-BD9B-4AF4-B2BF-71A54A267FD7}" srcOrd="0" destOrd="0" presId="urn:microsoft.com/office/officeart/2005/8/layout/process4"/>
    <dgm:cxn modelId="{21D8D64F-D98D-4877-BD55-32A87983311B}" type="presParOf" srcId="{95687800-BD9B-4AF4-B2BF-71A54A267FD7}" destId="{7C7A329F-3B6D-460B-BEEE-9B8924A5F455}" srcOrd="0" destOrd="0" presId="urn:microsoft.com/office/officeart/2005/8/layout/process4"/>
    <dgm:cxn modelId="{A0DD2379-104A-4D88-9D2A-2C4C0D75EA83}" type="presParOf" srcId="{39549697-F51B-4A58-B327-8A318E6A5C77}" destId="{380C3972-F2E3-492A-A4BC-5BFEDF35E1E5}" srcOrd="1" destOrd="0" presId="urn:microsoft.com/office/officeart/2005/8/layout/process4"/>
    <dgm:cxn modelId="{03AAA158-AF9C-4C48-9635-48B66E3D2ED3}" type="presParOf" srcId="{39549697-F51B-4A58-B327-8A318E6A5C77}" destId="{C5298724-5B17-425F-86A1-72E23353A399}" srcOrd="2" destOrd="0" presId="urn:microsoft.com/office/officeart/2005/8/layout/process4"/>
    <dgm:cxn modelId="{8E8F9F45-A5C5-4BEF-B870-9144343D1FDF}" type="presParOf" srcId="{C5298724-5B17-425F-86A1-72E23353A399}" destId="{30458254-7EC4-4C4E-A49A-D8AE4ACEC44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E13408-4413-448D-8B0D-1A81281A5D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89738AA7-3F4A-4293-9B4C-9B2646E4C8F5}">
      <dgm:prSet/>
      <dgm:spPr/>
      <dgm:t>
        <a:bodyPr/>
        <a:lstStyle/>
        <a:p>
          <a:r>
            <a:rPr lang="it-IT" b="1" dirty="0"/>
            <a:t>Il Codice etico </a:t>
          </a:r>
          <a:endParaRPr lang="it-IT" dirty="0"/>
        </a:p>
      </dgm:t>
    </dgm:pt>
    <dgm:pt modelId="{BD6A7AFD-3D29-46E8-A518-C86CDD2C0E33}" type="parTrans" cxnId="{00CC990C-CB53-4CD3-8B2F-2024A48ACADA}">
      <dgm:prSet/>
      <dgm:spPr/>
      <dgm:t>
        <a:bodyPr/>
        <a:lstStyle/>
        <a:p>
          <a:endParaRPr lang="it-IT"/>
        </a:p>
      </dgm:t>
    </dgm:pt>
    <dgm:pt modelId="{5C72E4CC-1B56-4B29-9B23-73229848F6C8}" type="sibTrans" cxnId="{00CC990C-CB53-4CD3-8B2F-2024A48ACADA}">
      <dgm:prSet/>
      <dgm:spPr/>
      <dgm:t>
        <a:bodyPr/>
        <a:lstStyle/>
        <a:p>
          <a:endParaRPr lang="it-IT"/>
        </a:p>
      </dgm:t>
    </dgm:pt>
    <dgm:pt modelId="{5E190ED3-D5A2-486F-84EB-D235072FAB1B}">
      <dgm:prSet/>
      <dgm:spPr/>
      <dgm:t>
        <a:bodyPr/>
        <a:lstStyle/>
        <a:p>
          <a:r>
            <a:rPr lang="it-IT" b="1" dirty="0"/>
            <a:t>Bilancio di sostenibilità </a:t>
          </a:r>
          <a:endParaRPr lang="it-IT" dirty="0"/>
        </a:p>
      </dgm:t>
    </dgm:pt>
    <dgm:pt modelId="{5FD6362E-2DAD-4C91-BCC3-ECB637BFBAFE}" type="parTrans" cxnId="{3BC5B62B-E86E-42DE-8B00-B7D56BF9D704}">
      <dgm:prSet/>
      <dgm:spPr/>
      <dgm:t>
        <a:bodyPr/>
        <a:lstStyle/>
        <a:p>
          <a:endParaRPr lang="it-IT"/>
        </a:p>
      </dgm:t>
    </dgm:pt>
    <dgm:pt modelId="{B305B39A-C6B7-495D-BB0E-E8A2DC549905}" type="sibTrans" cxnId="{3BC5B62B-E86E-42DE-8B00-B7D56BF9D704}">
      <dgm:prSet/>
      <dgm:spPr/>
      <dgm:t>
        <a:bodyPr/>
        <a:lstStyle/>
        <a:p>
          <a:endParaRPr lang="it-IT"/>
        </a:p>
      </dgm:t>
    </dgm:pt>
    <dgm:pt modelId="{F752E070-0BD1-409D-BAA4-B52C606F3539}">
      <dgm:prSet/>
      <dgm:spPr/>
      <dgm:t>
        <a:bodyPr/>
        <a:lstStyle/>
        <a:p>
          <a:r>
            <a:rPr lang="it-IT" b="1" dirty="0"/>
            <a:t>Il Rating Etico</a:t>
          </a:r>
          <a:r>
            <a:rPr lang="it-IT" dirty="0"/>
            <a:t> </a:t>
          </a:r>
        </a:p>
      </dgm:t>
    </dgm:pt>
    <dgm:pt modelId="{CCA10A23-C614-432D-9699-B63FEA92DA26}" type="parTrans" cxnId="{473D461D-B3CF-4F5E-B8C3-8A8F0CD4676C}">
      <dgm:prSet/>
      <dgm:spPr/>
      <dgm:t>
        <a:bodyPr/>
        <a:lstStyle/>
        <a:p>
          <a:endParaRPr lang="it-IT"/>
        </a:p>
      </dgm:t>
    </dgm:pt>
    <dgm:pt modelId="{5EA42C00-4731-475F-92D7-1BFA7751DE49}" type="sibTrans" cxnId="{473D461D-B3CF-4F5E-B8C3-8A8F0CD4676C}">
      <dgm:prSet/>
      <dgm:spPr/>
      <dgm:t>
        <a:bodyPr/>
        <a:lstStyle/>
        <a:p>
          <a:endParaRPr lang="it-IT"/>
        </a:p>
      </dgm:t>
    </dgm:pt>
    <dgm:pt modelId="{C4BBC5C9-0044-40AC-A490-9BA81F6ECD05}">
      <dgm:prSet/>
      <dgm:spPr/>
      <dgm:t>
        <a:bodyPr/>
        <a:lstStyle/>
        <a:p>
          <a:pPr algn="just"/>
          <a:endParaRPr lang="it-IT" dirty="0"/>
        </a:p>
      </dgm:t>
    </dgm:pt>
    <dgm:pt modelId="{618C38FF-DB14-43C9-A972-94DF1BFCC674}" type="parTrans" cxnId="{0BA7283B-E5E8-488F-87EE-85555ED29729}">
      <dgm:prSet/>
      <dgm:spPr/>
      <dgm:t>
        <a:bodyPr/>
        <a:lstStyle/>
        <a:p>
          <a:endParaRPr lang="it-IT"/>
        </a:p>
      </dgm:t>
    </dgm:pt>
    <dgm:pt modelId="{4DFCFE4B-6F3B-4003-81C5-752B4DE3A3CC}" type="sibTrans" cxnId="{0BA7283B-E5E8-488F-87EE-85555ED29729}">
      <dgm:prSet/>
      <dgm:spPr/>
      <dgm:t>
        <a:bodyPr/>
        <a:lstStyle/>
        <a:p>
          <a:endParaRPr lang="it-IT"/>
        </a:p>
      </dgm:t>
    </dgm:pt>
    <dgm:pt modelId="{62E30BA4-A561-4890-86A1-F7562E929E0B}">
      <dgm:prSet/>
      <dgm:spPr/>
      <dgm:t>
        <a:bodyPr/>
        <a:lstStyle/>
        <a:p>
          <a:pPr algn="just"/>
          <a:r>
            <a:rPr lang="it-IT" dirty="0"/>
            <a:t>È uno strumento di cui si dotano tutte le aziende per </a:t>
          </a:r>
          <a:r>
            <a:rPr lang="it-IT" b="1" dirty="0"/>
            <a:t>definire i diritti e i doveri morali di ogni partecipante all’organizzazione aziendale</a:t>
          </a:r>
          <a:endParaRPr lang="it-IT" dirty="0"/>
        </a:p>
      </dgm:t>
    </dgm:pt>
    <dgm:pt modelId="{AC0E89F1-970E-4661-BA52-9BB9DA834210}" type="parTrans" cxnId="{D26991D1-4B72-4406-A6A0-EB7678CECB4B}">
      <dgm:prSet/>
      <dgm:spPr/>
      <dgm:t>
        <a:bodyPr/>
        <a:lstStyle/>
        <a:p>
          <a:endParaRPr lang="it-IT"/>
        </a:p>
      </dgm:t>
    </dgm:pt>
    <dgm:pt modelId="{318EDBAC-A210-4EAB-AABF-303B387D0ECD}" type="sibTrans" cxnId="{D26991D1-4B72-4406-A6A0-EB7678CECB4B}">
      <dgm:prSet/>
      <dgm:spPr/>
      <dgm:t>
        <a:bodyPr/>
        <a:lstStyle/>
        <a:p>
          <a:endParaRPr lang="it-IT"/>
        </a:p>
      </dgm:t>
    </dgm:pt>
    <dgm:pt modelId="{77E96233-612A-4E2A-9778-A0988C9DEC99}">
      <dgm:prSet/>
      <dgm:spPr/>
      <dgm:t>
        <a:bodyPr/>
        <a:lstStyle/>
        <a:p>
          <a:pPr algn="l"/>
          <a:r>
            <a:rPr lang="it-IT" dirty="0"/>
            <a:t>La forma più diffusa di reporting non finanziario. Costituisce uno strumento di monitoraggio, rendicontazione e comunicazione sia del processo di gestione di una società orientata alla «responsabilità» sia delle sue performance ambientali, sociali ed economiche. </a:t>
          </a:r>
        </a:p>
      </dgm:t>
    </dgm:pt>
    <dgm:pt modelId="{233F2406-3D61-461F-BEFE-CE443706313E}" type="parTrans" cxnId="{F2064D1B-A733-4C25-8937-DAE2ECF72264}">
      <dgm:prSet/>
      <dgm:spPr/>
    </dgm:pt>
    <dgm:pt modelId="{99ED1C09-01E7-477B-8BC1-ED64B99F9AE8}" type="sibTrans" cxnId="{F2064D1B-A733-4C25-8937-DAE2ECF72264}">
      <dgm:prSet/>
      <dgm:spPr/>
    </dgm:pt>
    <dgm:pt modelId="{35D7B962-AB56-4E89-ABD1-0F92CE95F8C7}">
      <dgm:prSet/>
      <dgm:spPr/>
      <dgm:t>
        <a:bodyPr/>
        <a:lstStyle/>
        <a:p>
          <a:r>
            <a:rPr lang="it-IT" dirty="0"/>
            <a:t>Metodologia di classificazione delle imprese che tiene conto non solo dei parametri finanziari, ma anche del livello di responsabilità sociale e ambientale delle imprese. E’ rilasciato da società specializzate</a:t>
          </a:r>
        </a:p>
      </dgm:t>
    </dgm:pt>
    <dgm:pt modelId="{C1EAAB34-C208-40D0-81DF-F72519AD3794}" type="parTrans" cxnId="{A96AE90F-E37C-42BE-B0C1-A3DC58F528C9}">
      <dgm:prSet/>
      <dgm:spPr/>
    </dgm:pt>
    <dgm:pt modelId="{0E3388C2-3D2B-4FD5-A535-4AB1A775C47E}" type="sibTrans" cxnId="{A96AE90F-E37C-42BE-B0C1-A3DC58F528C9}">
      <dgm:prSet/>
      <dgm:spPr/>
    </dgm:pt>
    <dgm:pt modelId="{87D08CAA-C3FF-4A36-B01C-B9884BCB2F9D}" type="pres">
      <dgm:prSet presAssocID="{20E13408-4413-448D-8B0D-1A81281A5D71}" presName="Name0" presStyleCnt="0">
        <dgm:presLayoutVars>
          <dgm:dir/>
          <dgm:animLvl val="lvl"/>
          <dgm:resizeHandles val="exact"/>
        </dgm:presLayoutVars>
      </dgm:prSet>
      <dgm:spPr/>
    </dgm:pt>
    <dgm:pt modelId="{96E745EC-7537-49DF-A8A1-05778849D827}" type="pres">
      <dgm:prSet presAssocID="{89738AA7-3F4A-4293-9B4C-9B2646E4C8F5}" presName="composite" presStyleCnt="0"/>
      <dgm:spPr/>
    </dgm:pt>
    <dgm:pt modelId="{B1A67D90-614A-43D8-BACD-9C1EC74D562B}" type="pres">
      <dgm:prSet presAssocID="{89738AA7-3F4A-4293-9B4C-9B2646E4C8F5}" presName="parTx" presStyleLbl="alignNode1" presStyleIdx="0" presStyleCnt="3">
        <dgm:presLayoutVars>
          <dgm:chMax val="0"/>
          <dgm:chPref val="0"/>
          <dgm:bulletEnabled val="1"/>
        </dgm:presLayoutVars>
      </dgm:prSet>
      <dgm:spPr/>
    </dgm:pt>
    <dgm:pt modelId="{15140B1C-3A13-443E-9FF3-A278DBC96E9D}" type="pres">
      <dgm:prSet presAssocID="{89738AA7-3F4A-4293-9B4C-9B2646E4C8F5}" presName="desTx" presStyleLbl="alignAccFollowNode1" presStyleIdx="0" presStyleCnt="3">
        <dgm:presLayoutVars>
          <dgm:bulletEnabled val="1"/>
        </dgm:presLayoutVars>
      </dgm:prSet>
      <dgm:spPr/>
    </dgm:pt>
    <dgm:pt modelId="{0B30EB94-BAFE-49FE-B02F-85DD189D6AA7}" type="pres">
      <dgm:prSet presAssocID="{5C72E4CC-1B56-4B29-9B23-73229848F6C8}" presName="space" presStyleCnt="0"/>
      <dgm:spPr/>
    </dgm:pt>
    <dgm:pt modelId="{A0E488F1-1251-499F-86BB-CF682C725458}" type="pres">
      <dgm:prSet presAssocID="{5E190ED3-D5A2-486F-84EB-D235072FAB1B}" presName="composite" presStyleCnt="0"/>
      <dgm:spPr/>
    </dgm:pt>
    <dgm:pt modelId="{1726447B-4B80-462A-AC13-A11F73B8F7CF}" type="pres">
      <dgm:prSet presAssocID="{5E190ED3-D5A2-486F-84EB-D235072FAB1B}" presName="parTx" presStyleLbl="alignNode1" presStyleIdx="1" presStyleCnt="3">
        <dgm:presLayoutVars>
          <dgm:chMax val="0"/>
          <dgm:chPref val="0"/>
          <dgm:bulletEnabled val="1"/>
        </dgm:presLayoutVars>
      </dgm:prSet>
      <dgm:spPr/>
    </dgm:pt>
    <dgm:pt modelId="{A5B21667-B5E1-44AF-A716-317FCEBEDF64}" type="pres">
      <dgm:prSet presAssocID="{5E190ED3-D5A2-486F-84EB-D235072FAB1B}" presName="desTx" presStyleLbl="alignAccFollowNode1" presStyleIdx="1" presStyleCnt="3">
        <dgm:presLayoutVars>
          <dgm:bulletEnabled val="1"/>
        </dgm:presLayoutVars>
      </dgm:prSet>
      <dgm:spPr/>
    </dgm:pt>
    <dgm:pt modelId="{8F762B4B-9588-4D9F-AD9E-7D349D0556A5}" type="pres">
      <dgm:prSet presAssocID="{B305B39A-C6B7-495D-BB0E-E8A2DC549905}" presName="space" presStyleCnt="0"/>
      <dgm:spPr/>
    </dgm:pt>
    <dgm:pt modelId="{02B8E60B-57F1-4239-BD3D-077E51864D29}" type="pres">
      <dgm:prSet presAssocID="{F752E070-0BD1-409D-BAA4-B52C606F3539}" presName="composite" presStyleCnt="0"/>
      <dgm:spPr/>
    </dgm:pt>
    <dgm:pt modelId="{831762B1-6D34-4825-A844-174CE8064C1F}" type="pres">
      <dgm:prSet presAssocID="{F752E070-0BD1-409D-BAA4-B52C606F3539}" presName="parTx" presStyleLbl="alignNode1" presStyleIdx="2" presStyleCnt="3">
        <dgm:presLayoutVars>
          <dgm:chMax val="0"/>
          <dgm:chPref val="0"/>
          <dgm:bulletEnabled val="1"/>
        </dgm:presLayoutVars>
      </dgm:prSet>
      <dgm:spPr/>
    </dgm:pt>
    <dgm:pt modelId="{7EC386D1-CCAE-4CE6-9196-F55ACCFEF8F3}" type="pres">
      <dgm:prSet presAssocID="{F752E070-0BD1-409D-BAA4-B52C606F3539}" presName="desTx" presStyleLbl="alignAccFollowNode1" presStyleIdx="2" presStyleCnt="3">
        <dgm:presLayoutVars>
          <dgm:bulletEnabled val="1"/>
        </dgm:presLayoutVars>
      </dgm:prSet>
      <dgm:spPr/>
    </dgm:pt>
  </dgm:ptLst>
  <dgm:cxnLst>
    <dgm:cxn modelId="{00CC990C-CB53-4CD3-8B2F-2024A48ACADA}" srcId="{20E13408-4413-448D-8B0D-1A81281A5D71}" destId="{89738AA7-3F4A-4293-9B4C-9B2646E4C8F5}" srcOrd="0" destOrd="0" parTransId="{BD6A7AFD-3D29-46E8-A518-C86CDD2C0E33}" sibTransId="{5C72E4CC-1B56-4B29-9B23-73229848F6C8}"/>
    <dgm:cxn modelId="{A96AE90F-E37C-42BE-B0C1-A3DC58F528C9}" srcId="{F752E070-0BD1-409D-BAA4-B52C606F3539}" destId="{35D7B962-AB56-4E89-ABD1-0F92CE95F8C7}" srcOrd="0" destOrd="0" parTransId="{C1EAAB34-C208-40D0-81DF-F72519AD3794}" sibTransId="{0E3388C2-3D2B-4FD5-A535-4AB1A775C47E}"/>
    <dgm:cxn modelId="{F2064D1B-A733-4C25-8937-DAE2ECF72264}" srcId="{5E190ED3-D5A2-486F-84EB-D235072FAB1B}" destId="{77E96233-612A-4E2A-9778-A0988C9DEC99}" srcOrd="0" destOrd="0" parTransId="{233F2406-3D61-461F-BEFE-CE443706313E}" sibTransId="{99ED1C09-01E7-477B-8BC1-ED64B99F9AE8}"/>
    <dgm:cxn modelId="{473D461D-B3CF-4F5E-B8C3-8A8F0CD4676C}" srcId="{20E13408-4413-448D-8B0D-1A81281A5D71}" destId="{F752E070-0BD1-409D-BAA4-B52C606F3539}" srcOrd="2" destOrd="0" parTransId="{CCA10A23-C614-432D-9699-B63FEA92DA26}" sibTransId="{5EA42C00-4731-475F-92D7-1BFA7751DE49}"/>
    <dgm:cxn modelId="{3BC5B62B-E86E-42DE-8B00-B7D56BF9D704}" srcId="{20E13408-4413-448D-8B0D-1A81281A5D71}" destId="{5E190ED3-D5A2-486F-84EB-D235072FAB1B}" srcOrd="1" destOrd="0" parTransId="{5FD6362E-2DAD-4C91-BCC3-ECB637BFBAFE}" sibTransId="{B305B39A-C6B7-495D-BB0E-E8A2DC549905}"/>
    <dgm:cxn modelId="{0BA7283B-E5E8-488F-87EE-85555ED29729}" srcId="{89738AA7-3F4A-4293-9B4C-9B2646E4C8F5}" destId="{C4BBC5C9-0044-40AC-A490-9BA81F6ECD05}" srcOrd="0" destOrd="0" parTransId="{618C38FF-DB14-43C9-A972-94DF1BFCC674}" sibTransId="{4DFCFE4B-6F3B-4003-81C5-752B4DE3A3CC}"/>
    <dgm:cxn modelId="{3DC5473D-ECC0-4356-ACCC-FA0A7CA9C613}" type="presOf" srcId="{77E96233-612A-4E2A-9778-A0988C9DEC99}" destId="{A5B21667-B5E1-44AF-A716-317FCEBEDF64}" srcOrd="0" destOrd="0" presId="urn:microsoft.com/office/officeart/2005/8/layout/hList1"/>
    <dgm:cxn modelId="{A3EDD946-1436-4169-88CD-13472A4F37F4}" type="presOf" srcId="{62E30BA4-A561-4890-86A1-F7562E929E0B}" destId="{15140B1C-3A13-443E-9FF3-A278DBC96E9D}" srcOrd="0" destOrd="1" presId="urn:microsoft.com/office/officeart/2005/8/layout/hList1"/>
    <dgm:cxn modelId="{50106E61-52D8-4F53-B53A-B75D72F00CEE}" type="presOf" srcId="{5E190ED3-D5A2-486F-84EB-D235072FAB1B}" destId="{1726447B-4B80-462A-AC13-A11F73B8F7CF}" srcOrd="0" destOrd="0" presId="urn:microsoft.com/office/officeart/2005/8/layout/hList1"/>
    <dgm:cxn modelId="{959A0582-7786-4A66-9B9D-DD1D9BB0BDF1}" type="presOf" srcId="{F752E070-0BD1-409D-BAA4-B52C606F3539}" destId="{831762B1-6D34-4825-A844-174CE8064C1F}" srcOrd="0" destOrd="0" presId="urn:microsoft.com/office/officeart/2005/8/layout/hList1"/>
    <dgm:cxn modelId="{49B9CCAA-B37F-4C70-8016-37CDA98D4D59}" type="presOf" srcId="{20E13408-4413-448D-8B0D-1A81281A5D71}" destId="{87D08CAA-C3FF-4A36-B01C-B9884BCB2F9D}" srcOrd="0" destOrd="0" presId="urn:microsoft.com/office/officeart/2005/8/layout/hList1"/>
    <dgm:cxn modelId="{C56154C2-3D7E-4CB1-8A44-009D1BBDFAD4}" type="presOf" srcId="{C4BBC5C9-0044-40AC-A490-9BA81F6ECD05}" destId="{15140B1C-3A13-443E-9FF3-A278DBC96E9D}" srcOrd="0" destOrd="0" presId="urn:microsoft.com/office/officeart/2005/8/layout/hList1"/>
    <dgm:cxn modelId="{D26991D1-4B72-4406-A6A0-EB7678CECB4B}" srcId="{89738AA7-3F4A-4293-9B4C-9B2646E4C8F5}" destId="{62E30BA4-A561-4890-86A1-F7562E929E0B}" srcOrd="1" destOrd="0" parTransId="{AC0E89F1-970E-4661-BA52-9BB9DA834210}" sibTransId="{318EDBAC-A210-4EAB-AABF-303B387D0ECD}"/>
    <dgm:cxn modelId="{7A17A4D1-FF27-42BF-94FC-4549A6A8DE2A}" type="presOf" srcId="{89738AA7-3F4A-4293-9B4C-9B2646E4C8F5}" destId="{B1A67D90-614A-43D8-BACD-9C1EC74D562B}" srcOrd="0" destOrd="0" presId="urn:microsoft.com/office/officeart/2005/8/layout/hList1"/>
    <dgm:cxn modelId="{93648CFD-1F60-446D-9940-C51FCC7DF6B1}" type="presOf" srcId="{35D7B962-AB56-4E89-ABD1-0F92CE95F8C7}" destId="{7EC386D1-CCAE-4CE6-9196-F55ACCFEF8F3}" srcOrd="0" destOrd="0" presId="urn:microsoft.com/office/officeart/2005/8/layout/hList1"/>
    <dgm:cxn modelId="{314343C8-9D14-44F2-BD0E-5673D35946A0}" type="presParOf" srcId="{87D08CAA-C3FF-4A36-B01C-B9884BCB2F9D}" destId="{96E745EC-7537-49DF-A8A1-05778849D827}" srcOrd="0" destOrd="0" presId="urn:microsoft.com/office/officeart/2005/8/layout/hList1"/>
    <dgm:cxn modelId="{10B0B018-B28A-4C67-BBDD-6EA8FDAC136E}" type="presParOf" srcId="{96E745EC-7537-49DF-A8A1-05778849D827}" destId="{B1A67D90-614A-43D8-BACD-9C1EC74D562B}" srcOrd="0" destOrd="0" presId="urn:microsoft.com/office/officeart/2005/8/layout/hList1"/>
    <dgm:cxn modelId="{5D412ACD-6A81-44AE-A09A-5C332587E206}" type="presParOf" srcId="{96E745EC-7537-49DF-A8A1-05778849D827}" destId="{15140B1C-3A13-443E-9FF3-A278DBC96E9D}" srcOrd="1" destOrd="0" presId="urn:microsoft.com/office/officeart/2005/8/layout/hList1"/>
    <dgm:cxn modelId="{BE998CB7-7F96-4082-95E5-650E31E9C5A2}" type="presParOf" srcId="{87D08CAA-C3FF-4A36-B01C-B9884BCB2F9D}" destId="{0B30EB94-BAFE-49FE-B02F-85DD189D6AA7}" srcOrd="1" destOrd="0" presId="urn:microsoft.com/office/officeart/2005/8/layout/hList1"/>
    <dgm:cxn modelId="{E18D4F60-58E1-43DB-BE83-7D69A2EEB201}" type="presParOf" srcId="{87D08CAA-C3FF-4A36-B01C-B9884BCB2F9D}" destId="{A0E488F1-1251-499F-86BB-CF682C725458}" srcOrd="2" destOrd="0" presId="urn:microsoft.com/office/officeart/2005/8/layout/hList1"/>
    <dgm:cxn modelId="{8C099FAC-E5FF-4364-91F8-1DC2802F2022}" type="presParOf" srcId="{A0E488F1-1251-499F-86BB-CF682C725458}" destId="{1726447B-4B80-462A-AC13-A11F73B8F7CF}" srcOrd="0" destOrd="0" presId="urn:microsoft.com/office/officeart/2005/8/layout/hList1"/>
    <dgm:cxn modelId="{3573F086-A52F-4FED-96EC-88D5BD8D7610}" type="presParOf" srcId="{A0E488F1-1251-499F-86BB-CF682C725458}" destId="{A5B21667-B5E1-44AF-A716-317FCEBEDF64}" srcOrd="1" destOrd="0" presId="urn:microsoft.com/office/officeart/2005/8/layout/hList1"/>
    <dgm:cxn modelId="{5DBE7886-1E63-431E-BFC5-100353DEDA63}" type="presParOf" srcId="{87D08CAA-C3FF-4A36-B01C-B9884BCB2F9D}" destId="{8F762B4B-9588-4D9F-AD9E-7D349D0556A5}" srcOrd="3" destOrd="0" presId="urn:microsoft.com/office/officeart/2005/8/layout/hList1"/>
    <dgm:cxn modelId="{1E8F8E27-80BD-485C-936A-1658421D49D9}" type="presParOf" srcId="{87D08CAA-C3FF-4A36-B01C-B9884BCB2F9D}" destId="{02B8E60B-57F1-4239-BD3D-077E51864D29}" srcOrd="4" destOrd="0" presId="urn:microsoft.com/office/officeart/2005/8/layout/hList1"/>
    <dgm:cxn modelId="{8D7C2358-0DDD-4D7E-9D4D-774992B63D50}" type="presParOf" srcId="{02B8E60B-57F1-4239-BD3D-077E51864D29}" destId="{831762B1-6D34-4825-A844-174CE8064C1F}" srcOrd="0" destOrd="0" presId="urn:microsoft.com/office/officeart/2005/8/layout/hList1"/>
    <dgm:cxn modelId="{F566BC52-9343-4D87-BF05-933B16A50930}" type="presParOf" srcId="{02B8E60B-57F1-4239-BD3D-077E51864D29}" destId="{7EC386D1-CCAE-4CE6-9196-F55ACCFEF8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B127DA-635F-42B8-AFE1-0DF0E015C6C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it-IT"/>
        </a:p>
      </dgm:t>
    </dgm:pt>
    <dgm:pt modelId="{CA12A728-1EC7-44C3-9E59-0D60509E76B1}">
      <dgm:prSet phldrT="[Testo]"/>
      <dgm:spPr/>
      <dgm:t>
        <a:bodyPr/>
        <a:lstStyle/>
        <a:p>
          <a:r>
            <a:rPr lang="it-IT" dirty="0"/>
            <a:t>D. lgs. 254/2016</a:t>
          </a:r>
        </a:p>
      </dgm:t>
    </dgm:pt>
    <dgm:pt modelId="{FEB70D6C-E480-44E9-BE09-190F018C31B2}" type="parTrans" cxnId="{385148F2-DFA0-4D04-854C-821A8499FEBA}">
      <dgm:prSet/>
      <dgm:spPr/>
      <dgm:t>
        <a:bodyPr/>
        <a:lstStyle/>
        <a:p>
          <a:endParaRPr lang="it-IT"/>
        </a:p>
      </dgm:t>
    </dgm:pt>
    <dgm:pt modelId="{C0331DE0-CC4E-47FB-ABB9-71CF7C3B5776}" type="sibTrans" cxnId="{385148F2-DFA0-4D04-854C-821A8499FEBA}">
      <dgm:prSet/>
      <dgm:spPr/>
      <dgm:t>
        <a:bodyPr/>
        <a:lstStyle/>
        <a:p>
          <a:endParaRPr lang="it-IT"/>
        </a:p>
      </dgm:t>
    </dgm:pt>
    <dgm:pt modelId="{406D4B24-8BAE-49DD-B8CD-BD9F9E9DA917}">
      <dgm:prSet phldrT="[Testo]"/>
      <dgm:spPr/>
      <dgm:t>
        <a:bodyPr/>
        <a:lstStyle/>
        <a:p>
          <a:r>
            <a:rPr lang="it-IT" dirty="0"/>
            <a:t>Direttiva 2022/2624</a:t>
          </a:r>
        </a:p>
        <a:p>
          <a:r>
            <a:rPr lang="it-IT" dirty="0"/>
            <a:t>CSRD</a:t>
          </a:r>
        </a:p>
      </dgm:t>
    </dgm:pt>
    <dgm:pt modelId="{0E7EDA12-5632-4614-AE40-947DBB85204F}" type="parTrans" cxnId="{4EA5B254-EF97-47E9-8880-217983F08643}">
      <dgm:prSet/>
      <dgm:spPr/>
      <dgm:t>
        <a:bodyPr/>
        <a:lstStyle/>
        <a:p>
          <a:endParaRPr lang="it-IT"/>
        </a:p>
      </dgm:t>
    </dgm:pt>
    <dgm:pt modelId="{C81F7FFB-3F20-4F1C-AEC2-1742338D178E}" type="sibTrans" cxnId="{4EA5B254-EF97-47E9-8880-217983F08643}">
      <dgm:prSet/>
      <dgm:spPr/>
      <dgm:t>
        <a:bodyPr/>
        <a:lstStyle/>
        <a:p>
          <a:endParaRPr lang="it-IT"/>
        </a:p>
      </dgm:t>
    </dgm:pt>
    <dgm:pt modelId="{E3FA363C-3F85-4ED4-A8E0-54CC0C5E8A17}">
      <dgm:prSet phldrT="[Testo]" custT="1"/>
      <dgm:spPr/>
      <dgm:t>
        <a:bodyPr/>
        <a:lstStyle/>
        <a:p>
          <a:pPr algn="ctr"/>
          <a:r>
            <a:rPr lang="it-IT" sz="2000" b="1" dirty="0">
              <a:effectLst>
                <a:outerShdw blurRad="38100" dist="38100" dir="2700000" algn="tl">
                  <a:srgbClr val="000000">
                    <a:alpha val="43137"/>
                  </a:srgbClr>
                </a:outerShdw>
              </a:effectLst>
            </a:rPr>
            <a:t>REPORTING DI SOSTENIBILITA</a:t>
          </a:r>
          <a:r>
            <a:rPr lang="it-IT" sz="1600" dirty="0"/>
            <a:t>’</a:t>
          </a:r>
        </a:p>
      </dgm:t>
    </dgm:pt>
    <dgm:pt modelId="{DA3C9068-4CDF-4ECB-A6D8-DB4C74CE305B}" type="parTrans" cxnId="{6D4FC2AF-A4AF-40B2-8CF1-B678AA66AD7A}">
      <dgm:prSet/>
      <dgm:spPr/>
      <dgm:t>
        <a:bodyPr/>
        <a:lstStyle/>
        <a:p>
          <a:endParaRPr lang="it-IT"/>
        </a:p>
      </dgm:t>
    </dgm:pt>
    <dgm:pt modelId="{ED64C450-3023-4866-A168-7C7644E078FB}" type="sibTrans" cxnId="{6D4FC2AF-A4AF-40B2-8CF1-B678AA66AD7A}">
      <dgm:prSet/>
      <dgm:spPr/>
      <dgm:t>
        <a:bodyPr/>
        <a:lstStyle/>
        <a:p>
          <a:endParaRPr lang="it-IT"/>
        </a:p>
      </dgm:t>
    </dgm:pt>
    <dgm:pt modelId="{FCBB05CF-F495-4870-9857-CFDC3B4ABB0C}">
      <dgm:prSet phldrT="[Testo]"/>
      <dgm:spPr/>
      <dgm:t>
        <a:bodyPr/>
        <a:lstStyle/>
        <a:p>
          <a:r>
            <a:rPr lang="it-IT" dirty="0"/>
            <a:t>Direttiva</a:t>
          </a:r>
        </a:p>
        <a:p>
          <a:r>
            <a:rPr lang="it-IT" dirty="0"/>
            <a:t>CSDDD </a:t>
          </a:r>
        </a:p>
        <a:p>
          <a:r>
            <a:rPr lang="it-IT" dirty="0"/>
            <a:t>24.4.24</a:t>
          </a:r>
        </a:p>
      </dgm:t>
    </dgm:pt>
    <dgm:pt modelId="{EE538DF2-8040-4C0C-B796-3A87E627682E}" type="parTrans" cxnId="{2AD2F933-1C92-4391-8333-D30B93046374}">
      <dgm:prSet/>
      <dgm:spPr/>
      <dgm:t>
        <a:bodyPr/>
        <a:lstStyle/>
        <a:p>
          <a:endParaRPr lang="it-IT"/>
        </a:p>
      </dgm:t>
    </dgm:pt>
    <dgm:pt modelId="{E64F8890-8157-41AB-A976-9BB0F5F47065}" type="sibTrans" cxnId="{2AD2F933-1C92-4391-8333-D30B93046374}">
      <dgm:prSet/>
      <dgm:spPr/>
      <dgm:t>
        <a:bodyPr/>
        <a:lstStyle/>
        <a:p>
          <a:endParaRPr lang="it-IT"/>
        </a:p>
      </dgm:t>
    </dgm:pt>
    <dgm:pt modelId="{7D2B53F9-70BD-4F9C-A1C6-317558DBFF94}" type="pres">
      <dgm:prSet presAssocID="{60B127DA-635F-42B8-AFE1-0DF0E015C6C8}" presName="Name0" presStyleCnt="0">
        <dgm:presLayoutVars>
          <dgm:chMax/>
          <dgm:chPref/>
          <dgm:dir/>
          <dgm:animLvl val="lvl"/>
        </dgm:presLayoutVars>
      </dgm:prSet>
      <dgm:spPr/>
    </dgm:pt>
    <dgm:pt modelId="{9F0045D7-381E-485F-B6C9-A9526C50DB59}" type="pres">
      <dgm:prSet presAssocID="{CA12A728-1EC7-44C3-9E59-0D60509E76B1}" presName="composite" presStyleCnt="0"/>
      <dgm:spPr/>
    </dgm:pt>
    <dgm:pt modelId="{5DCA8061-9FC5-4B40-BD71-604840084D92}" type="pres">
      <dgm:prSet presAssocID="{CA12A728-1EC7-44C3-9E59-0D60509E76B1}" presName="Parent1" presStyleLbl="node1" presStyleIdx="0" presStyleCnt="6">
        <dgm:presLayoutVars>
          <dgm:chMax val="1"/>
          <dgm:chPref val="1"/>
          <dgm:bulletEnabled val="1"/>
        </dgm:presLayoutVars>
      </dgm:prSet>
      <dgm:spPr/>
    </dgm:pt>
    <dgm:pt modelId="{F3E20F30-6FF5-4DB7-A6A2-2CE6FBD8D637}" type="pres">
      <dgm:prSet presAssocID="{CA12A728-1EC7-44C3-9E59-0D60509E76B1}" presName="Childtext1" presStyleLbl="revTx" presStyleIdx="0" presStyleCnt="3">
        <dgm:presLayoutVars>
          <dgm:chMax val="0"/>
          <dgm:chPref val="0"/>
          <dgm:bulletEnabled val="1"/>
        </dgm:presLayoutVars>
      </dgm:prSet>
      <dgm:spPr/>
    </dgm:pt>
    <dgm:pt modelId="{C808A57F-2A11-4812-B6F6-9AD0C2F584BC}" type="pres">
      <dgm:prSet presAssocID="{CA12A728-1EC7-44C3-9E59-0D60509E76B1}" presName="BalanceSpacing" presStyleCnt="0"/>
      <dgm:spPr/>
    </dgm:pt>
    <dgm:pt modelId="{DC08D0E6-5853-448C-A5CE-44FD7075EA7E}" type="pres">
      <dgm:prSet presAssocID="{CA12A728-1EC7-44C3-9E59-0D60509E76B1}" presName="BalanceSpacing1" presStyleCnt="0"/>
      <dgm:spPr/>
    </dgm:pt>
    <dgm:pt modelId="{EDCA9ECE-39E0-483D-A1F6-32FAC265A5B8}" type="pres">
      <dgm:prSet presAssocID="{C0331DE0-CC4E-47FB-ABB9-71CF7C3B5776}" presName="Accent1Text" presStyleLbl="node1" presStyleIdx="1" presStyleCnt="6"/>
      <dgm:spPr/>
    </dgm:pt>
    <dgm:pt modelId="{C7AC0F4D-DF97-4B9D-AAEA-8A032C82A68A}" type="pres">
      <dgm:prSet presAssocID="{C0331DE0-CC4E-47FB-ABB9-71CF7C3B5776}" presName="spaceBetweenRectangles" presStyleCnt="0"/>
      <dgm:spPr/>
    </dgm:pt>
    <dgm:pt modelId="{5AFCFCDD-CE31-4CAC-AAB4-2C102A21D083}" type="pres">
      <dgm:prSet presAssocID="{406D4B24-8BAE-49DD-B8CD-BD9F9E9DA917}" presName="composite" presStyleCnt="0"/>
      <dgm:spPr/>
    </dgm:pt>
    <dgm:pt modelId="{391BC2AA-44DA-4159-8FE2-446739705746}" type="pres">
      <dgm:prSet presAssocID="{406D4B24-8BAE-49DD-B8CD-BD9F9E9DA917}" presName="Parent1" presStyleLbl="node1" presStyleIdx="2" presStyleCnt="6">
        <dgm:presLayoutVars>
          <dgm:chMax val="1"/>
          <dgm:chPref val="1"/>
          <dgm:bulletEnabled val="1"/>
        </dgm:presLayoutVars>
      </dgm:prSet>
      <dgm:spPr/>
    </dgm:pt>
    <dgm:pt modelId="{32AF3ED3-B8E6-4414-97A2-B94D385490FB}" type="pres">
      <dgm:prSet presAssocID="{406D4B24-8BAE-49DD-B8CD-BD9F9E9DA917}" presName="Childtext1" presStyleLbl="revTx" presStyleIdx="1" presStyleCnt="3">
        <dgm:presLayoutVars>
          <dgm:chMax val="0"/>
          <dgm:chPref val="0"/>
          <dgm:bulletEnabled val="1"/>
        </dgm:presLayoutVars>
      </dgm:prSet>
      <dgm:spPr/>
    </dgm:pt>
    <dgm:pt modelId="{87CDEF4B-41AD-44CA-ABA6-18A9972A8B45}" type="pres">
      <dgm:prSet presAssocID="{406D4B24-8BAE-49DD-B8CD-BD9F9E9DA917}" presName="BalanceSpacing" presStyleCnt="0"/>
      <dgm:spPr/>
    </dgm:pt>
    <dgm:pt modelId="{9E8181B3-99EA-43E6-9060-507074E41ECE}" type="pres">
      <dgm:prSet presAssocID="{406D4B24-8BAE-49DD-B8CD-BD9F9E9DA917}" presName="BalanceSpacing1" presStyleCnt="0"/>
      <dgm:spPr/>
    </dgm:pt>
    <dgm:pt modelId="{9FAA9F0D-895D-44F8-A1D4-7BEDB3759008}" type="pres">
      <dgm:prSet presAssocID="{C81F7FFB-3F20-4F1C-AEC2-1742338D178E}" presName="Accent1Text" presStyleLbl="node1" presStyleIdx="3" presStyleCnt="6"/>
      <dgm:spPr/>
    </dgm:pt>
    <dgm:pt modelId="{4B67798C-D3EA-4C1E-95CB-A195FE48DFB0}" type="pres">
      <dgm:prSet presAssocID="{C81F7FFB-3F20-4F1C-AEC2-1742338D178E}" presName="spaceBetweenRectangles" presStyleCnt="0"/>
      <dgm:spPr/>
    </dgm:pt>
    <dgm:pt modelId="{54632A7C-0EB1-4F3F-9745-CCA17402BA57}" type="pres">
      <dgm:prSet presAssocID="{FCBB05CF-F495-4870-9857-CFDC3B4ABB0C}" presName="composite" presStyleCnt="0"/>
      <dgm:spPr/>
    </dgm:pt>
    <dgm:pt modelId="{916C66A8-6146-4845-BBE4-B1EF74961DC8}" type="pres">
      <dgm:prSet presAssocID="{FCBB05CF-F495-4870-9857-CFDC3B4ABB0C}" presName="Parent1" presStyleLbl="node1" presStyleIdx="4" presStyleCnt="6">
        <dgm:presLayoutVars>
          <dgm:chMax val="1"/>
          <dgm:chPref val="1"/>
          <dgm:bulletEnabled val="1"/>
        </dgm:presLayoutVars>
      </dgm:prSet>
      <dgm:spPr/>
    </dgm:pt>
    <dgm:pt modelId="{E032F4B2-F1D2-4A16-AAAA-DECF7C005DEA}" type="pres">
      <dgm:prSet presAssocID="{FCBB05CF-F495-4870-9857-CFDC3B4ABB0C}" presName="Childtext1" presStyleLbl="revTx" presStyleIdx="2" presStyleCnt="3">
        <dgm:presLayoutVars>
          <dgm:chMax val="0"/>
          <dgm:chPref val="0"/>
          <dgm:bulletEnabled val="1"/>
        </dgm:presLayoutVars>
      </dgm:prSet>
      <dgm:spPr/>
    </dgm:pt>
    <dgm:pt modelId="{7069EFCB-31F4-441C-93FB-8027A4AFD66B}" type="pres">
      <dgm:prSet presAssocID="{FCBB05CF-F495-4870-9857-CFDC3B4ABB0C}" presName="BalanceSpacing" presStyleCnt="0"/>
      <dgm:spPr/>
    </dgm:pt>
    <dgm:pt modelId="{6FB5D73F-02D5-4F96-AC1A-1D73DB70261A}" type="pres">
      <dgm:prSet presAssocID="{FCBB05CF-F495-4870-9857-CFDC3B4ABB0C}" presName="BalanceSpacing1" presStyleCnt="0"/>
      <dgm:spPr/>
    </dgm:pt>
    <dgm:pt modelId="{F11F387A-0C54-47AC-80E7-A2D1D04C2509}" type="pres">
      <dgm:prSet presAssocID="{E64F8890-8157-41AB-A976-9BB0F5F47065}" presName="Accent1Text" presStyleLbl="node1" presStyleIdx="5" presStyleCnt="6"/>
      <dgm:spPr/>
    </dgm:pt>
  </dgm:ptLst>
  <dgm:cxnLst>
    <dgm:cxn modelId="{2A603028-B26D-4C28-9813-E7C3C7760BBF}" type="presOf" srcId="{C81F7FFB-3F20-4F1C-AEC2-1742338D178E}" destId="{9FAA9F0D-895D-44F8-A1D4-7BEDB3759008}" srcOrd="0" destOrd="0" presId="urn:microsoft.com/office/officeart/2008/layout/AlternatingHexagons"/>
    <dgm:cxn modelId="{2AD2F933-1C92-4391-8333-D30B93046374}" srcId="{60B127DA-635F-42B8-AFE1-0DF0E015C6C8}" destId="{FCBB05CF-F495-4870-9857-CFDC3B4ABB0C}" srcOrd="2" destOrd="0" parTransId="{EE538DF2-8040-4C0C-B796-3A87E627682E}" sibTransId="{E64F8890-8157-41AB-A976-9BB0F5F47065}"/>
    <dgm:cxn modelId="{4EA5B254-EF97-47E9-8880-217983F08643}" srcId="{60B127DA-635F-42B8-AFE1-0DF0E015C6C8}" destId="{406D4B24-8BAE-49DD-B8CD-BD9F9E9DA917}" srcOrd="1" destOrd="0" parTransId="{0E7EDA12-5632-4614-AE40-947DBB85204F}" sibTransId="{C81F7FFB-3F20-4F1C-AEC2-1742338D178E}"/>
    <dgm:cxn modelId="{B112F854-CA8C-48E9-8614-3847AF49C548}" type="presOf" srcId="{FCBB05CF-F495-4870-9857-CFDC3B4ABB0C}" destId="{916C66A8-6146-4845-BBE4-B1EF74961DC8}" srcOrd="0" destOrd="0" presId="urn:microsoft.com/office/officeart/2008/layout/AlternatingHexagons"/>
    <dgm:cxn modelId="{4271CC5A-839D-4981-AFE3-98355D3C9D3B}" type="presOf" srcId="{E3FA363C-3F85-4ED4-A8E0-54CC0C5E8A17}" destId="{32AF3ED3-B8E6-4414-97A2-B94D385490FB}" srcOrd="0" destOrd="0" presId="urn:microsoft.com/office/officeart/2008/layout/AlternatingHexagons"/>
    <dgm:cxn modelId="{0B36D879-7774-4930-906C-27510F9B0E00}" type="presOf" srcId="{406D4B24-8BAE-49DD-B8CD-BD9F9E9DA917}" destId="{391BC2AA-44DA-4159-8FE2-446739705746}" srcOrd="0" destOrd="0" presId="urn:microsoft.com/office/officeart/2008/layout/AlternatingHexagons"/>
    <dgm:cxn modelId="{76FD279D-010E-4D30-BFB3-0D700AA4DD40}" type="presOf" srcId="{E64F8890-8157-41AB-A976-9BB0F5F47065}" destId="{F11F387A-0C54-47AC-80E7-A2D1D04C2509}" srcOrd="0" destOrd="0" presId="urn:microsoft.com/office/officeart/2008/layout/AlternatingHexagons"/>
    <dgm:cxn modelId="{6D4FC2AF-A4AF-40B2-8CF1-B678AA66AD7A}" srcId="{406D4B24-8BAE-49DD-B8CD-BD9F9E9DA917}" destId="{E3FA363C-3F85-4ED4-A8E0-54CC0C5E8A17}" srcOrd="0" destOrd="0" parTransId="{DA3C9068-4CDF-4ECB-A6D8-DB4C74CE305B}" sibTransId="{ED64C450-3023-4866-A168-7C7644E078FB}"/>
    <dgm:cxn modelId="{3AA262CF-64DA-47C1-BEFF-43484D71FBA1}" type="presOf" srcId="{CA12A728-1EC7-44C3-9E59-0D60509E76B1}" destId="{5DCA8061-9FC5-4B40-BD71-604840084D92}" srcOrd="0" destOrd="0" presId="urn:microsoft.com/office/officeart/2008/layout/AlternatingHexagons"/>
    <dgm:cxn modelId="{2996C8E8-3539-4761-84C9-ECAAAC5A8D2A}" type="presOf" srcId="{C0331DE0-CC4E-47FB-ABB9-71CF7C3B5776}" destId="{EDCA9ECE-39E0-483D-A1F6-32FAC265A5B8}" srcOrd="0" destOrd="0" presId="urn:microsoft.com/office/officeart/2008/layout/AlternatingHexagons"/>
    <dgm:cxn modelId="{385148F2-DFA0-4D04-854C-821A8499FEBA}" srcId="{60B127DA-635F-42B8-AFE1-0DF0E015C6C8}" destId="{CA12A728-1EC7-44C3-9E59-0D60509E76B1}" srcOrd="0" destOrd="0" parTransId="{FEB70D6C-E480-44E9-BE09-190F018C31B2}" sibTransId="{C0331DE0-CC4E-47FB-ABB9-71CF7C3B5776}"/>
    <dgm:cxn modelId="{61DB83FA-6B5B-4AE6-81DD-7235EC33E112}" type="presOf" srcId="{60B127DA-635F-42B8-AFE1-0DF0E015C6C8}" destId="{7D2B53F9-70BD-4F9C-A1C6-317558DBFF94}" srcOrd="0" destOrd="0" presId="urn:microsoft.com/office/officeart/2008/layout/AlternatingHexagons"/>
    <dgm:cxn modelId="{5C542649-914D-4C23-BC34-F936DA81C7F0}" type="presParOf" srcId="{7D2B53F9-70BD-4F9C-A1C6-317558DBFF94}" destId="{9F0045D7-381E-485F-B6C9-A9526C50DB59}" srcOrd="0" destOrd="0" presId="urn:microsoft.com/office/officeart/2008/layout/AlternatingHexagons"/>
    <dgm:cxn modelId="{461B303A-3637-4F7D-8123-FD12A78D53C5}" type="presParOf" srcId="{9F0045D7-381E-485F-B6C9-A9526C50DB59}" destId="{5DCA8061-9FC5-4B40-BD71-604840084D92}" srcOrd="0" destOrd="0" presId="urn:microsoft.com/office/officeart/2008/layout/AlternatingHexagons"/>
    <dgm:cxn modelId="{0AB869F6-7BF0-48FE-BF18-0145A34851D3}" type="presParOf" srcId="{9F0045D7-381E-485F-B6C9-A9526C50DB59}" destId="{F3E20F30-6FF5-4DB7-A6A2-2CE6FBD8D637}" srcOrd="1" destOrd="0" presId="urn:microsoft.com/office/officeart/2008/layout/AlternatingHexagons"/>
    <dgm:cxn modelId="{7FEE4C24-3DA5-4B95-87CD-D353BAA8DE50}" type="presParOf" srcId="{9F0045D7-381E-485F-B6C9-A9526C50DB59}" destId="{C808A57F-2A11-4812-B6F6-9AD0C2F584BC}" srcOrd="2" destOrd="0" presId="urn:microsoft.com/office/officeart/2008/layout/AlternatingHexagons"/>
    <dgm:cxn modelId="{C5686456-0241-426F-A756-F9635E02B8F7}" type="presParOf" srcId="{9F0045D7-381E-485F-B6C9-A9526C50DB59}" destId="{DC08D0E6-5853-448C-A5CE-44FD7075EA7E}" srcOrd="3" destOrd="0" presId="urn:microsoft.com/office/officeart/2008/layout/AlternatingHexagons"/>
    <dgm:cxn modelId="{70321BD2-9FEF-4109-8924-5C535FD91BC6}" type="presParOf" srcId="{9F0045D7-381E-485F-B6C9-A9526C50DB59}" destId="{EDCA9ECE-39E0-483D-A1F6-32FAC265A5B8}" srcOrd="4" destOrd="0" presId="urn:microsoft.com/office/officeart/2008/layout/AlternatingHexagons"/>
    <dgm:cxn modelId="{2C64BADE-6578-482E-A3FA-D7BD3DE88D4C}" type="presParOf" srcId="{7D2B53F9-70BD-4F9C-A1C6-317558DBFF94}" destId="{C7AC0F4D-DF97-4B9D-AAEA-8A032C82A68A}" srcOrd="1" destOrd="0" presId="urn:microsoft.com/office/officeart/2008/layout/AlternatingHexagons"/>
    <dgm:cxn modelId="{0377AA23-C9D7-4547-8730-F02F6C9C183B}" type="presParOf" srcId="{7D2B53F9-70BD-4F9C-A1C6-317558DBFF94}" destId="{5AFCFCDD-CE31-4CAC-AAB4-2C102A21D083}" srcOrd="2" destOrd="0" presId="urn:microsoft.com/office/officeart/2008/layout/AlternatingHexagons"/>
    <dgm:cxn modelId="{42DF98A2-8011-449A-B68C-BFB16EAF7B79}" type="presParOf" srcId="{5AFCFCDD-CE31-4CAC-AAB4-2C102A21D083}" destId="{391BC2AA-44DA-4159-8FE2-446739705746}" srcOrd="0" destOrd="0" presId="urn:microsoft.com/office/officeart/2008/layout/AlternatingHexagons"/>
    <dgm:cxn modelId="{E3794BD7-682B-4BE5-9A3F-28CF87C2A50C}" type="presParOf" srcId="{5AFCFCDD-CE31-4CAC-AAB4-2C102A21D083}" destId="{32AF3ED3-B8E6-4414-97A2-B94D385490FB}" srcOrd="1" destOrd="0" presId="urn:microsoft.com/office/officeart/2008/layout/AlternatingHexagons"/>
    <dgm:cxn modelId="{AF7ECC77-E7D2-493E-B2AF-B4525DC23282}" type="presParOf" srcId="{5AFCFCDD-CE31-4CAC-AAB4-2C102A21D083}" destId="{87CDEF4B-41AD-44CA-ABA6-18A9972A8B45}" srcOrd="2" destOrd="0" presId="urn:microsoft.com/office/officeart/2008/layout/AlternatingHexagons"/>
    <dgm:cxn modelId="{D9DA8C1D-8A83-45ED-B971-C61453C5B1BD}" type="presParOf" srcId="{5AFCFCDD-CE31-4CAC-AAB4-2C102A21D083}" destId="{9E8181B3-99EA-43E6-9060-507074E41ECE}" srcOrd="3" destOrd="0" presId="urn:microsoft.com/office/officeart/2008/layout/AlternatingHexagons"/>
    <dgm:cxn modelId="{CABBB73C-1A37-41EA-ABDC-B267A9E5BF7A}" type="presParOf" srcId="{5AFCFCDD-CE31-4CAC-AAB4-2C102A21D083}" destId="{9FAA9F0D-895D-44F8-A1D4-7BEDB3759008}" srcOrd="4" destOrd="0" presId="urn:microsoft.com/office/officeart/2008/layout/AlternatingHexagons"/>
    <dgm:cxn modelId="{B916983C-E11C-46D8-A88A-2C8FF82CB63A}" type="presParOf" srcId="{7D2B53F9-70BD-4F9C-A1C6-317558DBFF94}" destId="{4B67798C-D3EA-4C1E-95CB-A195FE48DFB0}" srcOrd="3" destOrd="0" presId="urn:microsoft.com/office/officeart/2008/layout/AlternatingHexagons"/>
    <dgm:cxn modelId="{BE2549C3-ADAA-4780-8C25-90E522DAF163}" type="presParOf" srcId="{7D2B53F9-70BD-4F9C-A1C6-317558DBFF94}" destId="{54632A7C-0EB1-4F3F-9745-CCA17402BA57}" srcOrd="4" destOrd="0" presId="urn:microsoft.com/office/officeart/2008/layout/AlternatingHexagons"/>
    <dgm:cxn modelId="{65C8A619-E790-4E88-8C0F-2DA387C7B07B}" type="presParOf" srcId="{54632A7C-0EB1-4F3F-9745-CCA17402BA57}" destId="{916C66A8-6146-4845-BBE4-B1EF74961DC8}" srcOrd="0" destOrd="0" presId="urn:microsoft.com/office/officeart/2008/layout/AlternatingHexagons"/>
    <dgm:cxn modelId="{D3725B00-19B8-4800-9EE6-9F9BD1575B57}" type="presParOf" srcId="{54632A7C-0EB1-4F3F-9745-CCA17402BA57}" destId="{E032F4B2-F1D2-4A16-AAAA-DECF7C005DEA}" srcOrd="1" destOrd="0" presId="urn:microsoft.com/office/officeart/2008/layout/AlternatingHexagons"/>
    <dgm:cxn modelId="{65CF86D5-7F56-4D05-A09F-2D69A46B4AAE}" type="presParOf" srcId="{54632A7C-0EB1-4F3F-9745-CCA17402BA57}" destId="{7069EFCB-31F4-441C-93FB-8027A4AFD66B}" srcOrd="2" destOrd="0" presId="urn:microsoft.com/office/officeart/2008/layout/AlternatingHexagons"/>
    <dgm:cxn modelId="{8A12D082-9872-43D9-A673-23CF1DFC2269}" type="presParOf" srcId="{54632A7C-0EB1-4F3F-9745-CCA17402BA57}" destId="{6FB5D73F-02D5-4F96-AC1A-1D73DB70261A}" srcOrd="3" destOrd="0" presId="urn:microsoft.com/office/officeart/2008/layout/AlternatingHexagons"/>
    <dgm:cxn modelId="{0B5D0142-BB0E-40AA-BBB7-FF873565FD67}" type="presParOf" srcId="{54632A7C-0EB1-4F3F-9745-CCA17402BA57}" destId="{F11F387A-0C54-47AC-80E7-A2D1D04C250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8A94E3-022A-4761-BCAC-BCA473FDBA4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5491C88F-AEDC-4C38-9F45-C6048A361B8F}">
      <dgm:prSet/>
      <dgm:spPr/>
      <dgm:t>
        <a:bodyPr/>
        <a:lstStyle/>
        <a:p>
          <a:r>
            <a:rPr lang="it-IT" dirty="0"/>
            <a:t>Società europee a responsabilità limitata con una soglia di fatturato netto mondiale superiore a 450 milioni di Euro e oltre 1000 dipendenti </a:t>
          </a:r>
          <a:endParaRPr lang="en-US" dirty="0"/>
        </a:p>
      </dgm:t>
    </dgm:pt>
    <dgm:pt modelId="{190EE74A-4FCD-4576-8B29-E29A520E36C1}" type="parTrans" cxnId="{9287E4DB-512E-405B-8146-89369F67D6C7}">
      <dgm:prSet/>
      <dgm:spPr/>
      <dgm:t>
        <a:bodyPr/>
        <a:lstStyle/>
        <a:p>
          <a:endParaRPr lang="en-US"/>
        </a:p>
      </dgm:t>
    </dgm:pt>
    <dgm:pt modelId="{90E0E242-F1C2-4392-88C1-A33F065C7643}" type="sibTrans" cxnId="{9287E4DB-512E-405B-8146-89369F67D6C7}">
      <dgm:prSet/>
      <dgm:spPr/>
      <dgm:t>
        <a:bodyPr/>
        <a:lstStyle/>
        <a:p>
          <a:endParaRPr lang="en-US"/>
        </a:p>
      </dgm:t>
    </dgm:pt>
    <dgm:pt modelId="{93CD47A2-102E-4E5C-BE82-DCA2550DFE2A}">
      <dgm:prSet/>
      <dgm:spPr/>
      <dgm:t>
        <a:bodyPr/>
        <a:lstStyle/>
        <a:p>
          <a:r>
            <a:rPr lang="en-US" dirty="0"/>
            <a:t>La </a:t>
          </a:r>
          <a:r>
            <a:rPr lang="en-US" dirty="0" err="1"/>
            <a:t>Direttiva</a:t>
          </a:r>
          <a:r>
            <a:rPr lang="en-US" dirty="0"/>
            <a:t> </a:t>
          </a:r>
          <a:r>
            <a:rPr lang="en-US" dirty="0" err="1"/>
            <a:t>impatta</a:t>
          </a:r>
          <a:r>
            <a:rPr lang="en-US" dirty="0"/>
            <a:t> </a:t>
          </a:r>
          <a:r>
            <a:rPr lang="en-US" dirty="0" err="1"/>
            <a:t>anche</a:t>
          </a:r>
          <a:r>
            <a:rPr lang="en-US" dirty="0"/>
            <a:t> </a:t>
          </a:r>
          <a:r>
            <a:rPr lang="en-US" dirty="0" err="1"/>
            <a:t>su</a:t>
          </a:r>
          <a:r>
            <a:rPr lang="en-US" dirty="0"/>
            <a:t> </a:t>
          </a:r>
          <a:r>
            <a:rPr lang="en-US" dirty="0" err="1"/>
            <a:t>imprese</a:t>
          </a:r>
          <a:r>
            <a:rPr lang="en-US" dirty="0"/>
            <a:t> extra UE </a:t>
          </a:r>
          <a:r>
            <a:rPr lang="en-US" dirty="0" err="1"/>
            <a:t>che</a:t>
          </a:r>
          <a:r>
            <a:rPr lang="en-US" dirty="0"/>
            <a:t> </a:t>
          </a:r>
          <a:r>
            <a:rPr lang="en-US" dirty="0" err="1"/>
            <a:t>appartengano</a:t>
          </a:r>
          <a:r>
            <a:rPr lang="en-US" dirty="0"/>
            <a:t> </a:t>
          </a:r>
          <a:r>
            <a:rPr lang="en-US" dirty="0" err="1"/>
            <a:t>alla</a:t>
          </a:r>
          <a:r>
            <a:rPr lang="en-US" dirty="0"/>
            <a:t> </a:t>
          </a:r>
          <a:r>
            <a:rPr lang="en-US" i="1" dirty="0"/>
            <a:t>chain of activities </a:t>
          </a:r>
          <a:r>
            <a:rPr lang="en-US" i="0" dirty="0"/>
            <a:t> di </a:t>
          </a:r>
          <a:r>
            <a:rPr lang="en-US" i="0" dirty="0" err="1"/>
            <a:t>un’impresa</a:t>
          </a:r>
          <a:r>
            <a:rPr lang="en-US" i="0" dirty="0"/>
            <a:t> UE </a:t>
          </a:r>
          <a:r>
            <a:rPr lang="en-US" i="0" dirty="0" err="1"/>
            <a:t>destinataria</a:t>
          </a:r>
          <a:r>
            <a:rPr lang="en-US" i="0" dirty="0"/>
            <a:t> </a:t>
          </a:r>
          <a:r>
            <a:rPr lang="en-US" i="0" dirty="0" err="1"/>
            <a:t>della</a:t>
          </a:r>
          <a:r>
            <a:rPr lang="en-US" i="0" dirty="0"/>
            <a:t> </a:t>
          </a:r>
          <a:r>
            <a:rPr lang="en-US" i="0" dirty="0" err="1"/>
            <a:t>Direttiva</a:t>
          </a:r>
          <a:endParaRPr lang="en-US" i="0" dirty="0"/>
        </a:p>
        <a:p>
          <a:r>
            <a:rPr lang="en-US" i="0" dirty="0" err="1"/>
            <a:t>Oppure</a:t>
          </a:r>
          <a:r>
            <a:rPr lang="en-US" i="0" dirty="0"/>
            <a:t> </a:t>
          </a:r>
          <a:r>
            <a:rPr lang="en-US" i="0" dirty="0" err="1"/>
            <a:t>su</a:t>
          </a:r>
          <a:r>
            <a:rPr lang="en-US" i="0" dirty="0"/>
            <a:t> </a:t>
          </a:r>
          <a:r>
            <a:rPr lang="en-US" i="0" dirty="0" err="1"/>
            <a:t>imprese</a:t>
          </a:r>
          <a:r>
            <a:rPr lang="en-US" i="0" dirty="0"/>
            <a:t> extra UE </a:t>
          </a:r>
          <a:r>
            <a:rPr lang="en-US" i="0" dirty="0" err="1"/>
            <a:t>che</a:t>
          </a:r>
          <a:r>
            <a:rPr lang="en-US" i="0" dirty="0"/>
            <a:t> </a:t>
          </a:r>
          <a:r>
            <a:rPr lang="en-US" i="0" dirty="0" err="1"/>
            <a:t>superino</a:t>
          </a:r>
          <a:r>
            <a:rPr lang="en-US" i="0" dirty="0"/>
            <a:t> le </a:t>
          </a:r>
          <a:r>
            <a:rPr lang="en-US" i="0" dirty="0" err="1"/>
            <a:t>sogie</a:t>
          </a:r>
          <a:r>
            <a:rPr lang="en-US" i="0" dirty="0"/>
            <a:t> indicate </a:t>
          </a:r>
          <a:r>
            <a:rPr lang="en-US" i="0" dirty="0" err="1"/>
            <a:t>su</a:t>
          </a:r>
          <a:r>
            <a:rPr lang="en-US" i="0" dirty="0"/>
            <a:t> </a:t>
          </a:r>
          <a:r>
            <a:rPr lang="en-US" i="0" dirty="0" err="1"/>
            <a:t>suolo</a:t>
          </a:r>
          <a:r>
            <a:rPr lang="en-US" i="0" dirty="0"/>
            <a:t> </a:t>
          </a:r>
          <a:r>
            <a:rPr lang="en-US" i="0" dirty="0" err="1"/>
            <a:t>europeo</a:t>
          </a:r>
          <a:endParaRPr lang="en-US" dirty="0"/>
        </a:p>
      </dgm:t>
    </dgm:pt>
    <dgm:pt modelId="{544924BB-38DB-4BC3-97EA-F8A90E6A4CC6}" type="parTrans" cxnId="{B0E33081-E978-4973-B900-C57A14824F30}">
      <dgm:prSet/>
      <dgm:spPr/>
      <dgm:t>
        <a:bodyPr/>
        <a:lstStyle/>
        <a:p>
          <a:endParaRPr lang="en-US"/>
        </a:p>
      </dgm:t>
    </dgm:pt>
    <dgm:pt modelId="{B5283110-6326-46AB-8567-B78080D858F8}" type="sibTrans" cxnId="{B0E33081-E978-4973-B900-C57A14824F30}">
      <dgm:prSet/>
      <dgm:spPr/>
      <dgm:t>
        <a:bodyPr/>
        <a:lstStyle/>
        <a:p>
          <a:endParaRPr lang="en-US"/>
        </a:p>
      </dgm:t>
    </dgm:pt>
    <dgm:pt modelId="{A104CE99-A27B-4FD8-A76E-A92D6383EC8E}">
      <dgm:prSet/>
      <dgm:spPr/>
      <dgm:t>
        <a:bodyPr/>
        <a:lstStyle/>
        <a:p>
          <a:r>
            <a:rPr lang="it-IT" dirty="0"/>
            <a:t>Sebbene le piccole e medie imprese (PMI) non siano direttamente interessate dalla Direttiva, possono esserlo indirettamente, ad es. come fornitori di aziende di maggiori dimensioni.</a:t>
          </a:r>
        </a:p>
      </dgm:t>
    </dgm:pt>
    <dgm:pt modelId="{9CD6C91D-759B-438D-8910-16F6225AF477}" type="parTrans" cxnId="{78D3F8F7-8403-4F0A-8CD4-20BA238E7A7B}">
      <dgm:prSet/>
      <dgm:spPr/>
      <dgm:t>
        <a:bodyPr/>
        <a:lstStyle/>
        <a:p>
          <a:endParaRPr lang="it-IT"/>
        </a:p>
      </dgm:t>
    </dgm:pt>
    <dgm:pt modelId="{68B8A7B0-0C3C-435C-95F2-76C7695A1622}" type="sibTrans" cxnId="{78D3F8F7-8403-4F0A-8CD4-20BA238E7A7B}">
      <dgm:prSet/>
      <dgm:spPr/>
      <dgm:t>
        <a:bodyPr/>
        <a:lstStyle/>
        <a:p>
          <a:endParaRPr lang="it-IT"/>
        </a:p>
      </dgm:t>
    </dgm:pt>
    <dgm:pt modelId="{FF553C4E-BC8C-4179-8D4D-7CF9459B2F5D}" type="pres">
      <dgm:prSet presAssocID="{D78A94E3-022A-4761-BCAC-BCA473FDBA48}" presName="linear" presStyleCnt="0">
        <dgm:presLayoutVars>
          <dgm:animLvl val="lvl"/>
          <dgm:resizeHandles val="exact"/>
        </dgm:presLayoutVars>
      </dgm:prSet>
      <dgm:spPr/>
    </dgm:pt>
    <dgm:pt modelId="{D954F6C7-4CB3-4DE7-B7E7-6E821C0D1546}" type="pres">
      <dgm:prSet presAssocID="{5491C88F-AEDC-4C38-9F45-C6048A361B8F}" presName="parentText" presStyleLbl="node1" presStyleIdx="0" presStyleCnt="3">
        <dgm:presLayoutVars>
          <dgm:chMax val="0"/>
          <dgm:bulletEnabled val="1"/>
        </dgm:presLayoutVars>
      </dgm:prSet>
      <dgm:spPr/>
    </dgm:pt>
    <dgm:pt modelId="{0988FB23-9E05-43EB-8958-2FE9476FDE14}" type="pres">
      <dgm:prSet presAssocID="{90E0E242-F1C2-4392-88C1-A33F065C7643}" presName="spacer" presStyleCnt="0"/>
      <dgm:spPr/>
    </dgm:pt>
    <dgm:pt modelId="{6BBF5B97-6D2F-4DE9-833F-2227D5E097B3}" type="pres">
      <dgm:prSet presAssocID="{A104CE99-A27B-4FD8-A76E-A92D6383EC8E}" presName="parentText" presStyleLbl="node1" presStyleIdx="1" presStyleCnt="3">
        <dgm:presLayoutVars>
          <dgm:chMax val="0"/>
          <dgm:bulletEnabled val="1"/>
        </dgm:presLayoutVars>
      </dgm:prSet>
      <dgm:spPr/>
    </dgm:pt>
    <dgm:pt modelId="{69E1C226-011B-4F8C-BDD4-9296B88C76DF}" type="pres">
      <dgm:prSet presAssocID="{68B8A7B0-0C3C-435C-95F2-76C7695A1622}" presName="spacer" presStyleCnt="0"/>
      <dgm:spPr/>
    </dgm:pt>
    <dgm:pt modelId="{85178AD2-2EF3-4221-A700-EE440496891F}" type="pres">
      <dgm:prSet presAssocID="{93CD47A2-102E-4E5C-BE82-DCA2550DFE2A}" presName="parentText" presStyleLbl="node1" presStyleIdx="2" presStyleCnt="3">
        <dgm:presLayoutVars>
          <dgm:chMax val="0"/>
          <dgm:bulletEnabled val="1"/>
        </dgm:presLayoutVars>
      </dgm:prSet>
      <dgm:spPr/>
    </dgm:pt>
  </dgm:ptLst>
  <dgm:cxnLst>
    <dgm:cxn modelId="{7BD9D016-F3C6-4724-8DB8-717C6204EC59}" type="presOf" srcId="{93CD47A2-102E-4E5C-BE82-DCA2550DFE2A}" destId="{85178AD2-2EF3-4221-A700-EE440496891F}" srcOrd="0" destOrd="0" presId="urn:microsoft.com/office/officeart/2005/8/layout/vList2"/>
    <dgm:cxn modelId="{EF828027-5686-4C2B-AB22-EB9BFCA0A2E2}" type="presOf" srcId="{A104CE99-A27B-4FD8-A76E-A92D6383EC8E}" destId="{6BBF5B97-6D2F-4DE9-833F-2227D5E097B3}" srcOrd="0" destOrd="0" presId="urn:microsoft.com/office/officeart/2005/8/layout/vList2"/>
    <dgm:cxn modelId="{F9F82336-B046-4A0D-B3A8-F6825DB43E86}" type="presOf" srcId="{D78A94E3-022A-4761-BCAC-BCA473FDBA48}" destId="{FF553C4E-BC8C-4179-8D4D-7CF9459B2F5D}" srcOrd="0" destOrd="0" presId="urn:microsoft.com/office/officeart/2005/8/layout/vList2"/>
    <dgm:cxn modelId="{B0E33081-E978-4973-B900-C57A14824F30}" srcId="{D78A94E3-022A-4761-BCAC-BCA473FDBA48}" destId="{93CD47A2-102E-4E5C-BE82-DCA2550DFE2A}" srcOrd="2" destOrd="0" parTransId="{544924BB-38DB-4BC3-97EA-F8A90E6A4CC6}" sibTransId="{B5283110-6326-46AB-8567-B78080D858F8}"/>
    <dgm:cxn modelId="{9287E4DB-512E-405B-8146-89369F67D6C7}" srcId="{D78A94E3-022A-4761-BCAC-BCA473FDBA48}" destId="{5491C88F-AEDC-4C38-9F45-C6048A361B8F}" srcOrd="0" destOrd="0" parTransId="{190EE74A-4FCD-4576-8B29-E29A520E36C1}" sibTransId="{90E0E242-F1C2-4392-88C1-A33F065C7643}"/>
    <dgm:cxn modelId="{CE8065E1-AFD9-4943-9325-4A844473F78F}" type="presOf" srcId="{5491C88F-AEDC-4C38-9F45-C6048A361B8F}" destId="{D954F6C7-4CB3-4DE7-B7E7-6E821C0D1546}" srcOrd="0" destOrd="0" presId="urn:microsoft.com/office/officeart/2005/8/layout/vList2"/>
    <dgm:cxn modelId="{78D3F8F7-8403-4F0A-8CD4-20BA238E7A7B}" srcId="{D78A94E3-022A-4761-BCAC-BCA473FDBA48}" destId="{A104CE99-A27B-4FD8-A76E-A92D6383EC8E}" srcOrd="1" destOrd="0" parTransId="{9CD6C91D-759B-438D-8910-16F6225AF477}" sibTransId="{68B8A7B0-0C3C-435C-95F2-76C7695A1622}"/>
    <dgm:cxn modelId="{D6DF2D7B-8976-4290-88DA-C2A90E80040C}" type="presParOf" srcId="{FF553C4E-BC8C-4179-8D4D-7CF9459B2F5D}" destId="{D954F6C7-4CB3-4DE7-B7E7-6E821C0D1546}" srcOrd="0" destOrd="0" presId="urn:microsoft.com/office/officeart/2005/8/layout/vList2"/>
    <dgm:cxn modelId="{441AEAF7-6DE5-4CF9-8EAB-51233E4AC45C}" type="presParOf" srcId="{FF553C4E-BC8C-4179-8D4D-7CF9459B2F5D}" destId="{0988FB23-9E05-43EB-8958-2FE9476FDE14}" srcOrd="1" destOrd="0" presId="urn:microsoft.com/office/officeart/2005/8/layout/vList2"/>
    <dgm:cxn modelId="{68E9AA52-B1DF-4259-8D95-C17E45DC3892}" type="presParOf" srcId="{FF553C4E-BC8C-4179-8D4D-7CF9459B2F5D}" destId="{6BBF5B97-6D2F-4DE9-833F-2227D5E097B3}" srcOrd="2" destOrd="0" presId="urn:microsoft.com/office/officeart/2005/8/layout/vList2"/>
    <dgm:cxn modelId="{FBE1F7B0-D9D6-4BBC-B8CE-58B594FB2839}" type="presParOf" srcId="{FF553C4E-BC8C-4179-8D4D-7CF9459B2F5D}" destId="{69E1C226-011B-4F8C-BDD4-9296B88C76DF}" srcOrd="3" destOrd="0" presId="urn:microsoft.com/office/officeart/2005/8/layout/vList2"/>
    <dgm:cxn modelId="{02E45A78-D5BF-4D58-BBF0-D4BED7530D09}" type="presParOf" srcId="{FF553C4E-BC8C-4179-8D4D-7CF9459B2F5D}" destId="{85178AD2-2EF3-4221-A700-EE44049689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87A189-C7CD-4CB4-9764-BE0CD11E4236}" type="doc">
      <dgm:prSet loTypeId="urn:microsoft.com/office/officeart/2005/8/layout/hProcess9" loCatId="process" qsTypeId="urn:microsoft.com/office/officeart/2005/8/quickstyle/simple1" qsCatId="simple" csTypeId="urn:microsoft.com/office/officeart/2005/8/colors/accent1_2" csCatId="accent1" phldr="1"/>
      <dgm:spPr/>
    </dgm:pt>
    <dgm:pt modelId="{85A2F522-0444-4291-9097-7CE69BB2E4CE}">
      <dgm:prSet phldrT="[Testo]"/>
      <dgm:spPr/>
      <dgm:t>
        <a:bodyPr/>
        <a:lstStyle/>
        <a:p>
          <a:r>
            <a:rPr lang="it-IT" dirty="0"/>
            <a:t>Flussi informativi e</a:t>
          </a:r>
        </a:p>
        <a:p>
          <a:r>
            <a:rPr lang="it-IT" dirty="0"/>
            <a:t>Rendicontazione</a:t>
          </a:r>
        </a:p>
      </dgm:t>
    </dgm:pt>
    <dgm:pt modelId="{96F76710-F674-4EF0-B60E-6D42B153B76D}" type="parTrans" cxnId="{1B2BF860-D933-45E5-AF77-4C441C296638}">
      <dgm:prSet/>
      <dgm:spPr/>
      <dgm:t>
        <a:bodyPr/>
        <a:lstStyle/>
        <a:p>
          <a:endParaRPr lang="it-IT"/>
        </a:p>
      </dgm:t>
    </dgm:pt>
    <dgm:pt modelId="{68194ACC-FAC2-4A44-8511-279876F7C3EF}" type="sibTrans" cxnId="{1B2BF860-D933-45E5-AF77-4C441C296638}">
      <dgm:prSet/>
      <dgm:spPr/>
      <dgm:t>
        <a:bodyPr/>
        <a:lstStyle/>
        <a:p>
          <a:endParaRPr lang="it-IT"/>
        </a:p>
      </dgm:t>
    </dgm:pt>
    <dgm:pt modelId="{37F32D11-FEA7-4467-BADD-22C2A2B94450}">
      <dgm:prSet phldrT="[Testo]"/>
      <dgm:spPr/>
      <dgm:t>
        <a:bodyPr/>
        <a:lstStyle/>
        <a:p>
          <a:r>
            <a:rPr lang="it-IT" dirty="0"/>
            <a:t>Supply Chain/</a:t>
          </a:r>
        </a:p>
        <a:p>
          <a:r>
            <a:rPr lang="it-IT" dirty="0"/>
            <a:t>Chain of activities</a:t>
          </a:r>
        </a:p>
      </dgm:t>
    </dgm:pt>
    <dgm:pt modelId="{C48A5B3D-D445-42F0-9AD1-958E0916436C}" type="parTrans" cxnId="{2AC17137-2101-450E-87B3-AF89AF97CF5D}">
      <dgm:prSet/>
      <dgm:spPr/>
      <dgm:t>
        <a:bodyPr/>
        <a:lstStyle/>
        <a:p>
          <a:endParaRPr lang="it-IT"/>
        </a:p>
      </dgm:t>
    </dgm:pt>
    <dgm:pt modelId="{20BB96E2-470F-4505-BABC-2D7F04B068DC}" type="sibTrans" cxnId="{2AC17137-2101-450E-87B3-AF89AF97CF5D}">
      <dgm:prSet/>
      <dgm:spPr/>
      <dgm:t>
        <a:bodyPr/>
        <a:lstStyle/>
        <a:p>
          <a:endParaRPr lang="it-IT"/>
        </a:p>
      </dgm:t>
    </dgm:pt>
    <dgm:pt modelId="{F24FE6F5-F0ED-4867-BB6B-35E62A0D0B1B}">
      <dgm:prSet phldrT="[Testo]" custT="1"/>
      <dgm:spPr/>
      <dgm:t>
        <a:bodyPr/>
        <a:lstStyle/>
        <a:p>
          <a:r>
            <a:rPr lang="it-IT" sz="2800" dirty="0"/>
            <a:t>INTELLIGENZA </a:t>
          </a:r>
        </a:p>
        <a:p>
          <a:r>
            <a:rPr lang="it-IT" sz="2800" dirty="0"/>
            <a:t>ARTIFICIALE</a:t>
          </a:r>
        </a:p>
      </dgm:t>
    </dgm:pt>
    <dgm:pt modelId="{92F2906B-120B-4669-BB6C-FA699322E4CB}" type="parTrans" cxnId="{ED1485FE-D675-4698-9CA7-FEB49F7FB874}">
      <dgm:prSet/>
      <dgm:spPr/>
      <dgm:t>
        <a:bodyPr/>
        <a:lstStyle/>
        <a:p>
          <a:endParaRPr lang="it-IT"/>
        </a:p>
      </dgm:t>
    </dgm:pt>
    <dgm:pt modelId="{5907EF91-6E55-4191-9474-71EF77E13144}" type="sibTrans" cxnId="{ED1485FE-D675-4698-9CA7-FEB49F7FB874}">
      <dgm:prSet/>
      <dgm:spPr/>
      <dgm:t>
        <a:bodyPr/>
        <a:lstStyle/>
        <a:p>
          <a:endParaRPr lang="it-IT"/>
        </a:p>
      </dgm:t>
    </dgm:pt>
    <dgm:pt modelId="{FB5BC34F-F3C9-4A1A-894B-A749A4D623B3}" type="pres">
      <dgm:prSet presAssocID="{7A87A189-C7CD-4CB4-9764-BE0CD11E4236}" presName="CompostProcess" presStyleCnt="0">
        <dgm:presLayoutVars>
          <dgm:dir/>
          <dgm:resizeHandles val="exact"/>
        </dgm:presLayoutVars>
      </dgm:prSet>
      <dgm:spPr/>
    </dgm:pt>
    <dgm:pt modelId="{64E5BC6A-C38B-4899-9764-DD145202DAE8}" type="pres">
      <dgm:prSet presAssocID="{7A87A189-C7CD-4CB4-9764-BE0CD11E4236}" presName="arrow" presStyleLbl="bgShp" presStyleIdx="0" presStyleCnt="1"/>
      <dgm:spPr/>
    </dgm:pt>
    <dgm:pt modelId="{A222A35C-E68A-4173-962E-AB9FC545D44B}" type="pres">
      <dgm:prSet presAssocID="{7A87A189-C7CD-4CB4-9764-BE0CD11E4236}" presName="linearProcess" presStyleCnt="0"/>
      <dgm:spPr/>
    </dgm:pt>
    <dgm:pt modelId="{0F36F84A-6168-4D2D-BA2E-4997E03A6283}" type="pres">
      <dgm:prSet presAssocID="{85A2F522-0444-4291-9097-7CE69BB2E4CE}" presName="textNode" presStyleLbl="node1" presStyleIdx="0" presStyleCnt="3">
        <dgm:presLayoutVars>
          <dgm:bulletEnabled val="1"/>
        </dgm:presLayoutVars>
      </dgm:prSet>
      <dgm:spPr/>
    </dgm:pt>
    <dgm:pt modelId="{F8CEDA5F-C146-4E40-8C97-F2616D7D8CD7}" type="pres">
      <dgm:prSet presAssocID="{68194ACC-FAC2-4A44-8511-279876F7C3EF}" presName="sibTrans" presStyleCnt="0"/>
      <dgm:spPr/>
    </dgm:pt>
    <dgm:pt modelId="{C0869BE1-872F-48D1-9923-50822F53BBD0}" type="pres">
      <dgm:prSet presAssocID="{37F32D11-FEA7-4467-BADD-22C2A2B94450}" presName="textNode" presStyleLbl="node1" presStyleIdx="1" presStyleCnt="3" custScaleX="80030" custScaleY="83157">
        <dgm:presLayoutVars>
          <dgm:bulletEnabled val="1"/>
        </dgm:presLayoutVars>
      </dgm:prSet>
      <dgm:spPr/>
    </dgm:pt>
    <dgm:pt modelId="{83839EB9-6EEF-4432-94DB-7EB5EC11FFEE}" type="pres">
      <dgm:prSet presAssocID="{20BB96E2-470F-4505-BABC-2D7F04B068DC}" presName="sibTrans" presStyleCnt="0"/>
      <dgm:spPr/>
    </dgm:pt>
    <dgm:pt modelId="{A9D93BEE-EBE6-4348-B453-0D1F79BD3FB2}" type="pres">
      <dgm:prSet presAssocID="{F24FE6F5-F0ED-4867-BB6B-35E62A0D0B1B}" presName="textNode" presStyleLbl="node1" presStyleIdx="2" presStyleCnt="3" custScaleX="82845" custScaleY="165519" custLinFactX="6151" custLinFactNeighborX="100000" custLinFactNeighborY="-397">
        <dgm:presLayoutVars>
          <dgm:bulletEnabled val="1"/>
        </dgm:presLayoutVars>
      </dgm:prSet>
      <dgm:spPr/>
    </dgm:pt>
  </dgm:ptLst>
  <dgm:cxnLst>
    <dgm:cxn modelId="{525AEE2A-0747-4DAA-A296-C5CC03A5C970}" type="presOf" srcId="{37F32D11-FEA7-4467-BADD-22C2A2B94450}" destId="{C0869BE1-872F-48D1-9923-50822F53BBD0}" srcOrd="0" destOrd="0" presId="urn:microsoft.com/office/officeart/2005/8/layout/hProcess9"/>
    <dgm:cxn modelId="{2AC17137-2101-450E-87B3-AF89AF97CF5D}" srcId="{7A87A189-C7CD-4CB4-9764-BE0CD11E4236}" destId="{37F32D11-FEA7-4467-BADD-22C2A2B94450}" srcOrd="1" destOrd="0" parTransId="{C48A5B3D-D445-42F0-9AD1-958E0916436C}" sibTransId="{20BB96E2-470F-4505-BABC-2D7F04B068DC}"/>
    <dgm:cxn modelId="{1B2BF860-D933-45E5-AF77-4C441C296638}" srcId="{7A87A189-C7CD-4CB4-9764-BE0CD11E4236}" destId="{85A2F522-0444-4291-9097-7CE69BB2E4CE}" srcOrd="0" destOrd="0" parTransId="{96F76710-F674-4EF0-B60E-6D42B153B76D}" sibTransId="{68194ACC-FAC2-4A44-8511-279876F7C3EF}"/>
    <dgm:cxn modelId="{98CB63A4-0180-439E-BC47-B7BC5C3D8F04}" type="presOf" srcId="{F24FE6F5-F0ED-4867-BB6B-35E62A0D0B1B}" destId="{A9D93BEE-EBE6-4348-B453-0D1F79BD3FB2}" srcOrd="0" destOrd="0" presId="urn:microsoft.com/office/officeart/2005/8/layout/hProcess9"/>
    <dgm:cxn modelId="{003D0AEA-38E8-4E35-876F-A10EB7421CD4}" type="presOf" srcId="{85A2F522-0444-4291-9097-7CE69BB2E4CE}" destId="{0F36F84A-6168-4D2D-BA2E-4997E03A6283}" srcOrd="0" destOrd="0" presId="urn:microsoft.com/office/officeart/2005/8/layout/hProcess9"/>
    <dgm:cxn modelId="{A7C35DF2-9155-42D7-90A8-9271317CFF09}" type="presOf" srcId="{7A87A189-C7CD-4CB4-9764-BE0CD11E4236}" destId="{FB5BC34F-F3C9-4A1A-894B-A749A4D623B3}" srcOrd="0" destOrd="0" presId="urn:microsoft.com/office/officeart/2005/8/layout/hProcess9"/>
    <dgm:cxn modelId="{ED1485FE-D675-4698-9CA7-FEB49F7FB874}" srcId="{7A87A189-C7CD-4CB4-9764-BE0CD11E4236}" destId="{F24FE6F5-F0ED-4867-BB6B-35E62A0D0B1B}" srcOrd="2" destOrd="0" parTransId="{92F2906B-120B-4669-BB6C-FA699322E4CB}" sibTransId="{5907EF91-6E55-4191-9474-71EF77E13144}"/>
    <dgm:cxn modelId="{F3DD8876-F22A-4DAD-9DAC-A59D8DE805EE}" type="presParOf" srcId="{FB5BC34F-F3C9-4A1A-894B-A749A4D623B3}" destId="{64E5BC6A-C38B-4899-9764-DD145202DAE8}" srcOrd="0" destOrd="0" presId="urn:microsoft.com/office/officeart/2005/8/layout/hProcess9"/>
    <dgm:cxn modelId="{CC161038-5C67-4D33-A25F-290994A6082C}" type="presParOf" srcId="{FB5BC34F-F3C9-4A1A-894B-A749A4D623B3}" destId="{A222A35C-E68A-4173-962E-AB9FC545D44B}" srcOrd="1" destOrd="0" presId="urn:microsoft.com/office/officeart/2005/8/layout/hProcess9"/>
    <dgm:cxn modelId="{F7DE0472-143E-4EE1-9201-C737F64B2FD8}" type="presParOf" srcId="{A222A35C-E68A-4173-962E-AB9FC545D44B}" destId="{0F36F84A-6168-4D2D-BA2E-4997E03A6283}" srcOrd="0" destOrd="0" presId="urn:microsoft.com/office/officeart/2005/8/layout/hProcess9"/>
    <dgm:cxn modelId="{9209898D-5938-4416-878D-C5CDB4997338}" type="presParOf" srcId="{A222A35C-E68A-4173-962E-AB9FC545D44B}" destId="{F8CEDA5F-C146-4E40-8C97-F2616D7D8CD7}" srcOrd="1" destOrd="0" presId="urn:microsoft.com/office/officeart/2005/8/layout/hProcess9"/>
    <dgm:cxn modelId="{2FF920FF-775D-459B-8311-59115764E583}" type="presParOf" srcId="{A222A35C-E68A-4173-962E-AB9FC545D44B}" destId="{C0869BE1-872F-48D1-9923-50822F53BBD0}" srcOrd="2" destOrd="0" presId="urn:microsoft.com/office/officeart/2005/8/layout/hProcess9"/>
    <dgm:cxn modelId="{BB8262EB-EA0D-4E7A-AA70-219B9C2A2FB4}" type="presParOf" srcId="{A222A35C-E68A-4173-962E-AB9FC545D44B}" destId="{83839EB9-6EEF-4432-94DB-7EB5EC11FFEE}" srcOrd="3" destOrd="0" presId="urn:microsoft.com/office/officeart/2005/8/layout/hProcess9"/>
    <dgm:cxn modelId="{A8717C01-D40E-4B9D-94AF-04375C91CA67}" type="presParOf" srcId="{A222A35C-E68A-4173-962E-AB9FC545D44B}" destId="{A9D93BEE-EBE6-4348-B453-0D1F79BD3FB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F18D3-4036-4BCF-B07E-FC84CFA25FE2}">
      <dsp:nvSpPr>
        <dsp:cNvPr id="0" name=""/>
        <dsp:cNvSpPr/>
      </dsp:nvSpPr>
      <dsp:spPr>
        <a:xfrm>
          <a:off x="0" y="502162"/>
          <a:ext cx="6156848" cy="8316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3A0DB-57C5-4845-AD9E-8A479EEF0649}">
      <dsp:nvSpPr>
        <dsp:cNvPr id="0" name=""/>
        <dsp:cNvSpPr/>
      </dsp:nvSpPr>
      <dsp:spPr>
        <a:xfrm>
          <a:off x="307842" y="15082"/>
          <a:ext cx="4309793" cy="97416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00" tIns="0" rIns="162900" bIns="0" numCol="1" spcCol="1270" anchor="ctr" anchorCtr="0">
          <a:noAutofit/>
        </a:bodyPr>
        <a:lstStyle/>
        <a:p>
          <a:pPr marL="0" lvl="0" indent="0" algn="l" defTabSz="1466850">
            <a:lnSpc>
              <a:spcPct val="90000"/>
            </a:lnSpc>
            <a:spcBef>
              <a:spcPct val="0"/>
            </a:spcBef>
            <a:spcAft>
              <a:spcPct val="35000"/>
            </a:spcAft>
            <a:buNone/>
          </a:pPr>
          <a:r>
            <a:rPr lang="it-IT" sz="3300" kern="1200" dirty="0" err="1"/>
            <a:t>Environmental</a:t>
          </a:r>
          <a:endParaRPr lang="it-IT" sz="3300" kern="1200" dirty="0"/>
        </a:p>
      </dsp:txBody>
      <dsp:txXfrm>
        <a:off x="355397" y="62637"/>
        <a:ext cx="4214683" cy="879050"/>
      </dsp:txXfrm>
    </dsp:sp>
    <dsp:sp modelId="{E68BFC64-EE72-403C-B473-4581E3EEAF33}">
      <dsp:nvSpPr>
        <dsp:cNvPr id="0" name=""/>
        <dsp:cNvSpPr/>
      </dsp:nvSpPr>
      <dsp:spPr>
        <a:xfrm>
          <a:off x="0" y="1999043"/>
          <a:ext cx="6156848" cy="8316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9357D-2B3C-41FA-B511-129424B3D641}">
      <dsp:nvSpPr>
        <dsp:cNvPr id="0" name=""/>
        <dsp:cNvSpPr/>
      </dsp:nvSpPr>
      <dsp:spPr>
        <a:xfrm>
          <a:off x="307842" y="1511962"/>
          <a:ext cx="4309793" cy="97416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00" tIns="0" rIns="162900" bIns="0" numCol="1" spcCol="1270" anchor="ctr" anchorCtr="0">
          <a:noAutofit/>
        </a:bodyPr>
        <a:lstStyle/>
        <a:p>
          <a:pPr marL="0" lvl="0" indent="0" algn="l" defTabSz="1466850">
            <a:lnSpc>
              <a:spcPct val="90000"/>
            </a:lnSpc>
            <a:spcBef>
              <a:spcPct val="0"/>
            </a:spcBef>
            <a:spcAft>
              <a:spcPct val="35000"/>
            </a:spcAft>
            <a:buNone/>
          </a:pPr>
          <a:r>
            <a:rPr lang="it-IT" sz="3300" kern="1200" dirty="0"/>
            <a:t>Social</a:t>
          </a:r>
        </a:p>
      </dsp:txBody>
      <dsp:txXfrm>
        <a:off x="355397" y="1559517"/>
        <a:ext cx="4214683" cy="879050"/>
      </dsp:txXfrm>
    </dsp:sp>
    <dsp:sp modelId="{07975DE8-C6A0-4ADC-B196-6A7DEAD6E9C1}">
      <dsp:nvSpPr>
        <dsp:cNvPr id="0" name=""/>
        <dsp:cNvSpPr/>
      </dsp:nvSpPr>
      <dsp:spPr>
        <a:xfrm>
          <a:off x="0" y="3495923"/>
          <a:ext cx="6156848" cy="83160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967D8-2ED3-4D96-B9F4-B0497CA654E7}">
      <dsp:nvSpPr>
        <dsp:cNvPr id="0" name=""/>
        <dsp:cNvSpPr/>
      </dsp:nvSpPr>
      <dsp:spPr>
        <a:xfrm>
          <a:off x="307842" y="3008843"/>
          <a:ext cx="4309793" cy="97416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00" tIns="0" rIns="162900" bIns="0" numCol="1" spcCol="1270" anchor="ctr" anchorCtr="0">
          <a:noAutofit/>
        </a:bodyPr>
        <a:lstStyle/>
        <a:p>
          <a:pPr marL="0" lvl="0" indent="0" algn="l" defTabSz="1466850">
            <a:lnSpc>
              <a:spcPct val="90000"/>
            </a:lnSpc>
            <a:spcBef>
              <a:spcPct val="0"/>
            </a:spcBef>
            <a:spcAft>
              <a:spcPct val="35000"/>
            </a:spcAft>
            <a:buNone/>
          </a:pPr>
          <a:r>
            <a:rPr lang="it-IT" sz="3300" kern="1200" dirty="0"/>
            <a:t>Governance</a:t>
          </a:r>
        </a:p>
      </dsp:txBody>
      <dsp:txXfrm>
        <a:off x="355397" y="3056398"/>
        <a:ext cx="4214683"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1A99B-6153-4981-809A-580FEAD3560A}">
      <dsp:nvSpPr>
        <dsp:cNvPr id="0" name=""/>
        <dsp:cNvSpPr/>
      </dsp:nvSpPr>
      <dsp:spPr>
        <a:xfrm>
          <a:off x="5439" y="699966"/>
          <a:ext cx="2268838" cy="1134419"/>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latin typeface="Montserrat" panose="00000500000000000000" pitchFamily="2" charset="0"/>
            </a:rPr>
            <a:t>Gli azionisti</a:t>
          </a:r>
        </a:p>
      </dsp:txBody>
      <dsp:txXfrm>
        <a:off x="5439" y="699966"/>
        <a:ext cx="2268838" cy="1134419"/>
      </dsp:txXfrm>
    </dsp:sp>
    <dsp:sp modelId="{3B5A2789-CA6F-4A9F-8D01-3BFB98CADB79}">
      <dsp:nvSpPr>
        <dsp:cNvPr id="0" name=""/>
        <dsp:cNvSpPr/>
      </dsp:nvSpPr>
      <dsp:spPr>
        <a:xfrm>
          <a:off x="2750733" y="699966"/>
          <a:ext cx="2268838" cy="1134419"/>
        </a:xfrm>
        <a:prstGeom prst="rect">
          <a:avLst/>
        </a:prstGeom>
        <a:solidFill>
          <a:srgbClr val="F04528"/>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latin typeface="Montserrat" panose="00000500000000000000" pitchFamily="2" charset="0"/>
            </a:rPr>
            <a:t>I lavoratori</a:t>
          </a:r>
        </a:p>
      </dsp:txBody>
      <dsp:txXfrm>
        <a:off x="2750733" y="699966"/>
        <a:ext cx="2268838" cy="1134419"/>
      </dsp:txXfrm>
    </dsp:sp>
    <dsp:sp modelId="{3E586CD2-8F36-4F2B-88CE-C22A9AF31EA0}">
      <dsp:nvSpPr>
        <dsp:cNvPr id="0" name=""/>
        <dsp:cNvSpPr/>
      </dsp:nvSpPr>
      <dsp:spPr>
        <a:xfrm>
          <a:off x="5420203" y="669632"/>
          <a:ext cx="2268838" cy="1134419"/>
        </a:xfrm>
        <a:prstGeom prst="rect">
          <a:avLst/>
        </a:prstGeom>
        <a:solidFill>
          <a:srgbClr val="FFC000"/>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latin typeface="Montserrat" panose="00000500000000000000" pitchFamily="2" charset="0"/>
            </a:rPr>
            <a:t>I creditori</a:t>
          </a:r>
        </a:p>
      </dsp:txBody>
      <dsp:txXfrm>
        <a:off x="5420203" y="669632"/>
        <a:ext cx="2268838" cy="1134419"/>
      </dsp:txXfrm>
    </dsp:sp>
    <dsp:sp modelId="{3CED6750-99E7-4904-BEAC-9B81568F2EB3}">
      <dsp:nvSpPr>
        <dsp:cNvPr id="0" name=""/>
        <dsp:cNvSpPr/>
      </dsp:nvSpPr>
      <dsp:spPr>
        <a:xfrm>
          <a:off x="8246761" y="654476"/>
          <a:ext cx="2268838" cy="1134419"/>
        </a:xfrm>
        <a:prstGeom prst="rect">
          <a:avLst/>
        </a:prstGeom>
        <a:solidFill>
          <a:srgbClr val="00B050"/>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latin typeface="Montserrat" panose="00000500000000000000" pitchFamily="2" charset="0"/>
            </a:rPr>
            <a:t>La comunità che vive nel territorio in cui opera l’impresa</a:t>
          </a:r>
        </a:p>
      </dsp:txBody>
      <dsp:txXfrm>
        <a:off x="8246761" y="654476"/>
        <a:ext cx="2268838" cy="1134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6327A-10D0-4ED7-A888-6E7FBDF9915E}">
      <dsp:nvSpPr>
        <dsp:cNvPr id="0" name=""/>
        <dsp:cNvSpPr/>
      </dsp:nvSpPr>
      <dsp:spPr>
        <a:xfrm>
          <a:off x="0" y="0"/>
          <a:ext cx="8938260" cy="1305401"/>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it-IT" sz="2600" kern="1200" dirty="0">
              <a:latin typeface="Montserrat" panose="00000500000000000000" pitchFamily="2" charset="0"/>
            </a:rPr>
            <a:t>Strategia dell’UE per raggiungere gli obiettivi climatici fissati nel 2030 e nel 2050: </a:t>
          </a:r>
        </a:p>
      </dsp:txBody>
      <dsp:txXfrm>
        <a:off x="38234" y="38234"/>
        <a:ext cx="7529629" cy="1228933"/>
      </dsp:txXfrm>
    </dsp:sp>
    <dsp:sp modelId="{9FE76029-C696-4655-873B-307F8DF1643C}">
      <dsp:nvSpPr>
        <dsp:cNvPr id="0" name=""/>
        <dsp:cNvSpPr/>
      </dsp:nvSpPr>
      <dsp:spPr>
        <a:xfrm>
          <a:off x="788669" y="1522968"/>
          <a:ext cx="8938260" cy="1305401"/>
        </a:xfrm>
        <a:prstGeom prst="roundRect">
          <a:avLst>
            <a:gd name="adj" fmla="val 10000"/>
          </a:avLst>
        </a:prstGeom>
        <a:solidFill>
          <a:schemeClr val="accent4">
            <a:hueOff val="-1825086"/>
            <a:satOff val="6087"/>
            <a:lumOff val="960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latin typeface="Montserrat" panose="00000500000000000000" pitchFamily="2" charset="0"/>
            </a:rPr>
            <a:t>2030:</a:t>
          </a:r>
          <a:r>
            <a:rPr lang="it-IT" sz="2600" kern="1200" dirty="0">
              <a:latin typeface="Montserrat" panose="00000500000000000000" pitchFamily="2" charset="0"/>
              <a:sym typeface="Wingdings" panose="05000000000000000000" pitchFamily="2" charset="2"/>
            </a:rPr>
            <a:t> riduzione nell’UE delle emissioni nette di gas serra al 55%</a:t>
          </a:r>
          <a:endParaRPr lang="it-IT" sz="2600" kern="1200" dirty="0">
            <a:latin typeface="Montserrat" panose="00000500000000000000" pitchFamily="2" charset="0"/>
          </a:endParaRPr>
        </a:p>
      </dsp:txBody>
      <dsp:txXfrm>
        <a:off x="826903" y="1561202"/>
        <a:ext cx="7224611" cy="1228933"/>
      </dsp:txXfrm>
    </dsp:sp>
    <dsp:sp modelId="{3E2F1294-95B3-4320-9A12-3181C0A94E8B}">
      <dsp:nvSpPr>
        <dsp:cNvPr id="0" name=""/>
        <dsp:cNvSpPr/>
      </dsp:nvSpPr>
      <dsp:spPr>
        <a:xfrm>
          <a:off x="1577339" y="3045936"/>
          <a:ext cx="8938260" cy="1305401"/>
        </a:xfrm>
        <a:prstGeom prst="roundRect">
          <a:avLst>
            <a:gd name="adj" fmla="val 10000"/>
          </a:avLst>
        </a:prstGeom>
        <a:solidFill>
          <a:schemeClr val="accent4">
            <a:hueOff val="-3650173"/>
            <a:satOff val="12174"/>
            <a:lumOff val="192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latin typeface="Montserrat" panose="00000500000000000000" pitchFamily="2" charset="0"/>
              <a:sym typeface="Wingdings" panose="05000000000000000000" pitchFamily="2" charset="2"/>
            </a:rPr>
            <a:t>2050: raggiungimento della neutralità climatica</a:t>
          </a:r>
          <a:endParaRPr lang="it-IT" sz="2600" kern="1200" dirty="0">
            <a:latin typeface="Montserrat" panose="00000500000000000000" pitchFamily="2" charset="0"/>
          </a:endParaRPr>
        </a:p>
      </dsp:txBody>
      <dsp:txXfrm>
        <a:off x="1615573" y="3084170"/>
        <a:ext cx="7224611" cy="1228933"/>
      </dsp:txXfrm>
    </dsp:sp>
    <dsp:sp modelId="{778C8436-42C0-4DB1-9443-0DF85F803CA0}">
      <dsp:nvSpPr>
        <dsp:cNvPr id="0" name=""/>
        <dsp:cNvSpPr/>
      </dsp:nvSpPr>
      <dsp:spPr>
        <a:xfrm>
          <a:off x="8089749" y="989929"/>
          <a:ext cx="848510" cy="848510"/>
        </a:xfrm>
        <a:prstGeom prst="downArrow">
          <a:avLst>
            <a:gd name="adj1" fmla="val 55000"/>
            <a:gd name="adj2" fmla="val 45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8280664" y="989929"/>
        <a:ext cx="466680" cy="638504"/>
      </dsp:txXfrm>
    </dsp:sp>
    <dsp:sp modelId="{7907F991-59F2-44D8-A1E9-B661216E67EC}">
      <dsp:nvSpPr>
        <dsp:cNvPr id="0" name=""/>
        <dsp:cNvSpPr/>
      </dsp:nvSpPr>
      <dsp:spPr>
        <a:xfrm>
          <a:off x="8878419" y="2504195"/>
          <a:ext cx="848510" cy="848510"/>
        </a:xfrm>
        <a:prstGeom prst="downArrow">
          <a:avLst>
            <a:gd name="adj1" fmla="val 55000"/>
            <a:gd name="adj2" fmla="val 45000"/>
          </a:avLst>
        </a:prstGeom>
        <a:solidFill>
          <a:schemeClr val="accent4">
            <a:tint val="40000"/>
            <a:alpha val="90000"/>
            <a:hueOff val="-4861557"/>
            <a:satOff val="47095"/>
            <a:lumOff val="4855"/>
            <a:alphaOff val="0"/>
          </a:schemeClr>
        </a:solidFill>
        <a:ln w="15875" cap="rnd" cmpd="sng" algn="ctr">
          <a:solidFill>
            <a:schemeClr val="accent4">
              <a:tint val="40000"/>
              <a:alpha val="90000"/>
              <a:hueOff val="-4861557"/>
              <a:satOff val="47095"/>
              <a:lumOff val="48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9069334" y="2504195"/>
        <a:ext cx="466680" cy="638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A329F-3B6D-460B-BEEE-9B8924A5F455}">
      <dsp:nvSpPr>
        <dsp:cNvPr id="0" name=""/>
        <dsp:cNvSpPr/>
      </dsp:nvSpPr>
      <dsp:spPr>
        <a:xfrm>
          <a:off x="0" y="3322370"/>
          <a:ext cx="6263640" cy="2179834"/>
        </a:xfrm>
        <a:prstGeom prst="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it-IT" sz="2000" b="1" kern="1200" dirty="0">
              <a:solidFill>
                <a:schemeClr val="tx1"/>
              </a:solidFill>
              <a:latin typeface="Montserrat" panose="00000500000000000000" pitchFamily="2" charset="0"/>
            </a:rPr>
            <a:t>Sono società che, oltre a perseguire lo scopo di lucro, una o più finalità di beneficio comune e operare in modo responsabile, sostenibile e trasparente verso persone, comunità, territori, ambiente, beni e attività culturali, sociali e altri portatori di interessi. </a:t>
          </a:r>
        </a:p>
      </dsp:txBody>
      <dsp:txXfrm>
        <a:off x="0" y="3322370"/>
        <a:ext cx="6263640" cy="2179834"/>
      </dsp:txXfrm>
    </dsp:sp>
    <dsp:sp modelId="{30458254-7EC4-4C4E-A49A-D8AE4ACEC44C}">
      <dsp:nvSpPr>
        <dsp:cNvPr id="0" name=""/>
        <dsp:cNvSpPr/>
      </dsp:nvSpPr>
      <dsp:spPr>
        <a:xfrm rot="10800000">
          <a:off x="0" y="2482"/>
          <a:ext cx="6263640" cy="3352586"/>
        </a:xfrm>
        <a:prstGeom prst="upArrowCallou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it-IT" sz="2000" kern="1200" dirty="0">
              <a:solidFill>
                <a:schemeClr val="tx1"/>
              </a:solidFill>
              <a:latin typeface="Montserrat" panose="00000500000000000000" pitchFamily="2" charset="0"/>
            </a:rPr>
            <a:t>L’ordinamento italiano è stato il primo a consentire la costituzione di </a:t>
          </a:r>
          <a:r>
            <a:rPr lang="it-IT" sz="2000" b="1" kern="1200" dirty="0">
              <a:solidFill>
                <a:schemeClr val="tx1"/>
              </a:solidFill>
              <a:latin typeface="Montserrat" panose="00000500000000000000" pitchFamily="2" charset="0"/>
            </a:rPr>
            <a:t>società benefit </a:t>
          </a:r>
          <a:r>
            <a:rPr lang="it-IT" sz="2000" kern="1200" dirty="0">
              <a:solidFill>
                <a:schemeClr val="tx1"/>
              </a:solidFill>
              <a:latin typeface="Montserrat" panose="00000500000000000000" pitchFamily="2" charset="0"/>
            </a:rPr>
            <a:t>(Legge stabilità 2016 </a:t>
          </a:r>
          <a:r>
            <a:rPr lang="it-IT" sz="2000" kern="1200" dirty="0">
              <a:solidFill>
                <a:schemeClr val="tx1"/>
              </a:solidFill>
              <a:latin typeface="Montserrat" panose="00000500000000000000" pitchFamily="2" charset="0"/>
              <a:sym typeface="Wingdings" panose="05000000000000000000" pitchFamily="2" charset="2"/>
            </a:rPr>
            <a:t></a:t>
          </a:r>
          <a:r>
            <a:rPr lang="it-IT" sz="2000" kern="1200" dirty="0">
              <a:solidFill>
                <a:schemeClr val="tx1"/>
              </a:solidFill>
              <a:latin typeface="Montserrat" panose="00000500000000000000" pitchFamily="2" charset="0"/>
            </a:rPr>
            <a:t> l. 208/2015)</a:t>
          </a:r>
        </a:p>
      </dsp:txBody>
      <dsp:txXfrm rot="10800000">
        <a:off x="0" y="2482"/>
        <a:ext cx="6263640" cy="2178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67D90-614A-43D8-BACD-9C1EC74D562B}">
      <dsp:nvSpPr>
        <dsp:cNvPr id="0" name=""/>
        <dsp:cNvSpPr/>
      </dsp:nvSpPr>
      <dsp:spPr>
        <a:xfrm>
          <a:off x="3286" y="25303"/>
          <a:ext cx="3203971" cy="547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b="1" kern="1200" dirty="0"/>
            <a:t>Il Codice etico </a:t>
          </a:r>
          <a:endParaRPr lang="it-IT" sz="1900" kern="1200" dirty="0"/>
        </a:p>
      </dsp:txBody>
      <dsp:txXfrm>
        <a:off x="3286" y="25303"/>
        <a:ext cx="3203971" cy="547200"/>
      </dsp:txXfrm>
    </dsp:sp>
    <dsp:sp modelId="{15140B1C-3A13-443E-9FF3-A278DBC96E9D}">
      <dsp:nvSpPr>
        <dsp:cNvPr id="0" name=""/>
        <dsp:cNvSpPr/>
      </dsp:nvSpPr>
      <dsp:spPr>
        <a:xfrm>
          <a:off x="3286" y="572503"/>
          <a:ext cx="3203971" cy="375353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endParaRPr lang="it-IT" sz="1900" kern="1200" dirty="0"/>
        </a:p>
        <a:p>
          <a:pPr marL="171450" lvl="1" indent="-171450" algn="just" defTabSz="844550">
            <a:lnSpc>
              <a:spcPct val="90000"/>
            </a:lnSpc>
            <a:spcBef>
              <a:spcPct val="0"/>
            </a:spcBef>
            <a:spcAft>
              <a:spcPct val="15000"/>
            </a:spcAft>
            <a:buChar char="•"/>
          </a:pPr>
          <a:r>
            <a:rPr lang="it-IT" sz="1900" kern="1200" dirty="0"/>
            <a:t>È uno strumento di cui si dotano tutte le aziende per </a:t>
          </a:r>
          <a:r>
            <a:rPr lang="it-IT" sz="1900" b="1" kern="1200" dirty="0"/>
            <a:t>definire i diritti e i doveri morali di ogni partecipante all’organizzazione aziendale</a:t>
          </a:r>
          <a:endParaRPr lang="it-IT" sz="1900" kern="1200" dirty="0"/>
        </a:p>
      </dsp:txBody>
      <dsp:txXfrm>
        <a:off x="3286" y="572503"/>
        <a:ext cx="3203971" cy="3753530"/>
      </dsp:txXfrm>
    </dsp:sp>
    <dsp:sp modelId="{1726447B-4B80-462A-AC13-A11F73B8F7CF}">
      <dsp:nvSpPr>
        <dsp:cNvPr id="0" name=""/>
        <dsp:cNvSpPr/>
      </dsp:nvSpPr>
      <dsp:spPr>
        <a:xfrm>
          <a:off x="3655814" y="25303"/>
          <a:ext cx="3203971" cy="547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b="1" kern="1200" dirty="0"/>
            <a:t>Bilancio di sostenibilità </a:t>
          </a:r>
          <a:endParaRPr lang="it-IT" sz="1900" kern="1200" dirty="0"/>
        </a:p>
      </dsp:txBody>
      <dsp:txXfrm>
        <a:off x="3655814" y="25303"/>
        <a:ext cx="3203971" cy="547200"/>
      </dsp:txXfrm>
    </dsp:sp>
    <dsp:sp modelId="{A5B21667-B5E1-44AF-A716-317FCEBEDF64}">
      <dsp:nvSpPr>
        <dsp:cNvPr id="0" name=""/>
        <dsp:cNvSpPr/>
      </dsp:nvSpPr>
      <dsp:spPr>
        <a:xfrm>
          <a:off x="3655814" y="572503"/>
          <a:ext cx="3203971" cy="375353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a:t>La forma più diffusa di reporting non finanziario. Costituisce uno strumento di monitoraggio, rendicontazione e comunicazione sia del processo di gestione di una società orientata alla «responsabilità» sia delle sue performance ambientali, sociali ed economiche. </a:t>
          </a:r>
        </a:p>
      </dsp:txBody>
      <dsp:txXfrm>
        <a:off x="3655814" y="572503"/>
        <a:ext cx="3203971" cy="3753530"/>
      </dsp:txXfrm>
    </dsp:sp>
    <dsp:sp modelId="{831762B1-6D34-4825-A844-174CE8064C1F}">
      <dsp:nvSpPr>
        <dsp:cNvPr id="0" name=""/>
        <dsp:cNvSpPr/>
      </dsp:nvSpPr>
      <dsp:spPr>
        <a:xfrm>
          <a:off x="7308342" y="25303"/>
          <a:ext cx="3203971" cy="547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t-IT" sz="1900" b="1" kern="1200" dirty="0"/>
            <a:t>Il Rating Etico</a:t>
          </a:r>
          <a:r>
            <a:rPr lang="it-IT" sz="1900" kern="1200" dirty="0"/>
            <a:t> </a:t>
          </a:r>
        </a:p>
      </dsp:txBody>
      <dsp:txXfrm>
        <a:off x="7308342" y="25303"/>
        <a:ext cx="3203971" cy="547200"/>
      </dsp:txXfrm>
    </dsp:sp>
    <dsp:sp modelId="{7EC386D1-CCAE-4CE6-9196-F55ACCFEF8F3}">
      <dsp:nvSpPr>
        <dsp:cNvPr id="0" name=""/>
        <dsp:cNvSpPr/>
      </dsp:nvSpPr>
      <dsp:spPr>
        <a:xfrm>
          <a:off x="7308342" y="572503"/>
          <a:ext cx="3203971" cy="375353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IT" sz="1900" kern="1200" dirty="0"/>
            <a:t>Metodologia di classificazione delle imprese che tiene conto non solo dei parametri finanziari, ma anche del livello di responsabilità sociale e ambientale delle imprese. E’ rilasciato da società specializzate</a:t>
          </a:r>
        </a:p>
      </dsp:txBody>
      <dsp:txXfrm>
        <a:off x="7308342" y="572503"/>
        <a:ext cx="3203971" cy="37535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A8061-9FC5-4B40-BD71-604840084D92}">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D. lgs. 254/2016</a:t>
          </a:r>
        </a:p>
      </dsp:txBody>
      <dsp:txXfrm rot="-5400000">
        <a:off x="3909687" y="313106"/>
        <a:ext cx="1202866" cy="1382606"/>
      </dsp:txXfrm>
    </dsp:sp>
    <dsp:sp modelId="{F3E20F30-6FF5-4DB7-A6A2-2CE6FBD8D637}">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EDCA9ECE-39E0-483D-A1F6-32FAC265A5B8}">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2022380" y="313106"/>
        <a:ext cx="1202866" cy="1382606"/>
      </dsp:txXfrm>
    </dsp:sp>
    <dsp:sp modelId="{391BC2AA-44DA-4159-8FE2-446739705746}">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Direttiva 2022/2624</a:t>
          </a:r>
        </a:p>
        <a:p>
          <a:pPr marL="0" lvl="0" indent="0" algn="ctr" defTabSz="755650">
            <a:lnSpc>
              <a:spcPct val="90000"/>
            </a:lnSpc>
            <a:spcBef>
              <a:spcPct val="0"/>
            </a:spcBef>
            <a:spcAft>
              <a:spcPct val="35000"/>
            </a:spcAft>
            <a:buNone/>
          </a:pPr>
          <a:r>
            <a:rPr lang="it-IT" sz="1700" kern="1200" dirty="0"/>
            <a:t>CSRD</a:t>
          </a:r>
        </a:p>
      </dsp:txBody>
      <dsp:txXfrm rot="-5400000">
        <a:off x="2962418" y="2018030"/>
        <a:ext cx="1202866" cy="1382606"/>
      </dsp:txXfrm>
    </dsp:sp>
    <dsp:sp modelId="{32AF3ED3-B8E6-4414-97A2-B94D385490FB}">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REPORTING DI SOSTENIBILITA</a:t>
          </a:r>
          <a:r>
            <a:rPr lang="it-IT" sz="1600" kern="1200" dirty="0"/>
            <a:t>’</a:t>
          </a:r>
        </a:p>
      </dsp:txBody>
      <dsp:txXfrm>
        <a:off x="448468" y="2106744"/>
        <a:ext cx="2169318" cy="1205177"/>
      </dsp:txXfrm>
    </dsp:sp>
    <dsp:sp modelId="{9FAA9F0D-895D-44F8-A1D4-7BEDB3759008}">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4849725" y="2018030"/>
        <a:ext cx="1202866" cy="1382606"/>
      </dsp:txXfrm>
    </dsp:sp>
    <dsp:sp modelId="{916C66A8-6146-4845-BBE4-B1EF74961DC8}">
      <dsp:nvSpPr>
        <dsp:cNvPr id="0" name=""/>
        <dsp:cNvSpPr/>
      </dsp:nvSpPr>
      <dsp:spPr>
        <a:xfrm rot="5400000">
          <a:off x="3506806" y="3540503"/>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Direttiva</a:t>
          </a:r>
        </a:p>
        <a:p>
          <a:pPr marL="0" lvl="0" indent="0" algn="ctr" defTabSz="755650">
            <a:lnSpc>
              <a:spcPct val="90000"/>
            </a:lnSpc>
            <a:spcBef>
              <a:spcPct val="0"/>
            </a:spcBef>
            <a:spcAft>
              <a:spcPct val="35000"/>
            </a:spcAft>
            <a:buNone/>
          </a:pPr>
          <a:r>
            <a:rPr lang="it-IT" sz="1700" kern="1200" dirty="0"/>
            <a:t>CSDDD </a:t>
          </a:r>
        </a:p>
        <a:p>
          <a:pPr marL="0" lvl="0" indent="0" algn="ctr" defTabSz="755650">
            <a:lnSpc>
              <a:spcPct val="90000"/>
            </a:lnSpc>
            <a:spcBef>
              <a:spcPct val="0"/>
            </a:spcBef>
            <a:spcAft>
              <a:spcPct val="35000"/>
            </a:spcAft>
            <a:buNone/>
          </a:pPr>
          <a:r>
            <a:rPr lang="it-IT" sz="1700" kern="1200" dirty="0"/>
            <a:t>24.4.24</a:t>
          </a:r>
        </a:p>
      </dsp:txBody>
      <dsp:txXfrm rot="-5400000">
        <a:off x="3909687" y="3722953"/>
        <a:ext cx="1202866" cy="1382606"/>
      </dsp:txXfrm>
    </dsp:sp>
    <dsp:sp modelId="{E032F4B2-F1D2-4A16-AAAA-DECF7C005DEA}">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F11F387A-0C54-47AC-80E7-A2D1D04C2509}">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2022380" y="3722953"/>
        <a:ext cx="1202866" cy="13826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F6C7-4CB3-4DE7-B7E7-6E821C0D1546}">
      <dsp:nvSpPr>
        <dsp:cNvPr id="0" name=""/>
        <dsp:cNvSpPr/>
      </dsp:nvSpPr>
      <dsp:spPr>
        <a:xfrm>
          <a:off x="0" y="70142"/>
          <a:ext cx="6263640" cy="175165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Società europee a responsabilità limitata con una soglia di fatturato netto mondiale superiore a 450 milioni di Euro e oltre 1000 dipendenti </a:t>
          </a:r>
          <a:endParaRPr lang="en-US" sz="1900" kern="1200" dirty="0"/>
        </a:p>
      </dsp:txBody>
      <dsp:txXfrm>
        <a:off x="85509" y="155651"/>
        <a:ext cx="6092622" cy="1580636"/>
      </dsp:txXfrm>
    </dsp:sp>
    <dsp:sp modelId="{6BBF5B97-6D2F-4DE9-833F-2227D5E097B3}">
      <dsp:nvSpPr>
        <dsp:cNvPr id="0" name=""/>
        <dsp:cNvSpPr/>
      </dsp:nvSpPr>
      <dsp:spPr>
        <a:xfrm>
          <a:off x="0" y="1876516"/>
          <a:ext cx="6263640" cy="175165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Sebbene le piccole e medie imprese (PMI) non siano direttamente interessate dalla Direttiva, possono esserlo indirettamente, ad es. come fornitori di aziende di maggiori dimensioni.</a:t>
          </a:r>
        </a:p>
      </dsp:txBody>
      <dsp:txXfrm>
        <a:off x="85509" y="1962025"/>
        <a:ext cx="6092622" cy="1580636"/>
      </dsp:txXfrm>
    </dsp:sp>
    <dsp:sp modelId="{85178AD2-2EF3-4221-A700-EE440496891F}">
      <dsp:nvSpPr>
        <dsp:cNvPr id="0" name=""/>
        <dsp:cNvSpPr/>
      </dsp:nvSpPr>
      <dsp:spPr>
        <a:xfrm>
          <a:off x="0" y="3682891"/>
          <a:ext cx="6263640" cy="175165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La </a:t>
          </a:r>
          <a:r>
            <a:rPr lang="en-US" sz="1900" kern="1200" dirty="0" err="1"/>
            <a:t>Direttiva</a:t>
          </a:r>
          <a:r>
            <a:rPr lang="en-US" sz="1900" kern="1200" dirty="0"/>
            <a:t> </a:t>
          </a:r>
          <a:r>
            <a:rPr lang="en-US" sz="1900" kern="1200" dirty="0" err="1"/>
            <a:t>impatta</a:t>
          </a:r>
          <a:r>
            <a:rPr lang="en-US" sz="1900" kern="1200" dirty="0"/>
            <a:t> </a:t>
          </a:r>
          <a:r>
            <a:rPr lang="en-US" sz="1900" kern="1200" dirty="0" err="1"/>
            <a:t>anche</a:t>
          </a:r>
          <a:r>
            <a:rPr lang="en-US" sz="1900" kern="1200" dirty="0"/>
            <a:t> </a:t>
          </a:r>
          <a:r>
            <a:rPr lang="en-US" sz="1900" kern="1200" dirty="0" err="1"/>
            <a:t>su</a:t>
          </a:r>
          <a:r>
            <a:rPr lang="en-US" sz="1900" kern="1200" dirty="0"/>
            <a:t> </a:t>
          </a:r>
          <a:r>
            <a:rPr lang="en-US" sz="1900" kern="1200" dirty="0" err="1"/>
            <a:t>imprese</a:t>
          </a:r>
          <a:r>
            <a:rPr lang="en-US" sz="1900" kern="1200" dirty="0"/>
            <a:t> extra UE </a:t>
          </a:r>
          <a:r>
            <a:rPr lang="en-US" sz="1900" kern="1200" dirty="0" err="1"/>
            <a:t>che</a:t>
          </a:r>
          <a:r>
            <a:rPr lang="en-US" sz="1900" kern="1200" dirty="0"/>
            <a:t> </a:t>
          </a:r>
          <a:r>
            <a:rPr lang="en-US" sz="1900" kern="1200" dirty="0" err="1"/>
            <a:t>appartengano</a:t>
          </a:r>
          <a:r>
            <a:rPr lang="en-US" sz="1900" kern="1200" dirty="0"/>
            <a:t> </a:t>
          </a:r>
          <a:r>
            <a:rPr lang="en-US" sz="1900" kern="1200" dirty="0" err="1"/>
            <a:t>alla</a:t>
          </a:r>
          <a:r>
            <a:rPr lang="en-US" sz="1900" kern="1200" dirty="0"/>
            <a:t> </a:t>
          </a:r>
          <a:r>
            <a:rPr lang="en-US" sz="1900" i="1" kern="1200" dirty="0"/>
            <a:t>chain of activities </a:t>
          </a:r>
          <a:r>
            <a:rPr lang="en-US" sz="1900" i="0" kern="1200" dirty="0"/>
            <a:t> di </a:t>
          </a:r>
          <a:r>
            <a:rPr lang="en-US" sz="1900" i="0" kern="1200" dirty="0" err="1"/>
            <a:t>un’impresa</a:t>
          </a:r>
          <a:r>
            <a:rPr lang="en-US" sz="1900" i="0" kern="1200" dirty="0"/>
            <a:t> UE </a:t>
          </a:r>
          <a:r>
            <a:rPr lang="en-US" sz="1900" i="0" kern="1200" dirty="0" err="1"/>
            <a:t>destinataria</a:t>
          </a:r>
          <a:r>
            <a:rPr lang="en-US" sz="1900" i="0" kern="1200" dirty="0"/>
            <a:t> </a:t>
          </a:r>
          <a:r>
            <a:rPr lang="en-US" sz="1900" i="0" kern="1200" dirty="0" err="1"/>
            <a:t>della</a:t>
          </a:r>
          <a:r>
            <a:rPr lang="en-US" sz="1900" i="0" kern="1200" dirty="0"/>
            <a:t> </a:t>
          </a:r>
          <a:r>
            <a:rPr lang="en-US" sz="1900" i="0" kern="1200" dirty="0" err="1"/>
            <a:t>Direttiva</a:t>
          </a:r>
          <a:endParaRPr lang="en-US" sz="1900" i="0" kern="1200" dirty="0"/>
        </a:p>
        <a:p>
          <a:pPr marL="0" lvl="0" indent="0" algn="l" defTabSz="844550">
            <a:lnSpc>
              <a:spcPct val="90000"/>
            </a:lnSpc>
            <a:spcBef>
              <a:spcPct val="0"/>
            </a:spcBef>
            <a:spcAft>
              <a:spcPct val="35000"/>
            </a:spcAft>
            <a:buNone/>
          </a:pPr>
          <a:r>
            <a:rPr lang="en-US" sz="1900" i="0" kern="1200" dirty="0" err="1"/>
            <a:t>Oppure</a:t>
          </a:r>
          <a:r>
            <a:rPr lang="en-US" sz="1900" i="0" kern="1200" dirty="0"/>
            <a:t> </a:t>
          </a:r>
          <a:r>
            <a:rPr lang="en-US" sz="1900" i="0" kern="1200" dirty="0" err="1"/>
            <a:t>su</a:t>
          </a:r>
          <a:r>
            <a:rPr lang="en-US" sz="1900" i="0" kern="1200" dirty="0"/>
            <a:t> </a:t>
          </a:r>
          <a:r>
            <a:rPr lang="en-US" sz="1900" i="0" kern="1200" dirty="0" err="1"/>
            <a:t>imprese</a:t>
          </a:r>
          <a:r>
            <a:rPr lang="en-US" sz="1900" i="0" kern="1200" dirty="0"/>
            <a:t> extra UE </a:t>
          </a:r>
          <a:r>
            <a:rPr lang="en-US" sz="1900" i="0" kern="1200" dirty="0" err="1"/>
            <a:t>che</a:t>
          </a:r>
          <a:r>
            <a:rPr lang="en-US" sz="1900" i="0" kern="1200" dirty="0"/>
            <a:t> </a:t>
          </a:r>
          <a:r>
            <a:rPr lang="en-US" sz="1900" i="0" kern="1200" dirty="0" err="1"/>
            <a:t>superino</a:t>
          </a:r>
          <a:r>
            <a:rPr lang="en-US" sz="1900" i="0" kern="1200" dirty="0"/>
            <a:t> le </a:t>
          </a:r>
          <a:r>
            <a:rPr lang="en-US" sz="1900" i="0" kern="1200" dirty="0" err="1"/>
            <a:t>sogie</a:t>
          </a:r>
          <a:r>
            <a:rPr lang="en-US" sz="1900" i="0" kern="1200" dirty="0"/>
            <a:t> indicate </a:t>
          </a:r>
          <a:r>
            <a:rPr lang="en-US" sz="1900" i="0" kern="1200" dirty="0" err="1"/>
            <a:t>su</a:t>
          </a:r>
          <a:r>
            <a:rPr lang="en-US" sz="1900" i="0" kern="1200" dirty="0"/>
            <a:t> </a:t>
          </a:r>
          <a:r>
            <a:rPr lang="en-US" sz="1900" i="0" kern="1200" dirty="0" err="1"/>
            <a:t>suolo</a:t>
          </a:r>
          <a:r>
            <a:rPr lang="en-US" sz="1900" i="0" kern="1200" dirty="0"/>
            <a:t> </a:t>
          </a:r>
          <a:r>
            <a:rPr lang="en-US" sz="1900" i="0" kern="1200" dirty="0" err="1"/>
            <a:t>europeo</a:t>
          </a:r>
          <a:endParaRPr lang="en-US" sz="1900" kern="1200" dirty="0"/>
        </a:p>
      </dsp:txBody>
      <dsp:txXfrm>
        <a:off x="85509" y="3768400"/>
        <a:ext cx="6092622" cy="15806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5BC6A-C38B-4899-9764-DD145202DAE8}">
      <dsp:nvSpPr>
        <dsp:cNvPr id="0" name=""/>
        <dsp:cNvSpPr/>
      </dsp:nvSpPr>
      <dsp:spPr>
        <a:xfrm>
          <a:off x="878956" y="0"/>
          <a:ext cx="9961507" cy="52794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6F84A-6168-4D2D-BA2E-4997E03A6283}">
      <dsp:nvSpPr>
        <dsp:cNvPr id="0" name=""/>
        <dsp:cNvSpPr/>
      </dsp:nvSpPr>
      <dsp:spPr>
        <a:xfrm>
          <a:off x="588053" y="1583841"/>
          <a:ext cx="3772188" cy="211178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Flussi informativi e</a:t>
          </a:r>
        </a:p>
        <a:p>
          <a:pPr marL="0" lvl="0" indent="0" algn="ctr" defTabSz="1244600">
            <a:lnSpc>
              <a:spcPct val="90000"/>
            </a:lnSpc>
            <a:spcBef>
              <a:spcPct val="0"/>
            </a:spcBef>
            <a:spcAft>
              <a:spcPct val="35000"/>
            </a:spcAft>
            <a:buNone/>
          </a:pPr>
          <a:r>
            <a:rPr lang="it-IT" sz="2800" kern="1200" dirty="0"/>
            <a:t>Rendicontazione</a:t>
          </a:r>
        </a:p>
      </dsp:txBody>
      <dsp:txXfrm>
        <a:off x="691142" y="1686930"/>
        <a:ext cx="3566010" cy="1905611"/>
      </dsp:txXfrm>
    </dsp:sp>
    <dsp:sp modelId="{C0869BE1-872F-48D1-9923-50822F53BBD0}">
      <dsp:nvSpPr>
        <dsp:cNvPr id="0" name=""/>
        <dsp:cNvSpPr/>
      </dsp:nvSpPr>
      <dsp:spPr>
        <a:xfrm>
          <a:off x="4673828" y="1761686"/>
          <a:ext cx="3018882" cy="17561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Supply Chain/</a:t>
          </a:r>
        </a:p>
        <a:p>
          <a:pPr marL="0" lvl="0" indent="0" algn="ctr" defTabSz="1244600">
            <a:lnSpc>
              <a:spcPct val="90000"/>
            </a:lnSpc>
            <a:spcBef>
              <a:spcPct val="0"/>
            </a:spcBef>
            <a:spcAft>
              <a:spcPct val="35000"/>
            </a:spcAft>
            <a:buNone/>
          </a:pPr>
          <a:r>
            <a:rPr lang="it-IT" sz="2800" kern="1200" dirty="0"/>
            <a:t>Chain of activities</a:t>
          </a:r>
        </a:p>
      </dsp:txBody>
      <dsp:txXfrm>
        <a:off x="4759554" y="1847412"/>
        <a:ext cx="2847430" cy="1584648"/>
      </dsp:txXfrm>
    </dsp:sp>
    <dsp:sp modelId="{A9D93BEE-EBE6-4348-B453-0D1F79BD3FB2}">
      <dsp:nvSpPr>
        <dsp:cNvPr id="0" name=""/>
        <dsp:cNvSpPr/>
      </dsp:nvSpPr>
      <dsp:spPr>
        <a:xfrm>
          <a:off x="8551909" y="883646"/>
          <a:ext cx="3125069" cy="34954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INTELLIGENZA </a:t>
          </a:r>
        </a:p>
        <a:p>
          <a:pPr marL="0" lvl="0" indent="0" algn="ctr" defTabSz="1244600">
            <a:lnSpc>
              <a:spcPct val="90000"/>
            </a:lnSpc>
            <a:spcBef>
              <a:spcPct val="0"/>
            </a:spcBef>
            <a:spcAft>
              <a:spcPct val="35000"/>
            </a:spcAft>
            <a:buNone/>
          </a:pPr>
          <a:r>
            <a:rPr lang="it-IT" sz="2800" kern="1200" dirty="0"/>
            <a:t>ARTIFICIALE</a:t>
          </a:r>
        </a:p>
      </dsp:txBody>
      <dsp:txXfrm>
        <a:off x="8704462" y="1036199"/>
        <a:ext cx="2819963" cy="31903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69E6C-E1CE-4BA4-BDE0-82FE7968D240}" type="datetimeFigureOut">
              <a:rPr lang="it-IT" smtClean="0"/>
              <a:t>27/05/24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59555-23AE-4CE3-B1D1-234C228C9EB3}" type="slidenum">
              <a:rPr lang="it-IT" smtClean="0"/>
              <a:t>‹N›</a:t>
            </a:fld>
            <a:endParaRPr lang="it-IT"/>
          </a:p>
        </p:txBody>
      </p:sp>
    </p:spTree>
    <p:extLst>
      <p:ext uri="{BB962C8B-B14F-4D97-AF65-F5344CB8AC3E}">
        <p14:creationId xmlns:p14="http://schemas.microsoft.com/office/powerpoint/2010/main" val="345594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8D2CB8-6F55-4148-8F24-2BFF4B92ED00}" type="datetime1">
              <a:rPr lang="it-IT" smtClean="0"/>
              <a:t>27/05/24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7A164A-75E4-41BC-B794-304459768175}" type="slidenum">
              <a:rPr lang="it-IT" smtClean="0"/>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92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421ACF1-5C8A-4647-80B7-C70DE1127AEA}" type="datetime1">
              <a:rPr lang="it-IT" smtClean="0"/>
              <a:t>27/05/24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140293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2BFBC92-8E1A-4AD4-93B2-E800AE7B026F}" type="datetime1">
              <a:rPr lang="it-IT" smtClean="0"/>
              <a:t>27/05/24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3574882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F30E651-3893-4F6B-A984-95262DAFF3B6}" type="datetime1">
              <a:rPr lang="it-IT" smtClean="0"/>
              <a:t>27/05/24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7A164A-75E4-41BC-B794-304459768175}" type="slidenum">
              <a:rPr lang="it-IT" smtClean="0"/>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5129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AD50890-1AFF-4AEC-85C0-84E6310CCDDE}" type="datetime1">
              <a:rPr lang="it-IT" smtClean="0"/>
              <a:t>27/05/24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3800320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F38FACD-4B63-4237-83ED-54B7646DF606}" type="datetime1">
              <a:rPr lang="it-IT" smtClean="0"/>
              <a:t>27/05/24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7A164A-75E4-41BC-B794-304459768175}" type="slidenum">
              <a:rPr lang="it-IT" smtClean="0"/>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299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99A181-1820-4372-8C80-C36223D2BED7}" type="datetime1">
              <a:rPr lang="it-IT" smtClean="0"/>
              <a:t>27/05/24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3434512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0264BA7-ADB6-4DA7-B4E0-78304907CE24}" type="datetime1">
              <a:rPr lang="it-IT" smtClean="0"/>
              <a:t>27/05/24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726367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AC0570-A1BF-4521-9A6B-FDCC64948668}" type="datetime1">
              <a:rPr lang="it-IT" smtClean="0"/>
              <a:t>27/05/24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82495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3955A6B-4084-43C4-976A-4B37F60A6C6A}" type="datetime1">
              <a:rPr lang="it-IT" smtClean="0"/>
              <a:t>27/05/24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304102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6FAE379-5B35-49AC-AE35-934E25B27FCA}" type="datetime1">
              <a:rPr lang="it-IT" smtClean="0"/>
              <a:t>27/05/24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227079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61412AE-58B9-4804-9AA6-98F6E5925829}" type="datetime1">
              <a:rPr lang="it-IT" smtClean="0"/>
              <a:t>27/05/24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399048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6406CF4-D927-4C8E-B3D8-C22E3132E5E7}" type="datetime1">
              <a:rPr lang="it-IT" smtClean="0"/>
              <a:t>27/05/24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409420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3A9AF4A-0E34-413A-A5FF-6DC57DC940FF}" type="datetime1">
              <a:rPr lang="it-IT" smtClean="0"/>
              <a:t>27/05/24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120916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42917-9C4F-47AE-8AA9-1FF9262A4CBE}" type="datetime1">
              <a:rPr lang="it-IT" smtClean="0"/>
              <a:t>27/05/24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122145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AE8D85D-FB52-4DDC-9EF9-421E74A7B62B}" type="datetime1">
              <a:rPr lang="it-IT" smtClean="0"/>
              <a:t>27/05/24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255365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F3BFF7C-DBCE-4124-ACED-BEA4C2806D70}" type="datetime1">
              <a:rPr lang="it-IT" smtClean="0"/>
              <a:t>27/05/24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E7A164A-75E4-41BC-B794-304459768175}" type="slidenum">
              <a:rPr lang="it-IT" smtClean="0"/>
              <a:t>‹N›</a:t>
            </a:fld>
            <a:endParaRPr lang="it-IT"/>
          </a:p>
        </p:txBody>
      </p:sp>
    </p:spTree>
    <p:extLst>
      <p:ext uri="{BB962C8B-B14F-4D97-AF65-F5344CB8AC3E}">
        <p14:creationId xmlns:p14="http://schemas.microsoft.com/office/powerpoint/2010/main" val="49552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2B02F3-C82E-4FD9-98CD-F7C8FF462A41}" type="datetime1">
              <a:rPr lang="it-IT" smtClean="0"/>
              <a:t>27/05/24</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E7A164A-75E4-41BC-B794-304459768175}" type="slidenum">
              <a:rPr lang="it-IT" smtClean="0"/>
              <a:t>‹N›</a:t>
            </a:fld>
            <a:endParaRPr lang="it-IT"/>
          </a:p>
        </p:txBody>
      </p:sp>
    </p:spTree>
    <p:extLst>
      <p:ext uri="{BB962C8B-B14F-4D97-AF65-F5344CB8AC3E}">
        <p14:creationId xmlns:p14="http://schemas.microsoft.com/office/powerpoint/2010/main" val="409006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hyperlink" Target="https://www.instagram.com/p/BUo-3c5D0v8/?utm_source=ig_web_copy_link" TargetMode="External"/><Relationship Id="rId1" Type="http://schemas.openxmlformats.org/officeDocument/2006/relationships/slideLayout" Target="../slideLayouts/slideLayout2.xml"/><Relationship Id="rId6" Type="http://schemas.openxmlformats.org/officeDocument/2006/relationships/hyperlink" Target="https://okhaos.com/plantoids/" TargetMode="External"/><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a:extLst>
              <a:ext uri="{FF2B5EF4-FFF2-40B4-BE49-F238E27FC236}">
                <a16:creationId xmlns:a16="http://schemas.microsoft.com/office/drawing/2014/main" id="{C8F82C5A-82E4-3646-A999-B4767A69F203}"/>
              </a:ext>
            </a:extLst>
          </p:cNvPr>
          <p:cNvSpPr/>
          <p:nvPr/>
        </p:nvSpPr>
        <p:spPr>
          <a:xfrm>
            <a:off x="5184396" y="5058561"/>
            <a:ext cx="5914239" cy="14974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Prof.ssa Avv. Mia Callegari</a:t>
            </a:r>
          </a:p>
          <a:p>
            <a:pPr algn="ctr"/>
            <a:r>
              <a:rPr lang="it-IT" dirty="0"/>
              <a:t>Ordinaria diritto commerciale</a:t>
            </a:r>
          </a:p>
          <a:p>
            <a:pPr algn="ctr"/>
            <a:r>
              <a:rPr lang="it-IT" dirty="0"/>
              <a:t>Dipartimento Giurisprudenza UNITO</a:t>
            </a:r>
          </a:p>
          <a:p>
            <a:pPr algn="ctr"/>
            <a:r>
              <a:rPr lang="it-IT" i="1" dirty="0"/>
              <a:t>Studio Legale Fenoglio Callegari - Torino</a:t>
            </a:r>
          </a:p>
        </p:txBody>
      </p:sp>
      <p:pic>
        <p:nvPicPr>
          <p:cNvPr id="3" name="Immagine 2">
            <a:extLst>
              <a:ext uri="{FF2B5EF4-FFF2-40B4-BE49-F238E27FC236}">
                <a16:creationId xmlns:a16="http://schemas.microsoft.com/office/drawing/2014/main" id="{B6554500-03C0-FBB5-926B-55A5E695F966}"/>
              </a:ext>
            </a:extLst>
          </p:cNvPr>
          <p:cNvPicPr>
            <a:picLocks noChangeAspect="1"/>
          </p:cNvPicPr>
          <p:nvPr/>
        </p:nvPicPr>
        <p:blipFill rotWithShape="1">
          <a:blip r:embed="rId2"/>
          <a:srcRect t="12244"/>
          <a:stretch/>
        </p:blipFill>
        <p:spPr>
          <a:xfrm>
            <a:off x="1343809" y="302004"/>
            <a:ext cx="9504381" cy="1262607"/>
          </a:xfrm>
          <a:prstGeom prst="rect">
            <a:avLst/>
          </a:prstGeom>
        </p:spPr>
      </p:pic>
      <p:sp>
        <p:nvSpPr>
          <p:cNvPr id="4" name="Rettangolo 3">
            <a:extLst>
              <a:ext uri="{FF2B5EF4-FFF2-40B4-BE49-F238E27FC236}">
                <a16:creationId xmlns:a16="http://schemas.microsoft.com/office/drawing/2014/main" id="{1DAE3437-EF53-699B-FCFE-F1769079D70E}"/>
              </a:ext>
            </a:extLst>
          </p:cNvPr>
          <p:cNvSpPr/>
          <p:nvPr/>
        </p:nvSpPr>
        <p:spPr>
          <a:xfrm>
            <a:off x="981512" y="2072081"/>
            <a:ext cx="10595295" cy="23573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i="1" dirty="0"/>
              <a:t>IMPRESA, SOSTENIBILITA’ E INTELLIGENZA ARTIFICIALE</a:t>
            </a:r>
          </a:p>
          <a:p>
            <a:pPr algn="ctr"/>
            <a:r>
              <a:rPr lang="it-IT" sz="3200" b="1" i="1" dirty="0"/>
              <a:t>21 maggio 2024</a:t>
            </a:r>
          </a:p>
        </p:txBody>
      </p:sp>
      <p:sp>
        <p:nvSpPr>
          <p:cNvPr id="6" name="Segnaposto numero diapositiva 5">
            <a:extLst>
              <a:ext uri="{FF2B5EF4-FFF2-40B4-BE49-F238E27FC236}">
                <a16:creationId xmlns:a16="http://schemas.microsoft.com/office/drawing/2014/main" id="{3DD89561-E557-EF0D-8918-7476DE8C398A}"/>
              </a:ext>
            </a:extLst>
          </p:cNvPr>
          <p:cNvSpPr>
            <a:spLocks noGrp="1"/>
          </p:cNvSpPr>
          <p:nvPr>
            <p:ph type="sldNum" sz="quarter" idx="12"/>
          </p:nvPr>
        </p:nvSpPr>
        <p:spPr/>
        <p:txBody>
          <a:bodyPr/>
          <a:lstStyle/>
          <a:p>
            <a:fld id="{5E7A164A-75E4-41BC-B794-304459768175}" type="slidenum">
              <a:rPr lang="it-IT" smtClean="0"/>
              <a:t>1</a:t>
            </a:fld>
            <a:endParaRPr lang="it-IT"/>
          </a:p>
        </p:txBody>
      </p:sp>
    </p:spTree>
    <p:extLst>
      <p:ext uri="{BB962C8B-B14F-4D97-AF65-F5344CB8AC3E}">
        <p14:creationId xmlns:p14="http://schemas.microsoft.com/office/powerpoint/2010/main" val="414833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5AA0C-B0B4-44CE-8354-9BD53535B792}"/>
              </a:ext>
            </a:extLst>
          </p:cNvPr>
          <p:cNvSpPr>
            <a:spLocks noGrp="1"/>
          </p:cNvSpPr>
          <p:nvPr>
            <p:ph type="title"/>
          </p:nvPr>
        </p:nvSpPr>
        <p:spPr>
          <a:xfrm>
            <a:off x="6657714" y="467271"/>
            <a:ext cx="4529329" cy="1796244"/>
          </a:xfrm>
        </p:spPr>
        <p:txBody>
          <a:bodyPr vert="horz" lIns="91440" tIns="45720" rIns="91440" bIns="45720" rtlCol="0" anchor="t">
            <a:normAutofit fontScale="90000"/>
          </a:bodyPr>
          <a:lstStyle/>
          <a:p>
            <a:r>
              <a:rPr lang="it-IT" sz="3600" b="1" dirty="0">
                <a:solidFill>
                  <a:srgbClr val="00B050"/>
                </a:solidFill>
                <a:latin typeface="Montserrat" panose="00000500000000000000" pitchFamily="2" charset="0"/>
              </a:rPr>
              <a:t>La sostenibilità nei movimenti generazionali</a:t>
            </a:r>
          </a:p>
        </p:txBody>
      </p:sp>
      <p:pic>
        <p:nvPicPr>
          <p:cNvPr id="7" name="Segnaposto contenuto 6" descr="Immagine che contiene testo, edificio, persona, casotto&#10;&#10;Descrizione generata automaticamente">
            <a:extLst>
              <a:ext uri="{FF2B5EF4-FFF2-40B4-BE49-F238E27FC236}">
                <a16:creationId xmlns:a16="http://schemas.microsoft.com/office/drawing/2014/main" id="{F0276E9C-88F6-4A93-BE56-858CCAA08B9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001" r="13998"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 name="Segnaposto contenuto 3">
            <a:extLst>
              <a:ext uri="{FF2B5EF4-FFF2-40B4-BE49-F238E27FC236}">
                <a16:creationId xmlns:a16="http://schemas.microsoft.com/office/drawing/2014/main" id="{4FFA5ED5-4C6C-4BB2-93ED-47149B0B6EA5}"/>
              </a:ext>
            </a:extLst>
          </p:cNvPr>
          <p:cNvSpPr>
            <a:spLocks noGrp="1"/>
          </p:cNvSpPr>
          <p:nvPr>
            <p:ph sz="half" idx="1"/>
          </p:nvPr>
        </p:nvSpPr>
        <p:spPr>
          <a:xfrm>
            <a:off x="6570572" y="2571093"/>
            <a:ext cx="4745992" cy="2913872"/>
          </a:xfrm>
        </p:spPr>
        <p:txBody>
          <a:bodyPr vert="horz" lIns="91440" tIns="45720" rIns="91440" bIns="45720" rtlCol="0" anchor="t">
            <a:normAutofit/>
          </a:bodyPr>
          <a:lstStyle/>
          <a:p>
            <a:pPr marL="0" indent="0" algn="just">
              <a:buNone/>
            </a:pPr>
            <a:r>
              <a:rPr lang="it-IT" dirty="0">
                <a:solidFill>
                  <a:schemeClr val="tx1">
                    <a:alpha val="80000"/>
                  </a:schemeClr>
                </a:solidFill>
                <a:latin typeface="Montserrat" panose="00000500000000000000" pitchFamily="2" charset="0"/>
              </a:rPr>
              <a:t>Le nuove generazioni chiedono ai governi una risposta incisiva sulla tutela dell’ambiente e, dunque, anche sulla responsabilità delle imprese per le attività inquinanti da esse portate avanti</a:t>
            </a:r>
          </a:p>
        </p:txBody>
      </p:sp>
      <p:sp>
        <p:nvSpPr>
          <p:cNvPr id="3" name="Segnaposto numero diapositiva 2">
            <a:extLst>
              <a:ext uri="{FF2B5EF4-FFF2-40B4-BE49-F238E27FC236}">
                <a16:creationId xmlns:a16="http://schemas.microsoft.com/office/drawing/2014/main" id="{AC0316AD-5291-A00A-C9A0-A1E495FB9A6E}"/>
              </a:ext>
            </a:extLst>
          </p:cNvPr>
          <p:cNvSpPr>
            <a:spLocks noGrp="1"/>
          </p:cNvSpPr>
          <p:nvPr>
            <p:ph type="sldNum" sz="quarter" idx="12"/>
          </p:nvPr>
        </p:nvSpPr>
        <p:spPr/>
        <p:txBody>
          <a:bodyPr/>
          <a:lstStyle/>
          <a:p>
            <a:fld id="{5E7A164A-75E4-41BC-B794-304459768175}" type="slidenum">
              <a:rPr lang="it-IT" smtClean="0"/>
              <a:t>10</a:t>
            </a:fld>
            <a:endParaRPr lang="it-IT"/>
          </a:p>
        </p:txBody>
      </p:sp>
    </p:spTree>
    <p:extLst>
      <p:ext uri="{BB962C8B-B14F-4D97-AF65-F5344CB8AC3E}">
        <p14:creationId xmlns:p14="http://schemas.microsoft.com/office/powerpoint/2010/main" val="357985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30D9355-73BF-D5C2-8E3C-BD1E06F5423A}"/>
              </a:ext>
            </a:extLst>
          </p:cNvPr>
          <p:cNvSpPr>
            <a:spLocks noGrp="1"/>
          </p:cNvSpPr>
          <p:nvPr>
            <p:ph type="sldNum" sz="quarter" idx="12"/>
          </p:nvPr>
        </p:nvSpPr>
        <p:spPr/>
        <p:txBody>
          <a:bodyPr/>
          <a:lstStyle/>
          <a:p>
            <a:fld id="{5E7A164A-75E4-41BC-B794-304459768175}" type="slidenum">
              <a:rPr lang="it-IT" smtClean="0"/>
              <a:t>11</a:t>
            </a:fld>
            <a:endParaRPr lang="it-IT"/>
          </a:p>
        </p:txBody>
      </p:sp>
      <p:sp>
        <p:nvSpPr>
          <p:cNvPr id="4" name="Rettangolo 3">
            <a:extLst>
              <a:ext uri="{FF2B5EF4-FFF2-40B4-BE49-F238E27FC236}">
                <a16:creationId xmlns:a16="http://schemas.microsoft.com/office/drawing/2014/main" id="{FB6BB4C8-E545-D5A0-3722-221BB5223F36}"/>
              </a:ext>
            </a:extLst>
          </p:cNvPr>
          <p:cNvSpPr/>
          <p:nvPr/>
        </p:nvSpPr>
        <p:spPr>
          <a:xfrm>
            <a:off x="1669410" y="1577130"/>
            <a:ext cx="8539992" cy="41525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it-IT" sz="3600" dirty="0"/>
          </a:p>
          <a:p>
            <a:r>
              <a:rPr lang="it-IT" sz="3600" dirty="0"/>
              <a:t>	II. LA SOSTENIBILITA’ A LIVELLO 	INTERNAZIONALE; 	EUROPEO E 	INTERNO</a:t>
            </a:r>
          </a:p>
          <a:p>
            <a:endParaRPr lang="it-IT" sz="2400" dirty="0"/>
          </a:p>
        </p:txBody>
      </p:sp>
    </p:spTree>
    <p:extLst>
      <p:ext uri="{BB962C8B-B14F-4D97-AF65-F5344CB8AC3E}">
        <p14:creationId xmlns:p14="http://schemas.microsoft.com/office/powerpoint/2010/main" val="364315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3FFD91-15B8-49A5-B5F1-D7E4D8078531}"/>
              </a:ext>
            </a:extLst>
          </p:cNvPr>
          <p:cNvSpPr>
            <a:spLocks noGrp="1"/>
          </p:cNvSpPr>
          <p:nvPr>
            <p:ph type="title"/>
          </p:nvPr>
        </p:nvSpPr>
        <p:spPr>
          <a:xfrm>
            <a:off x="643467" y="321734"/>
            <a:ext cx="10905066" cy="1135737"/>
          </a:xfrm>
        </p:spPr>
        <p:txBody>
          <a:bodyPr>
            <a:normAutofit fontScale="90000"/>
          </a:bodyPr>
          <a:lstStyle/>
          <a:p>
            <a:r>
              <a:rPr lang="it-IT" sz="3600" b="1">
                <a:solidFill>
                  <a:srgbClr val="C00000"/>
                </a:solidFill>
                <a:latin typeface="Montserrat" panose="00000500000000000000" pitchFamily="2" charset="0"/>
              </a:rPr>
              <a:t>Gli obiettivi dell’Agenda 2030 delle Nazioni Unite per lo sviluppo sostenibile</a:t>
            </a:r>
            <a:endParaRPr lang="it-IT" sz="3600" b="1" dirty="0">
              <a:solidFill>
                <a:srgbClr val="C00000"/>
              </a:solidFill>
              <a:latin typeface="Montserrat" panose="00000500000000000000" pitchFamily="2" charset="0"/>
            </a:endParaRPr>
          </a:p>
        </p:txBody>
      </p:sp>
      <p:sp>
        <p:nvSpPr>
          <p:cNvPr id="8" name="Content Placeholder 8">
            <a:extLst>
              <a:ext uri="{FF2B5EF4-FFF2-40B4-BE49-F238E27FC236}">
                <a16:creationId xmlns:a16="http://schemas.microsoft.com/office/drawing/2014/main" id="{CBDBDFF6-874D-6EAE-77DC-49F1C1564490}"/>
              </a:ext>
            </a:extLst>
          </p:cNvPr>
          <p:cNvSpPr>
            <a:spLocks noGrp="1"/>
          </p:cNvSpPr>
          <p:nvPr>
            <p:ph idx="1"/>
          </p:nvPr>
        </p:nvSpPr>
        <p:spPr>
          <a:xfrm>
            <a:off x="1014060" y="1983719"/>
            <a:ext cx="4008384" cy="4393982"/>
          </a:xfrm>
        </p:spPr>
        <p:txBody>
          <a:bodyPr>
            <a:normAutofit fontScale="92500" lnSpcReduction="10000"/>
          </a:bodyPr>
          <a:lstStyle/>
          <a:p>
            <a:pPr marL="0" indent="0">
              <a:buFontTx/>
              <a:buNone/>
            </a:pPr>
            <a:r>
              <a:rPr lang="it-IT" altLang="it-IT" sz="2400" dirty="0">
                <a:latin typeface="Montserrat" panose="00000500000000000000" pitchFamily="2" charset="0"/>
              </a:rPr>
              <a:t>La sostenibilità dell’impresa è altresì parte del Programma di azione per le persone, il pianeta e la prosperità, sottoscritto dai governi dei 193 Paesi membri dell’ONU che ingloba 17 Obiettivi per lo Sviluppo Sostenibile – cd. </a:t>
            </a:r>
            <a:r>
              <a:rPr lang="it-IT" altLang="it-IT" sz="2400" i="1" dirty="0" err="1">
                <a:latin typeface="Montserrat" panose="00000500000000000000" pitchFamily="2" charset="0"/>
              </a:rPr>
              <a:t>Sustainable</a:t>
            </a:r>
            <a:r>
              <a:rPr lang="it-IT" altLang="it-IT" sz="2400" i="1" dirty="0">
                <a:latin typeface="Montserrat" panose="00000500000000000000" pitchFamily="2" charset="0"/>
              </a:rPr>
              <a:t> Development Goals, </a:t>
            </a:r>
            <a:r>
              <a:rPr lang="it-IT" altLang="it-IT" sz="2400" i="1" dirty="0" err="1">
                <a:latin typeface="Montserrat" panose="00000500000000000000" pitchFamily="2" charset="0"/>
              </a:rPr>
              <a:t>SDGs</a:t>
            </a:r>
            <a:r>
              <a:rPr lang="it-IT" altLang="it-IT" sz="2400" i="1" dirty="0">
                <a:latin typeface="Montserrat" panose="00000500000000000000" pitchFamily="2" charset="0"/>
              </a:rPr>
              <a:t> </a:t>
            </a:r>
            <a:r>
              <a:rPr lang="it-IT" altLang="it-IT" sz="2400" dirty="0">
                <a:latin typeface="Montserrat" panose="00000500000000000000" pitchFamily="2" charset="0"/>
              </a:rPr>
              <a:t>– in un grande piano programmatico per un totale di 169 ‘target’ o traguardi.</a:t>
            </a:r>
          </a:p>
        </p:txBody>
      </p:sp>
      <p:pic>
        <p:nvPicPr>
          <p:cNvPr id="5" name="Segnaposto contenuto 4">
            <a:extLst>
              <a:ext uri="{FF2B5EF4-FFF2-40B4-BE49-F238E27FC236}">
                <a16:creationId xmlns:a16="http://schemas.microsoft.com/office/drawing/2014/main" id="{C2970FA8-1F06-4003-979F-A58A42F9C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616" y="2430335"/>
            <a:ext cx="6253212" cy="3095339"/>
          </a:xfrm>
          <a:prstGeom prst="rect">
            <a:avLst/>
          </a:prstGeom>
        </p:spPr>
      </p:pic>
      <p:sp>
        <p:nvSpPr>
          <p:cNvPr id="3" name="Segnaposto numero diapositiva 2">
            <a:extLst>
              <a:ext uri="{FF2B5EF4-FFF2-40B4-BE49-F238E27FC236}">
                <a16:creationId xmlns:a16="http://schemas.microsoft.com/office/drawing/2014/main" id="{686D47FD-9180-9C74-C29B-13FBF56FB3F0}"/>
              </a:ext>
            </a:extLst>
          </p:cNvPr>
          <p:cNvSpPr>
            <a:spLocks noGrp="1"/>
          </p:cNvSpPr>
          <p:nvPr>
            <p:ph type="sldNum" sz="quarter" idx="12"/>
          </p:nvPr>
        </p:nvSpPr>
        <p:spPr/>
        <p:txBody>
          <a:bodyPr/>
          <a:lstStyle/>
          <a:p>
            <a:fld id="{5E7A164A-75E4-41BC-B794-304459768175}" type="slidenum">
              <a:rPr lang="it-IT" smtClean="0"/>
              <a:t>12</a:t>
            </a:fld>
            <a:endParaRPr lang="it-IT"/>
          </a:p>
        </p:txBody>
      </p:sp>
    </p:spTree>
    <p:extLst>
      <p:ext uri="{BB962C8B-B14F-4D97-AF65-F5344CB8AC3E}">
        <p14:creationId xmlns:p14="http://schemas.microsoft.com/office/powerpoint/2010/main" val="315192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1539FF-7233-ECE9-D4D3-3864EFED22E4}"/>
              </a:ext>
            </a:extLst>
          </p:cNvPr>
          <p:cNvSpPr>
            <a:spLocks noGrp="1"/>
          </p:cNvSpPr>
          <p:nvPr>
            <p:ph type="title"/>
          </p:nvPr>
        </p:nvSpPr>
        <p:spPr/>
        <p:txBody>
          <a:bodyPr/>
          <a:lstStyle/>
          <a:p>
            <a:pPr algn="ctr"/>
            <a:r>
              <a:rPr lang="it-IT" b="1" i="1" dirty="0">
                <a:solidFill>
                  <a:srgbClr val="00B050"/>
                </a:solidFill>
              </a:rPr>
              <a:t>Il cammino verso la sostenibilità </a:t>
            </a:r>
            <a:br>
              <a:rPr lang="it-IT" b="1" i="1" dirty="0">
                <a:solidFill>
                  <a:srgbClr val="00B050"/>
                </a:solidFill>
              </a:rPr>
            </a:br>
            <a:r>
              <a:rPr lang="it-IT" b="1" i="1" dirty="0">
                <a:solidFill>
                  <a:srgbClr val="00B050"/>
                </a:solidFill>
              </a:rPr>
              <a:t>a livello internazionale…</a:t>
            </a:r>
          </a:p>
        </p:txBody>
      </p:sp>
      <p:sp>
        <p:nvSpPr>
          <p:cNvPr id="3" name="Segnaposto contenuto 2">
            <a:extLst>
              <a:ext uri="{FF2B5EF4-FFF2-40B4-BE49-F238E27FC236}">
                <a16:creationId xmlns:a16="http://schemas.microsoft.com/office/drawing/2014/main" id="{7D1960F8-A0C8-4042-B6D9-5F2D7B20B07E}"/>
              </a:ext>
            </a:extLst>
          </p:cNvPr>
          <p:cNvSpPr>
            <a:spLocks noGrp="1"/>
          </p:cNvSpPr>
          <p:nvPr>
            <p:ph idx="1"/>
          </p:nvPr>
        </p:nvSpPr>
        <p:spPr/>
        <p:txBody>
          <a:bodyPr anchor="ctr">
            <a:normAutofit/>
          </a:bodyPr>
          <a:lstStyle/>
          <a:p>
            <a:pPr marL="0" indent="0" algn="just">
              <a:buNone/>
            </a:pPr>
            <a:r>
              <a:rPr lang="it-IT" b="1" dirty="0">
                <a:solidFill>
                  <a:srgbClr val="C00000"/>
                </a:solidFill>
                <a:latin typeface="Montserrat" panose="00000500000000000000" pitchFamily="2" charset="0"/>
              </a:rPr>
              <a:t>2000: Global Compact delle Nazioni Unite del 2000</a:t>
            </a:r>
          </a:p>
          <a:p>
            <a:pPr marL="0" indent="0" algn="just">
              <a:buNone/>
            </a:pPr>
            <a:r>
              <a:rPr lang="it-IT" altLang="it-IT" b="1" dirty="0">
                <a:solidFill>
                  <a:srgbClr val="C00000"/>
                </a:solidFill>
                <a:latin typeface="Montserrat" panose="00000500000000000000" pitchFamily="2" charset="0"/>
              </a:rPr>
              <a:t>2011: Principi Guida su Impresa e Diritti Umani (GP) </a:t>
            </a:r>
            <a:br>
              <a:rPr lang="it-IT" altLang="it-IT" b="1" dirty="0">
                <a:solidFill>
                  <a:srgbClr val="C00000"/>
                </a:solidFill>
                <a:latin typeface="Montserrat" panose="00000500000000000000" pitchFamily="2" charset="0"/>
              </a:rPr>
            </a:br>
            <a:r>
              <a:rPr lang="it-IT" altLang="it-IT" b="1" dirty="0">
                <a:solidFill>
                  <a:srgbClr val="C00000"/>
                </a:solidFill>
                <a:latin typeface="Montserrat" panose="00000500000000000000" pitchFamily="2" charset="0"/>
              </a:rPr>
              <a:t>del Consiglio dei Diritti Umani delle Nazioni Unite </a:t>
            </a:r>
          </a:p>
          <a:p>
            <a:pPr marL="0" indent="0" algn="just">
              <a:buNone/>
            </a:pPr>
            <a:r>
              <a:rPr lang="it-IT" altLang="it-IT" b="1" dirty="0">
                <a:solidFill>
                  <a:srgbClr val="C00000"/>
                </a:solidFill>
                <a:latin typeface="Montserrat" panose="00000500000000000000" pitchFamily="2" charset="0"/>
              </a:rPr>
              <a:t>2012: Linee Guida OCSE per le Imprese Multinazionali</a:t>
            </a:r>
          </a:p>
          <a:p>
            <a:pPr marL="0" indent="0" algn="just">
              <a:buNone/>
            </a:pPr>
            <a:r>
              <a:rPr lang="it-IT" b="1" dirty="0">
                <a:solidFill>
                  <a:srgbClr val="C00000"/>
                </a:solidFill>
                <a:latin typeface="Montserrat" panose="00000500000000000000" pitchFamily="2" charset="0"/>
              </a:rPr>
              <a:t>2015: Accordo di Parigi( </a:t>
            </a:r>
            <a:r>
              <a:rPr lang="it-IT" b="1" dirty="0" err="1">
                <a:solidFill>
                  <a:srgbClr val="C00000"/>
                </a:solidFill>
                <a:latin typeface="Montserrat" panose="00000500000000000000" pitchFamily="2" charset="0"/>
              </a:rPr>
              <a:t>Climate</a:t>
            </a:r>
            <a:r>
              <a:rPr lang="it-IT" b="1" dirty="0">
                <a:solidFill>
                  <a:srgbClr val="C00000"/>
                </a:solidFill>
                <a:latin typeface="Montserrat" panose="00000500000000000000" pitchFamily="2" charset="0"/>
              </a:rPr>
              <a:t> </a:t>
            </a:r>
            <a:r>
              <a:rPr lang="it-IT" b="1" dirty="0" err="1">
                <a:solidFill>
                  <a:srgbClr val="C00000"/>
                </a:solidFill>
                <a:latin typeface="Montserrat" panose="00000500000000000000" pitchFamily="2" charset="0"/>
              </a:rPr>
              <a:t>Change</a:t>
            </a:r>
            <a:r>
              <a:rPr lang="it-IT" b="1" dirty="0">
                <a:solidFill>
                  <a:srgbClr val="C00000"/>
                </a:solidFill>
                <a:latin typeface="Montserrat" panose="00000500000000000000" pitchFamily="2" charset="0"/>
              </a:rPr>
              <a:t>)</a:t>
            </a:r>
          </a:p>
          <a:p>
            <a:pPr marL="0" indent="0" algn="just">
              <a:buNone/>
            </a:pPr>
            <a:r>
              <a:rPr lang="it-IT" b="1" dirty="0">
                <a:solidFill>
                  <a:srgbClr val="C00000"/>
                </a:solidFill>
                <a:latin typeface="Montserrat" panose="00000500000000000000" pitchFamily="2" charset="0"/>
              </a:rPr>
              <a:t>2018: Guida OCSE</a:t>
            </a:r>
          </a:p>
        </p:txBody>
      </p:sp>
      <p:sp>
        <p:nvSpPr>
          <p:cNvPr id="4" name="Segnaposto numero diapositiva 3">
            <a:extLst>
              <a:ext uri="{FF2B5EF4-FFF2-40B4-BE49-F238E27FC236}">
                <a16:creationId xmlns:a16="http://schemas.microsoft.com/office/drawing/2014/main" id="{23A12727-FB5A-1A67-F93B-09E285CCA90B}"/>
              </a:ext>
            </a:extLst>
          </p:cNvPr>
          <p:cNvSpPr>
            <a:spLocks noGrp="1"/>
          </p:cNvSpPr>
          <p:nvPr>
            <p:ph type="sldNum" sz="quarter" idx="12"/>
          </p:nvPr>
        </p:nvSpPr>
        <p:spPr/>
        <p:txBody>
          <a:bodyPr/>
          <a:lstStyle/>
          <a:p>
            <a:fld id="{5E7A164A-75E4-41BC-B794-304459768175}" type="slidenum">
              <a:rPr lang="it-IT" smtClean="0"/>
              <a:t>13</a:t>
            </a:fld>
            <a:endParaRPr lang="it-IT"/>
          </a:p>
        </p:txBody>
      </p:sp>
    </p:spTree>
    <p:extLst>
      <p:ext uri="{BB962C8B-B14F-4D97-AF65-F5344CB8AC3E}">
        <p14:creationId xmlns:p14="http://schemas.microsoft.com/office/powerpoint/2010/main" val="76317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edificio, colorato&#10;&#10;Descrizione generata automaticamente">
            <a:extLst>
              <a:ext uri="{FF2B5EF4-FFF2-40B4-BE49-F238E27FC236}">
                <a16:creationId xmlns:a16="http://schemas.microsoft.com/office/drawing/2014/main" id="{9A19B894-27FD-4F76-858B-C6864D892627}"/>
              </a:ext>
            </a:extLst>
          </p:cNvPr>
          <p:cNvPicPr>
            <a:picLocks noChangeAspect="1"/>
          </p:cNvPicPr>
          <p:nvPr/>
        </p:nvPicPr>
        <p:blipFill rotWithShape="1">
          <a:blip r:embed="rId2">
            <a:extLst>
              <a:ext uri="{28A0092B-C50C-407E-A947-70E740481C1C}">
                <a14:useLocalDpi xmlns:a14="http://schemas.microsoft.com/office/drawing/2010/main" val="0"/>
              </a:ext>
            </a:extLst>
          </a:blip>
          <a:srcRect l="7984" r="12704"/>
          <a:stretch/>
        </p:blipFill>
        <p:spPr>
          <a:xfrm>
            <a:off x="2522356" y="10"/>
            <a:ext cx="9669642" cy="6857990"/>
          </a:xfrm>
          <a:prstGeom prst="rect">
            <a:avLst/>
          </a:prstGeom>
        </p:spPr>
      </p:pic>
      <p:sp>
        <p:nvSpPr>
          <p:cNvPr id="3" name="Segnaposto contenuto 2">
            <a:extLst>
              <a:ext uri="{FF2B5EF4-FFF2-40B4-BE49-F238E27FC236}">
                <a16:creationId xmlns:a16="http://schemas.microsoft.com/office/drawing/2014/main" id="{016CADC8-5FEF-4763-80E0-1FE2C22F9D3F}"/>
              </a:ext>
            </a:extLst>
          </p:cNvPr>
          <p:cNvSpPr>
            <a:spLocks noGrp="1"/>
          </p:cNvSpPr>
          <p:nvPr>
            <p:ph idx="1"/>
          </p:nvPr>
        </p:nvSpPr>
        <p:spPr>
          <a:xfrm>
            <a:off x="500848" y="1457657"/>
            <a:ext cx="3822189" cy="3742762"/>
          </a:xfrm>
        </p:spPr>
        <p:txBody>
          <a:bodyPr>
            <a:normAutofit lnSpcReduction="10000"/>
          </a:bodyPr>
          <a:lstStyle/>
          <a:p>
            <a:pPr marL="0" indent="0">
              <a:buNone/>
            </a:pPr>
            <a:r>
              <a:rPr lang="it-IT" sz="4000" b="1" i="1" dirty="0">
                <a:solidFill>
                  <a:srgbClr val="0070C0"/>
                </a:solidFill>
                <a:latin typeface="Montserrat" panose="00000500000000000000" pitchFamily="2" charset="0"/>
              </a:rPr>
              <a:t>Il cammino verso la sostenibilità NEL QUADRO EUROPEO</a:t>
            </a:r>
          </a:p>
        </p:txBody>
      </p:sp>
      <p:sp>
        <p:nvSpPr>
          <p:cNvPr id="2" name="Segnaposto numero diapositiva 1">
            <a:extLst>
              <a:ext uri="{FF2B5EF4-FFF2-40B4-BE49-F238E27FC236}">
                <a16:creationId xmlns:a16="http://schemas.microsoft.com/office/drawing/2014/main" id="{D417A6BC-1E49-0361-870D-5EA56D71F2F7}"/>
              </a:ext>
            </a:extLst>
          </p:cNvPr>
          <p:cNvSpPr>
            <a:spLocks noGrp="1"/>
          </p:cNvSpPr>
          <p:nvPr>
            <p:ph type="sldNum" sz="quarter" idx="12"/>
          </p:nvPr>
        </p:nvSpPr>
        <p:spPr/>
        <p:txBody>
          <a:bodyPr/>
          <a:lstStyle/>
          <a:p>
            <a:fld id="{5E7A164A-75E4-41BC-B794-304459768175}" type="slidenum">
              <a:rPr lang="it-IT" smtClean="0"/>
              <a:t>14</a:t>
            </a:fld>
            <a:endParaRPr lang="it-IT"/>
          </a:p>
        </p:txBody>
      </p:sp>
    </p:spTree>
    <p:extLst>
      <p:ext uri="{BB962C8B-B14F-4D97-AF65-F5344CB8AC3E}">
        <p14:creationId xmlns:p14="http://schemas.microsoft.com/office/powerpoint/2010/main" val="90850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04AC64-4EC7-4BF2-8F6A-B070E90AA11D}"/>
              </a:ext>
            </a:extLst>
          </p:cNvPr>
          <p:cNvSpPr>
            <a:spLocks noGrp="1"/>
          </p:cNvSpPr>
          <p:nvPr>
            <p:ph type="title"/>
          </p:nvPr>
        </p:nvSpPr>
        <p:spPr>
          <a:xfrm>
            <a:off x="1466321" y="445163"/>
            <a:ext cx="9881383" cy="1165002"/>
          </a:xfrm>
        </p:spPr>
        <p:txBody>
          <a:bodyPr vert="horz" lIns="91440" tIns="45720" rIns="91440" bIns="45720" rtlCol="0" anchor="b">
            <a:normAutofit fontScale="90000"/>
          </a:bodyPr>
          <a:lstStyle/>
          <a:p>
            <a:r>
              <a:rPr lang="it-IT" sz="3200" dirty="0">
                <a:solidFill>
                  <a:srgbClr val="0070C0"/>
                </a:solidFill>
                <a:latin typeface="Montserrat" panose="00000500000000000000" pitchFamily="2" charset="0"/>
              </a:rPr>
              <a:t>Direttiva 2014/95/UE: Direttiva sulle informazioni non finanziarie (entrata in vigore nel 2018)</a:t>
            </a:r>
          </a:p>
        </p:txBody>
      </p:sp>
      <p:sp>
        <p:nvSpPr>
          <p:cNvPr id="3" name="Segnaposto contenuto 2">
            <a:extLst>
              <a:ext uri="{FF2B5EF4-FFF2-40B4-BE49-F238E27FC236}">
                <a16:creationId xmlns:a16="http://schemas.microsoft.com/office/drawing/2014/main" id="{3DA8659F-E443-4855-B880-D32227244C8C}"/>
              </a:ext>
            </a:extLst>
          </p:cNvPr>
          <p:cNvSpPr>
            <a:spLocks noGrp="1"/>
          </p:cNvSpPr>
          <p:nvPr>
            <p:ph sz="half" idx="1"/>
          </p:nvPr>
        </p:nvSpPr>
        <p:spPr>
          <a:xfrm>
            <a:off x="1466321" y="2104602"/>
            <a:ext cx="5398713" cy="3776975"/>
          </a:xfrm>
        </p:spPr>
        <p:txBody>
          <a:bodyPr vert="horz" lIns="91440" tIns="45720" rIns="91440" bIns="45720" rtlCol="0">
            <a:normAutofit lnSpcReduction="10000"/>
          </a:bodyPr>
          <a:lstStyle/>
          <a:p>
            <a:pPr marL="0" indent="0" algn="just">
              <a:buNone/>
            </a:pPr>
            <a:r>
              <a:rPr lang="it-IT" sz="2400" dirty="0">
                <a:latin typeface="Montserrat" panose="00000500000000000000" pitchFamily="2" charset="0"/>
              </a:rPr>
              <a:t>La Direttiva impone alle imprese di grandi dimensioni, con più di 500 dipendenti, di pubblicare una dichiarazione di carattere non finanziario, contenente informazioni relative ad una serie di ambiti: l’ambiente, la sfera sociale, il personale, il rispetto dei diritti umani, la lotta alla corruzione attiva e passiva. </a:t>
            </a:r>
          </a:p>
          <a:p>
            <a:endParaRPr lang="en-US" sz="1800" dirty="0"/>
          </a:p>
          <a:p>
            <a:endParaRPr lang="en-US" sz="1800" dirty="0"/>
          </a:p>
          <a:p>
            <a:endParaRPr lang="en-US" sz="1800" dirty="0"/>
          </a:p>
        </p:txBody>
      </p:sp>
      <p:pic>
        <p:nvPicPr>
          <p:cNvPr id="17" name="Segnaposto contenuto 16" descr="Immagine che contiene testo&#10;&#10;Descrizione generata automaticamente">
            <a:extLst>
              <a:ext uri="{FF2B5EF4-FFF2-40B4-BE49-F238E27FC236}">
                <a16:creationId xmlns:a16="http://schemas.microsoft.com/office/drawing/2014/main" id="{1138D19B-F582-4EDC-9EAE-6EBF76CDF11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79" r="3029" b="-3"/>
          <a:stretch/>
        </p:blipFill>
        <p:spPr>
          <a:xfrm>
            <a:off x="7499318" y="1908491"/>
            <a:ext cx="3848386" cy="3944634"/>
          </a:xfrm>
          <a:prstGeom prst="rect">
            <a:avLst/>
          </a:prstGeom>
        </p:spPr>
      </p:pic>
      <p:sp>
        <p:nvSpPr>
          <p:cNvPr id="4" name="Segnaposto numero diapositiva 3">
            <a:extLst>
              <a:ext uri="{FF2B5EF4-FFF2-40B4-BE49-F238E27FC236}">
                <a16:creationId xmlns:a16="http://schemas.microsoft.com/office/drawing/2014/main" id="{B6541290-A11C-3875-D57E-30C9CF597BF5}"/>
              </a:ext>
            </a:extLst>
          </p:cNvPr>
          <p:cNvSpPr>
            <a:spLocks noGrp="1"/>
          </p:cNvSpPr>
          <p:nvPr>
            <p:ph type="sldNum" sz="quarter" idx="12"/>
          </p:nvPr>
        </p:nvSpPr>
        <p:spPr/>
        <p:txBody>
          <a:bodyPr/>
          <a:lstStyle/>
          <a:p>
            <a:fld id="{5E7A164A-75E4-41BC-B794-304459768175}" type="slidenum">
              <a:rPr lang="it-IT" smtClean="0"/>
              <a:t>15</a:t>
            </a:fld>
            <a:endParaRPr lang="it-IT"/>
          </a:p>
        </p:txBody>
      </p:sp>
    </p:spTree>
    <p:extLst>
      <p:ext uri="{BB962C8B-B14F-4D97-AF65-F5344CB8AC3E}">
        <p14:creationId xmlns:p14="http://schemas.microsoft.com/office/powerpoint/2010/main" val="2091778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EE04657F-7287-4936-9CE4-E8712E8C9DD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091" r="9091"/>
          <a:stretch/>
        </p:blipFill>
        <p:spPr>
          <a:xfrm>
            <a:off x="20" y="10"/>
            <a:ext cx="12191980" cy="6857990"/>
          </a:xfrm>
          <a:prstGeom prst="rect">
            <a:avLst/>
          </a:prstGeom>
        </p:spPr>
      </p:pic>
      <p:sp>
        <p:nvSpPr>
          <p:cNvPr id="2" name="Titolo 1">
            <a:extLst>
              <a:ext uri="{FF2B5EF4-FFF2-40B4-BE49-F238E27FC236}">
                <a16:creationId xmlns:a16="http://schemas.microsoft.com/office/drawing/2014/main" id="{3E06C33B-5F40-4091-BDDC-8AC39F76E42D}"/>
              </a:ext>
            </a:extLst>
          </p:cNvPr>
          <p:cNvSpPr>
            <a:spLocks noGrp="1"/>
          </p:cNvSpPr>
          <p:nvPr>
            <p:ph type="title"/>
          </p:nvPr>
        </p:nvSpPr>
        <p:spPr>
          <a:xfrm>
            <a:off x="594804" y="640263"/>
            <a:ext cx="6619811" cy="1344975"/>
          </a:xfrm>
        </p:spPr>
        <p:txBody>
          <a:bodyPr vert="horz" lIns="91440" tIns="45720" rIns="91440" bIns="45720" rtlCol="0" anchor="ctr">
            <a:normAutofit fontScale="90000"/>
          </a:bodyPr>
          <a:lstStyle/>
          <a:p>
            <a:pPr algn="just"/>
            <a:r>
              <a:rPr lang="it-IT" altLang="it-IT" sz="3100" dirty="0">
                <a:solidFill>
                  <a:srgbClr val="00B050"/>
                </a:solidFill>
                <a:latin typeface="Montserrat" panose="00000500000000000000" pitchFamily="2" charset="0"/>
              </a:rPr>
              <a:t>2018: Piano d’azione della Commissione Europea per la finanza sostenibile</a:t>
            </a:r>
            <a:endParaRPr lang="it-IT" sz="3100" dirty="0">
              <a:solidFill>
                <a:srgbClr val="00B050"/>
              </a:solidFill>
              <a:latin typeface="Montserrat" panose="00000500000000000000" pitchFamily="2" charset="0"/>
            </a:endParaRPr>
          </a:p>
        </p:txBody>
      </p:sp>
      <p:sp>
        <p:nvSpPr>
          <p:cNvPr id="3" name="Segnaposto contenuto 2">
            <a:extLst>
              <a:ext uri="{FF2B5EF4-FFF2-40B4-BE49-F238E27FC236}">
                <a16:creationId xmlns:a16="http://schemas.microsoft.com/office/drawing/2014/main" id="{ED3312B1-9030-4D65-99FA-CA4626C77BD0}"/>
              </a:ext>
            </a:extLst>
          </p:cNvPr>
          <p:cNvSpPr>
            <a:spLocks noGrp="1"/>
          </p:cNvSpPr>
          <p:nvPr>
            <p:ph sz="half" idx="1"/>
          </p:nvPr>
        </p:nvSpPr>
        <p:spPr>
          <a:xfrm>
            <a:off x="594109" y="2121763"/>
            <a:ext cx="6620505" cy="3773010"/>
          </a:xfrm>
        </p:spPr>
        <p:txBody>
          <a:bodyPr vert="horz" lIns="91440" tIns="45720" rIns="91440" bIns="45720" rtlCol="0">
            <a:normAutofit/>
          </a:bodyPr>
          <a:lstStyle/>
          <a:p>
            <a:pPr marL="0" indent="0" algn="just">
              <a:buNone/>
            </a:pPr>
            <a:r>
              <a:rPr lang="it-IT" altLang="it-IT" sz="2400" dirty="0">
                <a:latin typeface="Montserrat" panose="00000500000000000000" pitchFamily="2" charset="0"/>
              </a:rPr>
              <a:t>Con il Piano d’Azione vengono individuate dieci aree di intervento volte ad orientare i capitali verso investimenti sostenibili, a gestire i rischi finanziari indotti dai cambiamenti climatici e da altri problemi ambientali e sociali e a promuovere la trasparenza e una visione di lungo termine nelle attività finanziarie ed economiche</a:t>
            </a:r>
            <a:r>
              <a:rPr lang="en-US" altLang="it-IT" sz="2400" dirty="0"/>
              <a:t>.</a:t>
            </a:r>
            <a:endParaRPr lang="en-US" sz="2400" dirty="0"/>
          </a:p>
        </p:txBody>
      </p:sp>
      <p:sp>
        <p:nvSpPr>
          <p:cNvPr id="4" name="Segnaposto numero diapositiva 3">
            <a:extLst>
              <a:ext uri="{FF2B5EF4-FFF2-40B4-BE49-F238E27FC236}">
                <a16:creationId xmlns:a16="http://schemas.microsoft.com/office/drawing/2014/main" id="{D9494E53-5084-9577-F722-82D3C388981E}"/>
              </a:ext>
            </a:extLst>
          </p:cNvPr>
          <p:cNvSpPr>
            <a:spLocks noGrp="1"/>
          </p:cNvSpPr>
          <p:nvPr>
            <p:ph type="sldNum" sz="quarter" idx="12"/>
          </p:nvPr>
        </p:nvSpPr>
        <p:spPr/>
        <p:txBody>
          <a:bodyPr/>
          <a:lstStyle/>
          <a:p>
            <a:fld id="{5E7A164A-75E4-41BC-B794-304459768175}" type="slidenum">
              <a:rPr lang="it-IT" smtClean="0"/>
              <a:t>16</a:t>
            </a:fld>
            <a:endParaRPr lang="it-IT"/>
          </a:p>
        </p:txBody>
      </p:sp>
    </p:spTree>
    <p:extLst>
      <p:ext uri="{BB962C8B-B14F-4D97-AF65-F5344CB8AC3E}">
        <p14:creationId xmlns:p14="http://schemas.microsoft.com/office/powerpoint/2010/main" val="270953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9CA6A4-FC29-4A42-9035-6F6F4FBBC016}"/>
              </a:ext>
            </a:extLst>
          </p:cNvPr>
          <p:cNvSpPr>
            <a:spLocks noGrp="1"/>
          </p:cNvSpPr>
          <p:nvPr>
            <p:ph type="title"/>
          </p:nvPr>
        </p:nvSpPr>
        <p:spPr>
          <a:xfrm>
            <a:off x="838200" y="556995"/>
            <a:ext cx="10515600" cy="1133693"/>
          </a:xfrm>
        </p:spPr>
        <p:txBody>
          <a:bodyPr vert="horz" lIns="91440" tIns="45720" rIns="91440" bIns="45720" rtlCol="0" anchor="ctr">
            <a:normAutofit/>
          </a:bodyPr>
          <a:lstStyle/>
          <a:p>
            <a:pPr algn="ctr"/>
            <a:r>
              <a:rPr lang="en-US" sz="5200" kern="1200" dirty="0">
                <a:solidFill>
                  <a:schemeClr val="accent1"/>
                </a:solidFill>
                <a:latin typeface="Montserrat" panose="00000500000000000000" pitchFamily="2" charset="0"/>
              </a:rPr>
              <a:t>2019: il Green Deal</a:t>
            </a:r>
          </a:p>
        </p:txBody>
      </p:sp>
      <p:graphicFrame>
        <p:nvGraphicFramePr>
          <p:cNvPr id="26" name="Diagramma 25">
            <a:extLst>
              <a:ext uri="{FF2B5EF4-FFF2-40B4-BE49-F238E27FC236}">
                <a16:creationId xmlns:a16="http://schemas.microsoft.com/office/drawing/2014/main" id="{1362AF17-22BB-4C58-B78E-E446770034DD}"/>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a16="http://schemas.microsoft.com/office/drawing/2014/main" id="{2B93E1BE-77C1-F483-9083-7ACEA6C6E2E7}"/>
              </a:ext>
            </a:extLst>
          </p:cNvPr>
          <p:cNvSpPr>
            <a:spLocks noGrp="1"/>
          </p:cNvSpPr>
          <p:nvPr>
            <p:ph type="sldNum" sz="quarter" idx="12"/>
          </p:nvPr>
        </p:nvSpPr>
        <p:spPr/>
        <p:txBody>
          <a:bodyPr/>
          <a:lstStyle/>
          <a:p>
            <a:fld id="{5E7A164A-75E4-41BC-B794-304459768175}" type="slidenum">
              <a:rPr lang="it-IT" smtClean="0"/>
              <a:t>17</a:t>
            </a:fld>
            <a:endParaRPr lang="it-IT"/>
          </a:p>
        </p:txBody>
      </p:sp>
    </p:spTree>
    <p:extLst>
      <p:ext uri="{BB962C8B-B14F-4D97-AF65-F5344CB8AC3E}">
        <p14:creationId xmlns:p14="http://schemas.microsoft.com/office/powerpoint/2010/main" val="312003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B187CC2-7F01-4E6B-8351-20BF6ADAE7C9}"/>
              </a:ext>
            </a:extLst>
          </p:cNvPr>
          <p:cNvSpPr>
            <a:spLocks noGrp="1"/>
          </p:cNvSpPr>
          <p:nvPr>
            <p:ph type="title"/>
          </p:nvPr>
        </p:nvSpPr>
        <p:spPr>
          <a:xfrm>
            <a:off x="808637" y="386930"/>
            <a:ext cx="10239113" cy="1188950"/>
          </a:xfrm>
        </p:spPr>
        <p:txBody>
          <a:bodyPr vert="horz" lIns="91440" tIns="45720" rIns="91440" bIns="45720" rtlCol="0" anchor="b">
            <a:noAutofit/>
          </a:bodyPr>
          <a:lstStyle/>
          <a:p>
            <a:r>
              <a:rPr lang="it-IT" sz="2800" b="1" kern="1200" dirty="0">
                <a:solidFill>
                  <a:schemeClr val="bg2"/>
                </a:solidFill>
                <a:latin typeface="Montserrat" panose="00000500000000000000" pitchFamily="2" charset="0"/>
              </a:rPr>
              <a:t>Il Regolamento sulla «Tassonomia UE» e sugli investimenti sostenibili (Reg. UE 2020/852)</a:t>
            </a:r>
          </a:p>
        </p:txBody>
      </p:sp>
      <p:sp>
        <p:nvSpPr>
          <p:cNvPr id="6" name="Segnaposto contenuto 5">
            <a:extLst>
              <a:ext uri="{FF2B5EF4-FFF2-40B4-BE49-F238E27FC236}">
                <a16:creationId xmlns:a16="http://schemas.microsoft.com/office/drawing/2014/main" id="{19D71D93-6430-424F-82A2-08491C43549D}"/>
              </a:ext>
            </a:extLst>
          </p:cNvPr>
          <p:cNvSpPr>
            <a:spLocks noGrp="1"/>
          </p:cNvSpPr>
          <p:nvPr>
            <p:ph sz="half" idx="1"/>
          </p:nvPr>
        </p:nvSpPr>
        <p:spPr>
          <a:xfrm>
            <a:off x="808636" y="1862357"/>
            <a:ext cx="10128691" cy="4172684"/>
          </a:xfrm>
        </p:spPr>
        <p:txBody>
          <a:bodyPr vert="horz" lIns="91440" tIns="45720" rIns="91440" bIns="45720" rtlCol="0" anchor="ctr">
            <a:normAutofit/>
          </a:bodyPr>
          <a:lstStyle/>
          <a:p>
            <a:pPr marL="0"/>
            <a:r>
              <a:rPr lang="it-IT" sz="2400" dirty="0">
                <a:solidFill>
                  <a:srgbClr val="FFFF00"/>
                </a:solidFill>
                <a:latin typeface="Montserrat" panose="00000500000000000000" pitchFamily="2" charset="0"/>
              </a:rPr>
              <a:t>Introduce la «tassonomia» dei fattori ESG: una classificazione delle attività economiche considerate sostenibili dal punto di vista ambientale in base a determinati criteri</a:t>
            </a:r>
          </a:p>
          <a:p>
            <a:pPr marL="0" indent="0">
              <a:buNone/>
            </a:pPr>
            <a:r>
              <a:rPr lang="it-IT" sz="2400" dirty="0">
                <a:solidFill>
                  <a:srgbClr val="FFFF00"/>
                </a:solidFill>
                <a:latin typeface="Montserrat" panose="00000500000000000000" pitchFamily="2" charset="0"/>
              </a:rPr>
              <a:t>Costituisce una guida:</a:t>
            </a:r>
          </a:p>
          <a:p>
            <a:r>
              <a:rPr lang="it-IT" sz="2400" dirty="0">
                <a:solidFill>
                  <a:srgbClr val="FFFF00"/>
                </a:solidFill>
                <a:latin typeface="Montserrat" panose="00000500000000000000" pitchFamily="2" charset="0"/>
              </a:rPr>
              <a:t> Per gli imprese, al fine di aiutare le imprese ad operare in maniera più rispettosa verso l’ambiente e il clima.</a:t>
            </a:r>
          </a:p>
          <a:p>
            <a:r>
              <a:rPr lang="it-IT" sz="2400" dirty="0">
                <a:solidFill>
                  <a:srgbClr val="FFFF00"/>
                </a:solidFill>
                <a:latin typeface="Montserrat" panose="00000500000000000000" pitchFamily="2" charset="0"/>
              </a:rPr>
              <a:t> per gli investitori, per individuare gli investimenti sostenibili ed evitare il c.d. «</a:t>
            </a:r>
            <a:r>
              <a:rPr lang="it-IT" sz="2400" dirty="0" err="1">
                <a:solidFill>
                  <a:srgbClr val="FFFF00"/>
                </a:solidFill>
                <a:latin typeface="Montserrat" panose="00000500000000000000" pitchFamily="2" charset="0"/>
              </a:rPr>
              <a:t>greenwashing</a:t>
            </a:r>
            <a:r>
              <a:rPr lang="it-IT" sz="2400" dirty="0">
                <a:solidFill>
                  <a:srgbClr val="FFFF00"/>
                </a:solidFill>
                <a:latin typeface="Montserrat" panose="00000500000000000000" pitchFamily="2" charset="0"/>
              </a:rPr>
              <a:t>» (sostenibilità di facciata).</a:t>
            </a:r>
            <a:r>
              <a:rPr lang="it-IT" sz="2400" dirty="0">
                <a:latin typeface="Montserrat" panose="00000500000000000000" pitchFamily="2" charset="0"/>
              </a:rPr>
              <a:t> </a:t>
            </a:r>
          </a:p>
        </p:txBody>
      </p:sp>
      <p:sp>
        <p:nvSpPr>
          <p:cNvPr id="2" name="Segnaposto numero diapositiva 1">
            <a:extLst>
              <a:ext uri="{FF2B5EF4-FFF2-40B4-BE49-F238E27FC236}">
                <a16:creationId xmlns:a16="http://schemas.microsoft.com/office/drawing/2014/main" id="{34622D6E-9546-E7D8-A081-AE0A4586F1F1}"/>
              </a:ext>
            </a:extLst>
          </p:cNvPr>
          <p:cNvSpPr>
            <a:spLocks noGrp="1"/>
          </p:cNvSpPr>
          <p:nvPr>
            <p:ph type="sldNum" sz="quarter" idx="12"/>
          </p:nvPr>
        </p:nvSpPr>
        <p:spPr/>
        <p:txBody>
          <a:bodyPr/>
          <a:lstStyle/>
          <a:p>
            <a:fld id="{5E7A164A-75E4-41BC-B794-304459768175}" type="slidenum">
              <a:rPr lang="it-IT" smtClean="0"/>
              <a:t>18</a:t>
            </a:fld>
            <a:endParaRPr lang="it-IT"/>
          </a:p>
        </p:txBody>
      </p:sp>
    </p:spTree>
    <p:extLst>
      <p:ext uri="{BB962C8B-B14F-4D97-AF65-F5344CB8AC3E}">
        <p14:creationId xmlns:p14="http://schemas.microsoft.com/office/powerpoint/2010/main" val="3047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FC1038-50FE-4C7A-B1EE-A9F36B3B16E0}"/>
              </a:ext>
            </a:extLst>
          </p:cNvPr>
          <p:cNvSpPr>
            <a:spLocks noGrp="1"/>
          </p:cNvSpPr>
          <p:nvPr>
            <p:ph type="title"/>
          </p:nvPr>
        </p:nvSpPr>
        <p:spPr>
          <a:xfrm>
            <a:off x="4965431" y="343949"/>
            <a:ext cx="6586491" cy="2074819"/>
          </a:xfrm>
        </p:spPr>
        <p:txBody>
          <a:bodyPr vert="horz" lIns="91440" tIns="45720" rIns="91440" bIns="45720" rtlCol="0" anchor="b">
            <a:noAutofit/>
          </a:bodyPr>
          <a:lstStyle/>
          <a:p>
            <a:pPr algn="just"/>
            <a:r>
              <a:rPr lang="en-US" sz="3200" dirty="0">
                <a:solidFill>
                  <a:schemeClr val="accent1"/>
                </a:solidFill>
                <a:latin typeface="Montserrat" panose="00000500000000000000" pitchFamily="2" charset="0"/>
              </a:rPr>
              <a:t>La </a:t>
            </a:r>
            <a:r>
              <a:rPr lang="en-US" sz="3200" dirty="0" err="1">
                <a:solidFill>
                  <a:schemeClr val="accent1"/>
                </a:solidFill>
                <a:latin typeface="Montserrat" panose="00000500000000000000" pitchFamily="2" charset="0"/>
              </a:rPr>
              <a:t>rilevanza</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della</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sostenibilità</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nelle</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dichiarazioni</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degli</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investitori</a:t>
            </a:r>
            <a:r>
              <a:rPr lang="en-US" sz="3200" dirty="0">
                <a:solidFill>
                  <a:schemeClr val="accent1"/>
                </a:solidFill>
                <a:latin typeface="Montserrat" panose="00000500000000000000" pitchFamily="2" charset="0"/>
              </a:rPr>
              <a:t>…</a:t>
            </a:r>
          </a:p>
        </p:txBody>
      </p:sp>
      <p:sp>
        <p:nvSpPr>
          <p:cNvPr id="3" name="Segnaposto contenuto 2">
            <a:extLst>
              <a:ext uri="{FF2B5EF4-FFF2-40B4-BE49-F238E27FC236}">
                <a16:creationId xmlns:a16="http://schemas.microsoft.com/office/drawing/2014/main" id="{1DE4065D-293F-4810-B31A-93A7B3801342}"/>
              </a:ext>
            </a:extLst>
          </p:cNvPr>
          <p:cNvSpPr>
            <a:spLocks noGrp="1"/>
          </p:cNvSpPr>
          <p:nvPr>
            <p:ph sz="half" idx="1"/>
          </p:nvPr>
        </p:nvSpPr>
        <p:spPr>
          <a:xfrm>
            <a:off x="4965431" y="2314808"/>
            <a:ext cx="6813281" cy="3909012"/>
          </a:xfrm>
        </p:spPr>
        <p:txBody>
          <a:bodyPr vert="horz" lIns="91440" tIns="45720" rIns="91440" bIns="45720" rtlCol="0">
            <a:normAutofit lnSpcReduction="10000"/>
          </a:bodyPr>
          <a:lstStyle/>
          <a:p>
            <a:endParaRPr lang="it-IT" sz="2000" dirty="0"/>
          </a:p>
          <a:p>
            <a:pPr marL="0" indent="0" algn="just">
              <a:buNone/>
            </a:pPr>
            <a:r>
              <a:rPr lang="it-IT" sz="2000" dirty="0">
                <a:latin typeface="Montserrat" panose="00000500000000000000" pitchFamily="2" charset="0"/>
              </a:rPr>
              <a:t>Il fondo Black Rock (patrimonio globale di oltre 9mila mld dollari) ha pubblicato nel 2020 una lista di 244 aziende che stanno compiendo progressi insufficienti nell’integrare il rischio climatico nei rispettivi business model e informative.</a:t>
            </a:r>
          </a:p>
          <a:p>
            <a:pPr marL="0" indent="0" algn="just">
              <a:buNone/>
            </a:pPr>
            <a:r>
              <a:rPr lang="it-IT" sz="2000" dirty="0">
                <a:solidFill>
                  <a:schemeClr val="accent2"/>
                </a:solidFill>
                <a:latin typeface="Montserrat" panose="00000500000000000000" pitchFamily="2" charset="0"/>
              </a:rPr>
              <a:t>«</a:t>
            </a:r>
            <a:r>
              <a:rPr lang="it-IT" sz="2000" i="1" dirty="0">
                <a:solidFill>
                  <a:schemeClr val="accent2"/>
                </a:solidFill>
                <a:latin typeface="Montserrat" panose="00000500000000000000" pitchFamily="2" charset="0"/>
              </a:rPr>
              <a:t>Una società non può ottenere profitti a lungo termine senza perseguire uno “scopo” e senza considerare le esigenze di una vasta gamma di stakeholder</a:t>
            </a:r>
            <a:r>
              <a:rPr lang="it-IT" sz="2000" dirty="0">
                <a:solidFill>
                  <a:schemeClr val="accent2"/>
                </a:solidFill>
                <a:latin typeface="Montserrat" panose="00000500000000000000" pitchFamily="2" charset="0"/>
              </a:rPr>
              <a:t>» </a:t>
            </a:r>
          </a:p>
          <a:p>
            <a:pPr marL="0" indent="0" algn="just">
              <a:buNone/>
            </a:pPr>
            <a:r>
              <a:rPr lang="it-IT" sz="2000" dirty="0">
                <a:latin typeface="Montserrat" panose="00000500000000000000" pitchFamily="2" charset="0"/>
              </a:rPr>
              <a:t>L. Fink, CEO di BlackRock.</a:t>
            </a:r>
          </a:p>
          <a:p>
            <a:endParaRPr lang="en-US" sz="2000" dirty="0"/>
          </a:p>
        </p:txBody>
      </p:sp>
      <p:pic>
        <p:nvPicPr>
          <p:cNvPr id="7" name="Segnaposto contenuto 6" descr="Immagine che contiene testo, interni, musica, organo elettrico&#10;&#10;Descrizione generata automaticamente">
            <a:extLst>
              <a:ext uri="{FF2B5EF4-FFF2-40B4-BE49-F238E27FC236}">
                <a16:creationId xmlns:a16="http://schemas.microsoft.com/office/drawing/2014/main" id="{06670A5A-DE73-44B0-8245-B7E0D9F062C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1699" r="32139" b="1"/>
          <a:stretch/>
        </p:blipFill>
        <p:spPr>
          <a:xfrm>
            <a:off x="20" y="10"/>
            <a:ext cx="4635571" cy="6857990"/>
          </a:xfrm>
          <a:prstGeom prst="rect">
            <a:avLst/>
          </a:prstGeom>
          <a:effectLst/>
        </p:spPr>
      </p:pic>
      <p:sp>
        <p:nvSpPr>
          <p:cNvPr id="4" name="Segnaposto numero diapositiva 3">
            <a:extLst>
              <a:ext uri="{FF2B5EF4-FFF2-40B4-BE49-F238E27FC236}">
                <a16:creationId xmlns:a16="http://schemas.microsoft.com/office/drawing/2014/main" id="{A023B9D5-CFB8-A0CF-5F33-F4C126907179}"/>
              </a:ext>
            </a:extLst>
          </p:cNvPr>
          <p:cNvSpPr>
            <a:spLocks noGrp="1"/>
          </p:cNvSpPr>
          <p:nvPr>
            <p:ph type="sldNum" sz="quarter" idx="12"/>
          </p:nvPr>
        </p:nvSpPr>
        <p:spPr/>
        <p:txBody>
          <a:bodyPr/>
          <a:lstStyle/>
          <a:p>
            <a:fld id="{5E7A164A-75E4-41BC-B794-304459768175}" type="slidenum">
              <a:rPr lang="it-IT" smtClean="0"/>
              <a:t>19</a:t>
            </a:fld>
            <a:endParaRPr lang="it-IT"/>
          </a:p>
        </p:txBody>
      </p:sp>
    </p:spTree>
    <p:extLst>
      <p:ext uri="{BB962C8B-B14F-4D97-AF65-F5344CB8AC3E}">
        <p14:creationId xmlns:p14="http://schemas.microsoft.com/office/powerpoint/2010/main" val="99439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0A16E06-AA61-D9EA-0306-58B287985EBB}"/>
              </a:ext>
            </a:extLst>
          </p:cNvPr>
          <p:cNvSpPr>
            <a:spLocks noGrp="1"/>
          </p:cNvSpPr>
          <p:nvPr>
            <p:ph type="title"/>
          </p:nvPr>
        </p:nvSpPr>
        <p:spPr>
          <a:xfrm>
            <a:off x="1669410" y="372066"/>
            <a:ext cx="8045041" cy="1205064"/>
          </a:xfrm>
        </p:spPr>
        <p:txBody>
          <a:bodyPr/>
          <a:lstStyle/>
          <a:p>
            <a:r>
              <a:rPr lang="it-IT" dirty="0"/>
              <a:t>Programma dei lavori</a:t>
            </a:r>
          </a:p>
        </p:txBody>
      </p:sp>
      <p:sp>
        <p:nvSpPr>
          <p:cNvPr id="2" name="Segnaposto numero diapositiva 1">
            <a:extLst>
              <a:ext uri="{FF2B5EF4-FFF2-40B4-BE49-F238E27FC236}">
                <a16:creationId xmlns:a16="http://schemas.microsoft.com/office/drawing/2014/main" id="{730D9355-73BF-D5C2-8E3C-BD1E06F5423A}"/>
              </a:ext>
            </a:extLst>
          </p:cNvPr>
          <p:cNvSpPr>
            <a:spLocks noGrp="1"/>
          </p:cNvSpPr>
          <p:nvPr>
            <p:ph type="sldNum" sz="quarter" idx="12"/>
          </p:nvPr>
        </p:nvSpPr>
        <p:spPr/>
        <p:txBody>
          <a:bodyPr/>
          <a:lstStyle/>
          <a:p>
            <a:fld id="{5E7A164A-75E4-41BC-B794-304459768175}" type="slidenum">
              <a:rPr lang="it-IT" smtClean="0"/>
              <a:t>2</a:t>
            </a:fld>
            <a:endParaRPr lang="it-IT"/>
          </a:p>
        </p:txBody>
      </p:sp>
      <p:sp>
        <p:nvSpPr>
          <p:cNvPr id="4" name="Rettangolo 3">
            <a:extLst>
              <a:ext uri="{FF2B5EF4-FFF2-40B4-BE49-F238E27FC236}">
                <a16:creationId xmlns:a16="http://schemas.microsoft.com/office/drawing/2014/main" id="{FB6BB4C8-E545-D5A0-3722-221BB5223F36}"/>
              </a:ext>
            </a:extLst>
          </p:cNvPr>
          <p:cNvSpPr/>
          <p:nvPr/>
        </p:nvSpPr>
        <p:spPr>
          <a:xfrm>
            <a:off x="1669410" y="1577130"/>
            <a:ext cx="9051720" cy="4832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	</a:t>
            </a:r>
            <a:r>
              <a:rPr lang="it-IT" sz="2400" dirty="0"/>
              <a:t>I.ALCUNE DEFINIZIONI: SOSTENIBILITA’, ESG, CSR</a:t>
            </a:r>
          </a:p>
          <a:p>
            <a:endParaRPr lang="it-IT" sz="2400" dirty="0"/>
          </a:p>
          <a:p>
            <a:r>
              <a:rPr lang="it-IT" sz="2400" dirty="0"/>
              <a:t>	II. LA SOSTENIBILITA’ A LIVELLO INTERNAZIONALE; 	EUROPEO E INTERNO</a:t>
            </a:r>
          </a:p>
          <a:p>
            <a:endParaRPr lang="it-IT" sz="2400" dirty="0"/>
          </a:p>
          <a:p>
            <a:r>
              <a:rPr lang="it-IT" sz="2400" dirty="0"/>
              <a:t>	III. FOCUS: AI e SOSTENIBILITA’ nel mondo delle 	imprese </a:t>
            </a:r>
          </a:p>
          <a:p>
            <a:endParaRPr lang="it-IT" sz="2400" dirty="0"/>
          </a:p>
          <a:p>
            <a:r>
              <a:rPr lang="it-IT" sz="2400" dirty="0"/>
              <a:t>	IV. Le risorse umane nell’era dell’IA </a:t>
            </a:r>
          </a:p>
          <a:p>
            <a:r>
              <a:rPr lang="it-IT" sz="2400" dirty="0"/>
              <a:t>	(Maria Silvia GOLA)</a:t>
            </a:r>
          </a:p>
          <a:p>
            <a:endParaRPr lang="it-IT" sz="2400"/>
          </a:p>
          <a:p>
            <a:r>
              <a:rPr lang="it-IT" sz="2400" dirty="0"/>
              <a:t>	V. Intelligenza artificiale e amministrazione societaria</a:t>
            </a:r>
          </a:p>
          <a:p>
            <a:r>
              <a:rPr lang="it-IT" sz="2400" dirty="0"/>
              <a:t>	(Davide Vitale)</a:t>
            </a:r>
          </a:p>
        </p:txBody>
      </p:sp>
    </p:spTree>
    <p:extLst>
      <p:ext uri="{BB962C8B-B14F-4D97-AF65-F5344CB8AC3E}">
        <p14:creationId xmlns:p14="http://schemas.microsoft.com/office/powerpoint/2010/main" val="2870134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A06746-84DF-4ABA-9E95-06372B092E64}"/>
              </a:ext>
            </a:extLst>
          </p:cNvPr>
          <p:cNvSpPr>
            <a:spLocks noGrp="1"/>
          </p:cNvSpPr>
          <p:nvPr>
            <p:ph type="title"/>
          </p:nvPr>
        </p:nvSpPr>
        <p:spPr>
          <a:xfrm>
            <a:off x="777542" y="4327941"/>
            <a:ext cx="8534400" cy="1507067"/>
          </a:xfrm>
        </p:spPr>
        <p:txBody>
          <a:bodyPr>
            <a:noAutofit/>
          </a:bodyPr>
          <a:lstStyle/>
          <a:p>
            <a:r>
              <a:rPr lang="it-IT" altLang="it-IT" sz="4000" dirty="0">
                <a:solidFill>
                  <a:schemeClr val="accent1"/>
                </a:solidFill>
                <a:latin typeface="Montserrat" panose="00000500000000000000" pitchFamily="2" charset="0"/>
              </a:rPr>
              <a:t>… e degli amministratori</a:t>
            </a:r>
            <a:endParaRPr lang="it-IT" dirty="0">
              <a:solidFill>
                <a:schemeClr val="accent1"/>
              </a:solidFill>
              <a:latin typeface="Montserrat" panose="00000500000000000000" pitchFamily="2" charset="0"/>
            </a:endParaRPr>
          </a:p>
        </p:txBody>
      </p:sp>
      <p:sp>
        <p:nvSpPr>
          <p:cNvPr id="3" name="Segnaposto contenuto 2">
            <a:extLst>
              <a:ext uri="{FF2B5EF4-FFF2-40B4-BE49-F238E27FC236}">
                <a16:creationId xmlns:a16="http://schemas.microsoft.com/office/drawing/2014/main" id="{EF8466F5-3B3B-40EE-8D7D-49FC71000D41}"/>
              </a:ext>
            </a:extLst>
          </p:cNvPr>
          <p:cNvSpPr>
            <a:spLocks noGrp="1"/>
          </p:cNvSpPr>
          <p:nvPr>
            <p:ph idx="1"/>
          </p:nvPr>
        </p:nvSpPr>
        <p:spPr>
          <a:xfrm>
            <a:off x="777542" y="530752"/>
            <a:ext cx="10515600" cy="4351338"/>
          </a:xfrm>
        </p:spPr>
        <p:txBody>
          <a:bodyPr>
            <a:normAutofit/>
          </a:bodyPr>
          <a:lstStyle/>
          <a:p>
            <a:pPr marL="0" indent="0" algn="just">
              <a:buNone/>
            </a:pPr>
            <a:endParaRPr lang="it-IT" dirty="0">
              <a:latin typeface="Montserrat" panose="00000500000000000000" pitchFamily="2" charset="0"/>
            </a:endParaRPr>
          </a:p>
          <a:p>
            <a:pPr marL="0" indent="0" algn="just">
              <a:buNone/>
            </a:pPr>
            <a:r>
              <a:rPr lang="it-IT" dirty="0">
                <a:latin typeface="Montserrat" panose="00000500000000000000" pitchFamily="2" charset="0"/>
              </a:rPr>
              <a:t>La </a:t>
            </a:r>
            <a:r>
              <a:rPr lang="it-IT" i="1" dirty="0">
                <a:latin typeface="Montserrat" panose="00000500000000000000" pitchFamily="2" charset="0"/>
              </a:rPr>
              <a:t>Business </a:t>
            </a:r>
            <a:r>
              <a:rPr lang="it-IT" i="1" dirty="0" err="1">
                <a:latin typeface="Montserrat" panose="00000500000000000000" pitchFamily="2" charset="0"/>
              </a:rPr>
              <a:t>Roundtable</a:t>
            </a:r>
            <a:r>
              <a:rPr lang="it-IT" i="1" dirty="0">
                <a:latin typeface="Montserrat" panose="00000500000000000000" pitchFamily="2" charset="0"/>
              </a:rPr>
              <a:t> </a:t>
            </a:r>
            <a:r>
              <a:rPr lang="it-IT" dirty="0">
                <a:latin typeface="Montserrat" panose="00000500000000000000" pitchFamily="2" charset="0"/>
              </a:rPr>
              <a:t>è un’associazione di CEO delle maggiori società statunitensi. Il 19 agosto 2019 l’associazione ha adottato il Business </a:t>
            </a:r>
            <a:r>
              <a:rPr lang="it-IT" dirty="0" err="1">
                <a:latin typeface="Montserrat" panose="00000500000000000000" pitchFamily="2" charset="0"/>
              </a:rPr>
              <a:t>Roundtable</a:t>
            </a:r>
            <a:r>
              <a:rPr lang="it-IT" dirty="0">
                <a:latin typeface="Montserrat" panose="00000500000000000000" pitchFamily="2" charset="0"/>
              </a:rPr>
              <a:t> Statement on the </a:t>
            </a:r>
            <a:r>
              <a:rPr lang="it-IT" dirty="0" err="1">
                <a:latin typeface="Montserrat" panose="00000500000000000000" pitchFamily="2" charset="0"/>
              </a:rPr>
              <a:t>Purpose</a:t>
            </a:r>
            <a:r>
              <a:rPr lang="it-IT" dirty="0">
                <a:latin typeface="Montserrat" panose="00000500000000000000" pitchFamily="2" charset="0"/>
              </a:rPr>
              <a:t> of a Corporation. </a:t>
            </a:r>
          </a:p>
          <a:p>
            <a:pPr marL="0" indent="0" algn="just">
              <a:buNone/>
            </a:pPr>
            <a:r>
              <a:rPr lang="it-IT" dirty="0">
                <a:latin typeface="Montserrat" panose="00000500000000000000" pitchFamily="2" charset="0"/>
              </a:rPr>
              <a:t>Con questa dichiarazione di intenti, gli amministratori hanno annunciato il loro impegno «a creare valore anche per tutti gli stakeholders: «accanto al profitto per gli azionisti, la corporation deve perseguire “altri” interessi, come quelli di dipendenti, fornitori, consumatori.»</a:t>
            </a:r>
          </a:p>
          <a:p>
            <a:pPr marL="0" indent="0" algn="just">
              <a:buNone/>
            </a:pPr>
            <a:endParaRPr lang="it-IT" dirty="0">
              <a:latin typeface="Montserrat" panose="00000500000000000000" pitchFamily="2" charset="0"/>
            </a:endParaRPr>
          </a:p>
        </p:txBody>
      </p:sp>
      <p:sp>
        <p:nvSpPr>
          <p:cNvPr id="4" name="Segnaposto numero diapositiva 3">
            <a:extLst>
              <a:ext uri="{FF2B5EF4-FFF2-40B4-BE49-F238E27FC236}">
                <a16:creationId xmlns:a16="http://schemas.microsoft.com/office/drawing/2014/main" id="{BD6DB560-E6FA-6577-E098-CE22D002DA66}"/>
              </a:ext>
            </a:extLst>
          </p:cNvPr>
          <p:cNvSpPr>
            <a:spLocks noGrp="1"/>
          </p:cNvSpPr>
          <p:nvPr>
            <p:ph type="sldNum" sz="quarter" idx="12"/>
          </p:nvPr>
        </p:nvSpPr>
        <p:spPr/>
        <p:txBody>
          <a:bodyPr/>
          <a:lstStyle/>
          <a:p>
            <a:fld id="{5E7A164A-75E4-41BC-B794-304459768175}" type="slidenum">
              <a:rPr lang="it-IT" smtClean="0"/>
              <a:t>20</a:t>
            </a:fld>
            <a:endParaRPr lang="it-IT"/>
          </a:p>
        </p:txBody>
      </p:sp>
    </p:spTree>
    <p:extLst>
      <p:ext uri="{BB962C8B-B14F-4D97-AF65-F5344CB8AC3E}">
        <p14:creationId xmlns:p14="http://schemas.microsoft.com/office/powerpoint/2010/main" val="1846351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91CC89-017C-49B7-AFCA-A168B6C49411}"/>
              </a:ext>
            </a:extLst>
          </p:cNvPr>
          <p:cNvSpPr>
            <a:spLocks noGrp="1"/>
          </p:cNvSpPr>
          <p:nvPr>
            <p:ph type="title"/>
          </p:nvPr>
        </p:nvSpPr>
        <p:spPr>
          <a:xfrm>
            <a:off x="935881" y="368338"/>
            <a:ext cx="9592302" cy="1507067"/>
          </a:xfrm>
        </p:spPr>
        <p:txBody>
          <a:bodyPr>
            <a:normAutofit fontScale="90000"/>
          </a:bodyPr>
          <a:lstStyle/>
          <a:p>
            <a:r>
              <a:rPr lang="it-IT" sz="3600" b="1" dirty="0">
                <a:solidFill>
                  <a:schemeClr val="bg2"/>
                </a:solidFill>
                <a:latin typeface="Montserrat" panose="00000500000000000000" pitchFamily="2" charset="0"/>
              </a:rPr>
              <a:t>….E in Italia? </a:t>
            </a:r>
            <a:br>
              <a:rPr lang="it-IT" sz="3600" b="1" dirty="0">
                <a:solidFill>
                  <a:schemeClr val="bg2"/>
                </a:solidFill>
                <a:latin typeface="Montserrat" panose="00000500000000000000" pitchFamily="2" charset="0"/>
              </a:rPr>
            </a:br>
            <a:r>
              <a:rPr lang="it-IT" sz="3600" b="1" dirty="0">
                <a:solidFill>
                  <a:schemeClr val="bg2"/>
                </a:solidFill>
                <a:latin typeface="Montserrat" panose="00000500000000000000" pitchFamily="2" charset="0"/>
              </a:rPr>
              <a:t>La riforma costituzionale del 2022</a:t>
            </a:r>
          </a:p>
        </p:txBody>
      </p:sp>
      <p:sp>
        <p:nvSpPr>
          <p:cNvPr id="3" name="Segnaposto contenuto 2">
            <a:extLst>
              <a:ext uri="{FF2B5EF4-FFF2-40B4-BE49-F238E27FC236}">
                <a16:creationId xmlns:a16="http://schemas.microsoft.com/office/drawing/2014/main" id="{E4D51894-474E-4E50-B93F-FAE555A5C969}"/>
              </a:ext>
            </a:extLst>
          </p:cNvPr>
          <p:cNvSpPr>
            <a:spLocks noGrp="1"/>
          </p:cNvSpPr>
          <p:nvPr>
            <p:ph sz="half" idx="1"/>
          </p:nvPr>
        </p:nvSpPr>
        <p:spPr>
          <a:xfrm>
            <a:off x="838200" y="2034422"/>
            <a:ext cx="7096932" cy="4351338"/>
          </a:xfrm>
        </p:spPr>
        <p:txBody>
          <a:bodyPr>
            <a:normAutofit/>
          </a:bodyPr>
          <a:lstStyle/>
          <a:p>
            <a:pPr marL="0" indent="0" algn="just">
              <a:buNone/>
            </a:pPr>
            <a:r>
              <a:rPr lang="it-IT" dirty="0">
                <a:solidFill>
                  <a:schemeClr val="tx2">
                    <a:lumMod val="20000"/>
                    <a:lumOff val="80000"/>
                  </a:schemeClr>
                </a:solidFill>
                <a:latin typeface="Montserrat" panose="00000500000000000000" pitchFamily="2" charset="0"/>
              </a:rPr>
              <a:t>L'8 febbraio 2022 è stata approvata la legge costituzionale n. 1/2022, volta ad inserire la tutela dell'ambiente tra i princìpi fondamentali della Costituzione.</a:t>
            </a:r>
          </a:p>
          <a:p>
            <a:pPr marL="0" indent="0" algn="just">
              <a:buNone/>
            </a:pPr>
            <a:r>
              <a:rPr lang="it-IT" dirty="0">
                <a:solidFill>
                  <a:schemeClr val="tx2">
                    <a:lumMod val="20000"/>
                    <a:lumOff val="80000"/>
                  </a:schemeClr>
                </a:solidFill>
                <a:latin typeface="Montserrat" panose="00000500000000000000" pitchFamily="2" charset="0"/>
              </a:rPr>
              <a:t>In particolare, nel nuovo art. 41 Cost., la tutela dell’ambiente si pone come un limite all’autonomia privata:</a:t>
            </a:r>
          </a:p>
          <a:p>
            <a:pPr marL="0" indent="0" algn="just">
              <a:buNone/>
            </a:pPr>
            <a:r>
              <a:rPr lang="it-IT" i="1" dirty="0">
                <a:solidFill>
                  <a:schemeClr val="tx2">
                    <a:lumMod val="20000"/>
                    <a:lumOff val="80000"/>
                  </a:schemeClr>
                </a:solidFill>
                <a:latin typeface="Montserrat" panose="00000500000000000000" pitchFamily="2" charset="0"/>
              </a:rPr>
              <a:t>«L’iniziativa economica privata è libera. </a:t>
            </a:r>
          </a:p>
          <a:p>
            <a:pPr marL="0" indent="0" algn="just">
              <a:buNone/>
            </a:pPr>
            <a:r>
              <a:rPr lang="it-IT" i="1" dirty="0">
                <a:solidFill>
                  <a:schemeClr val="tx2">
                    <a:lumMod val="20000"/>
                    <a:lumOff val="80000"/>
                  </a:schemeClr>
                </a:solidFill>
                <a:latin typeface="Montserrat" panose="00000500000000000000" pitchFamily="2" charset="0"/>
              </a:rPr>
              <a:t>Non può svolgersi in contrasto con l’utilità sociale o in modo da recare danno </a:t>
            </a:r>
            <a:r>
              <a:rPr lang="it-IT" b="1" i="1" dirty="0">
                <a:solidFill>
                  <a:schemeClr val="tx2">
                    <a:lumMod val="20000"/>
                    <a:lumOff val="80000"/>
                  </a:schemeClr>
                </a:solidFill>
                <a:latin typeface="Montserrat" panose="00000500000000000000" pitchFamily="2" charset="0"/>
              </a:rPr>
              <a:t>alla salute, all’ambiente</a:t>
            </a:r>
            <a:r>
              <a:rPr lang="it-IT" i="1" dirty="0">
                <a:solidFill>
                  <a:schemeClr val="tx2">
                    <a:lumMod val="20000"/>
                    <a:lumOff val="80000"/>
                  </a:schemeClr>
                </a:solidFill>
                <a:latin typeface="Montserrat" panose="00000500000000000000" pitchFamily="2" charset="0"/>
              </a:rPr>
              <a:t>, alla sicurezza, alla libertà, alla dignità umana.»</a:t>
            </a:r>
          </a:p>
          <a:p>
            <a:pPr marL="0" indent="0">
              <a:buNone/>
            </a:pPr>
            <a:endParaRPr lang="it-IT" dirty="0"/>
          </a:p>
        </p:txBody>
      </p:sp>
      <p:pic>
        <p:nvPicPr>
          <p:cNvPr id="13" name="Segnaposto contenuto 12" descr="Immagine che contiene testo&#10;&#10;Descrizione generata automaticamente">
            <a:extLst>
              <a:ext uri="{FF2B5EF4-FFF2-40B4-BE49-F238E27FC236}">
                <a16:creationId xmlns:a16="http://schemas.microsoft.com/office/drawing/2014/main" id="{684732BF-D98D-4498-9E25-DE43FD168C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98499" y="2369013"/>
            <a:ext cx="3475892" cy="2579077"/>
          </a:xfrm>
        </p:spPr>
      </p:pic>
      <p:sp>
        <p:nvSpPr>
          <p:cNvPr id="4" name="Segnaposto numero diapositiva 3">
            <a:extLst>
              <a:ext uri="{FF2B5EF4-FFF2-40B4-BE49-F238E27FC236}">
                <a16:creationId xmlns:a16="http://schemas.microsoft.com/office/drawing/2014/main" id="{9A8BB175-7762-11F3-3B69-FD664A5CAD62}"/>
              </a:ext>
            </a:extLst>
          </p:cNvPr>
          <p:cNvSpPr>
            <a:spLocks noGrp="1"/>
          </p:cNvSpPr>
          <p:nvPr>
            <p:ph type="sldNum" sz="quarter" idx="12"/>
          </p:nvPr>
        </p:nvSpPr>
        <p:spPr/>
        <p:txBody>
          <a:bodyPr/>
          <a:lstStyle/>
          <a:p>
            <a:fld id="{5E7A164A-75E4-41BC-B794-304459768175}" type="slidenum">
              <a:rPr lang="it-IT" smtClean="0"/>
              <a:t>21</a:t>
            </a:fld>
            <a:endParaRPr lang="it-IT"/>
          </a:p>
        </p:txBody>
      </p:sp>
    </p:spTree>
    <p:extLst>
      <p:ext uri="{BB962C8B-B14F-4D97-AF65-F5344CB8AC3E}">
        <p14:creationId xmlns:p14="http://schemas.microsoft.com/office/powerpoint/2010/main" val="1446418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58A89D-06FD-45E8-9D6B-1BD0BE6DD580}"/>
              </a:ext>
            </a:extLst>
          </p:cNvPr>
          <p:cNvSpPr>
            <a:spLocks noGrp="1"/>
          </p:cNvSpPr>
          <p:nvPr>
            <p:ph type="title"/>
          </p:nvPr>
        </p:nvSpPr>
        <p:spPr>
          <a:xfrm>
            <a:off x="1724447" y="634470"/>
            <a:ext cx="8534400" cy="1507067"/>
          </a:xfrm>
        </p:spPr>
        <p:txBody>
          <a:bodyPr>
            <a:normAutofit/>
          </a:bodyPr>
          <a:lstStyle/>
          <a:p>
            <a:r>
              <a:rPr lang="it-IT" sz="3600" b="1" dirty="0">
                <a:solidFill>
                  <a:schemeClr val="bg2"/>
                </a:solidFill>
                <a:latin typeface="Montserrat" panose="00000500000000000000" pitchFamily="2" charset="0"/>
              </a:rPr>
              <a:t>La definizione di contratto di società nel codice civile</a:t>
            </a:r>
          </a:p>
        </p:txBody>
      </p:sp>
      <p:sp>
        <p:nvSpPr>
          <p:cNvPr id="3" name="Segnaposto contenuto 2">
            <a:extLst>
              <a:ext uri="{FF2B5EF4-FFF2-40B4-BE49-F238E27FC236}">
                <a16:creationId xmlns:a16="http://schemas.microsoft.com/office/drawing/2014/main" id="{6D52F6C1-653D-469B-A00A-A912F7C67B97}"/>
              </a:ext>
            </a:extLst>
          </p:cNvPr>
          <p:cNvSpPr>
            <a:spLocks noGrp="1"/>
          </p:cNvSpPr>
          <p:nvPr>
            <p:ph sz="half" idx="1"/>
          </p:nvPr>
        </p:nvSpPr>
        <p:spPr>
          <a:xfrm>
            <a:off x="991224" y="2141537"/>
            <a:ext cx="10209551" cy="4351338"/>
          </a:xfrm>
        </p:spPr>
        <p:txBody>
          <a:bodyPr>
            <a:normAutofit/>
          </a:bodyPr>
          <a:lstStyle/>
          <a:p>
            <a:pPr marL="0" indent="0">
              <a:buNone/>
            </a:pPr>
            <a:r>
              <a:rPr lang="it-IT" b="1" dirty="0">
                <a:latin typeface="Montserrat" panose="00000500000000000000" pitchFamily="2" charset="0"/>
              </a:rPr>
              <a:t>Art. 2247 c.c.: contratto di società: </a:t>
            </a:r>
          </a:p>
          <a:p>
            <a:pPr marL="0" indent="0">
              <a:buNone/>
            </a:pPr>
            <a:r>
              <a:rPr lang="it-IT" i="1" dirty="0">
                <a:latin typeface="Montserrat" panose="00000500000000000000" pitchFamily="2" charset="0"/>
              </a:rPr>
              <a:t>«Con il contratto di società due o più persone conferiscono beni o servizi per l’esercizio in comune di un’attività economica </a:t>
            </a:r>
            <a:r>
              <a:rPr lang="it-IT" b="1" i="1" dirty="0">
                <a:latin typeface="Montserrat" panose="00000500000000000000" pitchFamily="2" charset="0"/>
              </a:rPr>
              <a:t>allo scopo di dividerne gli utili</a:t>
            </a:r>
            <a:r>
              <a:rPr lang="it-IT" i="1" dirty="0">
                <a:latin typeface="Montserrat" panose="00000500000000000000" pitchFamily="2" charset="0"/>
              </a:rPr>
              <a:t>». </a:t>
            </a:r>
            <a:endParaRPr lang="it-IT" dirty="0">
              <a:latin typeface="Montserrat" panose="00000500000000000000" pitchFamily="2" charset="0"/>
            </a:endParaRPr>
          </a:p>
          <a:p>
            <a:pPr marL="0" indent="0">
              <a:buNone/>
            </a:pPr>
            <a:endParaRPr lang="it-IT" i="1" dirty="0">
              <a:latin typeface="Montserrat" panose="00000500000000000000" pitchFamily="2" charset="0"/>
            </a:endParaRPr>
          </a:p>
          <a:p>
            <a:pPr marL="0" indent="0" algn="just">
              <a:buNone/>
            </a:pPr>
            <a:r>
              <a:rPr lang="it-IT" dirty="0">
                <a:latin typeface="Montserrat" panose="00000500000000000000" pitchFamily="2" charset="0"/>
              </a:rPr>
              <a:t>La norma non prende altro scopo in considerazione che la ripartizione degli utili. </a:t>
            </a:r>
          </a:p>
          <a:p>
            <a:pPr marL="0" indent="0" algn="just">
              <a:buNone/>
            </a:pPr>
            <a:endParaRPr lang="it-IT" dirty="0"/>
          </a:p>
        </p:txBody>
      </p:sp>
      <p:sp>
        <p:nvSpPr>
          <p:cNvPr id="4" name="Segnaposto numero diapositiva 3">
            <a:extLst>
              <a:ext uri="{FF2B5EF4-FFF2-40B4-BE49-F238E27FC236}">
                <a16:creationId xmlns:a16="http://schemas.microsoft.com/office/drawing/2014/main" id="{CE4FA32E-298D-B395-0DB4-0930AF555D9D}"/>
              </a:ext>
            </a:extLst>
          </p:cNvPr>
          <p:cNvSpPr>
            <a:spLocks noGrp="1"/>
          </p:cNvSpPr>
          <p:nvPr>
            <p:ph type="sldNum" sz="quarter" idx="12"/>
          </p:nvPr>
        </p:nvSpPr>
        <p:spPr/>
        <p:txBody>
          <a:bodyPr/>
          <a:lstStyle/>
          <a:p>
            <a:fld id="{5E7A164A-75E4-41BC-B794-304459768175}" type="slidenum">
              <a:rPr lang="it-IT" smtClean="0"/>
              <a:t>22</a:t>
            </a:fld>
            <a:endParaRPr lang="it-IT"/>
          </a:p>
        </p:txBody>
      </p:sp>
    </p:spTree>
    <p:extLst>
      <p:ext uri="{BB962C8B-B14F-4D97-AF65-F5344CB8AC3E}">
        <p14:creationId xmlns:p14="http://schemas.microsoft.com/office/powerpoint/2010/main" val="357646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96564F-418B-4334-8E86-47ECC879C13D}"/>
              </a:ext>
            </a:extLst>
          </p:cNvPr>
          <p:cNvSpPr>
            <a:spLocks noGrp="1"/>
          </p:cNvSpPr>
          <p:nvPr>
            <p:ph type="title"/>
          </p:nvPr>
        </p:nvSpPr>
        <p:spPr>
          <a:xfrm>
            <a:off x="1665724" y="309615"/>
            <a:ext cx="8534400" cy="1507067"/>
          </a:xfrm>
        </p:spPr>
        <p:txBody>
          <a:bodyPr/>
          <a:lstStyle/>
          <a:p>
            <a:r>
              <a:rPr lang="it-IT" b="1" dirty="0">
                <a:solidFill>
                  <a:srgbClr val="FF0000"/>
                </a:solidFill>
                <a:latin typeface="Montserrat" panose="00000500000000000000" pitchFamily="2" charset="0"/>
              </a:rPr>
              <a:t>La tutela degli stakeholders</a:t>
            </a:r>
          </a:p>
        </p:txBody>
      </p:sp>
      <p:sp>
        <p:nvSpPr>
          <p:cNvPr id="3" name="Segnaposto contenuto 2">
            <a:extLst>
              <a:ext uri="{FF2B5EF4-FFF2-40B4-BE49-F238E27FC236}">
                <a16:creationId xmlns:a16="http://schemas.microsoft.com/office/drawing/2014/main" id="{70D81671-B609-4021-AB69-F9DFEBDE801F}"/>
              </a:ext>
            </a:extLst>
          </p:cNvPr>
          <p:cNvSpPr>
            <a:spLocks noGrp="1"/>
          </p:cNvSpPr>
          <p:nvPr>
            <p:ph sz="half" idx="1"/>
          </p:nvPr>
        </p:nvSpPr>
        <p:spPr>
          <a:xfrm>
            <a:off x="643328" y="2048395"/>
            <a:ext cx="6267138" cy="4351338"/>
          </a:xfrm>
        </p:spPr>
        <p:txBody>
          <a:bodyPr anchor="ctr">
            <a:normAutofit fontScale="85000" lnSpcReduction="20000"/>
          </a:bodyPr>
          <a:lstStyle/>
          <a:p>
            <a:pPr marL="0" indent="0" algn="just">
              <a:buNone/>
            </a:pPr>
            <a:endParaRPr lang="it-IT" dirty="0">
              <a:latin typeface="Montserrat" panose="00000500000000000000" pitchFamily="2" charset="0"/>
            </a:endParaRPr>
          </a:p>
          <a:p>
            <a:pPr marL="0" indent="0" algn="just">
              <a:buNone/>
            </a:pPr>
            <a:r>
              <a:rPr lang="it-IT" altLang="it-IT" sz="2800" dirty="0">
                <a:solidFill>
                  <a:srgbClr val="000000"/>
                </a:solidFill>
                <a:latin typeface="Montserrat" panose="00000500000000000000" pitchFamily="2" charset="0"/>
              </a:rPr>
              <a:t>Non sussiste una norma di carattere generale che ponga in capo agli amministratori la soddisfazione degli interessi di altre categorie di soggetti comunque interessate o coinvolte dall’attività d’impresa. </a:t>
            </a:r>
            <a:endParaRPr lang="it-IT" dirty="0">
              <a:latin typeface="Montserrat" panose="00000500000000000000" pitchFamily="2" charset="0"/>
            </a:endParaRPr>
          </a:p>
          <a:p>
            <a:pPr marL="0" indent="0" algn="just">
              <a:buNone/>
            </a:pPr>
            <a:endParaRPr lang="it-IT" dirty="0">
              <a:latin typeface="Montserrat" panose="00000500000000000000" pitchFamily="2" charset="0"/>
            </a:endParaRPr>
          </a:p>
          <a:p>
            <a:pPr marL="0" indent="0" algn="just">
              <a:buNone/>
            </a:pPr>
            <a:r>
              <a:rPr lang="it-IT" dirty="0">
                <a:latin typeface="Montserrat" panose="00000500000000000000" pitchFamily="2" charset="0"/>
              </a:rPr>
              <a:t>Ad ogni modo, il diritto societario prevede, da un lato, alcune disposizioni a tutela di determinate categorie di stakeholders e, dall’altro, consente di ampliare la categoria degli interessi che devono essere considerati dagli amministratori utilizzando gli spazi riconosciuti all’autonomia statutaria. </a:t>
            </a:r>
          </a:p>
          <a:p>
            <a:pPr marL="0" indent="0" algn="just">
              <a:buNone/>
            </a:pPr>
            <a:endParaRPr lang="it-IT" dirty="0"/>
          </a:p>
          <a:p>
            <a:pPr marL="0" indent="0">
              <a:buNone/>
            </a:pPr>
            <a:endParaRPr lang="it-IT" dirty="0"/>
          </a:p>
        </p:txBody>
      </p:sp>
      <p:pic>
        <p:nvPicPr>
          <p:cNvPr id="7" name="Segnaposto contenuto 6" descr="Immagine che contiene testo&#10;&#10;Descrizione generata automaticamente">
            <a:extLst>
              <a:ext uri="{FF2B5EF4-FFF2-40B4-BE49-F238E27FC236}">
                <a16:creationId xmlns:a16="http://schemas.microsoft.com/office/drawing/2014/main" id="{125540DD-91C8-48FD-AA12-DE981CC5A3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98190" y="2533337"/>
            <a:ext cx="4315374" cy="2773181"/>
          </a:xfrm>
        </p:spPr>
      </p:pic>
      <p:sp>
        <p:nvSpPr>
          <p:cNvPr id="4" name="Segnaposto numero diapositiva 3">
            <a:extLst>
              <a:ext uri="{FF2B5EF4-FFF2-40B4-BE49-F238E27FC236}">
                <a16:creationId xmlns:a16="http://schemas.microsoft.com/office/drawing/2014/main" id="{1E7DE244-B486-CDFC-574B-820A54A6F99E}"/>
              </a:ext>
            </a:extLst>
          </p:cNvPr>
          <p:cNvSpPr>
            <a:spLocks noGrp="1"/>
          </p:cNvSpPr>
          <p:nvPr>
            <p:ph type="sldNum" sz="quarter" idx="12"/>
          </p:nvPr>
        </p:nvSpPr>
        <p:spPr/>
        <p:txBody>
          <a:bodyPr/>
          <a:lstStyle/>
          <a:p>
            <a:fld id="{5E7A164A-75E4-41BC-B794-304459768175}" type="slidenum">
              <a:rPr lang="it-IT" smtClean="0"/>
              <a:t>23</a:t>
            </a:fld>
            <a:endParaRPr lang="it-IT"/>
          </a:p>
        </p:txBody>
      </p:sp>
    </p:spTree>
    <p:extLst>
      <p:ext uri="{BB962C8B-B14F-4D97-AF65-F5344CB8AC3E}">
        <p14:creationId xmlns:p14="http://schemas.microsoft.com/office/powerpoint/2010/main" val="3644930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CE9F2777-D288-4023-9CAD-783485C3F45D}"/>
              </a:ext>
            </a:extLst>
          </p:cNvPr>
          <p:cNvSpPr/>
          <p:nvPr/>
        </p:nvSpPr>
        <p:spPr>
          <a:xfrm>
            <a:off x="656862" y="2456353"/>
            <a:ext cx="3390387" cy="1710402"/>
          </a:xfrm>
          <a:prstGeom prst="rect">
            <a:avLst/>
          </a:prstGeom>
          <a:solidFill>
            <a:srgbClr val="F0452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2400" dirty="0"/>
              <a:t>Gi stakeholders specificamente riconosciuti nel diritto societario</a:t>
            </a:r>
          </a:p>
        </p:txBody>
      </p:sp>
      <p:sp>
        <p:nvSpPr>
          <p:cNvPr id="9" name="Segnaposto contenuto 8">
            <a:extLst>
              <a:ext uri="{FF2B5EF4-FFF2-40B4-BE49-F238E27FC236}">
                <a16:creationId xmlns:a16="http://schemas.microsoft.com/office/drawing/2014/main" id="{7FBF7B98-9CD2-4716-8CAA-A2E79110B629}"/>
              </a:ext>
            </a:extLst>
          </p:cNvPr>
          <p:cNvSpPr>
            <a:spLocks noGrp="1"/>
          </p:cNvSpPr>
          <p:nvPr>
            <p:ph sz="half" idx="1"/>
          </p:nvPr>
        </p:nvSpPr>
        <p:spPr>
          <a:xfrm>
            <a:off x="6635692" y="546905"/>
            <a:ext cx="4696343" cy="2026894"/>
          </a:xfrm>
          <a:prstGeom prst="rect">
            <a:avLst/>
          </a:prstGeom>
          <a:solidFill>
            <a:srgbClr val="F04528"/>
          </a:solidFill>
          <a:ln/>
        </p:spPr>
        <p:style>
          <a:lnRef idx="0">
            <a:schemeClr val="accent1"/>
          </a:lnRef>
          <a:fillRef idx="3">
            <a:schemeClr val="accent1"/>
          </a:fillRef>
          <a:effectRef idx="3">
            <a:schemeClr val="accent1"/>
          </a:effectRef>
          <a:fontRef idx="minor">
            <a:schemeClr val="lt1"/>
          </a:fontRef>
        </p:style>
        <p:txBody>
          <a:bodyPr rtlCol="0" anchor="ctr">
            <a:normAutofit fontScale="92500" lnSpcReduction="10000"/>
          </a:bodyPr>
          <a:lstStyle/>
          <a:p>
            <a:pPr marL="0" indent="0">
              <a:buNone/>
            </a:pPr>
            <a:r>
              <a:rPr lang="it-IT" dirty="0"/>
              <a:t>I creditori della società</a:t>
            </a:r>
          </a:p>
          <a:p>
            <a:r>
              <a:rPr lang="it-IT" dirty="0"/>
              <a:t>Possono far valere la responsabilità degli amministratori (art. 2394 c.c.)</a:t>
            </a:r>
          </a:p>
          <a:p>
            <a:r>
              <a:rPr lang="it-IT" dirty="0"/>
              <a:t>Il d.lgs. 14/2019 riconosce particolari diritti nell’ambito della gestione della crisi di impresa)</a:t>
            </a:r>
          </a:p>
        </p:txBody>
      </p:sp>
      <p:sp>
        <p:nvSpPr>
          <p:cNvPr id="10" name="Rettangolo 9">
            <a:extLst>
              <a:ext uri="{FF2B5EF4-FFF2-40B4-BE49-F238E27FC236}">
                <a16:creationId xmlns:a16="http://schemas.microsoft.com/office/drawing/2014/main" id="{60FEC8EB-CAED-43AE-BC2C-11162EA010D8}"/>
              </a:ext>
            </a:extLst>
          </p:cNvPr>
          <p:cNvSpPr/>
          <p:nvPr/>
        </p:nvSpPr>
        <p:spPr>
          <a:xfrm>
            <a:off x="6965538" y="3919606"/>
            <a:ext cx="4366497" cy="2241673"/>
          </a:xfrm>
          <a:prstGeom prst="rect">
            <a:avLst/>
          </a:prstGeom>
          <a:solidFill>
            <a:srgbClr val="F04528"/>
          </a:solidFill>
          <a:ln/>
        </p:spPr>
        <p:style>
          <a:lnRef idx="0">
            <a:schemeClr val="accent1"/>
          </a:lnRef>
          <a:fillRef idx="3">
            <a:schemeClr val="accent1"/>
          </a:fillRef>
          <a:effectRef idx="3">
            <a:schemeClr val="accent1"/>
          </a:effectRef>
          <a:fontRef idx="minor">
            <a:schemeClr val="lt1"/>
          </a:fontRef>
        </p:style>
        <p:txBody>
          <a:bodyPr rtlCol="0" anchor="ctr"/>
          <a:lstStyle/>
          <a:p>
            <a:pPr algn="just"/>
            <a:r>
              <a:rPr lang="it-IT" sz="2400" dirty="0"/>
              <a:t>I lavoratori </a:t>
            </a:r>
          </a:p>
          <a:p>
            <a:pPr marL="457200" indent="-457200">
              <a:buFont typeface="Arial" panose="020B0604020202020204" pitchFamily="34" charset="0"/>
              <a:buChar char="•"/>
            </a:pPr>
            <a:r>
              <a:rPr lang="it-IT" sz="2400" dirty="0"/>
              <a:t>doveri di informazione e di consultazione nell’ambito di particolari operazioni societarie </a:t>
            </a:r>
          </a:p>
        </p:txBody>
      </p:sp>
      <p:sp>
        <p:nvSpPr>
          <p:cNvPr id="11" name="Freccia a destra 10">
            <a:extLst>
              <a:ext uri="{FF2B5EF4-FFF2-40B4-BE49-F238E27FC236}">
                <a16:creationId xmlns:a16="http://schemas.microsoft.com/office/drawing/2014/main" id="{326BB3F5-2E66-4B04-A779-21B9648859D8}"/>
              </a:ext>
            </a:extLst>
          </p:cNvPr>
          <p:cNvSpPr/>
          <p:nvPr/>
        </p:nvSpPr>
        <p:spPr>
          <a:xfrm rot="19806346">
            <a:off x="4585635" y="1570021"/>
            <a:ext cx="1603947" cy="974360"/>
          </a:xfrm>
          <a:prstGeom prst="right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12" name="Freccia a destra 11">
            <a:extLst>
              <a:ext uri="{FF2B5EF4-FFF2-40B4-BE49-F238E27FC236}">
                <a16:creationId xmlns:a16="http://schemas.microsoft.com/office/drawing/2014/main" id="{8107018F-EFBE-43F1-8199-C24BBB292A90}"/>
              </a:ext>
            </a:extLst>
          </p:cNvPr>
          <p:cNvSpPr/>
          <p:nvPr/>
        </p:nvSpPr>
        <p:spPr>
          <a:xfrm rot="2065187">
            <a:off x="4630594" y="4280481"/>
            <a:ext cx="1603947" cy="974360"/>
          </a:xfrm>
          <a:prstGeom prst="right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highlight>
                <a:srgbClr val="FFFF00"/>
              </a:highlight>
            </a:endParaRPr>
          </a:p>
        </p:txBody>
      </p:sp>
      <p:sp>
        <p:nvSpPr>
          <p:cNvPr id="2" name="Segnaposto numero diapositiva 1">
            <a:extLst>
              <a:ext uri="{FF2B5EF4-FFF2-40B4-BE49-F238E27FC236}">
                <a16:creationId xmlns:a16="http://schemas.microsoft.com/office/drawing/2014/main" id="{FF0D1C78-6993-2618-FE30-6E253ED893A8}"/>
              </a:ext>
            </a:extLst>
          </p:cNvPr>
          <p:cNvSpPr>
            <a:spLocks noGrp="1"/>
          </p:cNvSpPr>
          <p:nvPr>
            <p:ph type="sldNum" sz="quarter" idx="12"/>
          </p:nvPr>
        </p:nvSpPr>
        <p:spPr/>
        <p:txBody>
          <a:bodyPr/>
          <a:lstStyle/>
          <a:p>
            <a:fld id="{5E7A164A-75E4-41BC-B794-304459768175}" type="slidenum">
              <a:rPr lang="it-IT" smtClean="0"/>
              <a:t>24</a:t>
            </a:fld>
            <a:endParaRPr lang="it-IT"/>
          </a:p>
        </p:txBody>
      </p:sp>
    </p:spTree>
    <p:extLst>
      <p:ext uri="{BB962C8B-B14F-4D97-AF65-F5344CB8AC3E}">
        <p14:creationId xmlns:p14="http://schemas.microsoft.com/office/powerpoint/2010/main" val="43022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73F64E-F971-46BF-9578-D622A2DD0581}"/>
              </a:ext>
            </a:extLst>
          </p:cNvPr>
          <p:cNvSpPr>
            <a:spLocks noGrp="1"/>
          </p:cNvSpPr>
          <p:nvPr>
            <p:ph type="title"/>
          </p:nvPr>
        </p:nvSpPr>
        <p:spPr>
          <a:xfrm>
            <a:off x="2252954" y="133446"/>
            <a:ext cx="8534400" cy="1507067"/>
          </a:xfrm>
        </p:spPr>
        <p:txBody>
          <a:bodyPr>
            <a:noAutofit/>
          </a:bodyPr>
          <a:lstStyle/>
          <a:p>
            <a:r>
              <a:rPr lang="it-IT" sz="3200" b="1" dirty="0">
                <a:solidFill>
                  <a:srgbClr val="FF0000"/>
                </a:solidFill>
                <a:latin typeface="Montserrat" panose="00000500000000000000" pitchFamily="2" charset="0"/>
              </a:rPr>
              <a:t>Gli interessi «emergenti» degli stakeholders nei modelli di organizzazione…</a:t>
            </a:r>
          </a:p>
        </p:txBody>
      </p:sp>
      <p:sp>
        <p:nvSpPr>
          <p:cNvPr id="3" name="Segnaposto contenuto 2">
            <a:extLst>
              <a:ext uri="{FF2B5EF4-FFF2-40B4-BE49-F238E27FC236}">
                <a16:creationId xmlns:a16="http://schemas.microsoft.com/office/drawing/2014/main" id="{AA722E6C-1580-4F24-9E42-BFC829FAA25A}"/>
              </a:ext>
            </a:extLst>
          </p:cNvPr>
          <p:cNvSpPr>
            <a:spLocks noGrp="1"/>
          </p:cNvSpPr>
          <p:nvPr>
            <p:ph sz="half" idx="1"/>
          </p:nvPr>
        </p:nvSpPr>
        <p:spPr>
          <a:xfrm>
            <a:off x="838200" y="1825625"/>
            <a:ext cx="10854128" cy="4351338"/>
          </a:xfrm>
        </p:spPr>
        <p:txBody>
          <a:bodyPr>
            <a:normAutofit/>
          </a:bodyPr>
          <a:lstStyle/>
          <a:p>
            <a:pPr algn="just"/>
            <a:r>
              <a:rPr lang="it-IT" dirty="0">
                <a:latin typeface="Montserrat" panose="00000500000000000000" pitchFamily="2" charset="0"/>
              </a:rPr>
              <a:t>Il d.lgs. 231/2001 –responsabilità amministrativa delle persone giuridiche in occasione di reati commessi dai propri vertici – </a:t>
            </a:r>
          </a:p>
          <a:p>
            <a:pPr algn="just"/>
            <a:endParaRPr lang="it-IT" dirty="0">
              <a:latin typeface="Montserrat" panose="00000500000000000000" pitchFamily="2" charset="0"/>
            </a:endParaRPr>
          </a:p>
          <a:p>
            <a:pPr algn="just"/>
            <a:r>
              <a:rPr lang="it-IT" dirty="0">
                <a:latin typeface="Montserrat" panose="00000500000000000000" pitchFamily="2" charset="0"/>
              </a:rPr>
              <a:t>La norma prevede la responsabilità delle imprese per le attività e l’organizzazione attuato per contrastare l’illegalità e garantire la tutela ambientale e sociale nell’esercizio dell’attività di impresa. </a:t>
            </a:r>
          </a:p>
          <a:p>
            <a:pPr algn="just"/>
            <a:r>
              <a:rPr lang="it-IT" dirty="0">
                <a:latin typeface="Montserrat" panose="00000500000000000000" pitchFamily="2" charset="0"/>
              </a:rPr>
              <a:t>Il decreto non prevede obbligo di due diligence, tuttavia impone all’ente che voglia andare esente da responsabilità di adottare ed efficacemente attuare un modello di organizzazione e gestione idoneo a prevenire i reati indicati. </a:t>
            </a:r>
          </a:p>
          <a:p>
            <a:pPr algn="just"/>
            <a:r>
              <a:rPr lang="it-IT" dirty="0">
                <a:latin typeface="Montserrat" panose="00000500000000000000" pitchFamily="2" charset="0"/>
              </a:rPr>
              <a:t>L’ente ha l’obbligo di sviluppare procedure e protocolli idonei a identificare, prevenire e mitigare il rischio di commissione dei reati. </a:t>
            </a:r>
          </a:p>
          <a:p>
            <a:endParaRPr lang="en-US" dirty="0"/>
          </a:p>
        </p:txBody>
      </p:sp>
      <p:sp>
        <p:nvSpPr>
          <p:cNvPr id="4" name="Segnaposto numero diapositiva 3">
            <a:extLst>
              <a:ext uri="{FF2B5EF4-FFF2-40B4-BE49-F238E27FC236}">
                <a16:creationId xmlns:a16="http://schemas.microsoft.com/office/drawing/2014/main" id="{6EB2BD02-CB82-FF76-2EC5-358CA7ACAD7C}"/>
              </a:ext>
            </a:extLst>
          </p:cNvPr>
          <p:cNvSpPr>
            <a:spLocks noGrp="1"/>
          </p:cNvSpPr>
          <p:nvPr>
            <p:ph type="sldNum" sz="quarter" idx="12"/>
          </p:nvPr>
        </p:nvSpPr>
        <p:spPr/>
        <p:txBody>
          <a:bodyPr/>
          <a:lstStyle/>
          <a:p>
            <a:fld id="{5E7A164A-75E4-41BC-B794-304459768175}" type="slidenum">
              <a:rPr lang="it-IT" smtClean="0"/>
              <a:t>25</a:t>
            </a:fld>
            <a:endParaRPr lang="it-IT"/>
          </a:p>
        </p:txBody>
      </p:sp>
    </p:spTree>
    <p:extLst>
      <p:ext uri="{BB962C8B-B14F-4D97-AF65-F5344CB8AC3E}">
        <p14:creationId xmlns:p14="http://schemas.microsoft.com/office/powerpoint/2010/main" val="959328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CBE1C7-3824-45D1-8168-41982270111D}"/>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b="1" kern="1200" dirty="0">
                <a:solidFill>
                  <a:srgbClr val="FF0000"/>
                </a:solidFill>
                <a:latin typeface="Montserrat" panose="00000500000000000000" pitchFamily="2" charset="0"/>
              </a:rPr>
              <a:t>..</a:t>
            </a:r>
            <a:r>
              <a:rPr lang="en-US" b="1" kern="1200" dirty="0" err="1">
                <a:solidFill>
                  <a:srgbClr val="FF0000"/>
                </a:solidFill>
                <a:latin typeface="Montserrat" panose="00000500000000000000" pitchFamily="2" charset="0"/>
              </a:rPr>
              <a:t>nella</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società</a:t>
            </a:r>
            <a:r>
              <a:rPr lang="en-US" b="1" kern="1200" dirty="0">
                <a:solidFill>
                  <a:srgbClr val="FF0000"/>
                </a:solidFill>
                <a:latin typeface="Montserrat" panose="00000500000000000000" pitchFamily="2" charset="0"/>
              </a:rPr>
              <a:t> benefit»..</a:t>
            </a:r>
          </a:p>
        </p:txBody>
      </p:sp>
      <p:graphicFrame>
        <p:nvGraphicFramePr>
          <p:cNvPr id="5" name="Segnaposto contenuto 4">
            <a:extLst>
              <a:ext uri="{FF2B5EF4-FFF2-40B4-BE49-F238E27FC236}">
                <a16:creationId xmlns:a16="http://schemas.microsoft.com/office/drawing/2014/main" id="{9C43DAE6-172A-40F4-841D-BC0D400B10CF}"/>
              </a:ext>
            </a:extLst>
          </p:cNvPr>
          <p:cNvGraphicFramePr>
            <a:graphicFrameLocks noGrp="1"/>
          </p:cNvGraphicFramePr>
          <p:nvPr>
            <p:ph sz="half" idx="2"/>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a16="http://schemas.microsoft.com/office/drawing/2014/main" id="{7863DEBF-C77E-6650-4FA6-F23ED3C41811}"/>
              </a:ext>
            </a:extLst>
          </p:cNvPr>
          <p:cNvSpPr>
            <a:spLocks noGrp="1"/>
          </p:cNvSpPr>
          <p:nvPr>
            <p:ph type="sldNum" sz="quarter" idx="12"/>
          </p:nvPr>
        </p:nvSpPr>
        <p:spPr/>
        <p:txBody>
          <a:bodyPr/>
          <a:lstStyle/>
          <a:p>
            <a:fld id="{5E7A164A-75E4-41BC-B794-304459768175}" type="slidenum">
              <a:rPr lang="it-IT" smtClean="0"/>
              <a:t>26</a:t>
            </a:fld>
            <a:endParaRPr lang="it-IT"/>
          </a:p>
        </p:txBody>
      </p:sp>
    </p:spTree>
    <p:extLst>
      <p:ext uri="{BB962C8B-B14F-4D97-AF65-F5344CB8AC3E}">
        <p14:creationId xmlns:p14="http://schemas.microsoft.com/office/powerpoint/2010/main" val="2682921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353C7-4C00-4FDA-BB64-4DFF744DD583}"/>
              </a:ext>
            </a:extLst>
          </p:cNvPr>
          <p:cNvSpPr>
            <a:spLocks noGrp="1"/>
          </p:cNvSpPr>
          <p:nvPr>
            <p:ph type="title"/>
          </p:nvPr>
        </p:nvSpPr>
        <p:spPr>
          <a:xfrm>
            <a:off x="1430832" y="385116"/>
            <a:ext cx="8534400" cy="1507067"/>
          </a:xfrm>
        </p:spPr>
        <p:txBody>
          <a:bodyPr>
            <a:normAutofit/>
          </a:bodyPr>
          <a:lstStyle/>
          <a:p>
            <a:r>
              <a:rPr lang="it-IT" sz="4000" b="1" dirty="0">
                <a:solidFill>
                  <a:srgbClr val="FF0000"/>
                </a:solidFill>
                <a:latin typeface="Montserrat" panose="00000500000000000000" pitchFamily="2" charset="0"/>
              </a:rPr>
              <a:t>…e nelle informazioni di carattere non finanziario</a:t>
            </a:r>
          </a:p>
        </p:txBody>
      </p:sp>
      <p:sp>
        <p:nvSpPr>
          <p:cNvPr id="3" name="Segnaposto contenuto 2">
            <a:extLst>
              <a:ext uri="{FF2B5EF4-FFF2-40B4-BE49-F238E27FC236}">
                <a16:creationId xmlns:a16="http://schemas.microsoft.com/office/drawing/2014/main" id="{E8AB7FA8-94FE-4F4E-8981-C9E99C7DDFE7}"/>
              </a:ext>
            </a:extLst>
          </p:cNvPr>
          <p:cNvSpPr>
            <a:spLocks noGrp="1"/>
          </p:cNvSpPr>
          <p:nvPr>
            <p:ph sz="half" idx="1"/>
          </p:nvPr>
        </p:nvSpPr>
        <p:spPr>
          <a:xfrm>
            <a:off x="1257924" y="2035487"/>
            <a:ext cx="9220200" cy="4351338"/>
          </a:xfrm>
        </p:spPr>
        <p:txBody>
          <a:bodyPr>
            <a:normAutofit fontScale="77500" lnSpcReduction="20000"/>
          </a:bodyPr>
          <a:lstStyle/>
          <a:p>
            <a:pPr marL="0" indent="0" algn="just">
              <a:buFontTx/>
              <a:buNone/>
            </a:pPr>
            <a:r>
              <a:rPr lang="it-IT" altLang="it-IT" sz="2800" b="1" u="sng" dirty="0">
                <a:latin typeface="Montserrat" panose="00000500000000000000" pitchFamily="2" charset="0"/>
              </a:rPr>
              <a:t>D. lgs. 254/2016 </a:t>
            </a:r>
            <a:r>
              <a:rPr lang="it-IT" altLang="it-IT" sz="2800" dirty="0">
                <a:latin typeface="Montserrat" panose="00000500000000000000" pitchFamily="2" charset="0"/>
              </a:rPr>
              <a:t>di trasposizione della Direttiva 2014/95/UE, ha imposto alle società che rientrano tra gli enti di interesse pubblico di grande dimensione l’obbligo di pubblicare una dichiarazione di carattere non finanziario, funzionale ad assicurare la piena comprensione dell’attività dell’impresa, del suo andamento, dei suoi risultati e dell’impatto della sua attività. </a:t>
            </a:r>
          </a:p>
          <a:p>
            <a:pPr marL="0" indent="0" algn="just">
              <a:buFontTx/>
              <a:buNone/>
            </a:pPr>
            <a:r>
              <a:rPr lang="it-IT" altLang="it-IT" sz="2800" dirty="0">
                <a:latin typeface="Montserrat" panose="00000500000000000000" pitchFamily="2" charset="0"/>
              </a:rPr>
              <a:t>A tal fine, la dichiarazione deve fornire le informazioni relative ai temi ambientali, sociali, attinenti al personale, al rispetto dei diritti umani, alla lotta contro la corruzione attiva e passiva, che si intendono rilevanti, tenuto conto delle attività e delle caratteristiche dell’impresa.</a:t>
            </a:r>
          </a:p>
          <a:p>
            <a:pPr marL="0" indent="0" algn="just">
              <a:buFontTx/>
              <a:buNone/>
            </a:pPr>
            <a:r>
              <a:rPr lang="it-IT" altLang="it-IT" sz="2800" b="1" dirty="0">
                <a:latin typeface="Montserrat" panose="00000500000000000000" pitchFamily="2" charset="0"/>
              </a:rPr>
              <a:t>Focus dell’attenzione dell’organo amministrativo sulle opportunità e sui rischi che tali fattori possono avere sull’attività d’impresa. </a:t>
            </a:r>
          </a:p>
          <a:p>
            <a:endParaRPr lang="it-IT" dirty="0"/>
          </a:p>
        </p:txBody>
      </p:sp>
      <p:sp>
        <p:nvSpPr>
          <p:cNvPr id="4" name="Segnaposto numero diapositiva 3">
            <a:extLst>
              <a:ext uri="{FF2B5EF4-FFF2-40B4-BE49-F238E27FC236}">
                <a16:creationId xmlns:a16="http://schemas.microsoft.com/office/drawing/2014/main" id="{CBAB0C10-40DA-3C58-ED09-57B98881398C}"/>
              </a:ext>
            </a:extLst>
          </p:cNvPr>
          <p:cNvSpPr>
            <a:spLocks noGrp="1"/>
          </p:cNvSpPr>
          <p:nvPr>
            <p:ph type="sldNum" sz="quarter" idx="12"/>
          </p:nvPr>
        </p:nvSpPr>
        <p:spPr/>
        <p:txBody>
          <a:bodyPr/>
          <a:lstStyle/>
          <a:p>
            <a:fld id="{5E7A164A-75E4-41BC-B794-304459768175}" type="slidenum">
              <a:rPr lang="it-IT" smtClean="0"/>
              <a:t>27</a:t>
            </a:fld>
            <a:endParaRPr lang="it-IT"/>
          </a:p>
        </p:txBody>
      </p:sp>
    </p:spTree>
    <p:extLst>
      <p:ext uri="{BB962C8B-B14F-4D97-AF65-F5344CB8AC3E}">
        <p14:creationId xmlns:p14="http://schemas.microsoft.com/office/powerpoint/2010/main" val="1983289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98AF13-E8B8-48A0-978F-DB2AA3440EF7}"/>
              </a:ext>
            </a:extLst>
          </p:cNvPr>
          <p:cNvSpPr>
            <a:spLocks noGrp="1"/>
          </p:cNvSpPr>
          <p:nvPr>
            <p:ph type="title"/>
          </p:nvPr>
        </p:nvSpPr>
        <p:spPr>
          <a:xfrm>
            <a:off x="838200" y="585216"/>
            <a:ext cx="10515600" cy="1325563"/>
          </a:xfrm>
        </p:spPr>
        <p:txBody>
          <a:bodyPr vert="horz" lIns="91440" tIns="45720" rIns="91440" bIns="45720" rtlCol="0" anchor="ctr">
            <a:normAutofit fontScale="90000"/>
          </a:bodyPr>
          <a:lstStyle/>
          <a:p>
            <a:r>
              <a:rPr lang="en-US" b="1" dirty="0">
                <a:solidFill>
                  <a:srgbClr val="FFFFFF"/>
                </a:solidFill>
                <a:latin typeface="Montserrat" panose="00000500000000000000" pitchFamily="2" charset="0"/>
              </a:rPr>
              <a:t>Il «</a:t>
            </a:r>
            <a:r>
              <a:rPr lang="en-US" b="1" dirty="0" err="1">
                <a:solidFill>
                  <a:srgbClr val="FFFFFF"/>
                </a:solidFill>
                <a:latin typeface="Montserrat" panose="00000500000000000000" pitchFamily="2" charset="0"/>
              </a:rPr>
              <a:t>successo</a:t>
            </a:r>
            <a:r>
              <a:rPr lang="en-US" b="1" dirty="0">
                <a:solidFill>
                  <a:srgbClr val="FFFFFF"/>
                </a:solidFill>
                <a:latin typeface="Montserrat" panose="00000500000000000000" pitchFamily="2" charset="0"/>
              </a:rPr>
              <a:t> </a:t>
            </a:r>
            <a:r>
              <a:rPr lang="en-US" b="1" dirty="0" err="1">
                <a:solidFill>
                  <a:srgbClr val="FFFFFF"/>
                </a:solidFill>
                <a:latin typeface="Montserrat" panose="00000500000000000000" pitchFamily="2" charset="0"/>
              </a:rPr>
              <a:t>sostenibile</a:t>
            </a:r>
            <a:r>
              <a:rPr lang="en-US" b="1" dirty="0">
                <a:solidFill>
                  <a:srgbClr val="FFFFFF"/>
                </a:solidFill>
                <a:latin typeface="Montserrat" panose="00000500000000000000" pitchFamily="2" charset="0"/>
              </a:rPr>
              <a:t>» nel nuovo </a:t>
            </a:r>
            <a:r>
              <a:rPr lang="en-US" b="1" dirty="0" err="1">
                <a:solidFill>
                  <a:srgbClr val="FFFFFF"/>
                </a:solidFill>
                <a:latin typeface="Montserrat" panose="00000500000000000000" pitchFamily="2" charset="0"/>
              </a:rPr>
              <a:t>Codice</a:t>
            </a:r>
            <a:r>
              <a:rPr lang="en-US" b="1" dirty="0">
                <a:solidFill>
                  <a:srgbClr val="FFFFFF"/>
                </a:solidFill>
                <a:latin typeface="Montserrat" panose="00000500000000000000" pitchFamily="2" charset="0"/>
              </a:rPr>
              <a:t> di Corporate Governance 2020</a:t>
            </a:r>
          </a:p>
        </p:txBody>
      </p:sp>
      <p:pic>
        <p:nvPicPr>
          <p:cNvPr id="7" name="Segnaposto contenuto 6" descr="Immagine che contiene testo, strada, via, asfalto&#10;&#10;Descrizione generata automaticamente">
            <a:extLst>
              <a:ext uri="{FF2B5EF4-FFF2-40B4-BE49-F238E27FC236}">
                <a16:creationId xmlns:a16="http://schemas.microsoft.com/office/drawing/2014/main" id="{BDB62943-559D-4677-A6DF-E19649A2409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667" r="9143"/>
          <a:stretch/>
        </p:blipFill>
        <p:spPr>
          <a:xfrm>
            <a:off x="728521" y="2793129"/>
            <a:ext cx="4435290" cy="3205208"/>
          </a:xfrm>
          <a:prstGeom prst="rect">
            <a:avLst/>
          </a:prstGeom>
        </p:spPr>
      </p:pic>
      <p:sp>
        <p:nvSpPr>
          <p:cNvPr id="3" name="Segnaposto contenuto 2">
            <a:extLst>
              <a:ext uri="{FF2B5EF4-FFF2-40B4-BE49-F238E27FC236}">
                <a16:creationId xmlns:a16="http://schemas.microsoft.com/office/drawing/2014/main" id="{461AF2CE-3EE6-4679-9775-54B03BD8DBE6}"/>
              </a:ext>
            </a:extLst>
          </p:cNvPr>
          <p:cNvSpPr>
            <a:spLocks noGrp="1"/>
          </p:cNvSpPr>
          <p:nvPr>
            <p:ph sz="half" idx="1"/>
          </p:nvPr>
        </p:nvSpPr>
        <p:spPr>
          <a:xfrm>
            <a:off x="5609369" y="2500544"/>
            <a:ext cx="5744431" cy="3790378"/>
          </a:xfrm>
        </p:spPr>
        <p:txBody>
          <a:bodyPr vert="horz" lIns="91440" tIns="45720" rIns="91440" bIns="45720" rtlCol="0" anchor="ctr">
            <a:normAutofit fontScale="85000" lnSpcReduction="10000"/>
          </a:bodyPr>
          <a:lstStyle/>
          <a:p>
            <a:pPr marL="0" indent="0" algn="just">
              <a:buNone/>
            </a:pPr>
            <a:endParaRPr lang="it-IT" sz="2400" dirty="0">
              <a:latin typeface="Montserrat" panose="00000500000000000000" pitchFamily="2" charset="0"/>
            </a:endParaRPr>
          </a:p>
          <a:p>
            <a:pPr marL="0" indent="0" algn="just">
              <a:buNone/>
            </a:pPr>
            <a:r>
              <a:rPr lang="it-IT" sz="2400" dirty="0">
                <a:latin typeface="Montserrat" panose="00000500000000000000" pitchFamily="2" charset="0"/>
              </a:rPr>
              <a:t>Il Codice del 2020 è intervenuto sulla definizione degli obiettivi e degli interessi che il consiglio di amministrazione è chiamato a perseguire, identificando l’obiettivo prioritario dell’organo di amministrazione nel ‘successo sostenibile’, </a:t>
            </a:r>
            <a:r>
              <a:rPr lang="it-IT" sz="2400" i="1" dirty="0">
                <a:latin typeface="Montserrat" panose="00000500000000000000" pitchFamily="2" charset="0"/>
              </a:rPr>
              <a:t>“che si sostanzia nella creazione di valore nel lungo termine a beneficio degli azionisti, tenendo conto degli interessi degli altri stakeholder rilevanti per la società”</a:t>
            </a:r>
            <a:r>
              <a:rPr lang="it-IT" sz="2400" dirty="0">
                <a:latin typeface="Montserrat" panose="00000500000000000000" pitchFamily="2" charset="0"/>
              </a:rPr>
              <a:t>. </a:t>
            </a:r>
          </a:p>
          <a:p>
            <a:pPr marL="0"/>
            <a:endParaRPr lang="en-US" sz="1500" dirty="0">
              <a:latin typeface="Montserrat" panose="00000500000000000000" pitchFamily="2" charset="0"/>
            </a:endParaRPr>
          </a:p>
          <a:p>
            <a:pPr marL="0"/>
            <a:endParaRPr lang="en-US" sz="1500" dirty="0">
              <a:latin typeface="Montserrat" panose="00000500000000000000" pitchFamily="2" charset="0"/>
            </a:endParaRPr>
          </a:p>
        </p:txBody>
      </p:sp>
      <p:sp>
        <p:nvSpPr>
          <p:cNvPr id="4" name="Segnaposto numero diapositiva 3">
            <a:extLst>
              <a:ext uri="{FF2B5EF4-FFF2-40B4-BE49-F238E27FC236}">
                <a16:creationId xmlns:a16="http://schemas.microsoft.com/office/drawing/2014/main" id="{0F50AB99-7903-5552-B12D-C05C32727DE1}"/>
              </a:ext>
            </a:extLst>
          </p:cNvPr>
          <p:cNvSpPr>
            <a:spLocks noGrp="1"/>
          </p:cNvSpPr>
          <p:nvPr>
            <p:ph type="sldNum" sz="quarter" idx="12"/>
          </p:nvPr>
        </p:nvSpPr>
        <p:spPr/>
        <p:txBody>
          <a:bodyPr/>
          <a:lstStyle/>
          <a:p>
            <a:fld id="{5E7A164A-75E4-41BC-B794-304459768175}" type="slidenum">
              <a:rPr lang="it-IT" smtClean="0"/>
              <a:t>28</a:t>
            </a:fld>
            <a:endParaRPr lang="it-IT"/>
          </a:p>
        </p:txBody>
      </p:sp>
    </p:spTree>
    <p:extLst>
      <p:ext uri="{BB962C8B-B14F-4D97-AF65-F5344CB8AC3E}">
        <p14:creationId xmlns:p14="http://schemas.microsoft.com/office/powerpoint/2010/main" val="1015852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Immagine che contiene testo, clipart&#10;&#10;Descrizione generata automaticamente">
            <a:extLst>
              <a:ext uri="{FF2B5EF4-FFF2-40B4-BE49-F238E27FC236}">
                <a16:creationId xmlns:a16="http://schemas.microsoft.com/office/drawing/2014/main" id="{21C67725-D0B4-4547-A37C-F5978B965B1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8435" y="479685"/>
            <a:ext cx="4423973" cy="2949315"/>
          </a:xfrm>
        </p:spPr>
      </p:pic>
      <p:sp>
        <p:nvSpPr>
          <p:cNvPr id="4" name="Segnaposto contenuto 3">
            <a:extLst>
              <a:ext uri="{FF2B5EF4-FFF2-40B4-BE49-F238E27FC236}">
                <a16:creationId xmlns:a16="http://schemas.microsoft.com/office/drawing/2014/main" id="{F3A0F067-9EA3-44CA-A736-C474622690BA}"/>
              </a:ext>
            </a:extLst>
          </p:cNvPr>
          <p:cNvSpPr>
            <a:spLocks noGrp="1"/>
          </p:cNvSpPr>
          <p:nvPr>
            <p:ph sz="half" idx="2"/>
          </p:nvPr>
        </p:nvSpPr>
        <p:spPr>
          <a:xfrm>
            <a:off x="5082915" y="878577"/>
            <a:ext cx="6646265" cy="5100846"/>
          </a:xfrm>
        </p:spPr>
        <p:txBody>
          <a:bodyPr>
            <a:normAutofit/>
          </a:bodyPr>
          <a:lstStyle/>
          <a:p>
            <a:pPr marL="0" indent="0" algn="just">
              <a:buNone/>
            </a:pPr>
            <a:r>
              <a:rPr lang="it-IT" sz="2800" dirty="0">
                <a:solidFill>
                  <a:srgbClr val="000000"/>
                </a:solidFill>
                <a:latin typeface="Montserrat" panose="00000500000000000000" pitchFamily="2" charset="0"/>
              </a:rPr>
              <a:t>Il Codice di Corporate Governance del 2020 attribuisce  un ruolo centrale al «dialogo con gli azionisti e gli altri stakeholder rilevanti  per la società»</a:t>
            </a:r>
          </a:p>
          <a:p>
            <a:pPr marL="0" indent="0" algn="just">
              <a:buNone/>
            </a:pPr>
            <a:r>
              <a:rPr lang="it-IT" dirty="0">
                <a:solidFill>
                  <a:srgbClr val="000000"/>
                </a:solidFill>
                <a:latin typeface="Montserrat" panose="00000500000000000000" pitchFamily="2" charset="0"/>
              </a:rPr>
              <a:t>Tale elemento è considerato un tassello essenziale per la promozione di una strategia sostenibile improntata al lungo periodo </a:t>
            </a:r>
            <a:r>
              <a:rPr lang="it-IT" sz="2800" dirty="0">
                <a:solidFill>
                  <a:srgbClr val="000000"/>
                </a:solidFill>
                <a:latin typeface="Montserrat" panose="00000500000000000000" pitchFamily="2" charset="0"/>
              </a:rPr>
              <a:t>(v. Rapporto Comitato Italia per la Corporate Governance 2021). </a:t>
            </a:r>
          </a:p>
          <a:p>
            <a:pPr marL="0" indent="0">
              <a:buNone/>
            </a:pPr>
            <a:endParaRPr lang="it-IT" dirty="0"/>
          </a:p>
        </p:txBody>
      </p:sp>
      <p:sp>
        <p:nvSpPr>
          <p:cNvPr id="2" name="Segnaposto numero diapositiva 1">
            <a:extLst>
              <a:ext uri="{FF2B5EF4-FFF2-40B4-BE49-F238E27FC236}">
                <a16:creationId xmlns:a16="http://schemas.microsoft.com/office/drawing/2014/main" id="{D2C96894-984C-91A8-877B-737FD8BBDF34}"/>
              </a:ext>
            </a:extLst>
          </p:cNvPr>
          <p:cNvSpPr>
            <a:spLocks noGrp="1"/>
          </p:cNvSpPr>
          <p:nvPr>
            <p:ph type="sldNum" sz="quarter" idx="12"/>
          </p:nvPr>
        </p:nvSpPr>
        <p:spPr/>
        <p:txBody>
          <a:bodyPr/>
          <a:lstStyle/>
          <a:p>
            <a:fld id="{5E7A164A-75E4-41BC-B794-304459768175}" type="slidenum">
              <a:rPr lang="it-IT" smtClean="0"/>
              <a:t>29</a:t>
            </a:fld>
            <a:endParaRPr lang="it-IT"/>
          </a:p>
        </p:txBody>
      </p:sp>
    </p:spTree>
    <p:extLst>
      <p:ext uri="{BB962C8B-B14F-4D97-AF65-F5344CB8AC3E}">
        <p14:creationId xmlns:p14="http://schemas.microsoft.com/office/powerpoint/2010/main" val="13504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30D9355-73BF-D5C2-8E3C-BD1E06F5423A}"/>
              </a:ext>
            </a:extLst>
          </p:cNvPr>
          <p:cNvSpPr>
            <a:spLocks noGrp="1"/>
          </p:cNvSpPr>
          <p:nvPr>
            <p:ph type="sldNum" sz="quarter" idx="12"/>
          </p:nvPr>
        </p:nvSpPr>
        <p:spPr/>
        <p:txBody>
          <a:bodyPr/>
          <a:lstStyle/>
          <a:p>
            <a:fld id="{5E7A164A-75E4-41BC-B794-304459768175}" type="slidenum">
              <a:rPr lang="it-IT" smtClean="0"/>
              <a:t>3</a:t>
            </a:fld>
            <a:endParaRPr lang="it-IT"/>
          </a:p>
        </p:txBody>
      </p:sp>
      <p:sp>
        <p:nvSpPr>
          <p:cNvPr id="4" name="Rettangolo 3">
            <a:extLst>
              <a:ext uri="{FF2B5EF4-FFF2-40B4-BE49-F238E27FC236}">
                <a16:creationId xmlns:a16="http://schemas.microsoft.com/office/drawing/2014/main" id="{FB6BB4C8-E545-D5A0-3722-221BB5223F36}"/>
              </a:ext>
            </a:extLst>
          </p:cNvPr>
          <p:cNvSpPr/>
          <p:nvPr/>
        </p:nvSpPr>
        <p:spPr>
          <a:xfrm>
            <a:off x="1669410" y="1577130"/>
            <a:ext cx="8539992" cy="41525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	</a:t>
            </a:r>
          </a:p>
          <a:p>
            <a:r>
              <a:rPr lang="it-IT" sz="2400" dirty="0"/>
              <a:t>	</a:t>
            </a:r>
            <a:r>
              <a:rPr lang="it-IT" sz="4000" dirty="0"/>
              <a:t>I.</a:t>
            </a:r>
          </a:p>
          <a:p>
            <a:r>
              <a:rPr lang="it-IT" sz="4000" dirty="0"/>
              <a:t>	ALCUNE DEFINIZIONI: 	SOSTENIBILITA’, ESG, CSR</a:t>
            </a:r>
          </a:p>
          <a:p>
            <a:endParaRPr lang="it-IT" sz="2400" dirty="0"/>
          </a:p>
          <a:p>
            <a:r>
              <a:rPr lang="it-IT" sz="2400" dirty="0"/>
              <a:t>	</a:t>
            </a:r>
          </a:p>
        </p:txBody>
      </p:sp>
    </p:spTree>
    <p:extLst>
      <p:ext uri="{BB962C8B-B14F-4D97-AF65-F5344CB8AC3E}">
        <p14:creationId xmlns:p14="http://schemas.microsoft.com/office/powerpoint/2010/main" val="1437959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D6B84-B021-4634-8A70-FC7E9D89DB3A}"/>
              </a:ext>
            </a:extLst>
          </p:cNvPr>
          <p:cNvSpPr>
            <a:spLocks noGrp="1"/>
          </p:cNvSpPr>
          <p:nvPr>
            <p:ph type="title"/>
          </p:nvPr>
        </p:nvSpPr>
        <p:spPr>
          <a:xfrm>
            <a:off x="1828800" y="343171"/>
            <a:ext cx="8534400" cy="1507067"/>
          </a:xfrm>
        </p:spPr>
        <p:txBody>
          <a:bodyPr>
            <a:normAutofit/>
          </a:bodyPr>
          <a:lstStyle/>
          <a:p>
            <a:r>
              <a:rPr lang="it-IT" b="1" dirty="0">
                <a:solidFill>
                  <a:srgbClr val="FF0000"/>
                </a:solidFill>
                <a:latin typeface="Montserrat" panose="00000500000000000000" pitchFamily="2" charset="0"/>
              </a:rPr>
              <a:t>Il «successo sostenibile» negli statuti delle società </a:t>
            </a:r>
          </a:p>
        </p:txBody>
      </p:sp>
      <p:sp>
        <p:nvSpPr>
          <p:cNvPr id="3" name="Segnaposto contenuto 2">
            <a:extLst>
              <a:ext uri="{FF2B5EF4-FFF2-40B4-BE49-F238E27FC236}">
                <a16:creationId xmlns:a16="http://schemas.microsoft.com/office/drawing/2014/main" id="{698E5085-6E0F-45BC-86B4-A100DC947627}"/>
              </a:ext>
            </a:extLst>
          </p:cNvPr>
          <p:cNvSpPr>
            <a:spLocks noGrp="1"/>
          </p:cNvSpPr>
          <p:nvPr>
            <p:ph sz="half" idx="1"/>
          </p:nvPr>
        </p:nvSpPr>
        <p:spPr>
          <a:xfrm>
            <a:off x="633019" y="1703896"/>
            <a:ext cx="10925962" cy="4953234"/>
          </a:xfrm>
        </p:spPr>
        <p:txBody>
          <a:bodyPr>
            <a:normAutofit/>
          </a:bodyPr>
          <a:lstStyle/>
          <a:p>
            <a:pPr algn="just"/>
            <a:endParaRPr lang="it-IT" dirty="0">
              <a:latin typeface="Montserrat" panose="00000500000000000000" pitchFamily="2" charset="0"/>
            </a:endParaRPr>
          </a:p>
          <a:p>
            <a:pPr algn="just"/>
            <a:r>
              <a:rPr lang="it-IT" dirty="0">
                <a:latin typeface="Montserrat" panose="00000500000000000000" pitchFamily="2" charset="0"/>
              </a:rPr>
              <a:t>A seguito dei nuovi principi dettati dal Codice di Corporate Governance, alcune società hanno scelto di introdurre il dovere degli amministratori di perseguire il «successo sostenibile» nell’oggetto sociale, </a:t>
            </a:r>
          </a:p>
          <a:p>
            <a:pPr algn="just"/>
            <a:r>
              <a:rPr lang="it-IT" dirty="0">
                <a:latin typeface="Montserrat" panose="00000500000000000000" pitchFamily="2" charset="0"/>
              </a:rPr>
              <a:t>La società sceglie di dare un segnale più incisivo sulla concreta applicazione di queste best </a:t>
            </a:r>
            <a:r>
              <a:rPr lang="it-IT" dirty="0" err="1">
                <a:latin typeface="Montserrat" panose="00000500000000000000" pitchFamily="2" charset="0"/>
              </a:rPr>
              <a:t>practice</a:t>
            </a:r>
            <a:r>
              <a:rPr lang="it-IT" dirty="0">
                <a:latin typeface="Montserrat" panose="00000500000000000000" pitchFamily="2" charset="0"/>
              </a:rPr>
              <a:t>, inserendo nel “contratto sociale” l’impegno degli amministratori a seguire nelle proprie decisioni un processo che assicuri di perseguire la creazione di valore nel lungo termine e, in particolare, di tener conto degli interessi degli altri stakeholder.</a:t>
            </a:r>
          </a:p>
          <a:p>
            <a:pPr algn="just"/>
            <a:r>
              <a:rPr lang="it-IT" dirty="0">
                <a:latin typeface="Montserrat" panose="00000500000000000000" pitchFamily="2" charset="0"/>
              </a:rPr>
              <a:t>La trasposizione del successo sostenibile nello statuto sociale comporta l’introduzione di una regola di condotta che vincola non solo gli amministratori attuali ma anche (salvo successive modifiche statutarie) gli amministratori futuri della società, rendendo permanente la visione di lungo termine del loro agire.</a:t>
            </a:r>
          </a:p>
          <a:p>
            <a:endParaRPr lang="it-IT" dirty="0"/>
          </a:p>
          <a:p>
            <a:endParaRPr lang="it-IT" dirty="0"/>
          </a:p>
        </p:txBody>
      </p:sp>
      <p:sp>
        <p:nvSpPr>
          <p:cNvPr id="4" name="Segnaposto numero diapositiva 3">
            <a:extLst>
              <a:ext uri="{FF2B5EF4-FFF2-40B4-BE49-F238E27FC236}">
                <a16:creationId xmlns:a16="http://schemas.microsoft.com/office/drawing/2014/main" id="{764F5B41-A541-C38F-C16C-CE500E8B4473}"/>
              </a:ext>
            </a:extLst>
          </p:cNvPr>
          <p:cNvSpPr>
            <a:spLocks noGrp="1"/>
          </p:cNvSpPr>
          <p:nvPr>
            <p:ph type="sldNum" sz="quarter" idx="12"/>
          </p:nvPr>
        </p:nvSpPr>
        <p:spPr/>
        <p:txBody>
          <a:bodyPr/>
          <a:lstStyle/>
          <a:p>
            <a:fld id="{5E7A164A-75E4-41BC-B794-304459768175}" type="slidenum">
              <a:rPr lang="it-IT" smtClean="0"/>
              <a:t>30</a:t>
            </a:fld>
            <a:endParaRPr lang="it-IT"/>
          </a:p>
        </p:txBody>
      </p:sp>
    </p:spTree>
    <p:extLst>
      <p:ext uri="{BB962C8B-B14F-4D97-AF65-F5344CB8AC3E}">
        <p14:creationId xmlns:p14="http://schemas.microsoft.com/office/powerpoint/2010/main" val="2618389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C73A9C-74CE-46A1-93C1-20E5910E8665}"/>
              </a:ext>
            </a:extLst>
          </p:cNvPr>
          <p:cNvSpPr>
            <a:spLocks noGrp="1"/>
          </p:cNvSpPr>
          <p:nvPr>
            <p:ph type="title"/>
          </p:nvPr>
        </p:nvSpPr>
        <p:spPr>
          <a:xfrm>
            <a:off x="838199" y="537883"/>
            <a:ext cx="4783697" cy="1410346"/>
          </a:xfrm>
        </p:spPr>
        <p:txBody>
          <a:bodyPr vert="horz" lIns="91440" tIns="45720" rIns="91440" bIns="45720" rtlCol="0" anchor="t">
            <a:normAutofit fontScale="90000"/>
          </a:bodyPr>
          <a:lstStyle/>
          <a:p>
            <a:r>
              <a:rPr lang="en-US" b="1" kern="1200" dirty="0" err="1">
                <a:solidFill>
                  <a:srgbClr val="FF0000"/>
                </a:solidFill>
                <a:latin typeface="Montserrat" panose="00000500000000000000" pitchFamily="2" charset="0"/>
              </a:rPr>
              <a:t>Qualche</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dato</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sulla</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sostenibilità</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delle</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società</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quotate</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italiane</a:t>
            </a:r>
            <a:r>
              <a:rPr lang="en-US" b="1" kern="1200" dirty="0">
                <a:solidFill>
                  <a:srgbClr val="FF0000"/>
                </a:solidFill>
                <a:latin typeface="Montserrat" panose="00000500000000000000" pitchFamily="2" charset="0"/>
              </a:rPr>
              <a:t> </a:t>
            </a:r>
          </a:p>
        </p:txBody>
      </p:sp>
      <p:sp>
        <p:nvSpPr>
          <p:cNvPr id="12" name="Segnaposto testo 11">
            <a:extLst>
              <a:ext uri="{FF2B5EF4-FFF2-40B4-BE49-F238E27FC236}">
                <a16:creationId xmlns:a16="http://schemas.microsoft.com/office/drawing/2014/main" id="{16C2D3C9-B5D3-43E6-978F-0B53FE3D9C13}"/>
              </a:ext>
            </a:extLst>
          </p:cNvPr>
          <p:cNvSpPr>
            <a:spLocks noGrp="1"/>
          </p:cNvSpPr>
          <p:nvPr>
            <p:ph type="body" sz="half" idx="2"/>
          </p:nvPr>
        </p:nvSpPr>
        <p:spPr>
          <a:xfrm>
            <a:off x="838199" y="2686323"/>
            <a:ext cx="4783697" cy="3433583"/>
          </a:xfrm>
        </p:spPr>
        <p:txBody>
          <a:bodyPr vert="horz" lIns="91440" tIns="45720" rIns="91440" bIns="45720" rtlCol="0">
            <a:normAutofit fontScale="85000" lnSpcReduction="10000"/>
          </a:bodyPr>
          <a:lstStyle/>
          <a:p>
            <a:r>
              <a:rPr lang="it-IT" sz="2600" dirty="0">
                <a:latin typeface="Montserrat" panose="00000500000000000000" pitchFamily="2" charset="0"/>
              </a:rPr>
              <a:t>Percentuale degli amministratori con competenze in materia di sostenibilità</a:t>
            </a:r>
          </a:p>
          <a:p>
            <a:pPr indent="-228600">
              <a:buFont typeface="Arial" panose="020B0604020202020204" pitchFamily="34" charset="0"/>
              <a:buChar char="•"/>
            </a:pPr>
            <a:endParaRPr lang="it-IT" sz="2600" dirty="0">
              <a:latin typeface="Montserrat" panose="00000500000000000000" pitchFamily="2" charset="0"/>
            </a:endParaRPr>
          </a:p>
          <a:p>
            <a:pPr indent="-228600">
              <a:buFont typeface="Arial" panose="020B0604020202020204" pitchFamily="34" charset="0"/>
              <a:buChar char="•"/>
            </a:pPr>
            <a:endParaRPr lang="it-IT" sz="2600" dirty="0">
              <a:latin typeface="Montserrat" panose="00000500000000000000" pitchFamily="2" charset="0"/>
            </a:endParaRPr>
          </a:p>
          <a:p>
            <a:pPr indent="-228600">
              <a:buFont typeface="Arial" panose="020B0604020202020204" pitchFamily="34" charset="0"/>
              <a:buChar char="•"/>
            </a:pPr>
            <a:endParaRPr lang="it-IT" sz="1700" dirty="0">
              <a:latin typeface="Montserrat" panose="00000500000000000000" pitchFamily="2" charset="0"/>
            </a:endParaRPr>
          </a:p>
          <a:p>
            <a:pPr indent="-228600">
              <a:buFont typeface="Arial" panose="020B0604020202020204" pitchFamily="34" charset="0"/>
              <a:buChar char="•"/>
            </a:pPr>
            <a:endParaRPr lang="it-IT" sz="1700" dirty="0">
              <a:latin typeface="Montserrat" panose="00000500000000000000" pitchFamily="2" charset="0"/>
            </a:endParaRPr>
          </a:p>
          <a:p>
            <a:r>
              <a:rPr lang="it-IT" sz="1700" i="1" dirty="0">
                <a:latin typeface="Montserrat" panose="00000500000000000000" pitchFamily="2" charset="0"/>
              </a:rPr>
              <a:t>Fonte: Relazione Consob sul governo societario delle società quotate italiane riferita all’anno 2021</a:t>
            </a:r>
          </a:p>
          <a:p>
            <a:pPr indent="-228600">
              <a:buFont typeface="Arial" panose="020B0604020202020204" pitchFamily="34" charset="0"/>
              <a:buChar char="•"/>
            </a:pPr>
            <a:endParaRPr lang="en-US" sz="1700" dirty="0"/>
          </a:p>
        </p:txBody>
      </p:sp>
      <p:pic>
        <p:nvPicPr>
          <p:cNvPr id="33" name="Segnaposto contenuto 32">
            <a:extLst>
              <a:ext uri="{FF2B5EF4-FFF2-40B4-BE49-F238E27FC236}">
                <a16:creationId xmlns:a16="http://schemas.microsoft.com/office/drawing/2014/main" id="{74D69E91-5CE9-4E0B-8D64-F5275DD61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8424" y="1222984"/>
            <a:ext cx="5365375" cy="4211819"/>
          </a:xfrm>
          <a:prstGeom prst="rect">
            <a:avLst/>
          </a:prstGeom>
        </p:spPr>
      </p:pic>
      <p:sp>
        <p:nvSpPr>
          <p:cNvPr id="3" name="Segnaposto numero diapositiva 2">
            <a:extLst>
              <a:ext uri="{FF2B5EF4-FFF2-40B4-BE49-F238E27FC236}">
                <a16:creationId xmlns:a16="http://schemas.microsoft.com/office/drawing/2014/main" id="{23BD18B6-4BF1-2931-9FD5-DE880D4B3AA7}"/>
              </a:ext>
            </a:extLst>
          </p:cNvPr>
          <p:cNvSpPr>
            <a:spLocks noGrp="1"/>
          </p:cNvSpPr>
          <p:nvPr>
            <p:ph type="sldNum" sz="quarter" idx="12"/>
          </p:nvPr>
        </p:nvSpPr>
        <p:spPr/>
        <p:txBody>
          <a:bodyPr/>
          <a:lstStyle/>
          <a:p>
            <a:fld id="{5E7A164A-75E4-41BC-B794-304459768175}" type="slidenum">
              <a:rPr lang="it-IT" smtClean="0"/>
              <a:t>31</a:t>
            </a:fld>
            <a:endParaRPr lang="it-IT"/>
          </a:p>
        </p:txBody>
      </p:sp>
    </p:spTree>
    <p:extLst>
      <p:ext uri="{BB962C8B-B14F-4D97-AF65-F5344CB8AC3E}">
        <p14:creationId xmlns:p14="http://schemas.microsoft.com/office/powerpoint/2010/main" val="1597278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ED043DD-7784-4E14-9DC2-9E09E66196E9}"/>
              </a:ext>
            </a:extLst>
          </p:cNvPr>
          <p:cNvSpPr>
            <a:spLocks noGrp="1"/>
          </p:cNvSpPr>
          <p:nvPr>
            <p:ph type="title"/>
          </p:nvPr>
        </p:nvSpPr>
        <p:spPr>
          <a:xfrm>
            <a:off x="331578" y="4392118"/>
            <a:ext cx="3550876" cy="1739260"/>
          </a:xfrm>
        </p:spPr>
        <p:txBody>
          <a:bodyPr vert="horz" lIns="91440" tIns="45720" rIns="91440" bIns="45720" rtlCol="0" anchor="ctr">
            <a:normAutofit fontScale="90000"/>
          </a:bodyPr>
          <a:lstStyle/>
          <a:p>
            <a:r>
              <a:rPr lang="it-IT" sz="3400" b="1" kern="1200" dirty="0">
                <a:solidFill>
                  <a:srgbClr val="FF0000"/>
                </a:solidFill>
                <a:latin typeface="Montserrat" panose="00000500000000000000" pitchFamily="2" charset="0"/>
              </a:rPr>
              <a:t>Società quotate italiane e fattori ESG</a:t>
            </a:r>
          </a:p>
        </p:txBody>
      </p:sp>
      <p:pic>
        <p:nvPicPr>
          <p:cNvPr id="8" name="Segnaposto contenuto 7" descr="Immagine che contiene tavolo&#10;&#10;Descrizione generata automaticamente">
            <a:extLst>
              <a:ext uri="{FF2B5EF4-FFF2-40B4-BE49-F238E27FC236}">
                <a16:creationId xmlns:a16="http://schemas.microsoft.com/office/drawing/2014/main" id="{42D8B451-8283-4B77-B4A2-17044AAAFA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157" y="346694"/>
            <a:ext cx="10795685" cy="3508597"/>
          </a:xfrm>
          <a:prstGeom prst="rect">
            <a:avLst/>
          </a:prstGeom>
        </p:spPr>
      </p:pic>
      <p:sp>
        <p:nvSpPr>
          <p:cNvPr id="6" name="Segnaposto testo 5">
            <a:extLst>
              <a:ext uri="{FF2B5EF4-FFF2-40B4-BE49-F238E27FC236}">
                <a16:creationId xmlns:a16="http://schemas.microsoft.com/office/drawing/2014/main" id="{12176D23-C142-4833-9304-CE72A6F6540F}"/>
              </a:ext>
            </a:extLst>
          </p:cNvPr>
          <p:cNvSpPr>
            <a:spLocks noGrp="1"/>
          </p:cNvSpPr>
          <p:nvPr>
            <p:ph type="body" sz="half" idx="2"/>
          </p:nvPr>
        </p:nvSpPr>
        <p:spPr>
          <a:xfrm>
            <a:off x="4527031" y="4643206"/>
            <a:ext cx="7105336" cy="1937476"/>
          </a:xfrm>
        </p:spPr>
        <p:txBody>
          <a:bodyPr vert="horz" lIns="91440" tIns="45720" rIns="91440" bIns="45720" rtlCol="0" anchor="t">
            <a:normAutofit fontScale="92500" lnSpcReduction="20000"/>
          </a:bodyPr>
          <a:lstStyle/>
          <a:p>
            <a:pPr algn="just"/>
            <a:r>
              <a:rPr lang="it-IT" sz="1800" dirty="0">
                <a:latin typeface="Montserrat" panose="00000500000000000000" pitchFamily="2" charset="0"/>
              </a:rPr>
              <a:t>Il Rapporto Consob 2020 sulla rendicontazione non finanziaria delle società quotate italiane registra un aumento dei Piani Strategici contenenti fattori ESG o gli Obiettivi di Sostenibilità di cui all’Agenda ONU 2030.</a:t>
            </a:r>
          </a:p>
          <a:p>
            <a:pPr algn="just"/>
            <a:endParaRPr lang="it-IT" sz="1800" dirty="0">
              <a:latin typeface="Montserrat" panose="00000500000000000000" pitchFamily="2" charset="0"/>
            </a:endParaRPr>
          </a:p>
          <a:p>
            <a:pPr algn="just"/>
            <a:r>
              <a:rPr lang="it-IT" sz="1800" i="1" dirty="0">
                <a:latin typeface="Montserrat" panose="00000500000000000000" pitchFamily="2" charset="0"/>
              </a:rPr>
              <a:t>Fonte: Rapporto Consob 2020 sulla rendicontazione non finanziaria delle società quotate italiane, </a:t>
            </a:r>
            <a:r>
              <a:rPr lang="it-IT" sz="1800" i="1" dirty="0" err="1">
                <a:latin typeface="Montserrat" panose="00000500000000000000" pitchFamily="2" charset="0"/>
              </a:rPr>
              <a:t>pg</a:t>
            </a:r>
            <a:r>
              <a:rPr lang="it-IT" sz="1800" i="1" dirty="0">
                <a:latin typeface="Montserrat" panose="00000500000000000000" pitchFamily="2" charset="0"/>
              </a:rPr>
              <a:t>. 30.</a:t>
            </a:r>
          </a:p>
          <a:p>
            <a:pPr algn="just"/>
            <a:endParaRPr lang="it-IT" sz="1800" dirty="0">
              <a:latin typeface="Montserrat" panose="00000500000000000000" pitchFamily="2" charset="0"/>
            </a:endParaRPr>
          </a:p>
        </p:txBody>
      </p:sp>
      <p:sp>
        <p:nvSpPr>
          <p:cNvPr id="2" name="Segnaposto numero diapositiva 1">
            <a:extLst>
              <a:ext uri="{FF2B5EF4-FFF2-40B4-BE49-F238E27FC236}">
                <a16:creationId xmlns:a16="http://schemas.microsoft.com/office/drawing/2014/main" id="{FA4D119A-AB25-FCA6-0FA4-A236BF0F8446}"/>
              </a:ext>
            </a:extLst>
          </p:cNvPr>
          <p:cNvSpPr>
            <a:spLocks noGrp="1"/>
          </p:cNvSpPr>
          <p:nvPr>
            <p:ph type="sldNum" sz="quarter" idx="12"/>
          </p:nvPr>
        </p:nvSpPr>
        <p:spPr/>
        <p:txBody>
          <a:bodyPr/>
          <a:lstStyle/>
          <a:p>
            <a:fld id="{5E7A164A-75E4-41BC-B794-304459768175}" type="slidenum">
              <a:rPr lang="it-IT" smtClean="0"/>
              <a:t>32</a:t>
            </a:fld>
            <a:endParaRPr lang="it-IT"/>
          </a:p>
        </p:txBody>
      </p:sp>
    </p:spTree>
    <p:extLst>
      <p:ext uri="{BB962C8B-B14F-4D97-AF65-F5344CB8AC3E}">
        <p14:creationId xmlns:p14="http://schemas.microsoft.com/office/powerpoint/2010/main" val="3698175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numero diapositiva 5">
            <a:extLst>
              <a:ext uri="{FF2B5EF4-FFF2-40B4-BE49-F238E27FC236}">
                <a16:creationId xmlns:a16="http://schemas.microsoft.com/office/drawing/2014/main" id="{974B9D39-1C6E-4DE2-93FC-4BCDDF55F2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7F3940-6DB6-4578-A4AB-FAE418539AF4}" type="slidenum">
              <a:rPr lang="it-IT" altLang="it-IT" sz="1200">
                <a:solidFill>
                  <a:schemeClr val="bg1"/>
                </a:solidFill>
              </a:rPr>
              <a:pPr>
                <a:spcBef>
                  <a:spcPct val="0"/>
                </a:spcBef>
                <a:buFontTx/>
                <a:buNone/>
              </a:pPr>
              <a:t>33</a:t>
            </a:fld>
            <a:endParaRPr lang="it-IT" altLang="it-IT" sz="1200">
              <a:solidFill>
                <a:schemeClr val="bg1"/>
              </a:solidFill>
            </a:endParaRPr>
          </a:p>
        </p:txBody>
      </p:sp>
      <p:sp>
        <p:nvSpPr>
          <p:cNvPr id="73731" name="Rectangle 2">
            <a:extLst>
              <a:ext uri="{FF2B5EF4-FFF2-40B4-BE49-F238E27FC236}">
                <a16:creationId xmlns:a16="http://schemas.microsoft.com/office/drawing/2014/main" id="{94BE71AB-F62B-4577-831C-F4DA5F6D31F8}"/>
              </a:ext>
            </a:extLst>
          </p:cNvPr>
          <p:cNvSpPr>
            <a:spLocks noGrp="1" noChangeArrowheads="1"/>
          </p:cNvSpPr>
          <p:nvPr>
            <p:ph type="title"/>
          </p:nvPr>
        </p:nvSpPr>
        <p:spPr>
          <a:xfrm>
            <a:off x="706438" y="115360"/>
            <a:ext cx="8534400" cy="1507067"/>
          </a:xfrm>
        </p:spPr>
        <p:txBody>
          <a:bodyPr>
            <a:normAutofit/>
          </a:bodyPr>
          <a:lstStyle/>
          <a:p>
            <a:pPr eaLnBrk="1" hangingPunct="1"/>
            <a:r>
              <a:rPr lang="it-IT" altLang="it-IT" sz="4000" b="1" dirty="0">
                <a:solidFill>
                  <a:srgbClr val="00B050"/>
                </a:solidFill>
              </a:rPr>
              <a:t>Come si dimostra la “coscienza” di un’azienda?</a:t>
            </a:r>
          </a:p>
        </p:txBody>
      </p:sp>
      <p:sp>
        <p:nvSpPr>
          <p:cNvPr id="73732" name="Text Box 4">
            <a:extLst>
              <a:ext uri="{FF2B5EF4-FFF2-40B4-BE49-F238E27FC236}">
                <a16:creationId xmlns:a16="http://schemas.microsoft.com/office/drawing/2014/main" id="{E581A415-54CC-4CC0-BE1B-6A7B54FBFFB2}"/>
              </a:ext>
            </a:extLst>
          </p:cNvPr>
          <p:cNvSpPr txBox="1">
            <a:spLocks noChangeArrowheads="1"/>
          </p:cNvSpPr>
          <p:nvPr/>
        </p:nvSpPr>
        <p:spPr bwMode="auto">
          <a:xfrm>
            <a:off x="1774826" y="2781300"/>
            <a:ext cx="3046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400" b="1" i="1"/>
              <a:t>Corporate </a:t>
            </a:r>
          </a:p>
          <a:p>
            <a:pPr eaLnBrk="1" hangingPunct="1">
              <a:spcBef>
                <a:spcPct val="0"/>
              </a:spcBef>
              <a:buClr>
                <a:srgbClr val="A80000"/>
              </a:buClr>
              <a:buFontTx/>
              <a:buNone/>
            </a:pPr>
            <a:r>
              <a:rPr lang="it-IT" altLang="it-IT" sz="2400" b="1" i="1"/>
              <a:t>Social Responsibility</a:t>
            </a:r>
          </a:p>
        </p:txBody>
      </p:sp>
      <p:sp>
        <p:nvSpPr>
          <p:cNvPr id="73733" name="Text Box 5">
            <a:extLst>
              <a:ext uri="{FF2B5EF4-FFF2-40B4-BE49-F238E27FC236}">
                <a16:creationId xmlns:a16="http://schemas.microsoft.com/office/drawing/2014/main" id="{3E320C51-E112-407E-B141-0920DBFC9273}"/>
              </a:ext>
            </a:extLst>
          </p:cNvPr>
          <p:cNvSpPr txBox="1">
            <a:spLocks noChangeArrowheads="1"/>
          </p:cNvSpPr>
          <p:nvPr/>
        </p:nvSpPr>
        <p:spPr bwMode="auto">
          <a:xfrm>
            <a:off x="5172076" y="1801813"/>
            <a:ext cx="2046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400" b="1" dirty="0">
                <a:solidFill>
                  <a:srgbClr val="808080"/>
                </a:solidFill>
              </a:rPr>
              <a:t>Codice Etico</a:t>
            </a:r>
          </a:p>
        </p:txBody>
      </p:sp>
      <p:sp>
        <p:nvSpPr>
          <p:cNvPr id="73734" name="Text Box 6">
            <a:extLst>
              <a:ext uri="{FF2B5EF4-FFF2-40B4-BE49-F238E27FC236}">
                <a16:creationId xmlns:a16="http://schemas.microsoft.com/office/drawing/2014/main" id="{82637322-5042-4649-9AB3-3F8276DD2DDE}"/>
              </a:ext>
            </a:extLst>
          </p:cNvPr>
          <p:cNvSpPr txBox="1">
            <a:spLocks noChangeArrowheads="1"/>
          </p:cNvSpPr>
          <p:nvPr/>
        </p:nvSpPr>
        <p:spPr bwMode="auto">
          <a:xfrm>
            <a:off x="7464425" y="2438400"/>
            <a:ext cx="2624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000" b="1">
                <a:solidFill>
                  <a:srgbClr val="808080"/>
                </a:solidFill>
              </a:rPr>
              <a:t>Bilancio Ambientale</a:t>
            </a:r>
          </a:p>
        </p:txBody>
      </p:sp>
      <p:sp>
        <p:nvSpPr>
          <p:cNvPr id="73735" name="Text Box 7">
            <a:extLst>
              <a:ext uri="{FF2B5EF4-FFF2-40B4-BE49-F238E27FC236}">
                <a16:creationId xmlns:a16="http://schemas.microsoft.com/office/drawing/2014/main" id="{F95CA150-D5CF-458E-A0AA-191DAF676CC1}"/>
              </a:ext>
            </a:extLst>
          </p:cNvPr>
          <p:cNvSpPr txBox="1">
            <a:spLocks noChangeArrowheads="1"/>
          </p:cNvSpPr>
          <p:nvPr/>
        </p:nvSpPr>
        <p:spPr bwMode="auto">
          <a:xfrm>
            <a:off x="7464426" y="3022600"/>
            <a:ext cx="214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000" b="1">
                <a:solidFill>
                  <a:srgbClr val="808080"/>
                </a:solidFill>
              </a:rPr>
              <a:t>Bilancio Sociale</a:t>
            </a:r>
          </a:p>
        </p:txBody>
      </p:sp>
      <p:sp>
        <p:nvSpPr>
          <p:cNvPr id="73736" name="Text Box 7">
            <a:extLst>
              <a:ext uri="{FF2B5EF4-FFF2-40B4-BE49-F238E27FC236}">
                <a16:creationId xmlns:a16="http://schemas.microsoft.com/office/drawing/2014/main" id="{F9CE8DFC-C3AD-441D-BE39-B3B359172EC4}"/>
              </a:ext>
            </a:extLst>
          </p:cNvPr>
          <p:cNvSpPr txBox="1">
            <a:spLocks noChangeArrowheads="1"/>
          </p:cNvSpPr>
          <p:nvPr/>
        </p:nvSpPr>
        <p:spPr bwMode="auto">
          <a:xfrm>
            <a:off x="7464426" y="3670301"/>
            <a:ext cx="3203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000" b="1">
                <a:solidFill>
                  <a:srgbClr val="808080"/>
                </a:solidFill>
              </a:rPr>
              <a:t>Report di sostenibilità    (GRI)</a:t>
            </a:r>
          </a:p>
        </p:txBody>
      </p:sp>
      <p:sp>
        <p:nvSpPr>
          <p:cNvPr id="73737" name="Text Box 7">
            <a:extLst>
              <a:ext uri="{FF2B5EF4-FFF2-40B4-BE49-F238E27FC236}">
                <a16:creationId xmlns:a16="http://schemas.microsoft.com/office/drawing/2014/main" id="{E2F245B9-7608-40B5-BA2A-3491C5358E56}"/>
              </a:ext>
            </a:extLst>
          </p:cNvPr>
          <p:cNvSpPr txBox="1">
            <a:spLocks noChangeArrowheads="1"/>
          </p:cNvSpPr>
          <p:nvPr/>
        </p:nvSpPr>
        <p:spPr bwMode="auto">
          <a:xfrm>
            <a:off x="5057775" y="5199063"/>
            <a:ext cx="2482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400" b="1" dirty="0">
                <a:solidFill>
                  <a:srgbClr val="808080"/>
                </a:solidFill>
              </a:rPr>
              <a:t>Rating “sociali”</a:t>
            </a:r>
          </a:p>
        </p:txBody>
      </p:sp>
      <p:sp>
        <p:nvSpPr>
          <p:cNvPr id="15" name="Parentesi graffa chiusa 14">
            <a:extLst>
              <a:ext uri="{FF2B5EF4-FFF2-40B4-BE49-F238E27FC236}">
                <a16:creationId xmlns:a16="http://schemas.microsoft.com/office/drawing/2014/main" id="{D8D10E6A-E055-478B-9B5D-5AEDD4FFD2FB}"/>
              </a:ext>
            </a:extLst>
          </p:cNvPr>
          <p:cNvSpPr/>
          <p:nvPr/>
        </p:nvSpPr>
        <p:spPr>
          <a:xfrm flipH="1">
            <a:off x="7175501" y="2420939"/>
            <a:ext cx="504825" cy="201612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73739" name="Text Box 5">
            <a:extLst>
              <a:ext uri="{FF2B5EF4-FFF2-40B4-BE49-F238E27FC236}">
                <a16:creationId xmlns:a16="http://schemas.microsoft.com/office/drawing/2014/main" id="{72F545FC-9664-468E-A080-5EA5BC272811}"/>
              </a:ext>
            </a:extLst>
          </p:cNvPr>
          <p:cNvSpPr txBox="1">
            <a:spLocks noChangeArrowheads="1"/>
          </p:cNvSpPr>
          <p:nvPr/>
        </p:nvSpPr>
        <p:spPr bwMode="auto">
          <a:xfrm>
            <a:off x="5057776" y="2565400"/>
            <a:ext cx="21177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400" b="1" dirty="0">
                <a:solidFill>
                  <a:srgbClr val="808080"/>
                </a:solidFill>
              </a:rPr>
              <a:t>Bilancio di </a:t>
            </a:r>
          </a:p>
          <a:p>
            <a:pPr eaLnBrk="1" hangingPunct="1">
              <a:spcBef>
                <a:spcPct val="0"/>
              </a:spcBef>
              <a:buClr>
                <a:srgbClr val="A80000"/>
              </a:buClr>
              <a:buFontTx/>
              <a:buNone/>
            </a:pPr>
            <a:r>
              <a:rPr lang="it-IT" altLang="it-IT" sz="2400" b="1" dirty="0">
                <a:solidFill>
                  <a:srgbClr val="808080"/>
                </a:solidFill>
              </a:rPr>
              <a:t>Sostenibilità/Bilancio Integrato</a:t>
            </a:r>
          </a:p>
        </p:txBody>
      </p:sp>
      <p:sp>
        <p:nvSpPr>
          <p:cNvPr id="28" name="Ovale 27">
            <a:extLst>
              <a:ext uri="{FF2B5EF4-FFF2-40B4-BE49-F238E27FC236}">
                <a16:creationId xmlns:a16="http://schemas.microsoft.com/office/drawing/2014/main" id="{22400834-11E3-467D-A333-816FE74B32F2}"/>
              </a:ext>
            </a:extLst>
          </p:cNvPr>
          <p:cNvSpPr/>
          <p:nvPr/>
        </p:nvSpPr>
        <p:spPr>
          <a:xfrm>
            <a:off x="4552950" y="1782763"/>
            <a:ext cx="420688"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dirty="0">
                <a:solidFill>
                  <a:schemeClr val="tx1"/>
                </a:solidFill>
              </a:rPr>
              <a:t>1</a:t>
            </a:r>
          </a:p>
        </p:txBody>
      </p:sp>
      <p:sp>
        <p:nvSpPr>
          <p:cNvPr id="29" name="Ovale 28">
            <a:extLst>
              <a:ext uri="{FF2B5EF4-FFF2-40B4-BE49-F238E27FC236}">
                <a16:creationId xmlns:a16="http://schemas.microsoft.com/office/drawing/2014/main" id="{3C96FE9B-39D0-4AC0-A796-FD182736ADB0}"/>
              </a:ext>
            </a:extLst>
          </p:cNvPr>
          <p:cNvSpPr/>
          <p:nvPr/>
        </p:nvSpPr>
        <p:spPr>
          <a:xfrm>
            <a:off x="4552950" y="2781300"/>
            <a:ext cx="420688" cy="401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dirty="0">
                <a:solidFill>
                  <a:schemeClr val="tx1"/>
                </a:solidFill>
              </a:rPr>
              <a:t>2</a:t>
            </a:r>
          </a:p>
        </p:txBody>
      </p:sp>
      <p:sp>
        <p:nvSpPr>
          <p:cNvPr id="30" name="Ovale 29">
            <a:extLst>
              <a:ext uri="{FF2B5EF4-FFF2-40B4-BE49-F238E27FC236}">
                <a16:creationId xmlns:a16="http://schemas.microsoft.com/office/drawing/2014/main" id="{03296FD8-3F03-4A4D-830E-2185EDF60F89}"/>
              </a:ext>
            </a:extLst>
          </p:cNvPr>
          <p:cNvSpPr/>
          <p:nvPr/>
        </p:nvSpPr>
        <p:spPr>
          <a:xfrm>
            <a:off x="4552950" y="5230813"/>
            <a:ext cx="420688"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dirty="0">
                <a:solidFill>
                  <a:schemeClr val="tx1"/>
                </a:solidFill>
              </a:rPr>
              <a:t>3</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8E97D9-1FAD-4ACB-BB24-04ED3FE69534}"/>
              </a:ext>
            </a:extLst>
          </p:cNvPr>
          <p:cNvSpPr>
            <a:spLocks noGrp="1"/>
          </p:cNvSpPr>
          <p:nvPr>
            <p:ph type="title"/>
          </p:nvPr>
        </p:nvSpPr>
        <p:spPr/>
        <p:txBody>
          <a:bodyPr/>
          <a:lstStyle/>
          <a:p>
            <a:r>
              <a:rPr lang="it-IT" b="1" dirty="0">
                <a:solidFill>
                  <a:schemeClr val="accent4"/>
                </a:solidFill>
              </a:rPr>
              <a:t>Come si dimostra la «coscienza» di un’azienda? </a:t>
            </a:r>
          </a:p>
        </p:txBody>
      </p:sp>
      <p:graphicFrame>
        <p:nvGraphicFramePr>
          <p:cNvPr id="4" name="Segnaposto contenuto 3">
            <a:extLst>
              <a:ext uri="{FF2B5EF4-FFF2-40B4-BE49-F238E27FC236}">
                <a16:creationId xmlns:a16="http://schemas.microsoft.com/office/drawing/2014/main" id="{659756DF-D416-4AF1-9D5F-936CE9F16B8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a16="http://schemas.microsoft.com/office/drawing/2014/main" id="{719D1EAA-5FB8-9622-D37A-8842D947846F}"/>
              </a:ext>
            </a:extLst>
          </p:cNvPr>
          <p:cNvSpPr>
            <a:spLocks noGrp="1"/>
          </p:cNvSpPr>
          <p:nvPr>
            <p:ph type="sldNum" sz="quarter" idx="12"/>
          </p:nvPr>
        </p:nvSpPr>
        <p:spPr/>
        <p:txBody>
          <a:bodyPr/>
          <a:lstStyle/>
          <a:p>
            <a:fld id="{5E7A164A-75E4-41BC-B794-304459768175}" type="slidenum">
              <a:rPr lang="it-IT" smtClean="0"/>
              <a:t>34</a:t>
            </a:fld>
            <a:endParaRPr lang="it-IT"/>
          </a:p>
        </p:txBody>
      </p:sp>
    </p:spTree>
    <p:extLst>
      <p:ext uri="{BB962C8B-B14F-4D97-AF65-F5344CB8AC3E}">
        <p14:creationId xmlns:p14="http://schemas.microsoft.com/office/powerpoint/2010/main" val="3312067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30D9355-73BF-D5C2-8E3C-BD1E06F5423A}"/>
              </a:ext>
            </a:extLst>
          </p:cNvPr>
          <p:cNvSpPr>
            <a:spLocks noGrp="1"/>
          </p:cNvSpPr>
          <p:nvPr>
            <p:ph type="sldNum" sz="quarter" idx="12"/>
          </p:nvPr>
        </p:nvSpPr>
        <p:spPr/>
        <p:txBody>
          <a:bodyPr/>
          <a:lstStyle/>
          <a:p>
            <a:fld id="{5E7A164A-75E4-41BC-B794-304459768175}" type="slidenum">
              <a:rPr lang="it-IT" smtClean="0"/>
              <a:t>35</a:t>
            </a:fld>
            <a:endParaRPr lang="it-IT"/>
          </a:p>
        </p:txBody>
      </p:sp>
      <p:sp>
        <p:nvSpPr>
          <p:cNvPr id="4" name="Rettangolo 3">
            <a:extLst>
              <a:ext uri="{FF2B5EF4-FFF2-40B4-BE49-F238E27FC236}">
                <a16:creationId xmlns:a16="http://schemas.microsoft.com/office/drawing/2014/main" id="{FB6BB4C8-E545-D5A0-3722-221BB5223F36}"/>
              </a:ext>
            </a:extLst>
          </p:cNvPr>
          <p:cNvSpPr/>
          <p:nvPr/>
        </p:nvSpPr>
        <p:spPr>
          <a:xfrm>
            <a:off x="1669410" y="1577130"/>
            <a:ext cx="8539992" cy="41525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	</a:t>
            </a:r>
            <a:endParaRPr lang="it-IT" sz="4000" dirty="0"/>
          </a:p>
          <a:p>
            <a:r>
              <a:rPr lang="it-IT" sz="4000" dirty="0"/>
              <a:t>	III. FOCUS: </a:t>
            </a:r>
          </a:p>
          <a:p>
            <a:r>
              <a:rPr lang="it-IT" sz="4000" dirty="0"/>
              <a:t>	AI e SOSTENIBILITA’ nel mondo 	delle 	imprese </a:t>
            </a:r>
          </a:p>
        </p:txBody>
      </p:sp>
    </p:spTree>
    <p:extLst>
      <p:ext uri="{BB962C8B-B14F-4D97-AF65-F5344CB8AC3E}">
        <p14:creationId xmlns:p14="http://schemas.microsoft.com/office/powerpoint/2010/main" val="1845221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82B07-6A66-29CE-D199-76DC4360CF47}"/>
              </a:ext>
            </a:extLst>
          </p:cNvPr>
          <p:cNvSpPr>
            <a:spLocks noGrp="1"/>
          </p:cNvSpPr>
          <p:nvPr>
            <p:ph type="title"/>
          </p:nvPr>
        </p:nvSpPr>
        <p:spPr/>
        <p:txBody>
          <a:bodyPr>
            <a:normAutofit fontScale="90000"/>
          </a:bodyPr>
          <a:lstStyle/>
          <a:p>
            <a:pPr algn="ctr"/>
            <a:r>
              <a:rPr lang="it-IT" dirty="0"/>
              <a:t>Un settore nel quale l’agire dell’impresa si confronta con l’intelligenza artificiale è quello, centrale negli ultimi anni e destinato a progressiva implementazione, del monitoraggio e dell’informazione, con particolare riferimento alla rendicontazione sostenibile.</a:t>
            </a:r>
          </a:p>
        </p:txBody>
      </p:sp>
      <p:sp>
        <p:nvSpPr>
          <p:cNvPr id="3" name="Segnaposto testo 2">
            <a:extLst>
              <a:ext uri="{FF2B5EF4-FFF2-40B4-BE49-F238E27FC236}">
                <a16:creationId xmlns:a16="http://schemas.microsoft.com/office/drawing/2014/main" id="{5F26B27A-6CC4-4CD6-9BFB-863973D98B2C}"/>
              </a:ext>
            </a:extLst>
          </p:cNvPr>
          <p:cNvSpPr>
            <a:spLocks noGrp="1"/>
          </p:cNvSpPr>
          <p:nvPr>
            <p:ph type="body" idx="1"/>
          </p:nvPr>
        </p:nvSpPr>
        <p:spPr/>
        <p:txBody>
          <a:bodyPr>
            <a:normAutofit/>
          </a:bodyPr>
          <a:lstStyle/>
          <a:p>
            <a:pPr algn="ctr"/>
            <a:r>
              <a:rPr lang="it-IT" sz="8000" dirty="0"/>
              <a:t>FOCUS</a:t>
            </a:r>
          </a:p>
        </p:txBody>
      </p:sp>
      <p:pic>
        <p:nvPicPr>
          <p:cNvPr id="4" name="Immagine 3">
            <a:extLst>
              <a:ext uri="{FF2B5EF4-FFF2-40B4-BE49-F238E27FC236}">
                <a16:creationId xmlns:a16="http://schemas.microsoft.com/office/drawing/2014/main" id="{BE0B78B4-4858-4815-5A79-92FBAD8C717B}"/>
              </a:ext>
            </a:extLst>
          </p:cNvPr>
          <p:cNvPicPr>
            <a:picLocks noChangeAspect="1"/>
          </p:cNvPicPr>
          <p:nvPr/>
        </p:nvPicPr>
        <p:blipFill>
          <a:blip r:embed="rId2"/>
          <a:stretch>
            <a:fillRect/>
          </a:stretch>
        </p:blipFill>
        <p:spPr>
          <a:xfrm>
            <a:off x="8798259" y="4259262"/>
            <a:ext cx="2867025" cy="1590675"/>
          </a:xfrm>
          <a:prstGeom prst="rect">
            <a:avLst/>
          </a:prstGeom>
        </p:spPr>
      </p:pic>
      <p:sp>
        <p:nvSpPr>
          <p:cNvPr id="5" name="Segnaposto numero diapositiva 4">
            <a:extLst>
              <a:ext uri="{FF2B5EF4-FFF2-40B4-BE49-F238E27FC236}">
                <a16:creationId xmlns:a16="http://schemas.microsoft.com/office/drawing/2014/main" id="{320348B6-A9A0-09B8-0951-6E97701ACB4F}"/>
              </a:ext>
            </a:extLst>
          </p:cNvPr>
          <p:cNvSpPr>
            <a:spLocks noGrp="1"/>
          </p:cNvSpPr>
          <p:nvPr>
            <p:ph type="sldNum" sz="quarter" idx="12"/>
          </p:nvPr>
        </p:nvSpPr>
        <p:spPr/>
        <p:txBody>
          <a:bodyPr/>
          <a:lstStyle/>
          <a:p>
            <a:fld id="{5E7A164A-75E4-41BC-B794-304459768175}" type="slidenum">
              <a:rPr lang="it-IT" smtClean="0"/>
              <a:t>36</a:t>
            </a:fld>
            <a:endParaRPr lang="it-IT"/>
          </a:p>
        </p:txBody>
      </p:sp>
    </p:spTree>
    <p:extLst>
      <p:ext uri="{BB962C8B-B14F-4D97-AF65-F5344CB8AC3E}">
        <p14:creationId xmlns:p14="http://schemas.microsoft.com/office/powerpoint/2010/main" val="320086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a:extLst>
              <a:ext uri="{FF2B5EF4-FFF2-40B4-BE49-F238E27FC236}">
                <a16:creationId xmlns:a16="http://schemas.microsoft.com/office/drawing/2014/main" id="{4298F4CF-47BD-5B34-FF71-49FCFCDF136A}"/>
              </a:ext>
            </a:extLst>
          </p:cNvPr>
          <p:cNvGraphicFramePr/>
          <p:nvPr>
            <p:extLst>
              <p:ext uri="{D42A27DB-BD31-4B8C-83A1-F6EECF244321}">
                <p14:modId xmlns:p14="http://schemas.microsoft.com/office/powerpoint/2010/main" val="256194261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a:extLst>
              <a:ext uri="{FF2B5EF4-FFF2-40B4-BE49-F238E27FC236}">
                <a16:creationId xmlns:a16="http://schemas.microsoft.com/office/drawing/2014/main" id="{CD3DC0BB-5101-4735-115E-368F23D6F56A}"/>
              </a:ext>
            </a:extLst>
          </p:cNvPr>
          <p:cNvSpPr>
            <a:spLocks noGrp="1"/>
          </p:cNvSpPr>
          <p:nvPr>
            <p:ph type="sldNum" sz="quarter" idx="12"/>
          </p:nvPr>
        </p:nvSpPr>
        <p:spPr/>
        <p:txBody>
          <a:bodyPr/>
          <a:lstStyle/>
          <a:p>
            <a:fld id="{5E7A164A-75E4-41BC-B794-304459768175}" type="slidenum">
              <a:rPr lang="it-IT" smtClean="0"/>
              <a:t>37</a:t>
            </a:fld>
            <a:endParaRPr lang="it-IT"/>
          </a:p>
        </p:txBody>
      </p:sp>
    </p:spTree>
    <p:extLst>
      <p:ext uri="{BB962C8B-B14F-4D97-AF65-F5344CB8AC3E}">
        <p14:creationId xmlns:p14="http://schemas.microsoft.com/office/powerpoint/2010/main" val="3698095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353C7-4C00-4FDA-BB64-4DFF744DD583}"/>
              </a:ext>
            </a:extLst>
          </p:cNvPr>
          <p:cNvSpPr>
            <a:spLocks noGrp="1"/>
          </p:cNvSpPr>
          <p:nvPr>
            <p:ph type="title"/>
          </p:nvPr>
        </p:nvSpPr>
        <p:spPr>
          <a:xfrm>
            <a:off x="654340" y="389995"/>
            <a:ext cx="10779853" cy="1507067"/>
          </a:xfrm>
        </p:spPr>
        <p:txBody>
          <a:bodyPr>
            <a:normAutofit fontScale="90000"/>
          </a:bodyPr>
          <a:lstStyle/>
          <a:p>
            <a:r>
              <a:rPr lang="it-IT" altLang="it-IT" sz="4000" b="1" u="sng" dirty="0">
                <a:solidFill>
                  <a:schemeClr val="bg2"/>
                </a:solidFill>
                <a:latin typeface="Montserrat" panose="00000500000000000000" pitchFamily="2" charset="0"/>
              </a:rPr>
              <a:t>D. lgs. 254/2016 : </a:t>
            </a:r>
            <a:br>
              <a:rPr lang="it-IT" altLang="it-IT" sz="4000" b="1" u="sng" dirty="0">
                <a:solidFill>
                  <a:schemeClr val="bg2"/>
                </a:solidFill>
                <a:latin typeface="Montserrat" panose="00000500000000000000" pitchFamily="2" charset="0"/>
              </a:rPr>
            </a:br>
            <a:r>
              <a:rPr lang="it-IT" altLang="it-IT" sz="4000" b="1" cap="none" dirty="0">
                <a:solidFill>
                  <a:schemeClr val="bg2"/>
                </a:solidFill>
                <a:latin typeface="Montserrat" panose="00000500000000000000" pitchFamily="2" charset="0"/>
              </a:rPr>
              <a:t>L</a:t>
            </a:r>
            <a:r>
              <a:rPr lang="it-IT" sz="4000" b="1" cap="none" dirty="0">
                <a:solidFill>
                  <a:schemeClr val="bg2"/>
                </a:solidFill>
                <a:latin typeface="Montserrat" panose="00000500000000000000" pitchFamily="2" charset="0"/>
              </a:rPr>
              <a:t>e informazioni di carattere non finanziario</a:t>
            </a:r>
            <a:endParaRPr lang="it-IT" sz="4000" b="1" dirty="0">
              <a:solidFill>
                <a:schemeClr val="bg2"/>
              </a:solidFill>
              <a:latin typeface="Montserrat" panose="00000500000000000000" pitchFamily="2" charset="0"/>
            </a:endParaRPr>
          </a:p>
        </p:txBody>
      </p:sp>
      <p:sp>
        <p:nvSpPr>
          <p:cNvPr id="3" name="Segnaposto contenuto 2">
            <a:extLst>
              <a:ext uri="{FF2B5EF4-FFF2-40B4-BE49-F238E27FC236}">
                <a16:creationId xmlns:a16="http://schemas.microsoft.com/office/drawing/2014/main" id="{E8AB7FA8-94FE-4F4E-8981-C9E99C7DDFE7}"/>
              </a:ext>
            </a:extLst>
          </p:cNvPr>
          <p:cNvSpPr>
            <a:spLocks noGrp="1"/>
          </p:cNvSpPr>
          <p:nvPr>
            <p:ph sz="half" idx="1"/>
          </p:nvPr>
        </p:nvSpPr>
        <p:spPr>
          <a:xfrm>
            <a:off x="1325461" y="1812022"/>
            <a:ext cx="9328906" cy="4436378"/>
          </a:xfrm>
        </p:spPr>
        <p:txBody>
          <a:bodyPr>
            <a:normAutofit fontScale="77500" lnSpcReduction="20000"/>
          </a:bodyPr>
          <a:lstStyle/>
          <a:p>
            <a:pPr marL="0" indent="0" algn="just">
              <a:buFontTx/>
              <a:buNone/>
            </a:pPr>
            <a:r>
              <a:rPr lang="it-IT" altLang="it-IT" sz="2800" b="1" u="sng" dirty="0">
                <a:latin typeface="Montserrat" panose="00000500000000000000" pitchFamily="2" charset="0"/>
              </a:rPr>
              <a:t>D. lgs. 254/2016 </a:t>
            </a:r>
            <a:r>
              <a:rPr lang="it-IT" altLang="it-IT" sz="2800" dirty="0">
                <a:latin typeface="Montserrat" panose="00000500000000000000" pitchFamily="2" charset="0"/>
              </a:rPr>
              <a:t>di trasposizione della Direttiva 2014/95/UE, ha imposto alle società che rientrano tra gli enti di interesse pubblico di grande dimensione l’obbligo di pubblicare una dichiarazione di carattere non finanziario, funzionale ad assicurare la piena comprensione dell’attività dell’impresa, del suo andamento, dei suoi risultati e dell’impatto della sua attività. </a:t>
            </a:r>
          </a:p>
          <a:p>
            <a:pPr marL="0" indent="0" algn="just">
              <a:buFontTx/>
              <a:buNone/>
            </a:pPr>
            <a:r>
              <a:rPr lang="it-IT" altLang="it-IT" sz="2800" dirty="0">
                <a:latin typeface="Montserrat" panose="00000500000000000000" pitchFamily="2" charset="0"/>
              </a:rPr>
              <a:t>A tal fine, la dichiarazione deve fornire le informazioni relative ai temi ambientali, sociali, attinenti al personale, al rispetto dei diritti umani, alla lotta contro la corruzione attiva e passiva, che si intendono rilevanti, tenuto conto delle attività e delle caratteristiche dell’impresa.</a:t>
            </a:r>
          </a:p>
          <a:p>
            <a:pPr marL="0" indent="0" algn="just">
              <a:buFontTx/>
              <a:buNone/>
            </a:pPr>
            <a:r>
              <a:rPr lang="it-IT" altLang="it-IT" sz="2800" b="1" dirty="0">
                <a:latin typeface="Montserrat" panose="00000500000000000000" pitchFamily="2" charset="0"/>
              </a:rPr>
              <a:t>Focus dell’attenzione dell’organo amministrativo sulle opportunità e sui rischi che tali fattori possono avere sull’attività d’impresa. </a:t>
            </a:r>
          </a:p>
          <a:p>
            <a:endParaRPr lang="it-IT" dirty="0"/>
          </a:p>
        </p:txBody>
      </p:sp>
      <p:sp>
        <p:nvSpPr>
          <p:cNvPr id="4" name="Segnaposto numero diapositiva 3">
            <a:extLst>
              <a:ext uri="{FF2B5EF4-FFF2-40B4-BE49-F238E27FC236}">
                <a16:creationId xmlns:a16="http://schemas.microsoft.com/office/drawing/2014/main" id="{CBAB0C10-40DA-3C58-ED09-57B98881398C}"/>
              </a:ext>
            </a:extLst>
          </p:cNvPr>
          <p:cNvSpPr>
            <a:spLocks noGrp="1"/>
          </p:cNvSpPr>
          <p:nvPr>
            <p:ph type="sldNum" sz="quarter" idx="12"/>
          </p:nvPr>
        </p:nvSpPr>
        <p:spPr/>
        <p:txBody>
          <a:bodyPr/>
          <a:lstStyle/>
          <a:p>
            <a:fld id="{5E7A164A-75E4-41BC-B794-304459768175}" type="slidenum">
              <a:rPr lang="it-IT" smtClean="0"/>
              <a:t>38</a:t>
            </a:fld>
            <a:endParaRPr lang="it-IT"/>
          </a:p>
        </p:txBody>
      </p:sp>
    </p:spTree>
    <p:extLst>
      <p:ext uri="{BB962C8B-B14F-4D97-AF65-F5344CB8AC3E}">
        <p14:creationId xmlns:p14="http://schemas.microsoft.com/office/powerpoint/2010/main" val="2423804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734F108-1FDD-48CF-B870-56D45F650D80}"/>
              </a:ext>
            </a:extLst>
          </p:cNvPr>
          <p:cNvSpPr>
            <a:spLocks noGrp="1"/>
          </p:cNvSpPr>
          <p:nvPr>
            <p:ph type="title"/>
          </p:nvPr>
        </p:nvSpPr>
        <p:spPr>
          <a:xfrm>
            <a:off x="335561" y="176169"/>
            <a:ext cx="11400720" cy="1495399"/>
          </a:xfrm>
        </p:spPr>
        <p:txBody>
          <a:bodyPr vert="horz" lIns="91440" tIns="45720" rIns="91440" bIns="45720" rtlCol="0" anchor="ctr">
            <a:normAutofit fontScale="90000"/>
          </a:bodyPr>
          <a:lstStyle/>
          <a:p>
            <a:r>
              <a:rPr lang="en-US" sz="4000" b="1" dirty="0">
                <a:solidFill>
                  <a:schemeClr val="bg2"/>
                </a:solidFill>
                <a:latin typeface="Montserrat" panose="00000500000000000000" pitchFamily="2" charset="0"/>
              </a:rPr>
              <a:t>5 </a:t>
            </a:r>
            <a:r>
              <a:rPr lang="en-US" sz="4000" b="1" dirty="0" err="1">
                <a:solidFill>
                  <a:schemeClr val="bg2"/>
                </a:solidFill>
                <a:latin typeface="Montserrat" panose="00000500000000000000" pitchFamily="2" charset="0"/>
              </a:rPr>
              <a:t>gennaio</a:t>
            </a:r>
            <a:r>
              <a:rPr lang="en-US" sz="4000" b="1" dirty="0">
                <a:solidFill>
                  <a:schemeClr val="bg2"/>
                </a:solidFill>
                <a:latin typeface="Montserrat" panose="00000500000000000000" pitchFamily="2" charset="0"/>
              </a:rPr>
              <a:t> 2023: E’ </a:t>
            </a:r>
            <a:r>
              <a:rPr lang="en-US" sz="4000" b="1" dirty="0" err="1">
                <a:solidFill>
                  <a:schemeClr val="bg2"/>
                </a:solidFill>
                <a:latin typeface="Montserrat" panose="00000500000000000000" pitchFamily="2" charset="0"/>
              </a:rPr>
              <a:t>entraTA</a:t>
            </a:r>
            <a:r>
              <a:rPr lang="en-US" sz="4000" b="1" dirty="0">
                <a:solidFill>
                  <a:schemeClr val="bg2"/>
                </a:solidFill>
                <a:latin typeface="Montserrat" panose="00000500000000000000" pitchFamily="2" charset="0"/>
              </a:rPr>
              <a:t> in </a:t>
            </a:r>
            <a:r>
              <a:rPr lang="en-US" sz="4000" b="1" dirty="0" err="1">
                <a:solidFill>
                  <a:schemeClr val="bg2"/>
                </a:solidFill>
                <a:latin typeface="Montserrat" panose="00000500000000000000" pitchFamily="2" charset="0"/>
              </a:rPr>
              <a:t>vigore</a:t>
            </a:r>
            <a:r>
              <a:rPr lang="en-US" sz="4000" b="1" dirty="0">
                <a:solidFill>
                  <a:schemeClr val="bg2"/>
                </a:solidFill>
                <a:latin typeface="Montserrat" panose="00000500000000000000" pitchFamily="2" charset="0"/>
              </a:rPr>
              <a:t> la </a:t>
            </a:r>
            <a:br>
              <a:rPr lang="en-US" sz="4000" b="1" dirty="0">
                <a:solidFill>
                  <a:schemeClr val="bg2"/>
                </a:solidFill>
                <a:latin typeface="Montserrat" panose="00000500000000000000" pitchFamily="2" charset="0"/>
              </a:rPr>
            </a:br>
            <a:r>
              <a:rPr lang="en-US" sz="4000" b="1" dirty="0" err="1">
                <a:solidFill>
                  <a:schemeClr val="bg2"/>
                </a:solidFill>
                <a:latin typeface="Montserrat" panose="00000500000000000000" pitchFamily="2" charset="0"/>
              </a:rPr>
              <a:t>Direttiva</a:t>
            </a:r>
            <a:r>
              <a:rPr lang="en-US" sz="4000" b="1" dirty="0">
                <a:solidFill>
                  <a:schemeClr val="bg2"/>
                </a:solidFill>
                <a:latin typeface="Montserrat" panose="00000500000000000000" pitchFamily="2" charset="0"/>
              </a:rPr>
              <a:t> </a:t>
            </a:r>
            <a:r>
              <a:rPr lang="en-US" sz="4000" b="1" dirty="0" err="1">
                <a:solidFill>
                  <a:schemeClr val="bg2"/>
                </a:solidFill>
                <a:latin typeface="Montserrat" panose="00000500000000000000" pitchFamily="2" charset="0"/>
              </a:rPr>
              <a:t>sul</a:t>
            </a:r>
            <a:r>
              <a:rPr lang="en-US" sz="4000" b="1" dirty="0">
                <a:solidFill>
                  <a:schemeClr val="bg2"/>
                </a:solidFill>
                <a:latin typeface="Montserrat" panose="00000500000000000000" pitchFamily="2" charset="0"/>
              </a:rPr>
              <a:t> </a:t>
            </a:r>
            <a:r>
              <a:rPr lang="en-US" sz="4000" b="1" i="1" dirty="0">
                <a:solidFill>
                  <a:schemeClr val="bg2"/>
                </a:solidFill>
                <a:latin typeface="Montserrat" panose="00000500000000000000" pitchFamily="2" charset="0"/>
              </a:rPr>
              <a:t>Corporate</a:t>
            </a:r>
            <a:r>
              <a:rPr lang="en-US" sz="4000" b="1" dirty="0">
                <a:solidFill>
                  <a:schemeClr val="bg2"/>
                </a:solidFill>
                <a:latin typeface="Montserrat" panose="00000500000000000000" pitchFamily="2" charset="0"/>
              </a:rPr>
              <a:t> </a:t>
            </a:r>
            <a:r>
              <a:rPr lang="en-US" sz="4000" b="1" i="1" dirty="0">
                <a:solidFill>
                  <a:schemeClr val="bg2"/>
                </a:solidFill>
                <a:latin typeface="Montserrat" panose="00000500000000000000" pitchFamily="2" charset="0"/>
              </a:rPr>
              <a:t>Sustainability Reporting cd. CSRD</a:t>
            </a:r>
            <a:endParaRPr lang="en-US" sz="4000" b="1" dirty="0">
              <a:solidFill>
                <a:schemeClr val="bg2"/>
              </a:solidFill>
              <a:latin typeface="Montserrat" panose="00000500000000000000" pitchFamily="2" charset="0"/>
            </a:endParaRPr>
          </a:p>
        </p:txBody>
      </p:sp>
      <p:sp>
        <p:nvSpPr>
          <p:cNvPr id="6" name="Segnaposto contenuto 5">
            <a:extLst>
              <a:ext uri="{FF2B5EF4-FFF2-40B4-BE49-F238E27FC236}">
                <a16:creationId xmlns:a16="http://schemas.microsoft.com/office/drawing/2014/main" id="{C22FF3A6-6FCB-4A7A-9FEF-7782864743A2}"/>
              </a:ext>
            </a:extLst>
          </p:cNvPr>
          <p:cNvSpPr>
            <a:spLocks noGrp="1"/>
          </p:cNvSpPr>
          <p:nvPr>
            <p:ph sz="half" idx="1"/>
          </p:nvPr>
        </p:nvSpPr>
        <p:spPr>
          <a:xfrm>
            <a:off x="696389" y="2113052"/>
            <a:ext cx="8375419" cy="4303464"/>
          </a:xfrm>
        </p:spPr>
        <p:txBody>
          <a:bodyPr vert="horz" lIns="91440" tIns="45720" rIns="91440" bIns="45720" rtlCol="0">
            <a:normAutofit fontScale="70000" lnSpcReduction="20000"/>
          </a:bodyPr>
          <a:lstStyle/>
          <a:p>
            <a:pPr algn="just"/>
            <a:r>
              <a:rPr lang="it-IT" sz="2400" dirty="0">
                <a:latin typeface="Montserrat" panose="00000500000000000000" pitchFamily="2" charset="0"/>
              </a:rPr>
              <a:t>Si inserisce nel quadro delle iniziative del Green Deal e va a integrare la Direttiva sulle informazioni non finanziarie, ampliandone la portata e i destinatari</a:t>
            </a:r>
          </a:p>
          <a:p>
            <a:pPr algn="just"/>
            <a:r>
              <a:rPr lang="it-IT" sz="2400" dirty="0">
                <a:latin typeface="Montserrat" panose="00000500000000000000" pitchFamily="2" charset="0"/>
              </a:rPr>
              <a:t>Rivede le regole sulla rendicontazione non finanziaria, che le società dovranno applicare a partire dall’esercizio 2024.</a:t>
            </a:r>
          </a:p>
          <a:p>
            <a:pPr algn="just"/>
            <a:r>
              <a:rPr lang="it-IT" sz="2400" dirty="0">
                <a:latin typeface="Montserrat" panose="00000500000000000000" pitchFamily="2" charset="0"/>
              </a:rPr>
              <a:t>Mira </a:t>
            </a:r>
            <a:r>
              <a:rPr lang="it-IT" sz="2400" b="1" dirty="0">
                <a:latin typeface="Montserrat" panose="00000500000000000000" pitchFamily="2" charset="0"/>
              </a:rPr>
              <a:t>a portare, nel tempo, la rendicontazione di sostenibilità al pari della rendicontazione finanziaria</a:t>
            </a:r>
          </a:p>
          <a:p>
            <a:pPr algn="just"/>
            <a:r>
              <a:rPr lang="it-IT" sz="2400" dirty="0">
                <a:latin typeface="Montserrat" panose="00000500000000000000" pitchFamily="2" charset="0"/>
              </a:rPr>
              <a:t>E’ rivolta a una larga schiera di società, quotate o non, di grandi dimensioni(&gt; 20 milioni di attivo patrimoniale; &gt; 40 milioni di fatturato; oltre 250 dipendenti =&gt; ca. 50.000 in Europa) </a:t>
            </a:r>
            <a:r>
              <a:rPr lang="it-IT" sz="2400" b="1" dirty="0">
                <a:latin typeface="Montserrat" panose="00000500000000000000" pitchFamily="2" charset="0"/>
              </a:rPr>
              <a:t>dovranno riferire su come i problemi di sostenibilità influiscono sulla loro attività e sull'impatto delle loro attività sulle persone e sull'ambiente</a:t>
            </a:r>
          </a:p>
          <a:p>
            <a:pPr algn="just"/>
            <a:r>
              <a:rPr lang="it-IT" sz="2400" dirty="0">
                <a:latin typeface="Montserrat" panose="00000500000000000000" pitchFamily="2" charset="0"/>
              </a:rPr>
              <a:t>Propone un allargamento della platea delle imprese sottoposte a tali obblighi di rendicontazione rispetto alla precedente normativa. </a:t>
            </a:r>
          </a:p>
          <a:p>
            <a:pPr algn="just"/>
            <a:r>
              <a:rPr lang="it-IT" sz="2400" dirty="0">
                <a:latin typeface="Montserrat" panose="00000500000000000000" pitchFamily="2" charset="0"/>
              </a:rPr>
              <a:t>Impostazione di carattere più vincolante: eliminazione del </a:t>
            </a:r>
            <a:r>
              <a:rPr lang="it-IT" sz="2400" dirty="0" err="1">
                <a:latin typeface="Montserrat" panose="00000500000000000000" pitchFamily="2" charset="0"/>
              </a:rPr>
              <a:t>comply</a:t>
            </a:r>
            <a:r>
              <a:rPr lang="it-IT" sz="2400" dirty="0">
                <a:latin typeface="Montserrat" panose="00000500000000000000" pitchFamily="2" charset="0"/>
              </a:rPr>
              <a:t> or </a:t>
            </a:r>
            <a:r>
              <a:rPr lang="it-IT" sz="2400" dirty="0" err="1">
                <a:latin typeface="Montserrat" panose="00000500000000000000" pitchFamily="2" charset="0"/>
              </a:rPr>
              <a:t>explain</a:t>
            </a:r>
            <a:r>
              <a:rPr lang="it-IT" sz="2400" dirty="0">
                <a:latin typeface="Montserrat" panose="00000500000000000000" pitchFamily="2" charset="0"/>
              </a:rPr>
              <a:t>. </a:t>
            </a:r>
          </a:p>
        </p:txBody>
      </p:sp>
      <p:pic>
        <p:nvPicPr>
          <p:cNvPr id="13" name="Segnaposto contenuto 12" descr="Immagine che contiene testo&#10;&#10;Descrizione generata automaticamente">
            <a:extLst>
              <a:ext uri="{FF2B5EF4-FFF2-40B4-BE49-F238E27FC236}">
                <a16:creationId xmlns:a16="http://schemas.microsoft.com/office/drawing/2014/main" id="{F8CF59D6-9193-466C-AE48-97FC0D7EB8C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276" r="34846" b="1"/>
          <a:stretch/>
        </p:blipFill>
        <p:spPr>
          <a:xfrm>
            <a:off x="9326585" y="2036693"/>
            <a:ext cx="2607589" cy="1785418"/>
          </a:xfrm>
          <a:prstGeom prst="rect">
            <a:avLst/>
          </a:prstGeom>
        </p:spPr>
      </p:pic>
      <p:sp>
        <p:nvSpPr>
          <p:cNvPr id="2" name="Segnaposto numero diapositiva 1">
            <a:extLst>
              <a:ext uri="{FF2B5EF4-FFF2-40B4-BE49-F238E27FC236}">
                <a16:creationId xmlns:a16="http://schemas.microsoft.com/office/drawing/2014/main" id="{A62D0606-289D-B28A-E5EA-8A5396E1AD5E}"/>
              </a:ext>
            </a:extLst>
          </p:cNvPr>
          <p:cNvSpPr>
            <a:spLocks noGrp="1"/>
          </p:cNvSpPr>
          <p:nvPr>
            <p:ph type="sldNum" sz="quarter" idx="12"/>
          </p:nvPr>
        </p:nvSpPr>
        <p:spPr/>
        <p:txBody>
          <a:bodyPr/>
          <a:lstStyle/>
          <a:p>
            <a:fld id="{5E7A164A-75E4-41BC-B794-304459768175}" type="slidenum">
              <a:rPr lang="it-IT" smtClean="0"/>
              <a:t>39</a:t>
            </a:fld>
            <a:endParaRPr lang="it-IT"/>
          </a:p>
        </p:txBody>
      </p:sp>
    </p:spTree>
    <p:extLst>
      <p:ext uri="{BB962C8B-B14F-4D97-AF65-F5344CB8AC3E}">
        <p14:creationId xmlns:p14="http://schemas.microsoft.com/office/powerpoint/2010/main" val="321503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Immagine che contiene erba, cielo, esterni, oggetto da esterni&#10;&#10;Descrizione generata automaticamente">
            <a:extLst>
              <a:ext uri="{FF2B5EF4-FFF2-40B4-BE49-F238E27FC236}">
                <a16:creationId xmlns:a16="http://schemas.microsoft.com/office/drawing/2014/main" id="{4CD14C08-A42B-AB8D-0E86-E080E4C2D686}"/>
              </a:ext>
            </a:extLst>
          </p:cNvPr>
          <p:cNvPicPr>
            <a:picLocks noChangeAspect="1"/>
          </p:cNvPicPr>
          <p:nvPr/>
        </p:nvPicPr>
        <p:blipFill rotWithShape="1">
          <a:blip r:embed="rId2"/>
          <a:srcRect t="9091" r="9091"/>
          <a:stretch/>
        </p:blipFill>
        <p:spPr>
          <a:xfrm>
            <a:off x="-23516" y="10"/>
            <a:ext cx="12191980" cy="6857990"/>
          </a:xfrm>
          <a:prstGeom prst="rect">
            <a:avLst/>
          </a:prstGeom>
        </p:spPr>
      </p:pic>
      <p:sp>
        <p:nvSpPr>
          <p:cNvPr id="2" name="Titolo 1">
            <a:extLst>
              <a:ext uri="{FF2B5EF4-FFF2-40B4-BE49-F238E27FC236}">
                <a16:creationId xmlns:a16="http://schemas.microsoft.com/office/drawing/2014/main" id="{D08A9E93-7A6A-4302-A1F5-2207D48D8CE8}"/>
              </a:ext>
            </a:extLst>
          </p:cNvPr>
          <p:cNvSpPr>
            <a:spLocks noGrp="1"/>
          </p:cNvSpPr>
          <p:nvPr>
            <p:ph type="title"/>
          </p:nvPr>
        </p:nvSpPr>
        <p:spPr>
          <a:xfrm>
            <a:off x="594804" y="640264"/>
            <a:ext cx="5369898" cy="1278478"/>
          </a:xfrm>
        </p:spPr>
        <p:txBody>
          <a:bodyPr>
            <a:noAutofit/>
          </a:bodyPr>
          <a:lstStyle/>
          <a:p>
            <a:r>
              <a:rPr lang="it-IT" sz="3200" b="1" dirty="0">
                <a:solidFill>
                  <a:schemeClr val="bg2">
                    <a:lumMod val="75000"/>
                  </a:schemeClr>
                </a:solidFill>
                <a:latin typeface="Montserrat" panose="00000500000000000000" pitchFamily="2" charset="0"/>
              </a:rPr>
              <a:t>Che cos’è la sostenibilità</a:t>
            </a:r>
            <a:br>
              <a:rPr lang="it-IT" sz="3200" b="1" dirty="0">
                <a:solidFill>
                  <a:schemeClr val="bg2">
                    <a:lumMod val="75000"/>
                  </a:schemeClr>
                </a:solidFill>
                <a:latin typeface="Montserrat" panose="00000500000000000000" pitchFamily="2" charset="0"/>
              </a:rPr>
            </a:br>
            <a:r>
              <a:rPr lang="it-IT" sz="3200" b="1" dirty="0">
                <a:solidFill>
                  <a:schemeClr val="bg2">
                    <a:lumMod val="75000"/>
                  </a:schemeClr>
                </a:solidFill>
                <a:latin typeface="Montserrat" panose="00000500000000000000" pitchFamily="2" charset="0"/>
              </a:rPr>
              <a:t>dell’impresa?</a:t>
            </a:r>
          </a:p>
        </p:txBody>
      </p:sp>
      <p:sp>
        <p:nvSpPr>
          <p:cNvPr id="3" name="Segnaposto contenuto 2">
            <a:extLst>
              <a:ext uri="{FF2B5EF4-FFF2-40B4-BE49-F238E27FC236}">
                <a16:creationId xmlns:a16="http://schemas.microsoft.com/office/drawing/2014/main" id="{73EF11B3-B4CE-430F-896A-9DB1215B788D}"/>
              </a:ext>
            </a:extLst>
          </p:cNvPr>
          <p:cNvSpPr>
            <a:spLocks noGrp="1"/>
          </p:cNvSpPr>
          <p:nvPr>
            <p:ph idx="1"/>
          </p:nvPr>
        </p:nvSpPr>
        <p:spPr>
          <a:xfrm>
            <a:off x="594804" y="2166423"/>
            <a:ext cx="5234795" cy="3944089"/>
          </a:xfrm>
        </p:spPr>
        <p:txBody>
          <a:bodyPr>
            <a:normAutofit fontScale="85000" lnSpcReduction="20000"/>
          </a:bodyPr>
          <a:lstStyle/>
          <a:p>
            <a:pPr algn="just"/>
            <a:r>
              <a:rPr lang="it-IT" altLang="it-IT" sz="2200" b="1" dirty="0">
                <a:solidFill>
                  <a:schemeClr val="tx2">
                    <a:lumMod val="75000"/>
                  </a:schemeClr>
                </a:solidFill>
                <a:latin typeface="Montserrat" panose="020B0604020202020204" pitchFamily="2" charset="0"/>
              </a:rPr>
              <a:t>La sostenibilità è la capacità di un’organizzazione di continuare la sua attività indefinitamente, avendo preso in considerazione i relativi impatti sulle risorse naturali, sociali e umane (</a:t>
            </a:r>
            <a:r>
              <a:rPr lang="it-IT" altLang="it-IT" sz="2200" b="1" i="1" dirty="0" err="1">
                <a:solidFill>
                  <a:schemeClr val="tx2">
                    <a:lumMod val="75000"/>
                  </a:schemeClr>
                </a:solidFill>
                <a:latin typeface="Montserrat" panose="020B0604020202020204" pitchFamily="2" charset="0"/>
              </a:rPr>
              <a:t>AccountAbility</a:t>
            </a:r>
            <a:r>
              <a:rPr lang="it-IT" altLang="it-IT" sz="2200" b="1" i="1" dirty="0">
                <a:solidFill>
                  <a:schemeClr val="tx2">
                    <a:lumMod val="75000"/>
                  </a:schemeClr>
                </a:solidFill>
                <a:latin typeface="Montserrat" panose="020B0604020202020204" pitchFamily="2" charset="0"/>
              </a:rPr>
              <a:t>, 1999</a:t>
            </a:r>
            <a:r>
              <a:rPr lang="it-IT" altLang="it-IT" sz="2200" b="1" dirty="0">
                <a:solidFill>
                  <a:schemeClr val="tx2">
                    <a:lumMod val="75000"/>
                  </a:schemeClr>
                </a:solidFill>
                <a:latin typeface="Montserrat" panose="020B0604020202020204" pitchFamily="2" charset="0"/>
              </a:rPr>
              <a:t>)</a:t>
            </a:r>
          </a:p>
          <a:p>
            <a:pPr marL="0" indent="0" algn="just">
              <a:buNone/>
            </a:pPr>
            <a:endParaRPr lang="it-IT" altLang="it-IT" sz="2200" b="1" dirty="0">
              <a:solidFill>
                <a:schemeClr val="tx2">
                  <a:lumMod val="75000"/>
                </a:schemeClr>
              </a:solidFill>
              <a:latin typeface="Montserrat" panose="020B0604020202020204" pitchFamily="2" charset="0"/>
            </a:endParaRPr>
          </a:p>
          <a:p>
            <a:pPr algn="just"/>
            <a:r>
              <a:rPr lang="it-IT" altLang="it-IT" sz="2200" b="1" dirty="0">
                <a:solidFill>
                  <a:schemeClr val="tx2">
                    <a:lumMod val="75000"/>
                  </a:schemeClr>
                </a:solidFill>
                <a:latin typeface="Montserrat" panose="020B0604020202020204" pitchFamily="2" charset="0"/>
              </a:rPr>
              <a:t>Per sviluppo sostenibile si intende uno sviluppo in grado di assicurare «il soddisfacimento dei bisogni della generazione presente senza compromettere la possibilità delle generazioni future di realizzare i propri». (</a:t>
            </a:r>
            <a:r>
              <a:rPr lang="en-US" altLang="it-IT" sz="2200" b="1" i="1" dirty="0">
                <a:solidFill>
                  <a:schemeClr val="tx2">
                    <a:lumMod val="75000"/>
                  </a:schemeClr>
                </a:solidFill>
                <a:latin typeface="Montserrat" panose="020B0604020202020204" pitchFamily="2" charset="0"/>
              </a:rPr>
              <a:t>“</a:t>
            </a:r>
            <a:r>
              <a:rPr lang="en-US" altLang="it-IT" sz="2200" b="1" i="1" dirty="0" err="1">
                <a:solidFill>
                  <a:schemeClr val="tx2">
                    <a:lumMod val="75000"/>
                  </a:schemeClr>
                </a:solidFill>
                <a:latin typeface="Montserrat" panose="020B0604020202020204" pitchFamily="2" charset="0"/>
              </a:rPr>
              <a:t>OurCommon</a:t>
            </a:r>
            <a:r>
              <a:rPr lang="en-US" altLang="it-IT" sz="2200" b="1" i="1" dirty="0">
                <a:solidFill>
                  <a:schemeClr val="tx2">
                    <a:lumMod val="75000"/>
                  </a:schemeClr>
                </a:solidFill>
                <a:latin typeface="Montserrat" panose="020B0604020202020204" pitchFamily="2" charset="0"/>
              </a:rPr>
              <a:t> Future”, </a:t>
            </a:r>
            <a:r>
              <a:rPr lang="en-US" altLang="it-IT" sz="2200" b="1" i="1" dirty="0" err="1">
                <a:solidFill>
                  <a:schemeClr val="tx2">
                    <a:lumMod val="75000"/>
                  </a:schemeClr>
                </a:solidFill>
                <a:latin typeface="Montserrat" panose="020B0604020202020204" pitchFamily="2" charset="0"/>
              </a:rPr>
              <a:t>Commissione</a:t>
            </a:r>
            <a:r>
              <a:rPr lang="en-US" altLang="it-IT" sz="2200" b="1" i="1" dirty="0">
                <a:solidFill>
                  <a:schemeClr val="tx2">
                    <a:lumMod val="75000"/>
                  </a:schemeClr>
                </a:solidFill>
                <a:latin typeface="Montserrat" panose="020B0604020202020204" pitchFamily="2" charset="0"/>
              </a:rPr>
              <a:t> </a:t>
            </a:r>
            <a:r>
              <a:rPr lang="en-US" altLang="it-IT" sz="2200" b="1" i="1" dirty="0" err="1">
                <a:solidFill>
                  <a:schemeClr val="tx2">
                    <a:lumMod val="75000"/>
                  </a:schemeClr>
                </a:solidFill>
                <a:latin typeface="Montserrat" panose="020B0604020202020204" pitchFamily="2" charset="0"/>
              </a:rPr>
              <a:t>Bruntland</a:t>
            </a:r>
            <a:r>
              <a:rPr lang="en-US" altLang="it-IT" sz="2200" b="1" i="1" dirty="0">
                <a:solidFill>
                  <a:schemeClr val="tx2">
                    <a:lumMod val="75000"/>
                  </a:schemeClr>
                </a:solidFill>
                <a:latin typeface="Montserrat" panose="020B0604020202020204" pitchFamily="2" charset="0"/>
              </a:rPr>
              <a:t>, 1987</a:t>
            </a:r>
            <a:r>
              <a:rPr lang="en-US" altLang="it-IT" sz="2200" b="1" dirty="0">
                <a:solidFill>
                  <a:schemeClr val="tx2">
                    <a:lumMod val="75000"/>
                  </a:schemeClr>
                </a:solidFill>
                <a:latin typeface="Montserrat" panose="020B0604020202020204" pitchFamily="2" charset="0"/>
              </a:rPr>
              <a:t>)</a:t>
            </a:r>
          </a:p>
          <a:p>
            <a:endParaRPr lang="it-IT" sz="1500" dirty="0"/>
          </a:p>
        </p:txBody>
      </p:sp>
      <p:sp>
        <p:nvSpPr>
          <p:cNvPr id="4" name="Segnaposto numero diapositiva 3">
            <a:extLst>
              <a:ext uri="{FF2B5EF4-FFF2-40B4-BE49-F238E27FC236}">
                <a16:creationId xmlns:a16="http://schemas.microsoft.com/office/drawing/2014/main" id="{63C25012-624B-FEC2-8EF1-7DD2DD548504}"/>
              </a:ext>
            </a:extLst>
          </p:cNvPr>
          <p:cNvSpPr>
            <a:spLocks noGrp="1"/>
          </p:cNvSpPr>
          <p:nvPr>
            <p:ph type="sldNum" sz="quarter" idx="12"/>
          </p:nvPr>
        </p:nvSpPr>
        <p:spPr/>
        <p:txBody>
          <a:bodyPr/>
          <a:lstStyle/>
          <a:p>
            <a:fld id="{5E7A164A-75E4-41BC-B794-304459768175}" type="slidenum">
              <a:rPr lang="it-IT" smtClean="0"/>
              <a:t>4</a:t>
            </a:fld>
            <a:endParaRPr lang="it-IT"/>
          </a:p>
        </p:txBody>
      </p:sp>
    </p:spTree>
    <p:extLst>
      <p:ext uri="{BB962C8B-B14F-4D97-AF65-F5344CB8AC3E}">
        <p14:creationId xmlns:p14="http://schemas.microsoft.com/office/powerpoint/2010/main" val="3915486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04616A-2AE7-2A95-7C89-8869CE8D4992}"/>
              </a:ext>
            </a:extLst>
          </p:cNvPr>
          <p:cNvSpPr>
            <a:spLocks noGrp="1"/>
          </p:cNvSpPr>
          <p:nvPr>
            <p:ph type="title"/>
          </p:nvPr>
        </p:nvSpPr>
        <p:spPr>
          <a:xfrm>
            <a:off x="684212" y="5251508"/>
            <a:ext cx="8534400" cy="742891"/>
          </a:xfrm>
        </p:spPr>
        <p:txBody>
          <a:bodyPr/>
          <a:lstStyle/>
          <a:p>
            <a:r>
              <a:rPr lang="it-IT" b="1" i="0" dirty="0">
                <a:solidFill>
                  <a:srgbClr val="993300"/>
                </a:solidFill>
                <a:effectLst/>
                <a:latin typeface="Colaborate-Light"/>
              </a:rPr>
              <a:t>Gli obiettivi della CSRD</a:t>
            </a:r>
            <a:endParaRPr lang="it-IT" dirty="0"/>
          </a:p>
        </p:txBody>
      </p:sp>
      <p:sp>
        <p:nvSpPr>
          <p:cNvPr id="5" name="Segnaposto contenuto 4">
            <a:extLst>
              <a:ext uri="{FF2B5EF4-FFF2-40B4-BE49-F238E27FC236}">
                <a16:creationId xmlns:a16="http://schemas.microsoft.com/office/drawing/2014/main" id="{2BCB9BB1-2816-0C69-7E74-B0C613638AAE}"/>
              </a:ext>
            </a:extLst>
          </p:cNvPr>
          <p:cNvSpPr>
            <a:spLocks noGrp="1"/>
          </p:cNvSpPr>
          <p:nvPr>
            <p:ph idx="1"/>
          </p:nvPr>
        </p:nvSpPr>
        <p:spPr>
          <a:xfrm>
            <a:off x="684212" y="685800"/>
            <a:ext cx="9223186" cy="4305650"/>
          </a:xfrm>
        </p:spPr>
        <p:txBody>
          <a:bodyPr>
            <a:normAutofit fontScale="92500" lnSpcReduction="10000"/>
          </a:bodyPr>
          <a:lstStyle/>
          <a:p>
            <a:pPr marL="0" indent="0" algn="l">
              <a:buNone/>
            </a:pPr>
            <a:endParaRPr lang="it-IT" b="0" i="0" dirty="0">
              <a:solidFill>
                <a:srgbClr val="333333"/>
              </a:solidFill>
              <a:effectLst/>
              <a:latin typeface="Colaborate-Light"/>
            </a:endParaRPr>
          </a:p>
          <a:p>
            <a:pPr marL="0" indent="0" algn="just">
              <a:buNone/>
            </a:pPr>
            <a:r>
              <a:rPr lang="it-IT" b="0" i="0" dirty="0">
                <a:solidFill>
                  <a:srgbClr val="333333"/>
                </a:solidFill>
                <a:effectLst/>
                <a:latin typeface="Colaborate-Light"/>
              </a:rPr>
              <a:t>La direttiva ha il duplice scopo di permettere agli utilizzatori delle informazioni e agli </a:t>
            </a:r>
            <a:r>
              <a:rPr lang="it-IT" b="0" i="1" dirty="0">
                <a:solidFill>
                  <a:srgbClr val="333333"/>
                </a:solidFill>
                <a:effectLst/>
                <a:latin typeface="Colaborate-Light"/>
              </a:rPr>
              <a:t>stakeholder</a:t>
            </a:r>
            <a:r>
              <a:rPr lang="it-IT" b="0" i="0" dirty="0">
                <a:solidFill>
                  <a:srgbClr val="333333"/>
                </a:solidFill>
                <a:effectLst/>
                <a:latin typeface="Colaborate-Light"/>
              </a:rPr>
              <a:t> in generale, </a:t>
            </a:r>
            <a:r>
              <a:rPr lang="it-IT" b="1" i="0" dirty="0">
                <a:solidFill>
                  <a:srgbClr val="333333"/>
                </a:solidFill>
                <a:effectLst/>
                <a:latin typeface="Colaborate-Light"/>
              </a:rPr>
              <a:t>la comprensione degli impatti che la società genera in termini di sostenibilità e di come i fattori di sostenibilità influenzino lo sviluppo, le attività e le </a:t>
            </a:r>
            <a:r>
              <a:rPr lang="it-IT" b="1" i="1" dirty="0">
                <a:solidFill>
                  <a:srgbClr val="333333"/>
                </a:solidFill>
                <a:effectLst/>
                <a:latin typeface="Colaborate-Light"/>
              </a:rPr>
              <a:t>performance</a:t>
            </a:r>
            <a:r>
              <a:rPr lang="it-IT" b="1" i="0" dirty="0">
                <a:solidFill>
                  <a:srgbClr val="333333"/>
                </a:solidFill>
                <a:effectLst/>
                <a:latin typeface="Colaborate-Light"/>
              </a:rPr>
              <a:t> della società stessa</a:t>
            </a:r>
            <a:r>
              <a:rPr lang="it-IT" b="0" i="0" dirty="0">
                <a:solidFill>
                  <a:srgbClr val="333333"/>
                </a:solidFill>
                <a:effectLst/>
                <a:latin typeface="Colaborate-Light"/>
              </a:rPr>
              <a:t>. In coerenza con tale obiettivo, gli obblighi di rendicontazione risultano molto ampi, facendo riferimento a:</a:t>
            </a:r>
          </a:p>
          <a:p>
            <a:pPr algn="l">
              <a:buFont typeface="Arial" panose="020B0604020202020204" pitchFamily="34" charset="0"/>
              <a:buChar char="•"/>
            </a:pPr>
            <a:r>
              <a:rPr lang="it-IT" b="0" i="0" dirty="0">
                <a:solidFill>
                  <a:srgbClr val="333333"/>
                </a:solidFill>
                <a:effectLst/>
                <a:latin typeface="Colaborate-Light"/>
              </a:rPr>
              <a:t>Modello di </a:t>
            </a:r>
            <a:r>
              <a:rPr lang="it-IT" b="0" i="1" dirty="0">
                <a:solidFill>
                  <a:srgbClr val="333333"/>
                </a:solidFill>
                <a:effectLst/>
                <a:latin typeface="Colaborate-Light"/>
              </a:rPr>
              <a:t>business</a:t>
            </a:r>
            <a:r>
              <a:rPr lang="it-IT" b="0" i="0" dirty="0">
                <a:solidFill>
                  <a:srgbClr val="333333"/>
                </a:solidFill>
                <a:effectLst/>
                <a:latin typeface="Colaborate-Light"/>
              </a:rPr>
              <a:t> e di </a:t>
            </a:r>
            <a:r>
              <a:rPr lang="it-IT" b="0" i="1" dirty="0">
                <a:solidFill>
                  <a:srgbClr val="333333"/>
                </a:solidFill>
                <a:effectLst/>
                <a:latin typeface="Colaborate-Light"/>
              </a:rPr>
              <a:t>governance</a:t>
            </a:r>
            <a:r>
              <a:rPr lang="it-IT" b="0" i="0" dirty="0">
                <a:solidFill>
                  <a:srgbClr val="333333"/>
                </a:solidFill>
                <a:effectLst/>
                <a:latin typeface="Colaborate-Light"/>
              </a:rPr>
              <a:t> in relazione alla sostenibilità;</a:t>
            </a:r>
          </a:p>
          <a:p>
            <a:pPr algn="l">
              <a:buFont typeface="Arial" panose="020B0604020202020204" pitchFamily="34" charset="0"/>
              <a:buChar char="•"/>
            </a:pPr>
            <a:r>
              <a:rPr lang="it-IT" b="0" i="0" dirty="0">
                <a:solidFill>
                  <a:srgbClr val="333333"/>
                </a:solidFill>
                <a:effectLst/>
                <a:latin typeface="Colaborate-Light"/>
              </a:rPr>
              <a:t>Strategia, </a:t>
            </a:r>
            <a:r>
              <a:rPr lang="it-IT" b="0" i="1" dirty="0">
                <a:solidFill>
                  <a:srgbClr val="333333"/>
                </a:solidFill>
                <a:effectLst/>
                <a:latin typeface="Colaborate-Light"/>
              </a:rPr>
              <a:t>target</a:t>
            </a:r>
            <a:r>
              <a:rPr lang="it-IT" b="0" i="0" dirty="0">
                <a:solidFill>
                  <a:srgbClr val="333333"/>
                </a:solidFill>
                <a:effectLst/>
                <a:latin typeface="Colaborate-Light"/>
              </a:rPr>
              <a:t> e obiettivi di sostenibilità pianificati;</a:t>
            </a:r>
          </a:p>
          <a:p>
            <a:pPr algn="l">
              <a:buFont typeface="Arial" panose="020B0604020202020204" pitchFamily="34" charset="0"/>
              <a:buChar char="•"/>
            </a:pPr>
            <a:r>
              <a:rPr lang="it-IT" b="0" i="0" dirty="0">
                <a:solidFill>
                  <a:srgbClr val="333333"/>
                </a:solidFill>
                <a:effectLst/>
                <a:latin typeface="Colaborate-Light"/>
              </a:rPr>
              <a:t>Politiche e pratiche aziendali adottate o da adottare in materia;</a:t>
            </a:r>
          </a:p>
          <a:p>
            <a:pPr algn="l">
              <a:buFont typeface="Arial" panose="020B0604020202020204" pitchFamily="34" charset="0"/>
              <a:buChar char="•"/>
            </a:pPr>
            <a:r>
              <a:rPr lang="it-IT" b="0" i="0" dirty="0">
                <a:solidFill>
                  <a:srgbClr val="333333"/>
                </a:solidFill>
                <a:effectLst/>
                <a:latin typeface="Colaborate-Light"/>
              </a:rPr>
              <a:t>Principali rischi aziendali correlati a fattori di sostenibilità;</a:t>
            </a:r>
          </a:p>
          <a:p>
            <a:pPr algn="l">
              <a:buFont typeface="Arial" panose="020B0604020202020204" pitchFamily="34" charset="0"/>
              <a:buChar char="•"/>
            </a:pPr>
            <a:r>
              <a:rPr lang="it-IT" b="0" i="0" dirty="0">
                <a:solidFill>
                  <a:srgbClr val="333333"/>
                </a:solidFill>
                <a:effectLst/>
                <a:latin typeface="Colaborate-Light"/>
              </a:rPr>
              <a:t>Eventuali azioni intraprese e relativi risultati raggiunti;</a:t>
            </a:r>
          </a:p>
          <a:p>
            <a:pPr algn="l">
              <a:buFont typeface="Arial" panose="020B0604020202020204" pitchFamily="34" charset="0"/>
              <a:buChar char="•"/>
            </a:pPr>
            <a:r>
              <a:rPr lang="it-IT" b="0" i="0" dirty="0">
                <a:solidFill>
                  <a:srgbClr val="333333"/>
                </a:solidFill>
                <a:effectLst/>
                <a:latin typeface="Colaborate-Light"/>
              </a:rPr>
              <a:t>Indicatori pertinenti per le informative di sostenibilità.</a:t>
            </a:r>
          </a:p>
          <a:p>
            <a:endParaRPr lang="it-IT" dirty="0"/>
          </a:p>
        </p:txBody>
      </p:sp>
      <p:sp>
        <p:nvSpPr>
          <p:cNvPr id="3" name="Segnaposto numero diapositiva 2">
            <a:extLst>
              <a:ext uri="{FF2B5EF4-FFF2-40B4-BE49-F238E27FC236}">
                <a16:creationId xmlns:a16="http://schemas.microsoft.com/office/drawing/2014/main" id="{0A4E1C9D-9C08-CB0F-AAEC-B0D97CBB0E19}"/>
              </a:ext>
            </a:extLst>
          </p:cNvPr>
          <p:cNvSpPr>
            <a:spLocks noGrp="1"/>
          </p:cNvSpPr>
          <p:nvPr>
            <p:ph type="sldNum" sz="quarter" idx="12"/>
          </p:nvPr>
        </p:nvSpPr>
        <p:spPr/>
        <p:txBody>
          <a:bodyPr/>
          <a:lstStyle/>
          <a:p>
            <a:fld id="{5E7A164A-75E4-41BC-B794-304459768175}" type="slidenum">
              <a:rPr lang="it-IT" smtClean="0"/>
              <a:t>40</a:t>
            </a:fld>
            <a:endParaRPr lang="it-IT"/>
          </a:p>
        </p:txBody>
      </p:sp>
    </p:spTree>
    <p:extLst>
      <p:ext uri="{BB962C8B-B14F-4D97-AF65-F5344CB8AC3E}">
        <p14:creationId xmlns:p14="http://schemas.microsoft.com/office/powerpoint/2010/main" val="504560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546EA-9E2A-C124-EE2A-2880C72C2054}"/>
              </a:ext>
            </a:extLst>
          </p:cNvPr>
          <p:cNvSpPr>
            <a:spLocks noGrp="1"/>
          </p:cNvSpPr>
          <p:nvPr>
            <p:ph type="title"/>
          </p:nvPr>
        </p:nvSpPr>
        <p:spPr>
          <a:xfrm>
            <a:off x="1895911" y="486561"/>
            <a:ext cx="8534400" cy="893534"/>
          </a:xfrm>
        </p:spPr>
        <p:txBody>
          <a:bodyPr/>
          <a:lstStyle/>
          <a:p>
            <a:r>
              <a:rPr lang="it-IT" b="1" dirty="0">
                <a:solidFill>
                  <a:srgbClr val="C00000"/>
                </a:solidFill>
              </a:rPr>
              <a:t>Gli strumenti della CSRD</a:t>
            </a:r>
          </a:p>
        </p:txBody>
      </p:sp>
      <p:sp>
        <p:nvSpPr>
          <p:cNvPr id="3" name="Segnaposto contenuto 2">
            <a:extLst>
              <a:ext uri="{FF2B5EF4-FFF2-40B4-BE49-F238E27FC236}">
                <a16:creationId xmlns:a16="http://schemas.microsoft.com/office/drawing/2014/main" id="{681C95C6-7258-B711-A7FA-CF82079AE46E}"/>
              </a:ext>
            </a:extLst>
          </p:cNvPr>
          <p:cNvSpPr>
            <a:spLocks noGrp="1"/>
          </p:cNvSpPr>
          <p:nvPr>
            <p:ph idx="1"/>
          </p:nvPr>
        </p:nvSpPr>
        <p:spPr>
          <a:xfrm>
            <a:off x="310393" y="1380094"/>
            <a:ext cx="11467750" cy="4868305"/>
          </a:xfrm>
        </p:spPr>
        <p:txBody>
          <a:bodyPr>
            <a:normAutofit fontScale="92500" lnSpcReduction="20000"/>
          </a:bodyPr>
          <a:lstStyle/>
          <a:p>
            <a:pPr marL="0" indent="0" algn="just">
              <a:buNone/>
            </a:pPr>
            <a:endParaRPr lang="it-IT" b="0" i="0" dirty="0">
              <a:solidFill>
                <a:srgbClr val="333333"/>
              </a:solidFill>
              <a:effectLst/>
              <a:latin typeface="Colaborate-Light"/>
            </a:endParaRPr>
          </a:p>
          <a:p>
            <a:pPr marL="0" indent="0" algn="just">
              <a:buNone/>
            </a:pPr>
            <a:endParaRPr lang="it-IT" dirty="0">
              <a:solidFill>
                <a:srgbClr val="333333"/>
              </a:solidFill>
              <a:latin typeface="Colaborate-Light"/>
            </a:endParaRPr>
          </a:p>
          <a:p>
            <a:pPr marL="0" indent="0" algn="just">
              <a:buNone/>
            </a:pPr>
            <a:endParaRPr lang="it-IT" b="0" i="0" dirty="0">
              <a:solidFill>
                <a:srgbClr val="333333"/>
              </a:solidFill>
              <a:effectLst/>
              <a:latin typeface="Colaborate-Light"/>
            </a:endParaRPr>
          </a:p>
          <a:p>
            <a:pPr marL="0" indent="0" algn="just">
              <a:buNone/>
            </a:pPr>
            <a:r>
              <a:rPr lang="it-IT" b="0" i="0" dirty="0">
                <a:solidFill>
                  <a:srgbClr val="333333"/>
                </a:solidFill>
                <a:effectLst/>
                <a:latin typeface="Colaborate-Light"/>
              </a:rPr>
              <a:t>A differenza della </a:t>
            </a:r>
            <a:r>
              <a:rPr lang="it-IT" b="0" i="1" dirty="0">
                <a:solidFill>
                  <a:srgbClr val="333333"/>
                </a:solidFill>
                <a:effectLst/>
                <a:latin typeface="Colaborate-Light"/>
              </a:rPr>
              <a:t>Non Financial Reporting Directive</a:t>
            </a:r>
            <a:r>
              <a:rPr lang="it-IT" b="0" i="0" dirty="0">
                <a:solidFill>
                  <a:srgbClr val="333333"/>
                </a:solidFill>
                <a:effectLst/>
                <a:latin typeface="Colaborate-Light"/>
              </a:rPr>
              <a:t> che, di fatto, consentiva al singolo operatore di individuare lo </a:t>
            </a:r>
            <a:r>
              <a:rPr lang="it-IT" b="0" i="1" dirty="0">
                <a:solidFill>
                  <a:srgbClr val="333333"/>
                </a:solidFill>
                <a:effectLst/>
                <a:latin typeface="Colaborate-Light"/>
              </a:rPr>
              <a:t>standard</a:t>
            </a:r>
            <a:r>
              <a:rPr lang="it-IT" b="0" i="0" dirty="0">
                <a:solidFill>
                  <a:srgbClr val="333333"/>
                </a:solidFill>
                <a:effectLst/>
                <a:latin typeface="Colaborate-Light"/>
              </a:rPr>
              <a:t> di rendicontazione</a:t>
            </a:r>
            <a:r>
              <a:rPr lang="it-IT" b="0" i="1" dirty="0">
                <a:solidFill>
                  <a:srgbClr val="333333"/>
                </a:solidFill>
                <a:effectLst/>
                <a:latin typeface="Colaborate-Light"/>
              </a:rPr>
              <a:t>(2)</a:t>
            </a:r>
            <a:r>
              <a:rPr lang="it-IT" b="0" i="0" dirty="0">
                <a:solidFill>
                  <a:srgbClr val="333333"/>
                </a:solidFill>
                <a:effectLst/>
                <a:latin typeface="Colaborate-Light"/>
              </a:rPr>
              <a:t>, la CSRD richiede</a:t>
            </a:r>
            <a:r>
              <a:rPr lang="it-IT" b="1" i="0" dirty="0">
                <a:solidFill>
                  <a:srgbClr val="333333"/>
                </a:solidFill>
                <a:effectLst/>
                <a:latin typeface="Colaborate-Light"/>
              </a:rPr>
              <a:t> espressamente l’adozione</a:t>
            </a:r>
            <a:r>
              <a:rPr lang="it-IT" b="0" i="0" dirty="0">
                <a:solidFill>
                  <a:srgbClr val="333333"/>
                </a:solidFill>
                <a:effectLst/>
                <a:latin typeface="Colaborate-Light"/>
              </a:rPr>
              <a:t> di </a:t>
            </a:r>
            <a:r>
              <a:rPr lang="it-IT" b="0" i="1" dirty="0">
                <a:solidFill>
                  <a:srgbClr val="333333"/>
                </a:solidFill>
                <a:effectLst/>
                <a:latin typeface="Colaborate-Light"/>
              </a:rPr>
              <a:t>standard</a:t>
            </a:r>
            <a:r>
              <a:rPr lang="it-IT" b="0" i="0" dirty="0">
                <a:solidFill>
                  <a:srgbClr val="333333"/>
                </a:solidFill>
                <a:effectLst/>
                <a:latin typeface="Colaborate-Light"/>
              </a:rPr>
              <a:t> “propri” dell’Unione Europea</a:t>
            </a:r>
          </a:p>
          <a:p>
            <a:pPr marL="0" indent="0" algn="just">
              <a:buNone/>
            </a:pPr>
            <a:endParaRPr lang="it-IT" b="1" i="1" dirty="0">
              <a:solidFill>
                <a:srgbClr val="993300"/>
              </a:solidFill>
              <a:latin typeface="Colaborate-Light"/>
            </a:endParaRPr>
          </a:p>
          <a:p>
            <a:pPr algn="just"/>
            <a:r>
              <a:rPr lang="it-IT" b="1" i="0" dirty="0">
                <a:solidFill>
                  <a:srgbClr val="993300"/>
                </a:solidFill>
                <a:effectLst/>
                <a:latin typeface="Colaborate-Light"/>
              </a:rPr>
              <a:t>Principio Doppia Materialità (</a:t>
            </a:r>
            <a:r>
              <a:rPr lang="it-IT" b="0" i="0" dirty="0">
                <a:solidFill>
                  <a:srgbClr val="333333"/>
                </a:solidFill>
                <a:effectLst/>
                <a:latin typeface="Colaborate-Light"/>
              </a:rPr>
              <a:t>richiede </a:t>
            </a:r>
            <a:r>
              <a:rPr lang="it-IT" b="0" i="1" dirty="0" err="1">
                <a:solidFill>
                  <a:srgbClr val="333333"/>
                </a:solidFill>
                <a:effectLst/>
                <a:latin typeface="Colaborate-Light"/>
              </a:rPr>
              <a:t>disclousure</a:t>
            </a:r>
            <a:r>
              <a:rPr lang="it-IT" b="0" i="0" dirty="0">
                <a:solidFill>
                  <a:srgbClr val="333333"/>
                </a:solidFill>
                <a:effectLst/>
                <a:latin typeface="Colaborate-Light"/>
              </a:rPr>
              <a:t> per rappresentare gli impatti dei fattori di sostenibilità su due dimensioni:</a:t>
            </a:r>
          </a:p>
          <a:p>
            <a:pPr algn="just">
              <a:buFont typeface="+mj-lt"/>
              <a:buAutoNum type="arabicPeriod"/>
            </a:pPr>
            <a:r>
              <a:rPr lang="it-IT" b="0" i="0" dirty="0">
                <a:solidFill>
                  <a:srgbClr val="333333"/>
                </a:solidFill>
                <a:effectLst/>
                <a:latin typeface="Colaborate-Light"/>
              </a:rPr>
              <a:t>“</a:t>
            </a:r>
            <a:r>
              <a:rPr lang="it-IT" b="1" i="1" dirty="0">
                <a:solidFill>
                  <a:srgbClr val="333333"/>
                </a:solidFill>
                <a:effectLst/>
                <a:latin typeface="Colaborate-Light"/>
              </a:rPr>
              <a:t>inside-out</a:t>
            </a:r>
            <a:r>
              <a:rPr lang="it-IT" b="0" i="0" dirty="0">
                <a:solidFill>
                  <a:srgbClr val="333333"/>
                </a:solidFill>
                <a:effectLst/>
                <a:latin typeface="Colaborate-Light"/>
              </a:rPr>
              <a:t>“, ovvero come i fattori di sostenibilità impattano sullo sviluppo, sulle attività e sulle </a:t>
            </a:r>
            <a:r>
              <a:rPr lang="it-IT" b="0" i="1" dirty="0">
                <a:solidFill>
                  <a:srgbClr val="333333"/>
                </a:solidFill>
                <a:effectLst/>
                <a:latin typeface="Colaborate-Light"/>
              </a:rPr>
              <a:t>performance</a:t>
            </a:r>
            <a:r>
              <a:rPr lang="it-IT" b="0" i="0" dirty="0">
                <a:solidFill>
                  <a:srgbClr val="333333"/>
                </a:solidFill>
                <a:effectLst/>
                <a:latin typeface="Colaborate-Light"/>
              </a:rPr>
              <a:t> della società;</a:t>
            </a:r>
          </a:p>
          <a:p>
            <a:pPr algn="just">
              <a:buFont typeface="+mj-lt"/>
              <a:buAutoNum type="arabicPeriod"/>
            </a:pPr>
            <a:r>
              <a:rPr lang="it-IT" b="0" i="0" dirty="0">
                <a:solidFill>
                  <a:srgbClr val="333333"/>
                </a:solidFill>
                <a:effectLst/>
                <a:latin typeface="Colaborate-Light"/>
              </a:rPr>
              <a:t>“</a:t>
            </a:r>
            <a:r>
              <a:rPr lang="it-IT" b="1" i="1" dirty="0" err="1">
                <a:solidFill>
                  <a:srgbClr val="333333"/>
                </a:solidFill>
                <a:effectLst/>
                <a:latin typeface="Colaborate-Light"/>
              </a:rPr>
              <a:t>outside</a:t>
            </a:r>
            <a:r>
              <a:rPr lang="it-IT" b="1" i="1" dirty="0">
                <a:solidFill>
                  <a:srgbClr val="333333"/>
                </a:solidFill>
                <a:effectLst/>
                <a:latin typeface="Colaborate-Light"/>
              </a:rPr>
              <a:t>-in</a:t>
            </a:r>
            <a:r>
              <a:rPr lang="it-IT" b="0" i="0" dirty="0">
                <a:solidFill>
                  <a:srgbClr val="333333"/>
                </a:solidFill>
                <a:effectLst/>
                <a:latin typeface="Colaborate-Light"/>
              </a:rPr>
              <a:t>“, ovvero come le attività della società impattano sui fattori di sostenibilità.)</a:t>
            </a:r>
          </a:p>
          <a:p>
            <a:pPr algn="just"/>
            <a:r>
              <a:rPr lang="it-IT" b="1" i="0" dirty="0">
                <a:solidFill>
                  <a:srgbClr val="993300"/>
                </a:solidFill>
                <a:effectLst/>
                <a:latin typeface="Colaborate-Light"/>
              </a:rPr>
              <a:t>Richiesta </a:t>
            </a:r>
            <a:r>
              <a:rPr lang="it-IT" b="1" i="1" dirty="0">
                <a:solidFill>
                  <a:srgbClr val="993300"/>
                </a:solidFill>
                <a:effectLst/>
                <a:latin typeface="Colaborate-Light"/>
              </a:rPr>
              <a:t>Assurance</a:t>
            </a:r>
            <a:r>
              <a:rPr lang="it-IT" dirty="0">
                <a:solidFill>
                  <a:srgbClr val="993300"/>
                </a:solidFill>
                <a:latin typeface="Colaborate-Light"/>
              </a:rPr>
              <a:t> (</a:t>
            </a:r>
            <a:r>
              <a:rPr lang="it-IT" b="0" i="0" dirty="0">
                <a:solidFill>
                  <a:srgbClr val="333333"/>
                </a:solidFill>
                <a:effectLst/>
                <a:latin typeface="Colaborate-Light"/>
              </a:rPr>
              <a:t>per i </a:t>
            </a:r>
            <a:r>
              <a:rPr lang="it-IT" b="0" i="1" dirty="0">
                <a:solidFill>
                  <a:srgbClr val="333333"/>
                </a:solidFill>
                <a:effectLst/>
                <a:latin typeface="Colaborate-Light"/>
              </a:rPr>
              <a:t>report</a:t>
            </a:r>
            <a:r>
              <a:rPr lang="it-IT" b="0" i="0" dirty="0">
                <a:solidFill>
                  <a:srgbClr val="333333"/>
                </a:solidFill>
                <a:effectLst/>
                <a:latin typeface="Colaborate-Light"/>
              </a:rPr>
              <a:t> di sostenibilità venga rilasciata una “</a:t>
            </a:r>
            <a:r>
              <a:rPr lang="it-IT" b="1" i="1" dirty="0">
                <a:solidFill>
                  <a:srgbClr val="333333"/>
                </a:solidFill>
                <a:effectLst/>
                <a:latin typeface="Colaborate-Light"/>
              </a:rPr>
              <a:t>attestazione di conformità della rendicontazione di sostenibilità</a:t>
            </a:r>
            <a:r>
              <a:rPr lang="it-IT" b="0" i="0" dirty="0">
                <a:solidFill>
                  <a:srgbClr val="333333"/>
                </a:solidFill>
                <a:effectLst/>
                <a:latin typeface="Colaborate-Light"/>
              </a:rPr>
              <a:t>” finalizzata ad acquisire una c.d. “</a:t>
            </a:r>
            <a:r>
              <a:rPr lang="it-IT" b="0" i="1" dirty="0">
                <a:solidFill>
                  <a:srgbClr val="333333"/>
                </a:solidFill>
                <a:effectLst/>
                <a:latin typeface="Colaborate-Light"/>
              </a:rPr>
              <a:t>limited </a:t>
            </a:r>
            <a:r>
              <a:rPr lang="it-IT" b="0" i="1" dirty="0" err="1">
                <a:solidFill>
                  <a:srgbClr val="333333"/>
                </a:solidFill>
                <a:effectLst/>
                <a:latin typeface="Colaborate-Light"/>
              </a:rPr>
              <a:t>assurance</a:t>
            </a:r>
            <a:r>
              <a:rPr lang="it-IT" b="0" i="0" dirty="0">
                <a:solidFill>
                  <a:srgbClr val="333333"/>
                </a:solidFill>
                <a:effectLst/>
                <a:latin typeface="Colaborate-Light"/>
              </a:rPr>
              <a:t>” sui contenuti)</a:t>
            </a:r>
          </a:p>
          <a:p>
            <a:pPr algn="just"/>
            <a:r>
              <a:rPr lang="it-IT" b="1" i="0" dirty="0">
                <a:solidFill>
                  <a:srgbClr val="993300"/>
                </a:solidFill>
                <a:effectLst/>
                <a:latin typeface="Colaborate-Light"/>
              </a:rPr>
              <a:t>Collocazione informativa di sostenibilità</a:t>
            </a:r>
            <a:r>
              <a:rPr lang="it-IT" b="0" i="0" dirty="0">
                <a:solidFill>
                  <a:srgbClr val="333333"/>
                </a:solidFill>
                <a:effectLst/>
                <a:latin typeface="Colaborate-Light"/>
              </a:rPr>
              <a:t> </a:t>
            </a:r>
          </a:p>
          <a:p>
            <a:pPr algn="l">
              <a:buFont typeface="+mj-lt"/>
              <a:buAutoNum type="arabicPeriod"/>
            </a:pPr>
            <a:endParaRPr lang="it-IT" b="0" i="0" dirty="0">
              <a:solidFill>
                <a:srgbClr val="333333"/>
              </a:solidFill>
              <a:effectLst/>
              <a:latin typeface="Colaborate-Light"/>
            </a:endParaRPr>
          </a:p>
          <a:p>
            <a:pPr marL="0" indent="0" algn="l">
              <a:buNone/>
            </a:pPr>
            <a:endParaRPr lang="it-IT" b="0" i="0" dirty="0">
              <a:solidFill>
                <a:srgbClr val="333333"/>
              </a:solidFill>
              <a:effectLst/>
              <a:latin typeface="Colaborate-Light"/>
            </a:endParaRPr>
          </a:p>
          <a:p>
            <a:endParaRPr lang="it-IT" b="1" i="0" dirty="0">
              <a:solidFill>
                <a:srgbClr val="993300"/>
              </a:solidFill>
              <a:effectLst/>
              <a:latin typeface="Colaborate-Light"/>
            </a:endParaRPr>
          </a:p>
          <a:p>
            <a:pPr marL="0" indent="0">
              <a:buNone/>
            </a:pPr>
            <a:endParaRPr lang="it-IT" dirty="0"/>
          </a:p>
        </p:txBody>
      </p:sp>
      <p:sp>
        <p:nvSpPr>
          <p:cNvPr id="4" name="Segnaposto numero diapositiva 3">
            <a:extLst>
              <a:ext uri="{FF2B5EF4-FFF2-40B4-BE49-F238E27FC236}">
                <a16:creationId xmlns:a16="http://schemas.microsoft.com/office/drawing/2014/main" id="{1E4DC06A-56A3-EC53-B2A0-64D099F26916}"/>
              </a:ext>
            </a:extLst>
          </p:cNvPr>
          <p:cNvSpPr>
            <a:spLocks noGrp="1"/>
          </p:cNvSpPr>
          <p:nvPr>
            <p:ph type="sldNum" sz="quarter" idx="12"/>
          </p:nvPr>
        </p:nvSpPr>
        <p:spPr/>
        <p:txBody>
          <a:bodyPr/>
          <a:lstStyle/>
          <a:p>
            <a:fld id="{5E7A164A-75E4-41BC-B794-304459768175}" type="slidenum">
              <a:rPr lang="it-IT" smtClean="0"/>
              <a:t>41</a:t>
            </a:fld>
            <a:endParaRPr lang="it-IT"/>
          </a:p>
        </p:txBody>
      </p:sp>
    </p:spTree>
    <p:extLst>
      <p:ext uri="{BB962C8B-B14F-4D97-AF65-F5344CB8AC3E}">
        <p14:creationId xmlns:p14="http://schemas.microsoft.com/office/powerpoint/2010/main" val="1375230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BA0320F-3C9E-45C4-B703-170F0DFF6F42}"/>
              </a:ext>
            </a:extLst>
          </p:cNvPr>
          <p:cNvSpPr>
            <a:spLocks noGrp="1"/>
          </p:cNvSpPr>
          <p:nvPr>
            <p:ph type="title"/>
          </p:nvPr>
        </p:nvSpPr>
        <p:spPr>
          <a:xfrm>
            <a:off x="612648" y="1078992"/>
            <a:ext cx="6268770" cy="1536192"/>
          </a:xfrm>
        </p:spPr>
        <p:txBody>
          <a:bodyPr vert="horz" lIns="91440" tIns="45720" rIns="91440" bIns="45720" rtlCol="0" anchor="b">
            <a:normAutofit fontScale="90000"/>
          </a:bodyPr>
          <a:lstStyle/>
          <a:p>
            <a:r>
              <a:rPr lang="en-US" sz="3300" b="1" kern="1200" dirty="0" err="1">
                <a:solidFill>
                  <a:schemeClr val="bg2"/>
                </a:solidFill>
                <a:latin typeface="Montserrat" panose="00000500000000000000" pitchFamily="2" charset="0"/>
              </a:rPr>
              <a:t>Direttiva</a:t>
            </a:r>
            <a:r>
              <a:rPr lang="en-US" sz="3300" b="1" kern="1200" dirty="0">
                <a:solidFill>
                  <a:schemeClr val="bg2"/>
                </a:solidFill>
                <a:latin typeface="Montserrat" panose="00000500000000000000" pitchFamily="2" charset="0"/>
              </a:rPr>
              <a:t> CSDDD </a:t>
            </a:r>
            <a:r>
              <a:rPr lang="en-US" sz="3300" b="1" i="1" kern="1200" dirty="0">
                <a:solidFill>
                  <a:schemeClr val="bg2"/>
                </a:solidFill>
                <a:latin typeface="Montserrat" panose="00000500000000000000" pitchFamily="2" charset="0"/>
              </a:rPr>
              <a:t>Corporate Sustainability Due Diligence</a:t>
            </a:r>
            <a:endParaRPr lang="en-US" sz="3300" b="1" kern="1200" dirty="0">
              <a:solidFill>
                <a:schemeClr val="bg2"/>
              </a:solidFill>
              <a:latin typeface="Montserrat" panose="00000500000000000000" pitchFamily="2" charset="0"/>
            </a:endParaRPr>
          </a:p>
        </p:txBody>
      </p:sp>
      <p:sp>
        <p:nvSpPr>
          <p:cNvPr id="13" name="Segnaposto contenuto 12">
            <a:extLst>
              <a:ext uri="{FF2B5EF4-FFF2-40B4-BE49-F238E27FC236}">
                <a16:creationId xmlns:a16="http://schemas.microsoft.com/office/drawing/2014/main" id="{8DA0CF35-E760-49DC-A149-00D4787BA9FD}"/>
              </a:ext>
            </a:extLst>
          </p:cNvPr>
          <p:cNvSpPr>
            <a:spLocks noGrp="1"/>
          </p:cNvSpPr>
          <p:nvPr>
            <p:ph sz="half" idx="1"/>
          </p:nvPr>
        </p:nvSpPr>
        <p:spPr>
          <a:xfrm>
            <a:off x="567656" y="2928147"/>
            <a:ext cx="6268770" cy="3161453"/>
          </a:xfrm>
        </p:spPr>
        <p:txBody>
          <a:bodyPr vert="horz" lIns="91440" tIns="45720" rIns="91440" bIns="45720" rtlCol="0">
            <a:normAutofit/>
          </a:bodyPr>
          <a:lstStyle/>
          <a:p>
            <a:pPr marL="0" indent="0" algn="just">
              <a:buNone/>
            </a:pPr>
            <a:r>
              <a:rPr lang="it-IT" altLang="it-IT" sz="2200" dirty="0">
                <a:latin typeface="Montserrat" panose="00000500000000000000" pitchFamily="2" charset="0"/>
              </a:rPr>
              <a:t>Il </a:t>
            </a:r>
            <a:r>
              <a:rPr lang="it-IT" altLang="it-IT" sz="2200" b="1" dirty="0">
                <a:latin typeface="Montserrat" panose="00000500000000000000" pitchFamily="2" charset="0"/>
              </a:rPr>
              <a:t>24 aprile 2024 </a:t>
            </a:r>
            <a:r>
              <a:rPr lang="it-IT" altLang="it-IT" sz="2200" dirty="0">
                <a:latin typeface="Montserrat" panose="00000500000000000000" pitchFamily="2" charset="0"/>
              </a:rPr>
              <a:t>è stata approvata la </a:t>
            </a:r>
            <a:r>
              <a:rPr lang="it-IT" altLang="it-IT" sz="2200" b="1" dirty="0">
                <a:latin typeface="Montserrat" panose="00000500000000000000" pitchFamily="2" charset="0"/>
              </a:rPr>
              <a:t>CSDDD</a:t>
            </a:r>
            <a:r>
              <a:rPr lang="it-IT" altLang="it-IT" sz="2200" dirty="0">
                <a:latin typeface="Montserrat" panose="00000500000000000000" pitchFamily="2" charset="0"/>
              </a:rPr>
              <a:t>, il cui testo nasce da una Proposta della Commissione del 23 febbraio 2022.</a:t>
            </a:r>
          </a:p>
          <a:p>
            <a:pPr marL="0" indent="0" algn="just">
              <a:buNone/>
            </a:pPr>
            <a:r>
              <a:rPr lang="it-IT" altLang="it-IT" sz="2200" b="1" i="1" dirty="0">
                <a:latin typeface="Montserrat" panose="00000500000000000000" pitchFamily="2" charset="0"/>
              </a:rPr>
              <a:t>Introduce</a:t>
            </a:r>
            <a:r>
              <a:rPr lang="it-IT" altLang="it-IT" sz="2200" dirty="0">
                <a:latin typeface="Montserrat" panose="00000500000000000000" pitchFamily="2" charset="0"/>
              </a:rPr>
              <a:t> specifici e tassativi obblighi di condotta per la prevenzione o almeno alla minimizzazione dei rischi ambientali e sociali.</a:t>
            </a:r>
          </a:p>
        </p:txBody>
      </p:sp>
      <p:pic>
        <p:nvPicPr>
          <p:cNvPr id="22" name="Segnaposto contenuto 21" descr="Immagine che contiene albero&#10;&#10;Descrizione generata automaticamente">
            <a:extLst>
              <a:ext uri="{FF2B5EF4-FFF2-40B4-BE49-F238E27FC236}">
                <a16:creationId xmlns:a16="http://schemas.microsoft.com/office/drawing/2014/main" id="{3563DFE7-DDB3-4A15-822F-F224C4DC383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5927" r="18954" b="-1"/>
          <a:stretch/>
        </p:blipFill>
        <p:spPr>
          <a:xfrm>
            <a:off x="7726983" y="601133"/>
            <a:ext cx="3771851" cy="5580211"/>
          </a:xfrm>
          <a:prstGeom prst="rect">
            <a:avLst/>
          </a:prstGeom>
        </p:spPr>
      </p:pic>
      <p:sp>
        <p:nvSpPr>
          <p:cNvPr id="2" name="Segnaposto numero diapositiva 1">
            <a:extLst>
              <a:ext uri="{FF2B5EF4-FFF2-40B4-BE49-F238E27FC236}">
                <a16:creationId xmlns:a16="http://schemas.microsoft.com/office/drawing/2014/main" id="{FFECD093-7211-7BEC-5F91-362B0ADE40D8}"/>
              </a:ext>
            </a:extLst>
          </p:cNvPr>
          <p:cNvSpPr>
            <a:spLocks noGrp="1"/>
          </p:cNvSpPr>
          <p:nvPr>
            <p:ph type="sldNum" sz="quarter" idx="12"/>
          </p:nvPr>
        </p:nvSpPr>
        <p:spPr/>
        <p:txBody>
          <a:bodyPr/>
          <a:lstStyle/>
          <a:p>
            <a:fld id="{5E7A164A-75E4-41BC-B794-304459768175}" type="slidenum">
              <a:rPr lang="it-IT" smtClean="0"/>
              <a:t>42</a:t>
            </a:fld>
            <a:endParaRPr lang="it-IT"/>
          </a:p>
        </p:txBody>
      </p:sp>
    </p:spTree>
    <p:extLst>
      <p:ext uri="{BB962C8B-B14F-4D97-AF65-F5344CB8AC3E}">
        <p14:creationId xmlns:p14="http://schemas.microsoft.com/office/powerpoint/2010/main" val="3507541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661C00D4-86C9-4EDB-82F2-563F5D311BB8}"/>
              </a:ext>
            </a:extLst>
          </p:cNvPr>
          <p:cNvSpPr>
            <a:spLocks noGrp="1"/>
          </p:cNvSpPr>
          <p:nvPr>
            <p:ph type="title"/>
          </p:nvPr>
        </p:nvSpPr>
        <p:spPr>
          <a:xfrm>
            <a:off x="816964" y="2729476"/>
            <a:ext cx="3973150" cy="1886125"/>
          </a:xfrm>
        </p:spPr>
        <p:txBody>
          <a:bodyPr>
            <a:normAutofit fontScale="90000"/>
          </a:bodyPr>
          <a:lstStyle/>
          <a:p>
            <a:br>
              <a:rPr lang="it-IT" sz="5200" dirty="0">
                <a:latin typeface="Montserrat" panose="00000500000000000000" pitchFamily="2" charset="0"/>
              </a:rPr>
            </a:br>
            <a:br>
              <a:rPr lang="it-IT" sz="5200" dirty="0">
                <a:latin typeface="Montserrat" panose="00000500000000000000" pitchFamily="2" charset="0"/>
              </a:rPr>
            </a:br>
            <a:r>
              <a:rPr lang="it-IT" sz="5200" dirty="0">
                <a:latin typeface="Montserrat" panose="00000500000000000000" pitchFamily="2" charset="0"/>
              </a:rPr>
              <a:t>A chi </a:t>
            </a:r>
            <a:br>
              <a:rPr lang="it-IT" sz="5200" dirty="0">
                <a:latin typeface="Montserrat" panose="00000500000000000000" pitchFamily="2" charset="0"/>
              </a:rPr>
            </a:br>
            <a:r>
              <a:rPr lang="it-IT" sz="5200" dirty="0">
                <a:latin typeface="Montserrat" panose="00000500000000000000" pitchFamily="2" charset="0"/>
              </a:rPr>
              <a:t>si applica?</a:t>
            </a:r>
            <a:br>
              <a:rPr lang="it-IT" sz="5200" dirty="0">
                <a:latin typeface="Montserrat" panose="00000500000000000000" pitchFamily="2" charset="0"/>
              </a:rPr>
            </a:br>
            <a:br>
              <a:rPr lang="it-IT" sz="5200" dirty="0">
                <a:latin typeface="Montserrat" panose="00000500000000000000" pitchFamily="2" charset="0"/>
              </a:rPr>
            </a:br>
            <a:endParaRPr lang="it-IT" sz="5200" dirty="0"/>
          </a:p>
        </p:txBody>
      </p:sp>
      <p:graphicFrame>
        <p:nvGraphicFramePr>
          <p:cNvPr id="16" name="Segnaposto contenuto 13">
            <a:extLst>
              <a:ext uri="{FF2B5EF4-FFF2-40B4-BE49-F238E27FC236}">
                <a16:creationId xmlns:a16="http://schemas.microsoft.com/office/drawing/2014/main" id="{53EAF007-C1B8-A3CA-E8BA-2AACD1DB8625}"/>
              </a:ext>
            </a:extLst>
          </p:cNvPr>
          <p:cNvGraphicFramePr>
            <a:graphicFrameLocks noGrp="1"/>
          </p:cNvGraphicFramePr>
          <p:nvPr>
            <p:ph idx="1"/>
            <p:extLst>
              <p:ext uri="{D42A27DB-BD31-4B8C-83A1-F6EECF244321}">
                <p14:modId xmlns:p14="http://schemas.microsoft.com/office/powerpoint/2010/main" val="1741362554"/>
              </p:ext>
            </p:extLst>
          </p:nvPr>
        </p:nvGraphicFramePr>
        <p:xfrm>
          <a:off x="5111396" y="920195"/>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a:extLst>
              <a:ext uri="{FF2B5EF4-FFF2-40B4-BE49-F238E27FC236}">
                <a16:creationId xmlns:a16="http://schemas.microsoft.com/office/drawing/2014/main" id="{95CAC479-56A6-7651-21CE-476A44459F0D}"/>
              </a:ext>
            </a:extLst>
          </p:cNvPr>
          <p:cNvSpPr>
            <a:spLocks noGrp="1"/>
          </p:cNvSpPr>
          <p:nvPr>
            <p:ph type="sldNum" sz="quarter" idx="12"/>
          </p:nvPr>
        </p:nvSpPr>
        <p:spPr/>
        <p:txBody>
          <a:bodyPr/>
          <a:lstStyle/>
          <a:p>
            <a:fld id="{5E7A164A-75E4-41BC-B794-304459768175}" type="slidenum">
              <a:rPr lang="it-IT" smtClean="0"/>
              <a:t>43</a:t>
            </a:fld>
            <a:endParaRPr lang="it-IT"/>
          </a:p>
        </p:txBody>
      </p:sp>
    </p:spTree>
    <p:extLst>
      <p:ext uri="{BB962C8B-B14F-4D97-AF65-F5344CB8AC3E}">
        <p14:creationId xmlns:p14="http://schemas.microsoft.com/office/powerpoint/2010/main" val="3594767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3320AA-4060-4B13-984D-F4577ADE5744}"/>
              </a:ext>
            </a:extLst>
          </p:cNvPr>
          <p:cNvSpPr>
            <a:spLocks noGrp="1"/>
          </p:cNvSpPr>
          <p:nvPr>
            <p:ph type="title"/>
          </p:nvPr>
        </p:nvSpPr>
        <p:spPr>
          <a:xfrm>
            <a:off x="1828800" y="401894"/>
            <a:ext cx="8534400" cy="1507067"/>
          </a:xfrm>
        </p:spPr>
        <p:txBody>
          <a:bodyPr/>
          <a:lstStyle/>
          <a:p>
            <a:pPr algn="ctr"/>
            <a:r>
              <a:rPr lang="it-IT" b="1" dirty="0">
                <a:solidFill>
                  <a:schemeClr val="bg2"/>
                </a:solidFill>
                <a:latin typeface="Montserrat" panose="00000500000000000000" pitchFamily="2" charset="0"/>
              </a:rPr>
              <a:t>Che cosa prevede? </a:t>
            </a:r>
          </a:p>
        </p:txBody>
      </p:sp>
      <p:sp>
        <p:nvSpPr>
          <p:cNvPr id="3" name="Segnaposto contenuto 2">
            <a:extLst>
              <a:ext uri="{FF2B5EF4-FFF2-40B4-BE49-F238E27FC236}">
                <a16:creationId xmlns:a16="http://schemas.microsoft.com/office/drawing/2014/main" id="{9B35318B-CE39-42C3-8335-48F146FDBCF6}"/>
              </a:ext>
            </a:extLst>
          </p:cNvPr>
          <p:cNvSpPr>
            <a:spLocks noGrp="1"/>
          </p:cNvSpPr>
          <p:nvPr>
            <p:ph sz="half" idx="1"/>
          </p:nvPr>
        </p:nvSpPr>
        <p:spPr>
          <a:xfrm>
            <a:off x="604008" y="1996580"/>
            <a:ext cx="7482979" cy="4026716"/>
          </a:xfrm>
        </p:spPr>
        <p:txBody>
          <a:bodyPr>
            <a:normAutofit fontScale="70000" lnSpcReduction="20000"/>
          </a:bodyPr>
          <a:lstStyle/>
          <a:p>
            <a:pPr marL="514350" indent="-514350" algn="just">
              <a:buAutoNum type="arabicParenR"/>
            </a:pPr>
            <a:r>
              <a:rPr lang="it-IT" sz="2800" b="1" dirty="0">
                <a:latin typeface="Montserrat" panose="00000500000000000000" pitchFamily="2" charset="0"/>
              </a:rPr>
              <a:t>Dovere di Due Diligence </a:t>
            </a:r>
            <a:r>
              <a:rPr lang="it-IT" sz="2800" dirty="0">
                <a:latin typeface="Montserrat" panose="00000500000000000000" pitchFamily="2" charset="0"/>
              </a:rPr>
              <a:t>(adeguata verifica) per identificare gli impatti negativi dell’attività di impresa sull’ambiente e sul rispetto dei diritti umani, comprese le sue filiali e lungo tutta la catena di produzione di valore.</a:t>
            </a:r>
          </a:p>
          <a:p>
            <a:pPr marL="514350" indent="-514350" algn="just">
              <a:buAutoNum type="arabicParenR"/>
            </a:pPr>
            <a:r>
              <a:rPr lang="it-IT" sz="2800" b="1" dirty="0">
                <a:latin typeface="Montserrat" panose="00000500000000000000" pitchFamily="2" charset="0"/>
              </a:rPr>
              <a:t>Obbligo di predisposizione di un piano</a:t>
            </a:r>
            <a:r>
              <a:rPr lang="it-IT" sz="2800" dirty="0">
                <a:latin typeface="Montserrat" panose="00000500000000000000" pitchFamily="2" charset="0"/>
              </a:rPr>
              <a:t> per garantire che la strategia aziendale che sia compatibile con il rispetto del limite del riscaldamento globale a 1,5 °C, come previsto dall’Accordo di Parigi.</a:t>
            </a:r>
          </a:p>
          <a:p>
            <a:pPr marL="514350" indent="-514350" algn="just">
              <a:buAutoNum type="arabicParenR"/>
            </a:pPr>
            <a:r>
              <a:rPr lang="it-IT" sz="2800" b="1" dirty="0">
                <a:latin typeface="Montserrat" panose="00000500000000000000" pitchFamily="2" charset="0"/>
              </a:rPr>
              <a:t>Nuovi doveri degli amministratori</a:t>
            </a:r>
            <a:r>
              <a:rPr lang="it-IT" sz="2800" dirty="0">
                <a:latin typeface="Montserrat" panose="00000500000000000000" pitchFamily="2" charset="0"/>
              </a:rPr>
              <a:t>: nell’agire nel miglior interesse della società, devono tenere conto dei diritti umani e delle conseguenze delle loro decisioni sul piano ambientale.</a:t>
            </a:r>
          </a:p>
          <a:p>
            <a:endParaRPr lang="it-IT" dirty="0"/>
          </a:p>
        </p:txBody>
      </p:sp>
      <p:pic>
        <p:nvPicPr>
          <p:cNvPr id="6" name="Segnaposto contenuto 5" descr="Immagine che contiene albero, esterni, persona, pianta&#10;&#10;Descrizione generata automaticamente">
            <a:extLst>
              <a:ext uri="{FF2B5EF4-FFF2-40B4-BE49-F238E27FC236}">
                <a16:creationId xmlns:a16="http://schemas.microsoft.com/office/drawing/2014/main" id="{560EC965-5016-498E-BE86-5707D820A54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52581" y="2402417"/>
            <a:ext cx="3079750" cy="2053166"/>
          </a:xfrm>
        </p:spPr>
      </p:pic>
      <p:sp>
        <p:nvSpPr>
          <p:cNvPr id="4" name="Segnaposto numero diapositiva 3">
            <a:extLst>
              <a:ext uri="{FF2B5EF4-FFF2-40B4-BE49-F238E27FC236}">
                <a16:creationId xmlns:a16="http://schemas.microsoft.com/office/drawing/2014/main" id="{3B7AD733-17B9-F9C2-44A6-B2D037B7C725}"/>
              </a:ext>
            </a:extLst>
          </p:cNvPr>
          <p:cNvSpPr>
            <a:spLocks noGrp="1"/>
          </p:cNvSpPr>
          <p:nvPr>
            <p:ph type="sldNum" sz="quarter" idx="12"/>
          </p:nvPr>
        </p:nvSpPr>
        <p:spPr/>
        <p:txBody>
          <a:bodyPr/>
          <a:lstStyle/>
          <a:p>
            <a:fld id="{5E7A164A-75E4-41BC-B794-304459768175}" type="slidenum">
              <a:rPr lang="it-IT" smtClean="0"/>
              <a:t>44</a:t>
            </a:fld>
            <a:endParaRPr lang="it-IT"/>
          </a:p>
        </p:txBody>
      </p:sp>
    </p:spTree>
    <p:extLst>
      <p:ext uri="{BB962C8B-B14F-4D97-AF65-F5344CB8AC3E}">
        <p14:creationId xmlns:p14="http://schemas.microsoft.com/office/powerpoint/2010/main" val="737715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a:extLst>
              <a:ext uri="{FF2B5EF4-FFF2-40B4-BE49-F238E27FC236}">
                <a16:creationId xmlns:a16="http://schemas.microsoft.com/office/drawing/2014/main" id="{D2A37001-15D7-316B-FF27-5074C56BBD52}"/>
              </a:ext>
            </a:extLst>
          </p:cNvPr>
          <p:cNvGraphicFramePr/>
          <p:nvPr>
            <p:extLst>
              <p:ext uri="{D42A27DB-BD31-4B8C-83A1-F6EECF244321}">
                <p14:modId xmlns:p14="http://schemas.microsoft.com/office/powerpoint/2010/main" val="4283533318"/>
              </p:ext>
            </p:extLst>
          </p:nvPr>
        </p:nvGraphicFramePr>
        <p:xfrm>
          <a:off x="176170" y="609600"/>
          <a:ext cx="11719420" cy="5279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a16="http://schemas.microsoft.com/office/drawing/2014/main" id="{16BA97F7-B05E-365B-EDEE-A2594A826436}"/>
              </a:ext>
            </a:extLst>
          </p:cNvPr>
          <p:cNvSpPr>
            <a:spLocks noGrp="1"/>
          </p:cNvSpPr>
          <p:nvPr>
            <p:ph type="sldNum" sz="quarter" idx="12"/>
          </p:nvPr>
        </p:nvSpPr>
        <p:spPr/>
        <p:txBody>
          <a:bodyPr/>
          <a:lstStyle/>
          <a:p>
            <a:fld id="{5E7A164A-75E4-41BC-B794-304459768175}" type="slidenum">
              <a:rPr lang="it-IT" smtClean="0"/>
              <a:t>45</a:t>
            </a:fld>
            <a:endParaRPr lang="it-IT"/>
          </a:p>
        </p:txBody>
      </p:sp>
    </p:spTree>
    <p:extLst>
      <p:ext uri="{BB962C8B-B14F-4D97-AF65-F5344CB8AC3E}">
        <p14:creationId xmlns:p14="http://schemas.microsoft.com/office/powerpoint/2010/main" val="3244019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5">
            <a:extLst>
              <a:ext uri="{FF2B5EF4-FFF2-40B4-BE49-F238E27FC236}">
                <a16:creationId xmlns:a16="http://schemas.microsoft.com/office/drawing/2014/main" id="{0A5E3283-A0E9-E388-DCE4-5C626E2A6BB3}"/>
              </a:ext>
            </a:extLst>
          </p:cNvPr>
          <p:cNvSpPr/>
          <p:nvPr/>
        </p:nvSpPr>
        <p:spPr>
          <a:xfrm>
            <a:off x="4365768" y="255863"/>
            <a:ext cx="4328720" cy="20217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AutoNum type="arabicParenBoth"/>
            </a:pPr>
            <a:r>
              <a:rPr lang="it-IT" dirty="0"/>
              <a:t>Nei nuovi interventi legislativi è dato per  scontato il ricorso ALL’INTELLIGENZA ARTIFICIALE </a:t>
            </a:r>
          </a:p>
          <a:p>
            <a:pPr algn="ctr"/>
            <a:r>
              <a:rPr lang="it-IT" dirty="0"/>
              <a:t>per la gestione, comunicazione e conservazione dei dati</a:t>
            </a:r>
          </a:p>
        </p:txBody>
      </p:sp>
      <p:sp>
        <p:nvSpPr>
          <p:cNvPr id="7" name="Rettangolo con angoli arrotondati 6">
            <a:extLst>
              <a:ext uri="{FF2B5EF4-FFF2-40B4-BE49-F238E27FC236}">
                <a16:creationId xmlns:a16="http://schemas.microsoft.com/office/drawing/2014/main" id="{3D5A5B4E-2BC4-67F1-8116-7366AF3A014F}"/>
              </a:ext>
            </a:extLst>
          </p:cNvPr>
          <p:cNvSpPr/>
          <p:nvPr/>
        </p:nvSpPr>
        <p:spPr>
          <a:xfrm>
            <a:off x="5360565" y="2550253"/>
            <a:ext cx="6065239" cy="16106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(2) QUALI SONO I TERMINI E LE PROSPETTIVE DI UTILIZZO DI ALCUNE PARTICOLARI FORME DI INTELLIGENZA ARTIFICIALE, particolarmente fruibili in questi contesti (es. blockchain, registri distribuiti e smart </a:t>
            </a:r>
            <a:r>
              <a:rPr lang="it-IT" dirty="0" err="1"/>
              <a:t>contracts</a:t>
            </a:r>
            <a:r>
              <a:rPr lang="it-IT" dirty="0"/>
              <a:t>)?</a:t>
            </a:r>
          </a:p>
        </p:txBody>
      </p:sp>
      <p:sp>
        <p:nvSpPr>
          <p:cNvPr id="8" name="Rettangolo con angoli arrotondati 7">
            <a:extLst>
              <a:ext uri="{FF2B5EF4-FFF2-40B4-BE49-F238E27FC236}">
                <a16:creationId xmlns:a16="http://schemas.microsoft.com/office/drawing/2014/main" id="{E3D8BE5B-EE96-1F71-FD07-6E495029C099}"/>
              </a:ext>
            </a:extLst>
          </p:cNvPr>
          <p:cNvSpPr/>
          <p:nvPr/>
        </p:nvSpPr>
        <p:spPr>
          <a:xfrm>
            <a:off x="4365768" y="4580390"/>
            <a:ext cx="4892182" cy="18959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(3) QUESTI NUOVI STRUMENTI SONO UTILI SUPPORTI ALL’AGIRE DEGLI AMMINISTRATORI e alla gestione dell’impresa in chiave sostenibile anche in una prospettiva di lotta al cd. greenwashing? </a:t>
            </a:r>
          </a:p>
        </p:txBody>
      </p:sp>
      <p:sp>
        <p:nvSpPr>
          <p:cNvPr id="9" name="Rettangolo con angoli arrotondati 8">
            <a:extLst>
              <a:ext uri="{FF2B5EF4-FFF2-40B4-BE49-F238E27FC236}">
                <a16:creationId xmlns:a16="http://schemas.microsoft.com/office/drawing/2014/main" id="{74CA85B1-0A44-1DD7-E938-40B94D982C2A}"/>
              </a:ext>
            </a:extLst>
          </p:cNvPr>
          <p:cNvSpPr/>
          <p:nvPr/>
        </p:nvSpPr>
        <p:spPr>
          <a:xfrm>
            <a:off x="661332" y="2072081"/>
            <a:ext cx="3704436" cy="24139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Provvedimenti legislativi che impongono obblighi informativi e di rendicontazione di così ampia portata</a:t>
            </a:r>
          </a:p>
        </p:txBody>
      </p:sp>
      <p:sp>
        <p:nvSpPr>
          <p:cNvPr id="2" name="Segnaposto numero diapositiva 1">
            <a:extLst>
              <a:ext uri="{FF2B5EF4-FFF2-40B4-BE49-F238E27FC236}">
                <a16:creationId xmlns:a16="http://schemas.microsoft.com/office/drawing/2014/main" id="{855507B9-1F2D-16F0-AF41-E959ABF0E9A0}"/>
              </a:ext>
            </a:extLst>
          </p:cNvPr>
          <p:cNvSpPr>
            <a:spLocks noGrp="1"/>
          </p:cNvSpPr>
          <p:nvPr>
            <p:ph type="sldNum" sz="quarter" idx="12"/>
          </p:nvPr>
        </p:nvSpPr>
        <p:spPr/>
        <p:txBody>
          <a:bodyPr/>
          <a:lstStyle/>
          <a:p>
            <a:fld id="{5E7A164A-75E4-41BC-B794-304459768175}" type="slidenum">
              <a:rPr lang="it-IT" smtClean="0"/>
              <a:t>46</a:t>
            </a:fld>
            <a:endParaRPr lang="it-IT"/>
          </a:p>
        </p:txBody>
      </p:sp>
    </p:spTree>
    <p:extLst>
      <p:ext uri="{BB962C8B-B14F-4D97-AF65-F5344CB8AC3E}">
        <p14:creationId xmlns:p14="http://schemas.microsoft.com/office/powerpoint/2010/main" val="2231656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3572A9A6-4B4A-57D6-A138-7C6F5B1D5750}"/>
              </a:ext>
            </a:extLst>
          </p:cNvPr>
          <p:cNvSpPr/>
          <p:nvPr/>
        </p:nvSpPr>
        <p:spPr>
          <a:xfrm>
            <a:off x="725523" y="444616"/>
            <a:ext cx="5117284" cy="30703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La BLOCKCHAIN è una classe di tecnologia che si fonda sull’utilizzo di  registri distribuiti tali da consentire registrazione, convalida, aggiornamento e archiviazione di dati (sia in chiaro che protetti da ulteriore crittografia) verificabile da ciascun partecipante, non alterabili e non modificabili.</a:t>
            </a:r>
          </a:p>
        </p:txBody>
      </p:sp>
      <p:pic>
        <p:nvPicPr>
          <p:cNvPr id="5" name="Immagine 4">
            <a:extLst>
              <a:ext uri="{FF2B5EF4-FFF2-40B4-BE49-F238E27FC236}">
                <a16:creationId xmlns:a16="http://schemas.microsoft.com/office/drawing/2014/main" id="{54A91F71-0B3C-0D01-41D1-7B339A113EDC}"/>
              </a:ext>
            </a:extLst>
          </p:cNvPr>
          <p:cNvPicPr>
            <a:picLocks noChangeAspect="1"/>
          </p:cNvPicPr>
          <p:nvPr/>
        </p:nvPicPr>
        <p:blipFill>
          <a:blip r:embed="rId2"/>
          <a:stretch>
            <a:fillRect/>
          </a:stretch>
        </p:blipFill>
        <p:spPr>
          <a:xfrm>
            <a:off x="5736798" y="3608671"/>
            <a:ext cx="5470894" cy="2779039"/>
          </a:xfrm>
          <a:prstGeom prst="rect">
            <a:avLst/>
          </a:prstGeom>
        </p:spPr>
      </p:pic>
      <p:sp>
        <p:nvSpPr>
          <p:cNvPr id="7" name="Freccia a destra 6">
            <a:extLst>
              <a:ext uri="{FF2B5EF4-FFF2-40B4-BE49-F238E27FC236}">
                <a16:creationId xmlns:a16="http://schemas.microsoft.com/office/drawing/2014/main" id="{A80C33D5-2A5C-DAD9-0C5A-6012AF506F26}"/>
              </a:ext>
            </a:extLst>
          </p:cNvPr>
          <p:cNvSpPr/>
          <p:nvPr/>
        </p:nvSpPr>
        <p:spPr>
          <a:xfrm rot="2052797">
            <a:off x="6147592" y="271123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a:extLst>
              <a:ext uri="{FF2B5EF4-FFF2-40B4-BE49-F238E27FC236}">
                <a16:creationId xmlns:a16="http://schemas.microsoft.com/office/drawing/2014/main" id="{196DF664-9E48-6F4F-9AC2-5502A5E267CF}"/>
              </a:ext>
            </a:extLst>
          </p:cNvPr>
          <p:cNvSpPr>
            <a:spLocks noGrp="1"/>
          </p:cNvSpPr>
          <p:nvPr>
            <p:ph type="sldNum" sz="quarter" idx="12"/>
          </p:nvPr>
        </p:nvSpPr>
        <p:spPr/>
        <p:txBody>
          <a:bodyPr/>
          <a:lstStyle/>
          <a:p>
            <a:fld id="{5E7A164A-75E4-41BC-B794-304459768175}" type="slidenum">
              <a:rPr lang="it-IT" smtClean="0"/>
              <a:t>47</a:t>
            </a:fld>
            <a:endParaRPr lang="it-IT"/>
          </a:p>
        </p:txBody>
      </p:sp>
    </p:spTree>
    <p:extLst>
      <p:ext uri="{BB962C8B-B14F-4D97-AF65-F5344CB8AC3E}">
        <p14:creationId xmlns:p14="http://schemas.microsoft.com/office/powerpoint/2010/main" val="3340518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37F9BCF-3362-8E39-7AF6-12F0E7DE972C}"/>
              </a:ext>
            </a:extLst>
          </p:cNvPr>
          <p:cNvPicPr>
            <a:picLocks noChangeAspect="1"/>
          </p:cNvPicPr>
          <p:nvPr/>
        </p:nvPicPr>
        <p:blipFill>
          <a:blip r:embed="rId2"/>
          <a:stretch>
            <a:fillRect/>
          </a:stretch>
        </p:blipFill>
        <p:spPr>
          <a:xfrm>
            <a:off x="811212" y="1138806"/>
            <a:ext cx="5525808" cy="4580388"/>
          </a:xfrm>
          <a:prstGeom prst="rect">
            <a:avLst/>
          </a:prstGeom>
        </p:spPr>
      </p:pic>
      <p:sp>
        <p:nvSpPr>
          <p:cNvPr id="9" name="CasellaDiTesto 8">
            <a:extLst>
              <a:ext uri="{FF2B5EF4-FFF2-40B4-BE49-F238E27FC236}">
                <a16:creationId xmlns:a16="http://schemas.microsoft.com/office/drawing/2014/main" id="{FF454DDA-C1BC-1055-CFD0-DDE416492F8D}"/>
              </a:ext>
            </a:extLst>
          </p:cNvPr>
          <p:cNvSpPr txBox="1"/>
          <p:nvPr/>
        </p:nvSpPr>
        <p:spPr>
          <a:xfrm>
            <a:off x="7003239" y="1582340"/>
            <a:ext cx="4576312" cy="3693319"/>
          </a:xfrm>
          <a:prstGeom prst="rect">
            <a:avLst/>
          </a:prstGeom>
          <a:noFill/>
        </p:spPr>
        <p:txBody>
          <a:bodyPr wrap="square">
            <a:spAutoFit/>
          </a:bodyPr>
          <a:lstStyle/>
          <a:p>
            <a:r>
              <a:rPr lang="it-IT" sz="3600" b="1" dirty="0">
                <a:effectLst>
                  <a:outerShdw blurRad="38100" dist="38100" dir="2700000" algn="tl">
                    <a:srgbClr val="000000">
                      <a:alpha val="43137"/>
                    </a:srgbClr>
                  </a:outerShdw>
                </a:effectLst>
              </a:rPr>
              <a:t>1)FUNZIONE “POLITICA” dell’IA</a:t>
            </a:r>
          </a:p>
          <a:p>
            <a:endParaRPr lang="it-IT" sz="3600" b="1" dirty="0">
              <a:effectLst>
                <a:outerShdw blurRad="38100" dist="38100" dir="2700000" algn="tl">
                  <a:srgbClr val="000000">
                    <a:alpha val="43137"/>
                  </a:srgbClr>
                </a:outerShdw>
              </a:effectLst>
            </a:endParaRPr>
          </a:p>
          <a:p>
            <a:r>
              <a:rPr lang="it-IT" sz="3600" b="1" dirty="0">
                <a:effectLst>
                  <a:outerShdw blurRad="38100" dist="38100" dir="2700000" algn="tl">
                    <a:srgbClr val="000000">
                      <a:alpha val="43137"/>
                    </a:srgbClr>
                  </a:outerShdw>
                </a:effectLst>
              </a:rPr>
              <a:t>2) «CONSENSO»</a:t>
            </a:r>
          </a:p>
          <a:p>
            <a:endParaRPr lang="it-IT" sz="3600" b="1" dirty="0">
              <a:effectLst>
                <a:outerShdw blurRad="38100" dist="38100" dir="2700000" algn="tl">
                  <a:srgbClr val="000000">
                    <a:alpha val="43137"/>
                  </a:srgbClr>
                </a:outerShdw>
              </a:effectLst>
            </a:endParaRPr>
          </a:p>
          <a:p>
            <a:r>
              <a:rPr lang="it-IT" sz="3600" b="1" dirty="0">
                <a:effectLst>
                  <a:outerShdw blurRad="38100" dist="38100" dir="2700000" algn="tl">
                    <a:srgbClr val="000000">
                      <a:alpha val="43137"/>
                    </a:srgbClr>
                  </a:outerShdw>
                </a:effectLst>
              </a:rPr>
              <a:t>3) «ORACOLI»</a:t>
            </a:r>
          </a:p>
          <a:p>
            <a:endParaRPr lang="it-IT" dirty="0"/>
          </a:p>
        </p:txBody>
      </p:sp>
      <p:sp>
        <p:nvSpPr>
          <p:cNvPr id="3" name="Segnaposto numero diapositiva 2">
            <a:extLst>
              <a:ext uri="{FF2B5EF4-FFF2-40B4-BE49-F238E27FC236}">
                <a16:creationId xmlns:a16="http://schemas.microsoft.com/office/drawing/2014/main" id="{C5EB3781-4F64-7C94-FDB2-7D8DB7A63623}"/>
              </a:ext>
            </a:extLst>
          </p:cNvPr>
          <p:cNvSpPr>
            <a:spLocks noGrp="1"/>
          </p:cNvSpPr>
          <p:nvPr>
            <p:ph type="sldNum" sz="quarter" idx="12"/>
          </p:nvPr>
        </p:nvSpPr>
        <p:spPr/>
        <p:txBody>
          <a:bodyPr/>
          <a:lstStyle/>
          <a:p>
            <a:fld id="{5E7A164A-75E4-41BC-B794-304459768175}" type="slidenum">
              <a:rPr lang="it-IT" smtClean="0"/>
              <a:t>48</a:t>
            </a:fld>
            <a:endParaRPr lang="it-IT"/>
          </a:p>
        </p:txBody>
      </p:sp>
    </p:spTree>
    <p:extLst>
      <p:ext uri="{BB962C8B-B14F-4D97-AF65-F5344CB8AC3E}">
        <p14:creationId xmlns:p14="http://schemas.microsoft.com/office/powerpoint/2010/main" val="1487651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AA7766-2AA7-444C-017F-FD0AD55FA532}"/>
              </a:ext>
            </a:extLst>
          </p:cNvPr>
          <p:cNvSpPr>
            <a:spLocks noGrp="1"/>
          </p:cNvSpPr>
          <p:nvPr>
            <p:ph type="title"/>
          </p:nvPr>
        </p:nvSpPr>
        <p:spPr>
          <a:xfrm>
            <a:off x="686555" y="4904142"/>
            <a:ext cx="10884206" cy="1507067"/>
          </a:xfrm>
        </p:spPr>
        <p:txBody>
          <a:bodyPr/>
          <a:lstStyle/>
          <a:p>
            <a:r>
              <a:rPr lang="it-IT" b="1" dirty="0">
                <a:effectLst>
                  <a:outerShdw blurRad="38100" dist="38100" dir="2700000" algn="tl">
                    <a:srgbClr val="000000">
                      <a:alpha val="43137"/>
                    </a:srgbClr>
                  </a:outerShdw>
                </a:effectLst>
              </a:rPr>
              <a:t>4) LE </a:t>
            </a:r>
            <a:r>
              <a:rPr lang="it-IT" b="1" i="1" dirty="0">
                <a:effectLst>
                  <a:outerShdw blurRad="38100" dist="38100" dir="2700000" algn="tl">
                    <a:srgbClr val="000000">
                      <a:alpha val="43137"/>
                    </a:srgbClr>
                  </a:outerShdw>
                </a:effectLst>
              </a:rPr>
              <a:t>BLOCKCHAIN</a:t>
            </a:r>
            <a:r>
              <a:rPr lang="it-IT" b="1" dirty="0">
                <a:effectLst>
                  <a:outerShdw blurRad="38100" dist="38100" dir="2700000" algn="tl">
                    <a:srgbClr val="000000">
                      <a:alpha val="43137"/>
                    </a:srgbClr>
                  </a:outerShdw>
                </a:effectLst>
              </a:rPr>
              <a:t> POSSONO CREARE DIRITTO? </a:t>
            </a:r>
          </a:p>
        </p:txBody>
      </p:sp>
      <p:pic>
        <p:nvPicPr>
          <p:cNvPr id="11" name="Elemento grafico 10" descr="Robot">
            <a:hlinkClick r:id="rId2"/>
            <a:extLst>
              <a:ext uri="{FF2B5EF4-FFF2-40B4-BE49-F238E27FC236}">
                <a16:creationId xmlns:a16="http://schemas.microsoft.com/office/drawing/2014/main" id="{7F29432A-7201-7E86-9024-EB3166DCCD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847" y="1842161"/>
            <a:ext cx="2399250" cy="2399250"/>
          </a:xfrm>
          <a:prstGeom prst="rect">
            <a:avLst/>
          </a:prstGeom>
        </p:spPr>
      </p:pic>
      <p:pic>
        <p:nvPicPr>
          <p:cNvPr id="1028" name="Picture 4">
            <a:extLst>
              <a:ext uri="{FF2B5EF4-FFF2-40B4-BE49-F238E27FC236}">
                <a16:creationId xmlns:a16="http://schemas.microsoft.com/office/drawing/2014/main" id="{6F4182D2-E3B3-FA19-4CEB-B10A7421C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704" y="248485"/>
            <a:ext cx="3491743" cy="4655657"/>
          </a:xfrm>
          <a:prstGeom prst="rect">
            <a:avLst/>
          </a:prstGeom>
          <a:noFill/>
          <a:extLst>
            <a:ext uri="{909E8E84-426E-40DD-AFC4-6F175D3DCCD1}">
              <a14:hiddenFill xmlns:a14="http://schemas.microsoft.com/office/drawing/2010/main">
                <a:solidFill>
                  <a:srgbClr val="FFFFFF"/>
                </a:solidFill>
              </a14:hiddenFill>
            </a:ext>
          </a:extLst>
        </p:spPr>
      </p:pic>
      <p:pic>
        <p:nvPicPr>
          <p:cNvPr id="15" name="Elemento grafico 14" descr="Disco">
            <a:hlinkClick r:id="rId6"/>
            <a:extLst>
              <a:ext uri="{FF2B5EF4-FFF2-40B4-BE49-F238E27FC236}">
                <a16:creationId xmlns:a16="http://schemas.microsoft.com/office/drawing/2014/main" id="{C7ADD573-4B30-5086-01D9-546E465680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19418" y="2036156"/>
            <a:ext cx="1726035" cy="1726035"/>
          </a:xfrm>
          <a:prstGeom prst="rect">
            <a:avLst/>
          </a:prstGeom>
        </p:spPr>
      </p:pic>
      <p:sp>
        <p:nvSpPr>
          <p:cNvPr id="3" name="Segnaposto numero diapositiva 2">
            <a:extLst>
              <a:ext uri="{FF2B5EF4-FFF2-40B4-BE49-F238E27FC236}">
                <a16:creationId xmlns:a16="http://schemas.microsoft.com/office/drawing/2014/main" id="{4C52A412-935F-41DE-D7B0-0B1B96C0D20B}"/>
              </a:ext>
            </a:extLst>
          </p:cNvPr>
          <p:cNvSpPr>
            <a:spLocks noGrp="1"/>
          </p:cNvSpPr>
          <p:nvPr>
            <p:ph type="sldNum" sz="quarter" idx="12"/>
          </p:nvPr>
        </p:nvSpPr>
        <p:spPr/>
        <p:txBody>
          <a:bodyPr/>
          <a:lstStyle/>
          <a:p>
            <a:fld id="{5E7A164A-75E4-41BC-B794-304459768175}" type="slidenum">
              <a:rPr lang="it-IT" smtClean="0"/>
              <a:t>49</a:t>
            </a:fld>
            <a:endParaRPr lang="it-IT"/>
          </a:p>
        </p:txBody>
      </p:sp>
    </p:spTree>
    <p:extLst>
      <p:ext uri="{BB962C8B-B14F-4D97-AF65-F5344CB8AC3E}">
        <p14:creationId xmlns:p14="http://schemas.microsoft.com/office/powerpoint/2010/main" val="324841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228F20-65F3-4B34-89DC-6C3DD7264A0B}"/>
              </a:ext>
            </a:extLst>
          </p:cNvPr>
          <p:cNvSpPr>
            <a:spLocks noGrp="1"/>
          </p:cNvSpPr>
          <p:nvPr>
            <p:ph type="title"/>
          </p:nvPr>
        </p:nvSpPr>
        <p:spPr>
          <a:xfrm>
            <a:off x="1292965" y="476505"/>
            <a:ext cx="9606070" cy="800100"/>
          </a:xfrm>
        </p:spPr>
        <p:txBody>
          <a:bodyPr>
            <a:noAutofit/>
          </a:bodyPr>
          <a:lstStyle/>
          <a:p>
            <a:r>
              <a:rPr lang="en-US" sz="3200" b="1" dirty="0">
                <a:solidFill>
                  <a:schemeClr val="accent4">
                    <a:lumMod val="75000"/>
                  </a:schemeClr>
                </a:solidFill>
                <a:latin typeface="Montserrat" panose="00000500000000000000" pitchFamily="2" charset="0"/>
              </a:rPr>
              <a:t>Cosa </a:t>
            </a:r>
            <a:r>
              <a:rPr lang="en-US" sz="3200" b="1" dirty="0" err="1">
                <a:solidFill>
                  <a:schemeClr val="accent4">
                    <a:lumMod val="75000"/>
                  </a:schemeClr>
                </a:solidFill>
                <a:latin typeface="Montserrat" panose="00000500000000000000" pitchFamily="2" charset="0"/>
              </a:rPr>
              <a:t>sONO</a:t>
            </a:r>
            <a:r>
              <a:rPr lang="en-US" sz="3200" b="1" dirty="0">
                <a:solidFill>
                  <a:schemeClr val="accent4">
                    <a:lumMod val="75000"/>
                  </a:schemeClr>
                </a:solidFill>
                <a:latin typeface="Montserrat" panose="00000500000000000000" pitchFamily="2" charset="0"/>
              </a:rPr>
              <a:t> </a:t>
            </a:r>
            <a:r>
              <a:rPr lang="en-US" sz="3200" b="1" dirty="0" err="1">
                <a:solidFill>
                  <a:schemeClr val="accent4">
                    <a:lumMod val="75000"/>
                  </a:schemeClr>
                </a:solidFill>
                <a:latin typeface="Montserrat" panose="00000500000000000000" pitchFamily="2" charset="0"/>
              </a:rPr>
              <a:t>i</a:t>
            </a:r>
            <a:r>
              <a:rPr lang="en-US" sz="3200" b="1" dirty="0">
                <a:solidFill>
                  <a:schemeClr val="accent4">
                    <a:lumMod val="75000"/>
                  </a:schemeClr>
                </a:solidFill>
                <a:latin typeface="Montserrat" panose="00000500000000000000" pitchFamily="2" charset="0"/>
              </a:rPr>
              <a:t> «</a:t>
            </a:r>
            <a:r>
              <a:rPr lang="en-US" sz="3200" b="1" dirty="0" err="1">
                <a:solidFill>
                  <a:schemeClr val="accent4">
                    <a:lumMod val="75000"/>
                  </a:schemeClr>
                </a:solidFill>
                <a:latin typeface="Montserrat" panose="00000500000000000000" pitchFamily="2" charset="0"/>
              </a:rPr>
              <a:t>fattori</a:t>
            </a:r>
            <a:r>
              <a:rPr lang="en-US" sz="3200" b="1" dirty="0">
                <a:solidFill>
                  <a:schemeClr val="accent4">
                    <a:lumMod val="75000"/>
                  </a:schemeClr>
                </a:solidFill>
                <a:latin typeface="Montserrat" panose="00000500000000000000" pitchFamily="2" charset="0"/>
              </a:rPr>
              <a:t> ESG»?</a:t>
            </a:r>
          </a:p>
        </p:txBody>
      </p:sp>
      <p:graphicFrame>
        <p:nvGraphicFramePr>
          <p:cNvPr id="5" name="Segnaposto contenuto 4">
            <a:extLst>
              <a:ext uri="{FF2B5EF4-FFF2-40B4-BE49-F238E27FC236}">
                <a16:creationId xmlns:a16="http://schemas.microsoft.com/office/drawing/2014/main" id="{65957356-B4D8-4C15-BBFF-1252E95D96AC}"/>
              </a:ext>
            </a:extLst>
          </p:cNvPr>
          <p:cNvGraphicFramePr>
            <a:graphicFrameLocks noGrp="1"/>
          </p:cNvGraphicFramePr>
          <p:nvPr>
            <p:ph idx="1"/>
          </p:nvPr>
        </p:nvGraphicFramePr>
        <p:xfrm>
          <a:off x="5749871" y="2057400"/>
          <a:ext cx="6156848" cy="4342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testo 3">
            <a:extLst>
              <a:ext uri="{FF2B5EF4-FFF2-40B4-BE49-F238E27FC236}">
                <a16:creationId xmlns:a16="http://schemas.microsoft.com/office/drawing/2014/main" id="{FD0DDEF4-A794-45FC-8527-E719645DB95D}"/>
              </a:ext>
            </a:extLst>
          </p:cNvPr>
          <p:cNvSpPr>
            <a:spLocks noGrp="1"/>
          </p:cNvSpPr>
          <p:nvPr>
            <p:ph type="body" sz="half" idx="2"/>
          </p:nvPr>
        </p:nvSpPr>
        <p:spPr>
          <a:xfrm>
            <a:off x="839788" y="2057400"/>
            <a:ext cx="4196907" cy="4211638"/>
          </a:xfrm>
        </p:spPr>
        <p:txBody>
          <a:bodyPr>
            <a:normAutofit lnSpcReduction="10000"/>
          </a:bodyPr>
          <a:lstStyle/>
          <a:p>
            <a:r>
              <a:rPr lang="it-IT" sz="2800" dirty="0">
                <a:latin typeface="Montserrat" panose="00000500000000000000" pitchFamily="2" charset="0"/>
              </a:rPr>
              <a:t>Indicano i campi di azione in cui l’impresa può </a:t>
            </a:r>
            <a:r>
              <a:rPr lang="it-IT" sz="2800" b="1" dirty="0">
                <a:latin typeface="Montserrat" panose="00000500000000000000" pitchFamily="2" charset="0"/>
              </a:rPr>
              <a:t>operare in modo sostenibile</a:t>
            </a:r>
            <a:r>
              <a:rPr lang="it-IT" sz="2800" dirty="0">
                <a:latin typeface="Montserrat" panose="00000500000000000000" pitchFamily="2" charset="0"/>
              </a:rPr>
              <a:t> dal punto di vista:</a:t>
            </a:r>
          </a:p>
          <a:p>
            <a:pPr marL="514350" indent="-514350">
              <a:buFont typeface="+mj-lt"/>
              <a:buAutoNum type="arabicPeriod"/>
            </a:pPr>
            <a:r>
              <a:rPr lang="it-IT" sz="2800" dirty="0">
                <a:latin typeface="Montserrat" panose="00000500000000000000" pitchFamily="2" charset="0"/>
              </a:rPr>
              <a:t>ambientale</a:t>
            </a:r>
            <a:r>
              <a:rPr lang="it-IT" sz="2800" dirty="0">
                <a:latin typeface="Montserrat" panose="00000500000000000000" pitchFamily="2" charset="0"/>
                <a:sym typeface="Wingdings" panose="05000000000000000000" pitchFamily="2" charset="2"/>
              </a:rPr>
              <a:t> </a:t>
            </a:r>
            <a:endParaRPr lang="it-IT" sz="2800" dirty="0">
              <a:latin typeface="Montserrat" panose="00000500000000000000" pitchFamily="2" charset="0"/>
            </a:endParaRPr>
          </a:p>
          <a:p>
            <a:pPr marL="514350" indent="-514350">
              <a:buFont typeface="+mj-lt"/>
              <a:buAutoNum type="arabicPeriod"/>
            </a:pPr>
            <a:r>
              <a:rPr lang="it-IT" sz="2800" dirty="0">
                <a:latin typeface="Montserrat" panose="00000500000000000000" pitchFamily="2" charset="0"/>
              </a:rPr>
              <a:t>sociale</a:t>
            </a:r>
            <a:r>
              <a:rPr lang="it-IT" sz="2800" dirty="0">
                <a:latin typeface="Montserrat" panose="00000500000000000000" pitchFamily="2" charset="0"/>
                <a:sym typeface="Wingdings" panose="05000000000000000000" pitchFamily="2" charset="2"/>
              </a:rPr>
              <a:t> </a:t>
            </a:r>
          </a:p>
          <a:p>
            <a:pPr marL="514350" indent="-514350">
              <a:buFont typeface="+mj-lt"/>
              <a:buAutoNum type="arabicPeriod"/>
            </a:pPr>
            <a:r>
              <a:rPr lang="it-IT" sz="2800" dirty="0">
                <a:latin typeface="Montserrat" panose="00000500000000000000" pitchFamily="2" charset="0"/>
              </a:rPr>
              <a:t>del governo societario</a:t>
            </a:r>
            <a:endParaRPr lang="en-US" sz="2800" dirty="0">
              <a:latin typeface="Montserrat" panose="00000500000000000000" pitchFamily="2" charset="0"/>
            </a:endParaRPr>
          </a:p>
          <a:p>
            <a:endParaRPr lang="it-IT" dirty="0"/>
          </a:p>
        </p:txBody>
      </p:sp>
      <p:sp>
        <p:nvSpPr>
          <p:cNvPr id="3" name="Segnaposto numero diapositiva 2">
            <a:extLst>
              <a:ext uri="{FF2B5EF4-FFF2-40B4-BE49-F238E27FC236}">
                <a16:creationId xmlns:a16="http://schemas.microsoft.com/office/drawing/2014/main" id="{36915C12-0042-BD58-5E6D-66FE5F4DF4B1}"/>
              </a:ext>
            </a:extLst>
          </p:cNvPr>
          <p:cNvSpPr>
            <a:spLocks noGrp="1"/>
          </p:cNvSpPr>
          <p:nvPr>
            <p:ph type="sldNum" sz="quarter" idx="12"/>
          </p:nvPr>
        </p:nvSpPr>
        <p:spPr/>
        <p:txBody>
          <a:bodyPr/>
          <a:lstStyle/>
          <a:p>
            <a:fld id="{5E7A164A-75E4-41BC-B794-304459768175}" type="slidenum">
              <a:rPr lang="it-IT" smtClean="0"/>
              <a:t>5</a:t>
            </a:fld>
            <a:endParaRPr lang="it-IT"/>
          </a:p>
        </p:txBody>
      </p:sp>
    </p:spTree>
    <p:extLst>
      <p:ext uri="{BB962C8B-B14F-4D97-AF65-F5344CB8AC3E}">
        <p14:creationId xmlns:p14="http://schemas.microsoft.com/office/powerpoint/2010/main" val="2920467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4A966B-83C4-BDEF-D33C-B465FC5E8F33}"/>
              </a:ext>
            </a:extLst>
          </p:cNvPr>
          <p:cNvSpPr>
            <a:spLocks noGrp="1"/>
          </p:cNvSpPr>
          <p:nvPr>
            <p:ph type="title"/>
          </p:nvPr>
        </p:nvSpPr>
        <p:spPr>
          <a:xfrm>
            <a:off x="1545488" y="4563611"/>
            <a:ext cx="8534400" cy="1481122"/>
          </a:xfrm>
        </p:spPr>
        <p:txBody>
          <a:bodyPr/>
          <a:lstStyle/>
          <a:p>
            <a:pPr algn="ctr"/>
            <a:r>
              <a:rPr lang="it-IT" b="1" dirty="0">
                <a:effectLst>
                  <a:outerShdw blurRad="38100" dist="38100" dir="2700000" algn="tl">
                    <a:srgbClr val="000000">
                      <a:alpha val="43137"/>
                    </a:srgbClr>
                  </a:outerShdw>
                </a:effectLst>
              </a:rPr>
              <a:t>5) NUOVI STRUMENTI GIURIDICI</a:t>
            </a:r>
          </a:p>
        </p:txBody>
      </p:sp>
      <p:pic>
        <p:nvPicPr>
          <p:cNvPr id="4" name="Segnaposto contenuto 3">
            <a:extLst>
              <a:ext uri="{FF2B5EF4-FFF2-40B4-BE49-F238E27FC236}">
                <a16:creationId xmlns:a16="http://schemas.microsoft.com/office/drawing/2014/main" id="{BC3E06E2-06CA-8C12-08E1-26B936563734}"/>
              </a:ext>
            </a:extLst>
          </p:cNvPr>
          <p:cNvPicPr>
            <a:picLocks noGrp="1" noChangeAspect="1"/>
          </p:cNvPicPr>
          <p:nvPr>
            <p:ph idx="1"/>
          </p:nvPr>
        </p:nvPicPr>
        <p:blipFill>
          <a:blip r:embed="rId2"/>
          <a:stretch>
            <a:fillRect/>
          </a:stretch>
        </p:blipFill>
        <p:spPr>
          <a:xfrm>
            <a:off x="1978039" y="725713"/>
            <a:ext cx="7669299" cy="3458703"/>
          </a:xfrm>
          <a:prstGeom prst="rect">
            <a:avLst/>
          </a:prstGeom>
        </p:spPr>
      </p:pic>
      <p:sp>
        <p:nvSpPr>
          <p:cNvPr id="3" name="Segnaposto numero diapositiva 2">
            <a:extLst>
              <a:ext uri="{FF2B5EF4-FFF2-40B4-BE49-F238E27FC236}">
                <a16:creationId xmlns:a16="http://schemas.microsoft.com/office/drawing/2014/main" id="{879C6819-C837-BBFA-61E0-EC9DBEF7EA64}"/>
              </a:ext>
            </a:extLst>
          </p:cNvPr>
          <p:cNvSpPr>
            <a:spLocks noGrp="1"/>
          </p:cNvSpPr>
          <p:nvPr>
            <p:ph type="sldNum" sz="quarter" idx="12"/>
          </p:nvPr>
        </p:nvSpPr>
        <p:spPr/>
        <p:txBody>
          <a:bodyPr/>
          <a:lstStyle/>
          <a:p>
            <a:fld id="{5E7A164A-75E4-41BC-B794-304459768175}" type="slidenum">
              <a:rPr lang="it-IT" smtClean="0"/>
              <a:t>50</a:t>
            </a:fld>
            <a:endParaRPr lang="it-IT"/>
          </a:p>
        </p:txBody>
      </p:sp>
    </p:spTree>
    <p:extLst>
      <p:ext uri="{BB962C8B-B14F-4D97-AF65-F5344CB8AC3E}">
        <p14:creationId xmlns:p14="http://schemas.microsoft.com/office/powerpoint/2010/main" val="2666388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A682BFB-8442-9147-E9FD-89CA6FFBF1D3}"/>
              </a:ext>
            </a:extLst>
          </p:cNvPr>
          <p:cNvPicPr>
            <a:picLocks noChangeAspect="1"/>
          </p:cNvPicPr>
          <p:nvPr/>
        </p:nvPicPr>
        <p:blipFill>
          <a:blip r:embed="rId2"/>
          <a:stretch>
            <a:fillRect/>
          </a:stretch>
        </p:blipFill>
        <p:spPr>
          <a:xfrm>
            <a:off x="1498833" y="284653"/>
            <a:ext cx="9194333" cy="6120914"/>
          </a:xfrm>
          <a:prstGeom prst="rect">
            <a:avLst/>
          </a:prstGeom>
        </p:spPr>
      </p:pic>
      <p:sp>
        <p:nvSpPr>
          <p:cNvPr id="2" name="Segnaposto numero diapositiva 1">
            <a:extLst>
              <a:ext uri="{FF2B5EF4-FFF2-40B4-BE49-F238E27FC236}">
                <a16:creationId xmlns:a16="http://schemas.microsoft.com/office/drawing/2014/main" id="{0499897C-8D65-E81A-F6BC-EEFC9859AD18}"/>
              </a:ext>
            </a:extLst>
          </p:cNvPr>
          <p:cNvSpPr>
            <a:spLocks noGrp="1"/>
          </p:cNvSpPr>
          <p:nvPr>
            <p:ph type="sldNum" sz="quarter" idx="12"/>
          </p:nvPr>
        </p:nvSpPr>
        <p:spPr/>
        <p:txBody>
          <a:bodyPr/>
          <a:lstStyle/>
          <a:p>
            <a:fld id="{5E7A164A-75E4-41BC-B794-304459768175}" type="slidenum">
              <a:rPr lang="it-IT" smtClean="0"/>
              <a:t>51</a:t>
            </a:fld>
            <a:endParaRPr lang="it-IT"/>
          </a:p>
        </p:txBody>
      </p:sp>
    </p:spTree>
    <p:extLst>
      <p:ext uri="{BB962C8B-B14F-4D97-AF65-F5344CB8AC3E}">
        <p14:creationId xmlns:p14="http://schemas.microsoft.com/office/powerpoint/2010/main" val="1351033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C59C717-AE58-5AFD-68B7-F39D88302004}"/>
              </a:ext>
            </a:extLst>
          </p:cNvPr>
          <p:cNvSpPr txBox="1"/>
          <p:nvPr/>
        </p:nvSpPr>
        <p:spPr>
          <a:xfrm>
            <a:off x="1208014" y="1166070"/>
            <a:ext cx="8900719" cy="3329053"/>
          </a:xfrm>
          <a:prstGeom prst="rect">
            <a:avLst/>
          </a:prstGeom>
          <a:noFill/>
        </p:spPr>
        <p:txBody>
          <a:bodyPr wrap="square">
            <a:spAutoFit/>
          </a:bodyPr>
          <a:lstStyle/>
          <a:p>
            <a:pPr>
              <a:lnSpc>
                <a:spcPct val="200000"/>
              </a:lnSpc>
            </a:pPr>
            <a:r>
              <a:rPr lang="it-IT" b="1" i="1" dirty="0">
                <a:effectLst>
                  <a:outerShdw blurRad="38100" dist="38100" dir="2700000" algn="tl">
                    <a:srgbClr val="000000">
                      <a:alpha val="43137"/>
                    </a:srgbClr>
                  </a:outerShdw>
                </a:effectLst>
              </a:rPr>
              <a:t>Le norme giuridiche esistenti sono inadeguate e insufficienti</a:t>
            </a:r>
          </a:p>
          <a:p>
            <a:pPr>
              <a:lnSpc>
                <a:spcPct val="200000"/>
              </a:lnSpc>
            </a:pPr>
            <a:r>
              <a:rPr lang="it-IT" b="1" i="1" dirty="0">
                <a:effectLst>
                  <a:outerShdw blurRad="38100" dist="38100" dir="2700000" algn="tl">
                    <a:srgbClr val="000000">
                      <a:alpha val="43137"/>
                    </a:srgbClr>
                  </a:outerShdw>
                </a:effectLst>
              </a:rPr>
              <a:t>per regolare in tutte le sue implicazioni l’interazione </a:t>
            </a:r>
          </a:p>
          <a:p>
            <a:pPr>
              <a:lnSpc>
                <a:spcPct val="200000"/>
              </a:lnSpc>
            </a:pPr>
            <a:r>
              <a:rPr lang="it-IT" b="1" i="1" dirty="0">
                <a:effectLst>
                  <a:outerShdw blurRad="38100" dist="38100" dir="2700000" algn="tl">
                    <a:srgbClr val="000000">
                      <a:alpha val="43137"/>
                    </a:srgbClr>
                  </a:outerShdw>
                </a:effectLst>
              </a:rPr>
              <a:t>tra gli uomini e le macchine, </a:t>
            </a:r>
          </a:p>
          <a:p>
            <a:pPr>
              <a:lnSpc>
                <a:spcPct val="200000"/>
              </a:lnSpc>
            </a:pPr>
            <a:r>
              <a:rPr lang="it-IT" b="1" i="1" dirty="0">
                <a:effectLst>
                  <a:outerShdw blurRad="38100" dist="38100" dir="2700000" algn="tl">
                    <a:srgbClr val="000000">
                      <a:alpha val="43137"/>
                    </a:srgbClr>
                  </a:outerShdw>
                </a:effectLst>
              </a:rPr>
              <a:t>all’evidenza “diverse” da tutte le altre…</a:t>
            </a:r>
          </a:p>
          <a:p>
            <a:pPr>
              <a:lnSpc>
                <a:spcPct val="200000"/>
              </a:lnSpc>
            </a:pPr>
            <a:r>
              <a:rPr lang="it-IT" b="1" i="1" dirty="0">
                <a:effectLst>
                  <a:outerShdw blurRad="38100" dist="38100" dir="2700000" algn="tl">
                    <a:srgbClr val="000000">
                      <a:alpha val="43137"/>
                    </a:srgbClr>
                  </a:outerShdw>
                </a:effectLst>
              </a:rPr>
              <a:t>ci si muove in terra per molti aspetti incognita….</a:t>
            </a:r>
          </a:p>
          <a:p>
            <a:pPr>
              <a:lnSpc>
                <a:spcPct val="200000"/>
              </a:lnSpc>
            </a:pPr>
            <a:r>
              <a:rPr lang="it-IT" dirty="0"/>
              <a:t>Salazar, Umano troppo umano o no? (2014)</a:t>
            </a:r>
          </a:p>
        </p:txBody>
      </p:sp>
      <p:sp>
        <p:nvSpPr>
          <p:cNvPr id="2" name="Segnaposto numero diapositiva 1">
            <a:extLst>
              <a:ext uri="{FF2B5EF4-FFF2-40B4-BE49-F238E27FC236}">
                <a16:creationId xmlns:a16="http://schemas.microsoft.com/office/drawing/2014/main" id="{D884165C-4B07-187E-8BB9-08538CD6348A}"/>
              </a:ext>
            </a:extLst>
          </p:cNvPr>
          <p:cNvSpPr>
            <a:spLocks noGrp="1"/>
          </p:cNvSpPr>
          <p:nvPr>
            <p:ph type="sldNum" sz="quarter" idx="12"/>
          </p:nvPr>
        </p:nvSpPr>
        <p:spPr/>
        <p:txBody>
          <a:bodyPr/>
          <a:lstStyle/>
          <a:p>
            <a:fld id="{5E7A164A-75E4-41BC-B794-304459768175}" type="slidenum">
              <a:rPr lang="it-IT" smtClean="0"/>
              <a:t>52</a:t>
            </a:fld>
            <a:endParaRPr lang="it-IT"/>
          </a:p>
        </p:txBody>
      </p:sp>
    </p:spTree>
    <p:extLst>
      <p:ext uri="{BB962C8B-B14F-4D97-AF65-F5344CB8AC3E}">
        <p14:creationId xmlns:p14="http://schemas.microsoft.com/office/powerpoint/2010/main" val="903305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DE17F4B-0740-7774-8677-28B3DF174D12}"/>
              </a:ext>
            </a:extLst>
          </p:cNvPr>
          <p:cNvPicPr>
            <a:picLocks noChangeAspect="1"/>
          </p:cNvPicPr>
          <p:nvPr/>
        </p:nvPicPr>
        <p:blipFill>
          <a:blip r:embed="rId2"/>
          <a:stretch>
            <a:fillRect/>
          </a:stretch>
        </p:blipFill>
        <p:spPr>
          <a:xfrm>
            <a:off x="836103" y="587229"/>
            <a:ext cx="6207853" cy="4655890"/>
          </a:xfrm>
          <a:prstGeom prst="rect">
            <a:avLst/>
          </a:prstGeom>
        </p:spPr>
      </p:pic>
      <p:sp>
        <p:nvSpPr>
          <p:cNvPr id="3" name="Rettangolo con angoli arrotondati 2">
            <a:extLst>
              <a:ext uri="{FF2B5EF4-FFF2-40B4-BE49-F238E27FC236}">
                <a16:creationId xmlns:a16="http://schemas.microsoft.com/office/drawing/2014/main" id="{2FA33E6F-4225-3303-9304-4983E9E2A80D}"/>
              </a:ext>
            </a:extLst>
          </p:cNvPr>
          <p:cNvSpPr/>
          <p:nvPr/>
        </p:nvSpPr>
        <p:spPr>
          <a:xfrm>
            <a:off x="7340367" y="4748169"/>
            <a:ext cx="4513277" cy="17532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i="1" dirty="0"/>
              <a:t>Grazie per l’attenzione!</a:t>
            </a:r>
          </a:p>
          <a:p>
            <a:pPr algn="ctr"/>
            <a:endParaRPr lang="it-IT" i="1" dirty="0"/>
          </a:p>
          <a:p>
            <a:pPr algn="ctr"/>
            <a:r>
              <a:rPr lang="it-IT" i="1" dirty="0"/>
              <a:t>Mia Callegari </a:t>
            </a:r>
          </a:p>
          <a:p>
            <a:pPr algn="ctr"/>
            <a:r>
              <a:rPr lang="it-IT" i="1" dirty="0"/>
              <a:t>mia.callegari@studiolegalefenoglio.it</a:t>
            </a:r>
          </a:p>
        </p:txBody>
      </p:sp>
      <p:sp>
        <p:nvSpPr>
          <p:cNvPr id="4" name="Segnaposto numero diapositiva 3">
            <a:extLst>
              <a:ext uri="{FF2B5EF4-FFF2-40B4-BE49-F238E27FC236}">
                <a16:creationId xmlns:a16="http://schemas.microsoft.com/office/drawing/2014/main" id="{28843F84-A695-FA5E-BF64-B15E4F73C4A7}"/>
              </a:ext>
            </a:extLst>
          </p:cNvPr>
          <p:cNvSpPr>
            <a:spLocks noGrp="1"/>
          </p:cNvSpPr>
          <p:nvPr>
            <p:ph type="sldNum" sz="quarter" idx="12"/>
          </p:nvPr>
        </p:nvSpPr>
        <p:spPr/>
        <p:txBody>
          <a:bodyPr/>
          <a:lstStyle/>
          <a:p>
            <a:fld id="{5E7A164A-75E4-41BC-B794-304459768175}" type="slidenum">
              <a:rPr lang="it-IT" smtClean="0"/>
              <a:t>53</a:t>
            </a:fld>
            <a:endParaRPr lang="it-IT"/>
          </a:p>
        </p:txBody>
      </p:sp>
    </p:spTree>
    <p:extLst>
      <p:ext uri="{BB962C8B-B14F-4D97-AF65-F5344CB8AC3E}">
        <p14:creationId xmlns:p14="http://schemas.microsoft.com/office/powerpoint/2010/main" val="426375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F57B07-BD3F-46D8-B2D5-9FD6A5D1AEFB}"/>
              </a:ext>
            </a:extLst>
          </p:cNvPr>
          <p:cNvSpPr>
            <a:spLocks noGrp="1"/>
          </p:cNvSpPr>
          <p:nvPr>
            <p:ph type="title"/>
          </p:nvPr>
        </p:nvSpPr>
        <p:spPr>
          <a:xfrm>
            <a:off x="838200" y="365125"/>
            <a:ext cx="10880188" cy="1325563"/>
          </a:xfrm>
        </p:spPr>
        <p:txBody>
          <a:bodyPr>
            <a:normAutofit fontScale="90000"/>
          </a:bodyPr>
          <a:lstStyle/>
          <a:p>
            <a:r>
              <a:rPr lang="it-IT" b="1" dirty="0">
                <a:solidFill>
                  <a:schemeClr val="tx2">
                    <a:lumMod val="40000"/>
                    <a:lumOff val="60000"/>
                  </a:schemeClr>
                </a:solidFill>
                <a:latin typeface="Montserrat" panose="00000500000000000000" pitchFamily="2" charset="0"/>
              </a:rPr>
              <a:t>Le finalità della responsabilità sociale di impresa o </a:t>
            </a:r>
            <a:r>
              <a:rPr lang="it-IT" b="1" i="1" dirty="0">
                <a:solidFill>
                  <a:schemeClr val="tx2">
                    <a:lumMod val="40000"/>
                    <a:lumOff val="60000"/>
                  </a:schemeClr>
                </a:solidFill>
                <a:latin typeface="Montserrat" panose="00000500000000000000" pitchFamily="2" charset="0"/>
              </a:rPr>
              <a:t>Corporate Social </a:t>
            </a:r>
            <a:r>
              <a:rPr lang="it-IT" b="1" i="1" dirty="0" err="1">
                <a:solidFill>
                  <a:schemeClr val="tx2">
                    <a:lumMod val="40000"/>
                    <a:lumOff val="60000"/>
                  </a:schemeClr>
                </a:solidFill>
                <a:latin typeface="Montserrat" panose="00000500000000000000" pitchFamily="2" charset="0"/>
              </a:rPr>
              <a:t>Responsibility</a:t>
            </a:r>
            <a:endParaRPr lang="it-IT" b="1" i="1" dirty="0">
              <a:solidFill>
                <a:schemeClr val="tx2">
                  <a:lumMod val="40000"/>
                  <a:lumOff val="60000"/>
                </a:schemeClr>
              </a:solidFill>
              <a:latin typeface="Montserrat" panose="00000500000000000000" pitchFamily="2" charset="0"/>
            </a:endParaRPr>
          </a:p>
        </p:txBody>
      </p:sp>
      <p:sp>
        <p:nvSpPr>
          <p:cNvPr id="3" name="Segnaposto contenuto 2">
            <a:extLst>
              <a:ext uri="{FF2B5EF4-FFF2-40B4-BE49-F238E27FC236}">
                <a16:creationId xmlns:a16="http://schemas.microsoft.com/office/drawing/2014/main" id="{20BBE2C9-087A-4CEC-9BDF-D03CDB926D87}"/>
              </a:ext>
            </a:extLst>
          </p:cNvPr>
          <p:cNvSpPr>
            <a:spLocks noGrp="1"/>
          </p:cNvSpPr>
          <p:nvPr>
            <p:ph idx="1"/>
          </p:nvPr>
        </p:nvSpPr>
        <p:spPr>
          <a:xfrm>
            <a:off x="655906" y="2043063"/>
            <a:ext cx="10880187" cy="4351338"/>
          </a:xfrm>
        </p:spPr>
        <p:txBody>
          <a:bodyPr>
            <a:normAutofit fontScale="92500" lnSpcReduction="20000"/>
          </a:bodyPr>
          <a:lstStyle/>
          <a:p>
            <a:pPr marL="514350" indent="-514350" algn="just">
              <a:buFont typeface="+mj-lt"/>
              <a:buAutoNum type="arabicPeriod"/>
            </a:pPr>
            <a:r>
              <a:rPr lang="it-IT" sz="2400" dirty="0">
                <a:latin typeface="Montserrat" panose="00000500000000000000" pitchFamily="2" charset="0"/>
              </a:rPr>
              <a:t>Responsabilizzare l’impresa circa le conseguenze del proprio business (sull’ambiente e sul territorio, sul tessuto sociale e sui livelli occupazionali, sul rispetto dei diritti umani) riducendo le c.d. «esternalità negative» (le conseguenze negative che si ripercuotono all’esterno e che si traducono in una perdita o in un costo per la collettività). </a:t>
            </a:r>
          </a:p>
          <a:p>
            <a:pPr marL="514350" indent="-514350" algn="just">
              <a:buFont typeface="+mj-lt"/>
              <a:buAutoNum type="arabicPeriod"/>
            </a:pPr>
            <a:r>
              <a:rPr lang="it-IT" altLang="it-IT" sz="2400" dirty="0">
                <a:solidFill>
                  <a:srgbClr val="0F0F0F"/>
                </a:solidFill>
                <a:latin typeface="Montserrat" panose="00000500000000000000" pitchFamily="2" charset="0"/>
              </a:rPr>
              <a:t>Fungere da strumento di correzione del modello capitalistico a favore dell’adozione dei principi sociali di mercato.</a:t>
            </a:r>
          </a:p>
          <a:p>
            <a:pPr marL="514350" indent="-514350" algn="just">
              <a:buFont typeface="+mj-lt"/>
              <a:buAutoNum type="arabicPeriod"/>
            </a:pPr>
            <a:r>
              <a:rPr lang="it-IT" altLang="it-IT" sz="2400" dirty="0">
                <a:solidFill>
                  <a:srgbClr val="0F0F0F"/>
                </a:solidFill>
                <a:latin typeface="Montserrat" panose="00000500000000000000" pitchFamily="2" charset="0"/>
              </a:rPr>
              <a:t>Creare valore condiviso con tutti gli «stakeholders» in modo duraturo nel tempo.</a:t>
            </a:r>
          </a:p>
          <a:p>
            <a:pPr marL="514350" indent="-514350" algn="just">
              <a:buFont typeface="+mj-lt"/>
              <a:buAutoNum type="arabicPeriod"/>
            </a:pPr>
            <a:r>
              <a:rPr lang="it-IT" altLang="it-IT" sz="2400" dirty="0">
                <a:solidFill>
                  <a:srgbClr val="0F0F0F"/>
                </a:solidFill>
                <a:latin typeface="Montserrat" panose="00000500000000000000" pitchFamily="2" charset="0"/>
              </a:rPr>
              <a:t>Adottare una visione di «lungo periodo».</a:t>
            </a:r>
          </a:p>
          <a:p>
            <a:pPr marL="514350" indent="-514350" algn="just">
              <a:buFont typeface="+mj-lt"/>
              <a:buAutoNum type="arabicPeriod"/>
            </a:pPr>
            <a:r>
              <a:rPr lang="it-IT" altLang="it-IT" sz="2400" dirty="0">
                <a:solidFill>
                  <a:srgbClr val="0F0F0F"/>
                </a:solidFill>
                <a:latin typeface="Montserrat" panose="00000500000000000000" pitchFamily="2" charset="0"/>
              </a:rPr>
              <a:t>Valorizzazione degli stakeholders come partecipanti ai meccanismi decisionali dell’azienda.</a:t>
            </a:r>
          </a:p>
          <a:p>
            <a:pPr marL="514350" indent="-514350" algn="just">
              <a:buFont typeface="+mj-lt"/>
              <a:buAutoNum type="arabicPeriod"/>
            </a:pPr>
            <a:endParaRPr lang="it-IT" sz="2800" dirty="0">
              <a:latin typeface="Montserrat" panose="00000500000000000000" pitchFamily="2" charset="0"/>
            </a:endParaRPr>
          </a:p>
        </p:txBody>
      </p:sp>
      <p:sp>
        <p:nvSpPr>
          <p:cNvPr id="4" name="Segnaposto numero diapositiva 3">
            <a:extLst>
              <a:ext uri="{FF2B5EF4-FFF2-40B4-BE49-F238E27FC236}">
                <a16:creationId xmlns:a16="http://schemas.microsoft.com/office/drawing/2014/main" id="{B62D7F0B-9028-251B-0CED-8E7E639DA797}"/>
              </a:ext>
            </a:extLst>
          </p:cNvPr>
          <p:cNvSpPr>
            <a:spLocks noGrp="1"/>
          </p:cNvSpPr>
          <p:nvPr>
            <p:ph type="sldNum" sz="quarter" idx="12"/>
          </p:nvPr>
        </p:nvSpPr>
        <p:spPr/>
        <p:txBody>
          <a:bodyPr/>
          <a:lstStyle/>
          <a:p>
            <a:fld id="{5E7A164A-75E4-41BC-B794-304459768175}" type="slidenum">
              <a:rPr lang="it-IT" smtClean="0"/>
              <a:t>6</a:t>
            </a:fld>
            <a:endParaRPr lang="it-IT"/>
          </a:p>
        </p:txBody>
      </p:sp>
    </p:spTree>
    <p:extLst>
      <p:ext uri="{BB962C8B-B14F-4D97-AF65-F5344CB8AC3E}">
        <p14:creationId xmlns:p14="http://schemas.microsoft.com/office/powerpoint/2010/main" val="16617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3">
            <a:extLst>
              <a:ext uri="{FF2B5EF4-FFF2-40B4-BE49-F238E27FC236}">
                <a16:creationId xmlns:a16="http://schemas.microsoft.com/office/drawing/2014/main" id="{DE02E20A-D12D-48CC-895F-80EE07BC47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2057" y="590844"/>
            <a:ext cx="9069207" cy="56236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2661442E-52F4-5A30-21B2-79A5BE07FC1D}"/>
              </a:ext>
            </a:extLst>
          </p:cNvPr>
          <p:cNvSpPr>
            <a:spLocks noGrp="1"/>
          </p:cNvSpPr>
          <p:nvPr>
            <p:ph type="sldNum" sz="quarter" idx="12"/>
          </p:nvPr>
        </p:nvSpPr>
        <p:spPr/>
        <p:txBody>
          <a:bodyPr/>
          <a:lstStyle/>
          <a:p>
            <a:fld id="{5E7A164A-75E4-41BC-B794-304459768175}" type="slidenum">
              <a:rPr lang="it-IT" smtClean="0"/>
              <a:t>7</a:t>
            </a:fld>
            <a:endParaRPr lang="it-IT"/>
          </a:p>
        </p:txBody>
      </p:sp>
    </p:spTree>
    <p:extLst>
      <p:ext uri="{BB962C8B-B14F-4D97-AF65-F5344CB8AC3E}">
        <p14:creationId xmlns:p14="http://schemas.microsoft.com/office/powerpoint/2010/main" val="6083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C76BBD-17CF-4254-A012-1EBF08B2EBF8}"/>
              </a:ext>
            </a:extLst>
          </p:cNvPr>
          <p:cNvSpPr>
            <a:spLocks noGrp="1"/>
          </p:cNvSpPr>
          <p:nvPr>
            <p:ph type="title"/>
          </p:nvPr>
        </p:nvSpPr>
        <p:spPr/>
        <p:txBody>
          <a:bodyPr/>
          <a:lstStyle/>
          <a:p>
            <a:pPr algn="ctr"/>
            <a:r>
              <a:rPr lang="it-IT" dirty="0">
                <a:solidFill>
                  <a:schemeClr val="accent4"/>
                </a:solidFill>
                <a:latin typeface="Montserrat" panose="00000500000000000000" pitchFamily="2" charset="0"/>
              </a:rPr>
              <a:t>Chi sono gli stakeholders? </a:t>
            </a:r>
          </a:p>
        </p:txBody>
      </p:sp>
      <p:sp>
        <p:nvSpPr>
          <p:cNvPr id="4" name="Segnaposto contenuto 3">
            <a:extLst>
              <a:ext uri="{FF2B5EF4-FFF2-40B4-BE49-F238E27FC236}">
                <a16:creationId xmlns:a16="http://schemas.microsoft.com/office/drawing/2014/main" id="{893EBE75-BE06-49EE-BA4D-2E268C73A3C2}"/>
              </a:ext>
            </a:extLst>
          </p:cNvPr>
          <p:cNvSpPr>
            <a:spLocks noGrp="1"/>
          </p:cNvSpPr>
          <p:nvPr>
            <p:ph sz="half" idx="1"/>
          </p:nvPr>
        </p:nvSpPr>
        <p:spPr>
          <a:xfrm>
            <a:off x="959370" y="1548815"/>
            <a:ext cx="11108961" cy="1325564"/>
          </a:xfrm>
        </p:spPr>
        <p:txBody>
          <a:bodyPr/>
          <a:lstStyle/>
          <a:p>
            <a:pPr marL="0" indent="0">
              <a:buNone/>
            </a:pPr>
            <a:r>
              <a:rPr lang="it-IT" dirty="0">
                <a:latin typeface="Montserrat" panose="00000500000000000000" pitchFamily="2" charset="0"/>
              </a:rPr>
              <a:t>Sono soggetti che hanno un interesse specifico al buon funzionamento dell’impresa: </a:t>
            </a:r>
          </a:p>
        </p:txBody>
      </p:sp>
      <p:graphicFrame>
        <p:nvGraphicFramePr>
          <p:cNvPr id="6" name="Segnaposto contenuto 5">
            <a:extLst>
              <a:ext uri="{FF2B5EF4-FFF2-40B4-BE49-F238E27FC236}">
                <a16:creationId xmlns:a16="http://schemas.microsoft.com/office/drawing/2014/main" id="{758F5285-7987-4925-80C1-FDA900BD35A4}"/>
              </a:ext>
            </a:extLst>
          </p:cNvPr>
          <p:cNvGraphicFramePr>
            <a:graphicFrameLocks noGrp="1"/>
          </p:cNvGraphicFramePr>
          <p:nvPr>
            <p:ph sz="half" idx="2"/>
          </p:nvPr>
        </p:nvGraphicFramePr>
        <p:xfrm>
          <a:off x="959370" y="3642610"/>
          <a:ext cx="10515600" cy="2534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ccia in giù 2">
            <a:extLst>
              <a:ext uri="{FF2B5EF4-FFF2-40B4-BE49-F238E27FC236}">
                <a16:creationId xmlns:a16="http://schemas.microsoft.com/office/drawing/2014/main" id="{28C4810E-F28D-49EA-A272-767C59BF041F}"/>
              </a:ext>
            </a:extLst>
          </p:cNvPr>
          <p:cNvSpPr/>
          <p:nvPr/>
        </p:nvSpPr>
        <p:spPr>
          <a:xfrm>
            <a:off x="5571344" y="3121701"/>
            <a:ext cx="1049312" cy="824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8B57F87B-B658-2CA7-BA08-1BAF383985BF}"/>
              </a:ext>
            </a:extLst>
          </p:cNvPr>
          <p:cNvSpPr/>
          <p:nvPr/>
        </p:nvSpPr>
        <p:spPr>
          <a:xfrm>
            <a:off x="1954635" y="662730"/>
            <a:ext cx="9034943" cy="11828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Chi sono gli stakeholders? </a:t>
            </a:r>
          </a:p>
        </p:txBody>
      </p:sp>
      <p:sp>
        <p:nvSpPr>
          <p:cNvPr id="7" name="Segnaposto numero diapositiva 6">
            <a:extLst>
              <a:ext uri="{FF2B5EF4-FFF2-40B4-BE49-F238E27FC236}">
                <a16:creationId xmlns:a16="http://schemas.microsoft.com/office/drawing/2014/main" id="{11538A30-151F-4ACB-F7CD-7CF36E845E2C}"/>
              </a:ext>
            </a:extLst>
          </p:cNvPr>
          <p:cNvSpPr>
            <a:spLocks noGrp="1"/>
          </p:cNvSpPr>
          <p:nvPr>
            <p:ph type="sldNum" sz="quarter" idx="12"/>
          </p:nvPr>
        </p:nvSpPr>
        <p:spPr/>
        <p:txBody>
          <a:bodyPr/>
          <a:lstStyle/>
          <a:p>
            <a:fld id="{5E7A164A-75E4-41BC-B794-304459768175}" type="slidenum">
              <a:rPr lang="it-IT" smtClean="0"/>
              <a:t>8</a:t>
            </a:fld>
            <a:endParaRPr lang="it-IT"/>
          </a:p>
        </p:txBody>
      </p:sp>
    </p:spTree>
    <p:extLst>
      <p:ext uri="{BB962C8B-B14F-4D97-AF65-F5344CB8AC3E}">
        <p14:creationId xmlns:p14="http://schemas.microsoft.com/office/powerpoint/2010/main" val="363662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805D37-17A6-4806-A960-7C6D432B9A9E}"/>
              </a:ext>
            </a:extLst>
          </p:cNvPr>
          <p:cNvSpPr>
            <a:spLocks noGrp="1"/>
          </p:cNvSpPr>
          <p:nvPr>
            <p:ph type="title"/>
          </p:nvPr>
        </p:nvSpPr>
        <p:spPr>
          <a:xfrm>
            <a:off x="838201" y="345810"/>
            <a:ext cx="5120561" cy="1325563"/>
          </a:xfrm>
        </p:spPr>
        <p:txBody>
          <a:bodyPr>
            <a:normAutofit fontScale="90000"/>
          </a:bodyPr>
          <a:lstStyle/>
          <a:p>
            <a:r>
              <a:rPr lang="it-IT" sz="2400" dirty="0">
                <a:solidFill>
                  <a:srgbClr val="C00000"/>
                </a:solidFill>
                <a:latin typeface="Montserrat" panose="00000500000000000000" pitchFamily="2" charset="0"/>
              </a:rPr>
              <a:t>Perché è importante incoraggiare le imprese a operare in modo sostenibile</a:t>
            </a:r>
          </a:p>
        </p:txBody>
      </p:sp>
      <p:sp>
        <p:nvSpPr>
          <p:cNvPr id="3" name="Segnaposto contenuto 2">
            <a:extLst>
              <a:ext uri="{FF2B5EF4-FFF2-40B4-BE49-F238E27FC236}">
                <a16:creationId xmlns:a16="http://schemas.microsoft.com/office/drawing/2014/main" id="{56A2DF22-FE93-48B2-8ED9-DD12E7CC71A4}"/>
              </a:ext>
            </a:extLst>
          </p:cNvPr>
          <p:cNvSpPr>
            <a:spLocks noGrp="1"/>
          </p:cNvSpPr>
          <p:nvPr>
            <p:ph idx="1"/>
          </p:nvPr>
        </p:nvSpPr>
        <p:spPr>
          <a:xfrm>
            <a:off x="838201" y="1825625"/>
            <a:ext cx="5092194" cy="4351338"/>
          </a:xfrm>
        </p:spPr>
        <p:txBody>
          <a:bodyPr>
            <a:normAutofit lnSpcReduction="10000"/>
          </a:bodyPr>
          <a:lstStyle/>
          <a:p>
            <a:pPr algn="just"/>
            <a:r>
              <a:rPr lang="it-IT" sz="2000" dirty="0">
                <a:latin typeface="Montserrat" panose="00000500000000000000" pitchFamily="2" charset="0"/>
              </a:rPr>
              <a:t>Le emergenze climatiche, sociali e ambientali impongono di adottare delle misure a livello globale per conservare le risorse presenti sul pianeta. </a:t>
            </a:r>
          </a:p>
          <a:p>
            <a:pPr algn="just"/>
            <a:r>
              <a:rPr lang="it-IT" sz="2000" dirty="0">
                <a:latin typeface="Montserrat" panose="00000500000000000000" pitchFamily="2" charset="0"/>
              </a:rPr>
              <a:t>Queste misure necessitano anche dell’adozione di politiche aziendali che vadano al di là del solo ottenimento di un profitto e che tengano conto del rispetto dell’ambiente e dei diritti umani, inclusi quelli dei lavoratori e di tutti gli altri soggetti che operano lungo la «catena produttiva» (</a:t>
            </a:r>
            <a:r>
              <a:rPr lang="it-IT" sz="2000" i="1" dirty="0" err="1">
                <a:latin typeface="Montserrat" panose="00000500000000000000" pitchFamily="2" charset="0"/>
              </a:rPr>
              <a:t>value</a:t>
            </a:r>
            <a:r>
              <a:rPr lang="it-IT" sz="2000" i="1" dirty="0">
                <a:latin typeface="Montserrat" panose="00000500000000000000" pitchFamily="2" charset="0"/>
              </a:rPr>
              <a:t> chain</a:t>
            </a:r>
            <a:r>
              <a:rPr lang="it-IT" sz="2000" dirty="0">
                <a:latin typeface="Montserrat" panose="00000500000000000000" pitchFamily="2" charset="0"/>
              </a:rPr>
              <a:t>). </a:t>
            </a:r>
          </a:p>
        </p:txBody>
      </p:sp>
      <p:pic>
        <p:nvPicPr>
          <p:cNvPr id="5" name="Immagine 4" descr="Immagine che contiene terra, esterni, persona, verdura&#10;&#10;Descrizione generata automaticamente">
            <a:extLst>
              <a:ext uri="{FF2B5EF4-FFF2-40B4-BE49-F238E27FC236}">
                <a16:creationId xmlns:a16="http://schemas.microsoft.com/office/drawing/2014/main" id="{DD5B288F-ACEC-4A8C-8D6C-DB12F4DDA769}"/>
              </a:ext>
            </a:extLst>
          </p:cNvPr>
          <p:cNvPicPr>
            <a:picLocks noChangeAspect="1"/>
          </p:cNvPicPr>
          <p:nvPr/>
        </p:nvPicPr>
        <p:blipFill rotWithShape="1">
          <a:blip r:embed="rId2">
            <a:extLst>
              <a:ext uri="{28A0092B-C50C-407E-A947-70E740481C1C}">
                <a14:useLocalDpi xmlns:a14="http://schemas.microsoft.com/office/drawing/2010/main" val="0"/>
              </a:ext>
            </a:extLst>
          </a:blip>
          <a:srcRect l="27811" r="3030"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1" name="Immagine 10" descr="Immagine che contiene erba, persona, esterni, pianta&#10;&#10;Descrizione generata automaticamente">
            <a:extLst>
              <a:ext uri="{FF2B5EF4-FFF2-40B4-BE49-F238E27FC236}">
                <a16:creationId xmlns:a16="http://schemas.microsoft.com/office/drawing/2014/main" id="{DA401DF7-275A-401A-BB41-0D61C6AE7E60}"/>
              </a:ext>
            </a:extLst>
          </p:cNvPr>
          <p:cNvPicPr>
            <a:picLocks noChangeAspect="1"/>
          </p:cNvPicPr>
          <p:nvPr/>
        </p:nvPicPr>
        <p:blipFill rotWithShape="1">
          <a:blip r:embed="rId3">
            <a:extLst>
              <a:ext uri="{28A0092B-C50C-407E-A947-70E740481C1C}">
                <a14:useLocalDpi xmlns:a14="http://schemas.microsoft.com/office/drawing/2010/main" val="0"/>
              </a:ext>
            </a:extLst>
          </a:blip>
          <a:srcRect l="4610" r="9587"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Segnaposto numero diapositiva 3">
            <a:extLst>
              <a:ext uri="{FF2B5EF4-FFF2-40B4-BE49-F238E27FC236}">
                <a16:creationId xmlns:a16="http://schemas.microsoft.com/office/drawing/2014/main" id="{AD7843DB-1E2D-A7F2-DE55-8208BA37A4E7}"/>
              </a:ext>
            </a:extLst>
          </p:cNvPr>
          <p:cNvSpPr>
            <a:spLocks noGrp="1"/>
          </p:cNvSpPr>
          <p:nvPr>
            <p:ph type="sldNum" sz="quarter" idx="12"/>
          </p:nvPr>
        </p:nvSpPr>
        <p:spPr/>
        <p:txBody>
          <a:bodyPr/>
          <a:lstStyle/>
          <a:p>
            <a:fld id="{5E7A164A-75E4-41BC-B794-304459768175}" type="slidenum">
              <a:rPr lang="it-IT" smtClean="0"/>
              <a:t>9</a:t>
            </a:fld>
            <a:endParaRPr lang="it-IT"/>
          </a:p>
        </p:txBody>
      </p:sp>
    </p:spTree>
    <p:extLst>
      <p:ext uri="{BB962C8B-B14F-4D97-AF65-F5344CB8AC3E}">
        <p14:creationId xmlns:p14="http://schemas.microsoft.com/office/powerpoint/2010/main" val="2770086923"/>
      </p:ext>
    </p:extLst>
  </p:cSld>
  <p:clrMapOvr>
    <a:masterClrMapping/>
  </p:clrMapOvr>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291</TotalTime>
  <Words>3438</Words>
  <Application>Microsoft Macintosh PowerPoint</Application>
  <PresentationFormat>Widescreen</PresentationFormat>
  <Paragraphs>301</Paragraphs>
  <Slides>53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53</vt:i4>
      </vt:variant>
    </vt:vector>
  </HeadingPairs>
  <TitlesOfParts>
    <vt:vector size="60" baseType="lpstr">
      <vt:lpstr>Arial</vt:lpstr>
      <vt:lpstr>Calibri</vt:lpstr>
      <vt:lpstr>Century Gothic</vt:lpstr>
      <vt:lpstr>Colaborate-Light</vt:lpstr>
      <vt:lpstr>Montserrat</vt:lpstr>
      <vt:lpstr>Wingdings 3</vt:lpstr>
      <vt:lpstr>Sezione</vt:lpstr>
      <vt:lpstr>Presentazione standard di PowerPoint</vt:lpstr>
      <vt:lpstr>Programma dei lavori</vt:lpstr>
      <vt:lpstr>Presentazione standard di PowerPoint</vt:lpstr>
      <vt:lpstr>Che cos’è la sostenibilità dell’impresa?</vt:lpstr>
      <vt:lpstr>Cosa sONO i «fattori ESG»?</vt:lpstr>
      <vt:lpstr>Le finalità della responsabilità sociale di impresa o Corporate Social Responsibility</vt:lpstr>
      <vt:lpstr>Presentazione standard di PowerPoint</vt:lpstr>
      <vt:lpstr>Chi sono gli stakeholders? </vt:lpstr>
      <vt:lpstr>Perché è importante incoraggiare le imprese a operare in modo sostenibile</vt:lpstr>
      <vt:lpstr>La sostenibilità nei movimenti generazionali</vt:lpstr>
      <vt:lpstr>Presentazione standard di PowerPoint</vt:lpstr>
      <vt:lpstr>Gli obiettivi dell’Agenda 2030 delle Nazioni Unite per lo sviluppo sostenibile</vt:lpstr>
      <vt:lpstr>Il cammino verso la sostenibilità  a livello internazionale…</vt:lpstr>
      <vt:lpstr>Presentazione standard di PowerPoint</vt:lpstr>
      <vt:lpstr>Direttiva 2014/95/UE: Direttiva sulle informazioni non finanziarie (entrata in vigore nel 2018)</vt:lpstr>
      <vt:lpstr>2018: Piano d’azione della Commissione Europea per la finanza sostenibile</vt:lpstr>
      <vt:lpstr>2019: il Green Deal</vt:lpstr>
      <vt:lpstr>Il Regolamento sulla «Tassonomia UE» e sugli investimenti sostenibili (Reg. UE 2020/852)</vt:lpstr>
      <vt:lpstr>La rilevanza della sostenibilità nelle dichiarazioni degli investitori…</vt:lpstr>
      <vt:lpstr>… e degli amministratori</vt:lpstr>
      <vt:lpstr>….E in Italia?  La riforma costituzionale del 2022</vt:lpstr>
      <vt:lpstr>La definizione di contratto di società nel codice civile</vt:lpstr>
      <vt:lpstr>La tutela degli stakeholders</vt:lpstr>
      <vt:lpstr>Presentazione standard di PowerPoint</vt:lpstr>
      <vt:lpstr>Gli interessi «emergenti» degli stakeholders nei modelli di organizzazione…</vt:lpstr>
      <vt:lpstr>..nella «società benefit»..</vt:lpstr>
      <vt:lpstr>…e nelle informazioni di carattere non finanziario</vt:lpstr>
      <vt:lpstr>Il «successo sostenibile» nel nuovo Codice di Corporate Governance 2020</vt:lpstr>
      <vt:lpstr>Presentazione standard di PowerPoint</vt:lpstr>
      <vt:lpstr>Il «successo sostenibile» negli statuti delle società </vt:lpstr>
      <vt:lpstr>Qualche dato sulla sostenibilità delle società quotate italiane </vt:lpstr>
      <vt:lpstr>Società quotate italiane e fattori ESG</vt:lpstr>
      <vt:lpstr>Come si dimostra la “coscienza” di un’azienda?</vt:lpstr>
      <vt:lpstr>Come si dimostra la «coscienza» di un’azienda? </vt:lpstr>
      <vt:lpstr>Presentazione standard di PowerPoint</vt:lpstr>
      <vt:lpstr>Un settore nel quale l’agire dell’impresa si confronta con l’intelligenza artificiale è quello, centrale negli ultimi anni e destinato a progressiva implementazione, del monitoraggio e dell’informazione, con particolare riferimento alla rendicontazione sostenibile.</vt:lpstr>
      <vt:lpstr>Presentazione standard di PowerPoint</vt:lpstr>
      <vt:lpstr>D. lgs. 254/2016 :  Le informazioni di carattere non finanziario</vt:lpstr>
      <vt:lpstr>5 gennaio 2023: E’ entraTA in vigore la  Direttiva sul Corporate Sustainability Reporting cd. CSRD</vt:lpstr>
      <vt:lpstr>Gli obiettivi della CSRD</vt:lpstr>
      <vt:lpstr>Gli strumenti della CSRD</vt:lpstr>
      <vt:lpstr>Direttiva CSDDD Corporate Sustainability Due Diligence</vt:lpstr>
      <vt:lpstr>  A chi  si applica?  </vt:lpstr>
      <vt:lpstr>Che cosa prevede? </vt:lpstr>
      <vt:lpstr>Presentazione standard di PowerPoint</vt:lpstr>
      <vt:lpstr>Presentazione standard di PowerPoint</vt:lpstr>
      <vt:lpstr>Presentazione standard di PowerPoint</vt:lpstr>
      <vt:lpstr>Presentazione standard di PowerPoint</vt:lpstr>
      <vt:lpstr>4) LE BLOCKCHAIN POSSONO CREARE DIRITTO? </vt:lpstr>
      <vt:lpstr>5) NUOVI STRUMENTI GIURIDICI</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Mia Callegari</dc:creator>
  <cp:lastModifiedBy>Federica Pasquini</cp:lastModifiedBy>
  <cp:revision>26</cp:revision>
  <dcterms:created xsi:type="dcterms:W3CDTF">2023-06-23T08:46:05Z</dcterms:created>
  <dcterms:modified xsi:type="dcterms:W3CDTF">2024-05-27T10:46:35Z</dcterms:modified>
</cp:coreProperties>
</file>