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F9B"/>
    <a:srgbClr val="BECF42"/>
    <a:srgbClr val="E5454B"/>
    <a:srgbClr val="00622A"/>
    <a:srgbClr val="86603F"/>
    <a:srgbClr val="FFD50C"/>
    <a:srgbClr val="EE7272"/>
    <a:srgbClr val="E3333D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5473" autoAdjust="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1041-00F3-4AA7-9215-0A5E7A7DD234}" type="datetimeFigureOut">
              <a:rPr lang="it-IT" smtClean="0"/>
              <a:pPr/>
              <a:t>05/10/2020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A9B7-C3E5-48B7-B2D7-26B0BC68D6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6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C9D2087-53D3-BF40-B6C5-EAEB05442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 noChangeAspect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8000" y="35968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 flipH="1">
            <a:off x="-340948" y="6485360"/>
            <a:ext cx="1683350" cy="224057"/>
          </a:xfrm>
        </p:spPr>
        <p:txBody>
          <a:bodyPr/>
          <a:lstStyle/>
          <a:p>
            <a:fld id="{51541A12-46E9-4A3F-B36A-FAD7D0A3C1CF}" type="datetime1">
              <a:rPr lang="it-IT" smtClean="0"/>
              <a:pPr/>
              <a:t>05/10/2020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5C6F64-3921-C34E-959F-601BF7932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69" y="211756"/>
            <a:ext cx="2685662" cy="11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C645AEF-268B-496A-B418-DC856C112DDA}" type="datetime1">
              <a:rPr lang="it-IT" smtClean="0"/>
              <a:pPr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DE5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A93078C8-9F61-4270-865C-545DC3EAB4CB}" type="datetime1">
              <a:rPr lang="it-IT" smtClean="0"/>
              <a:pPr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866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25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A1C6008-06C0-48EF-92AD-2D8BE980B3E3}" type="datetime1">
              <a:rPr lang="it-IT" smtClean="0"/>
              <a:pPr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006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87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5E9F6806-5766-427D-AFC0-3C50D496BE5C}" type="datetime1">
              <a:rPr lang="it-IT" smtClean="0"/>
              <a:pPr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E54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0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BD2F5C41-928C-465E-928F-4A30B291D5FE}" type="datetime1">
              <a:rPr lang="it-IT" smtClean="0"/>
              <a:pPr/>
              <a:t>05/10/2020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BEC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0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74C0-EF0B-40BA-B7B5-0B45272EA818}" type="datetime1">
              <a:rPr lang="it-IT" smtClean="0"/>
              <a:pPr/>
              <a:t>05/10/2020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68213"/>
            <a:ext cx="12192000" cy="138950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01007"/>
            <a:ext cx="12182818" cy="1655762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Proff. Paola Sacchi e Pier Paolo </a:t>
            </a:r>
            <a:r>
              <a:rPr lang="it-IT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9182" y="3085600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2020/21</a:t>
            </a:r>
          </a:p>
          <a:p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 </a:t>
            </a:r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laurea </a:t>
            </a:r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Scienze internazionali – Antropologia culturale e Etnologia</a:t>
            </a:r>
            <a:endParaRPr lang="it-IT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6255" y="5860473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3238" y="1208591"/>
            <a:ext cx="82573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Oltre alla spedizione in Egitto, nella prima metà dell’Ottocento la Francia organizza due altre spedizioni scientifico-militari in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Morea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(regione della Grecia) e in Algeria.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Secondo Marie-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Nöelle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Bourguet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(1998) occorre pensare le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spedizioni come “dispositivi” che hanno generato attraverso le stesse azioni un discorso scientifico e un piano di dominazione sul Mediterraneo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«la loro realizzazione e il loro impiego sono allo stesso tempo un’operazione d’intervento e un’esperienza di conoscenza, che fabbricano con uno stesso movimento un sapere e un potere sui territori e sugli uomini ai quali si applicano». I due processi non sono separati e autonomi ma nemmeno l’uno subordinato all’altro, la conoscenza non è sempre e comunque al servizio della guerra e della dominazione.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tenga presente a questo proposito l’ideologia tardo-illuminista degli </a:t>
            </a:r>
            <a:r>
              <a:rPr lang="it-IT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idéologues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immagina una </a:t>
            </a:r>
            <a:r>
              <a:rPr lang="it-IT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scienza sociale al servizio dello stato ma con funzioni di critica e vigilanza nei confronti dello stesso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3237" y="290945"/>
            <a:ext cx="964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tre spedizioni come forme</a:t>
            </a:r>
            <a:r>
              <a:rPr lang="it-IT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conoscenza e potere 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14510" y="2017867"/>
            <a:ext cx="3241963" cy="25907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 smtClean="0"/>
              <a:t>Bourguet</a:t>
            </a:r>
            <a:r>
              <a:rPr lang="fr-FR" dirty="0" smtClean="0"/>
              <a:t> </a:t>
            </a:r>
            <a:r>
              <a:rPr lang="fr-FR" dirty="0"/>
              <a:t>M.-N., </a:t>
            </a:r>
            <a:r>
              <a:rPr lang="fr-FR" dirty="0" err="1"/>
              <a:t>Nordman</a:t>
            </a:r>
            <a:r>
              <a:rPr lang="fr-FR" dirty="0"/>
              <a:t> D., </a:t>
            </a:r>
            <a:r>
              <a:rPr lang="fr-FR" dirty="0" err="1"/>
              <a:t>Panayotopoulos</a:t>
            </a:r>
            <a:r>
              <a:rPr lang="fr-FR" dirty="0"/>
              <a:t> V., </a:t>
            </a:r>
            <a:r>
              <a:rPr lang="fr-FR" dirty="0" err="1"/>
              <a:t>Sinarellis</a:t>
            </a:r>
            <a:r>
              <a:rPr lang="fr-FR" dirty="0"/>
              <a:t> M. (a cura di) 1999, </a:t>
            </a:r>
            <a:r>
              <a:rPr lang="fr-FR" i="1" dirty="0"/>
              <a:t>Enquêtes en Méditerranée. Les expéditions françaises d’Égypte, de Morée et d’Algérie</a:t>
            </a:r>
            <a:r>
              <a:rPr lang="fr-FR" dirty="0"/>
              <a:t>, Athènes, Institut de recherches néo-helléniques/FNRS.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387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63236" y="5888182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dirty="0"/>
              <a:t>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3236" y="346364"/>
            <a:ext cx="9434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definizione di regione mediterranea tra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interazionismo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determinismo ambientale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90600" y="220933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dati sull’ambiente e le società raccolti durante le tre spedizioni scientifico-militari hanno costituito un materiale fondamentale per la definizione di una regione mediterranea unitaria.</a:t>
            </a:r>
          </a:p>
          <a:p>
            <a:pPr algn="just">
              <a:spcAft>
                <a:spcPts val="0"/>
              </a:spcAft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Prende così forma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un discorso scientifico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che si avvale del </a:t>
            </a:r>
            <a:r>
              <a:rPr lang="it-IT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contributo di discipline diverse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dalla botanica alla geografia alla filosofia, e che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si muove tra determinismo ambientale e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interazionismo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sociale.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ornice 5"/>
          <p:cNvSpPr/>
          <p:nvPr/>
        </p:nvSpPr>
        <p:spPr>
          <a:xfrm>
            <a:off x="7898179" y="1537854"/>
            <a:ext cx="3960000" cy="4003964"/>
          </a:xfrm>
          <a:prstGeom prst="fram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416635" y="2024666"/>
            <a:ext cx="2563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Bourguet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M.-N., </a:t>
            </a:r>
            <a:r>
              <a:rPr lang="fr-F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Lepetit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Nordman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D.,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Sinarellis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(a cura di) </a:t>
            </a: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L’invention 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scientifique de la </a:t>
            </a:r>
            <a:r>
              <a:rPr lang="fr-FR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Méditerranée: 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Égypte, Morée, Algérie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Éditions de l’École des Hautes Études en Sciences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Sociales, 1998.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1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07818" y="5874327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7818" y="264890"/>
            <a:ext cx="9693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contributo della botanica: il mare-ponte e la vegetazione uniforme 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7818" y="1184477"/>
            <a:ext cx="11850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 usare per primo, nel 1805, l’espressione «regione mediterranea» è stato uno studioso di botanica, </a:t>
            </a:r>
            <a:r>
              <a:rPr lang="it-IT" b="1" dirty="0" err="1"/>
              <a:t>Augustin-Pyramus</a:t>
            </a:r>
            <a:r>
              <a:rPr lang="it-IT" b="1" dirty="0"/>
              <a:t> de </a:t>
            </a:r>
            <a:r>
              <a:rPr lang="it-IT" b="1" dirty="0" err="1"/>
              <a:t>Candolle</a:t>
            </a:r>
            <a:r>
              <a:rPr lang="it-IT" dirty="0"/>
              <a:t>, che comparando le informazioni provenienti dall’Egitto e dai paesi </a:t>
            </a:r>
            <a:r>
              <a:rPr lang="it-IT" dirty="0" err="1"/>
              <a:t>nordmediterranei</a:t>
            </a:r>
            <a:r>
              <a:rPr lang="it-IT" dirty="0"/>
              <a:t> rilevava come la maggior parte delle specie vegetali identificate in territorio egiziano fosse presente anche sulle sponde europee e sottolineava quindi </a:t>
            </a:r>
            <a:r>
              <a:rPr lang="it-IT" b="1" dirty="0"/>
              <a:t>l’uniformità della vegetazione</a:t>
            </a:r>
            <a:r>
              <a:rPr lang="it-IT" dirty="0"/>
              <a:t> intorno al mar Mediterraneo. È questa continuità botanica a spingerlo a disegnare i confini fisici di «una </a:t>
            </a:r>
            <a:r>
              <a:rPr lang="it-IT" b="1" dirty="0"/>
              <a:t>regione mediterranea</a:t>
            </a:r>
            <a:r>
              <a:rPr lang="it-IT" dirty="0"/>
              <a:t> [che] comprende tutto il bacino geografico del Mediterraneo, e cioè la parte dell’Africa di qua dal Sahara e la parte dell’Europa separata dal Nord da una catena più o meno continua di montagne», in una rappresentazione che unisce il mare alle sue rive, facendone un </a:t>
            </a:r>
            <a:r>
              <a:rPr lang="it-IT" u="sng" dirty="0"/>
              <a:t>tutto omogeneo e autonomo</a:t>
            </a:r>
            <a:r>
              <a:rPr lang="it-IT" dirty="0"/>
              <a:t>, delimitato dalle montagne e dal </a:t>
            </a:r>
            <a:r>
              <a:rPr lang="it-IT" dirty="0" smtClean="0"/>
              <a:t>deserto. </a:t>
            </a:r>
            <a:endParaRPr lang="it-IT" dirty="0"/>
          </a:p>
          <a:p>
            <a:pPr algn="just"/>
            <a:r>
              <a:rPr lang="it-IT" dirty="0" smtClean="0"/>
              <a:t>Il mare non </a:t>
            </a:r>
            <a:r>
              <a:rPr lang="it-IT" dirty="0"/>
              <a:t>costituisce più, come era per gli autori antichi, una barriera al passaggio ma </a:t>
            </a:r>
            <a:r>
              <a:rPr lang="it-IT" dirty="0" smtClean="0"/>
              <a:t>è piuttosto </a:t>
            </a:r>
            <a:r>
              <a:rPr lang="it-IT" dirty="0"/>
              <a:t>un tratto d’unione, una via di comunicazione privilegiata tra le terre che vi si affacciano, un ponte che ha favorito attraverso i secoli viaggi, contatti e scambi a più livelli, a cominciare dal mondo vegetale</a:t>
            </a:r>
          </a:p>
          <a:p>
            <a:pPr algn="just"/>
            <a:r>
              <a:rPr lang="it-IT" dirty="0" smtClean="0"/>
              <a:t>Qualche </a:t>
            </a:r>
            <a:r>
              <a:rPr lang="it-IT" dirty="0"/>
              <a:t>decennio più tardi il geografo, botanico e antropologo fisico </a:t>
            </a:r>
            <a:r>
              <a:rPr lang="it-IT" b="1" dirty="0"/>
              <a:t>Jean </a:t>
            </a:r>
            <a:r>
              <a:rPr lang="it-IT" b="1" dirty="0" err="1"/>
              <a:t>Baptiste</a:t>
            </a:r>
            <a:r>
              <a:rPr lang="it-IT" b="1" dirty="0"/>
              <a:t> </a:t>
            </a:r>
            <a:r>
              <a:rPr lang="it-IT" b="1" dirty="0" err="1"/>
              <a:t>Bory</a:t>
            </a:r>
            <a:r>
              <a:rPr lang="it-IT" b="1" dirty="0"/>
              <a:t> de </a:t>
            </a:r>
            <a:r>
              <a:rPr lang="it-IT" b="1" dirty="0" smtClean="0"/>
              <a:t>Saint-Vincent</a:t>
            </a:r>
            <a:r>
              <a:rPr lang="it-IT" dirty="0" smtClean="0"/>
              <a:t>, </a:t>
            </a:r>
            <a:r>
              <a:rPr lang="it-IT" dirty="0"/>
              <a:t>confrontando le sue osservazioni in </a:t>
            </a:r>
            <a:r>
              <a:rPr lang="it-IT" dirty="0" smtClean="0"/>
              <a:t>Grecia </a:t>
            </a:r>
            <a:r>
              <a:rPr lang="it-IT" dirty="0"/>
              <a:t>e </a:t>
            </a:r>
            <a:r>
              <a:rPr lang="it-IT" dirty="0" smtClean="0"/>
              <a:t>Algeria con </a:t>
            </a:r>
            <a:r>
              <a:rPr lang="it-IT" dirty="0"/>
              <a:t>le memorie dei suoi soggiorni in Italia e Spagna, </a:t>
            </a:r>
            <a:r>
              <a:rPr lang="it-IT" dirty="0" smtClean="0"/>
              <a:t>riconosce </a:t>
            </a:r>
            <a:r>
              <a:rPr lang="it-IT" dirty="0"/>
              <a:t>nei paesi che si affacciano sul mare un </a:t>
            </a:r>
            <a:r>
              <a:rPr lang="it-IT" u="sng" dirty="0"/>
              <a:t>paesaggio comune</a:t>
            </a:r>
            <a:r>
              <a:rPr lang="it-IT" dirty="0"/>
              <a:t>, costituito dalla stessa vegetazione composita che è il risultato degli </a:t>
            </a:r>
            <a:r>
              <a:rPr lang="it-IT" u="sng" dirty="0"/>
              <a:t>scambi</a:t>
            </a:r>
            <a:r>
              <a:rPr lang="it-IT" dirty="0"/>
              <a:t> e del </a:t>
            </a:r>
            <a:r>
              <a:rPr lang="it-IT" u="sng" dirty="0"/>
              <a:t>clima omogeneo</a:t>
            </a:r>
            <a:r>
              <a:rPr lang="it-IT" dirty="0"/>
              <a:t>, e contribuendo in questo modo a costruire l’immagine di uno spazio mediterraneo unificato</a:t>
            </a:r>
            <a:r>
              <a:rPr lang="it-IT" dirty="0" smtClean="0"/>
              <a:t>.                 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720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35527" y="5832764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5527" y="401782"/>
            <a:ext cx="965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contributo della filosofia: M.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Chevalier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i sansimoniani 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9494" y="1704109"/>
            <a:ext cx="6262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Secondo quanto sostiene nel suo testo del 1832 (</a:t>
            </a:r>
            <a:r>
              <a:rPr lang="it-IT" i="1" dirty="0" err="1"/>
              <a:t>Système</a:t>
            </a:r>
            <a:r>
              <a:rPr lang="it-IT" i="1" dirty="0"/>
              <a:t> de la </a:t>
            </a:r>
            <a:r>
              <a:rPr lang="it-IT" i="1" dirty="0" err="1"/>
              <a:t>Méditerranée</a:t>
            </a:r>
            <a:r>
              <a:rPr lang="it-IT" dirty="0"/>
              <a:t>) uno dei principali esponenti del </a:t>
            </a:r>
            <a:r>
              <a:rPr lang="it-IT" b="1" dirty="0"/>
              <a:t>movimento sansimoniano</a:t>
            </a:r>
            <a:r>
              <a:rPr lang="it-IT" dirty="0"/>
              <a:t>, Michel </a:t>
            </a:r>
            <a:r>
              <a:rPr lang="it-IT" dirty="0" err="1"/>
              <a:t>Chevalier</a:t>
            </a:r>
            <a:r>
              <a:rPr lang="it-IT" dirty="0"/>
              <a:t>, la politica di civilizzazione, fondata sul progresso nelle comunicazioni e nei trasporti e sullo sviluppo dell’industria, condurrà alla creazione di un </a:t>
            </a:r>
            <a:r>
              <a:rPr lang="it-IT" i="1" u="sng" dirty="0"/>
              <a:t>sistema del Mediterraneo</a:t>
            </a:r>
            <a:r>
              <a:rPr lang="it-IT" dirty="0"/>
              <a:t> – sintesi mediana tra Occidente e Oriente, tra cristianità e islam – un nuovo soggetto e spazio politico che rinnoverà l’antica comunanza di civiltà nella regione Su questa base diventa possibile «sognare un’alleanza» in un destino comune contraddistinto da una nuova religione e dalla convivenza pacifica, un </a:t>
            </a:r>
            <a:r>
              <a:rPr lang="it-IT" b="1" dirty="0"/>
              <a:t>«letto nuziale» mediterraneo.</a:t>
            </a: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1520429"/>
            <a:ext cx="2263250" cy="360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75" y="1466430"/>
            <a:ext cx="2520000" cy="39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8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77091" y="5818909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091" y="360218"/>
            <a:ext cx="750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Hegel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il Mediterraneo matrice di civiltà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7092" y="231195"/>
            <a:ext cx="82711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it-IT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concezione “geopolitica” del sansimonismo si coglie l’influenza delle </a:t>
            </a:r>
            <a:r>
              <a:rPr lang="it-I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Lezioni sulla filosofia della storia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(1837) di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G.W.F. </a:t>
            </a:r>
            <a:r>
              <a:rPr lang="it-IT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Hegel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. Impegnato a individuare i fondamenti geografici della storia dello spirito, li trova proprio nel Mediterraneo, di cui offre una rappresentazione in sintonia con quella che negli stessi anni stanno elaborando i geografi francesi, incentrata sulla funzione-ponte del mare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Le tre parti del mondo [i tre continenti del Vecchio Mondo] hanno, così, un essenziale rapporto reciproco, e formano una totalità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. Ciò che esse hanno di eccellente è la loro posizione intorno a un mare, che costituisce il loro centro e una via di comunicazione. Ciò ha molta importanza. Per queste tre parti del mondo abbiamo </a:t>
            </a:r>
            <a:r>
              <a:rPr lang="it-IT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il Mediterraneo come elemento connettivo, ed esso costituisce senz’altro il punto centrale della storia del mondo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», è il suo asse centrale e matrice delle civiltà. </a:t>
            </a:r>
          </a:p>
          <a:p>
            <a:pPr algn="just"/>
            <a:r>
              <a:rPr lang="it-IT" dirty="0">
                <a:ea typeface="Times New Roman" panose="02020603050405020304" pitchFamily="18" charset="0"/>
              </a:rPr>
              <a:t>La parte settentrionale dell’Africa è «quella che è stata sempre in connessione con l’esterno», e questa prolungata relazione con i paesi europei spinge </a:t>
            </a:r>
            <a:r>
              <a:rPr lang="it-IT" dirty="0" err="1">
                <a:ea typeface="Times New Roman" panose="02020603050405020304" pitchFamily="18" charset="0"/>
              </a:rPr>
              <a:t>Hegel</a:t>
            </a:r>
            <a:r>
              <a:rPr lang="it-IT" dirty="0">
                <a:ea typeface="Times New Roman" panose="02020603050405020304" pitchFamily="18" charset="0"/>
              </a:rPr>
              <a:t> ad affermare che l’Africa settentrionale «dovrebbe essere aggregata all’Europa, secondo quanto, del resto, hanno testé tentato di fare, con successo, i Francesi</a:t>
            </a:r>
            <a:r>
              <a:rPr lang="it-IT" dirty="0" smtClean="0">
                <a:ea typeface="Times New Roman" panose="02020603050405020304" pitchFamily="18" charset="0"/>
              </a:rPr>
              <a:t>»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0" y="1122526"/>
            <a:ext cx="2476500" cy="32956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820149" y="4558145"/>
            <a:ext cx="3371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G.W.F. </a:t>
            </a:r>
            <a:r>
              <a:rPr lang="it-IT" sz="1400" dirty="0" err="1"/>
              <a:t>Hegel</a:t>
            </a:r>
            <a:r>
              <a:rPr lang="it-IT" sz="1400" dirty="0"/>
              <a:t> 1981, </a:t>
            </a:r>
            <a:r>
              <a:rPr lang="it-IT" sz="1400" i="1" dirty="0"/>
              <a:t>Lezioni sulla filosofia della storia</a:t>
            </a:r>
            <a:r>
              <a:rPr lang="it-IT" sz="1400" dirty="0" smtClean="0"/>
              <a:t>, </a:t>
            </a:r>
            <a:r>
              <a:rPr lang="it-IT" sz="1400" dirty="0"/>
              <a:t>Firenze, La Nuova Italia (ed. or. </a:t>
            </a:r>
            <a:r>
              <a:rPr lang="de-DE" sz="1400" i="1" dirty="0"/>
              <a:t>Vorlesungen über die Philosophie der Geschichte</a:t>
            </a:r>
            <a:r>
              <a:rPr lang="de-DE" sz="1400" dirty="0"/>
              <a:t>, Berlin, Duncker </a:t>
            </a:r>
            <a:r>
              <a:rPr lang="de-DE" sz="1400" dirty="0" smtClean="0"/>
              <a:t>Humblot,1837</a:t>
            </a:r>
            <a:r>
              <a:rPr lang="de-DE" sz="1400" dirty="0"/>
              <a:t>).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13414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1673" y="360218"/>
            <a:ext cx="947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contributo della geografia francese: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Élisée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Reclus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1673" y="816177"/>
            <a:ext cx="85621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lavoro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geografo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francese,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Élisée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Reclus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ripropone l’idea dell’unità mediterranea integrando la geografia botanica di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Candolle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la riflessione di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Hegel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Reclus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(1876) scrive infatti che: «senza questo mare di congiunzione tra le tre masse continentali dell’Europa, dell’Asia e dell’Africa, tra gli Ariani, i Semiti e i Berberi, senza questo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 agente mediatore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modera i climi di tutti i paesi rivieraschi e ne facilita così l’accesso, che porta le imbarcazioni e distribuisce le ricchezze, che mette i popoli in rapporto gli uni con gli altri, noi tutti Occidentali saremmo rimasti nella barbarie primitiva». </a:t>
            </a:r>
            <a:endParaRPr lang="it-IT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più avanti, indicando nel Mediterraneo la culla del commercio europeo,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Reclus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domanda: «Ora, cosa sono gli scambi, da un certo punto di vista, se non </a:t>
            </a:r>
            <a:r>
              <a:rPr lang="it-IT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l’incontro dei popoli su un terreno neutro di pace e di libertà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non la luce che si manifesta negli spiriti attraverso la comunicazione delle idee?». La sua risposta è che «ogni forma di litorale che favorisce le relazioni da popolo a popolo ha per questo stesso fatto aiutato lo sviluppo della civiltà», e che questo spiega perché «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l’asse della civiltà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così si può dire, si è confuso con l’asse centrale del Mediterraneo, dalle acque della Siria al golfo del Leone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13" y="1056834"/>
            <a:ext cx="2495631" cy="360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934013" y="4656834"/>
            <a:ext cx="3117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E. </a:t>
            </a:r>
            <a:r>
              <a:rPr lang="fr-FR" sz="1400" dirty="0" smtClean="0"/>
              <a:t>Reclus, </a:t>
            </a:r>
            <a:r>
              <a:rPr lang="fr-FR" sz="1400" i="1" dirty="0"/>
              <a:t>Nouvelle géographie universelle</a:t>
            </a:r>
            <a:r>
              <a:rPr lang="fr-FR" sz="1400" dirty="0"/>
              <a:t>, t. I (</a:t>
            </a:r>
            <a:r>
              <a:rPr lang="fr-FR" sz="1400" i="1" dirty="0"/>
              <a:t>L’Europe méridionale</a:t>
            </a:r>
            <a:r>
              <a:rPr lang="fr-FR" sz="1400" dirty="0"/>
              <a:t>), Paris, </a:t>
            </a:r>
            <a:r>
              <a:rPr lang="fr-FR" sz="1400" dirty="0" smtClean="0"/>
              <a:t>Hachette, 1876.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21673" y="5915891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1673" y="5860473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75564" y="1130534"/>
            <a:ext cx="6802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geografia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tedesca mette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l’accento sulle determinanti ambientali ma anche sulla storia di contatti e di influenze reciproche. Secondo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Theobald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Fisher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altro allievo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Carl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Ritter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autore negli stessi anni in cui scrive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Reclus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volumi sulla geografia dei paesi mediterranei, l’area mediterranea si presenta come una miscela di climi e di formazioni rocciose, di coltivazioni e di vegetazione naturale, di culture e di esperienze storiche che conferiscono alla regione caratteristiche comuni non legate a divisioni etniche o politiche. A descrivere il Mediterraneo nella sua totalità come regione e a proclamarne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«l’unità e singolarità geografica e culturale»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 però soprattutto Alfred </a:t>
            </a:r>
            <a:r>
              <a:rPr lang="it-IT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Philippson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 altro geografo tedesco, in un volume di sintesi pubblicato nel 1904 che si imporrà presto come testo di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riferimento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che sarà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 presente a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Braudel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de-DE" dirty="0" smtClean="0"/>
          </a:p>
          <a:p>
            <a:pPr algn="just">
              <a:spcAft>
                <a:spcPts val="0"/>
              </a:spcAft>
            </a:pPr>
            <a:r>
              <a:rPr lang="de-DE" dirty="0" smtClean="0"/>
              <a:t>A</a:t>
            </a:r>
            <a:r>
              <a:rPr lang="de-DE" dirty="0"/>
              <a:t>. </a:t>
            </a:r>
            <a:r>
              <a:rPr lang="de-DE" dirty="0" err="1"/>
              <a:t>Philippson</a:t>
            </a:r>
            <a:r>
              <a:rPr lang="de-DE" dirty="0"/>
              <a:t>, </a:t>
            </a:r>
            <a:r>
              <a:rPr lang="de-DE" i="1" dirty="0"/>
              <a:t>Das Mittelmeergebiet</a:t>
            </a:r>
            <a:r>
              <a:rPr lang="de-DE" dirty="0"/>
              <a:t>, Leipzig-Berlin, Teubner, 1904.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8655" y="401782"/>
            <a:ext cx="675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contributo della geografia tedesca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8655" y="1130534"/>
            <a:ext cx="45997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contributo della geografia tedesca incomincia con il lavoro di Carl </a:t>
            </a:r>
            <a:r>
              <a:rPr lang="it-IT" dirty="0" err="1" smtClean="0"/>
              <a:t>Ritter</a:t>
            </a:r>
            <a:r>
              <a:rPr lang="it-IT" dirty="0" smtClean="0"/>
              <a:t>, un </a:t>
            </a:r>
            <a:r>
              <a:rPr lang="it-IT" dirty="0"/>
              <a:t>collega di </a:t>
            </a:r>
            <a:r>
              <a:rPr lang="it-IT" dirty="0" err="1"/>
              <a:t>Hegel</a:t>
            </a:r>
            <a:r>
              <a:rPr lang="it-IT" dirty="0"/>
              <a:t> </a:t>
            </a:r>
            <a:r>
              <a:rPr lang="it-IT" dirty="0" smtClean="0"/>
              <a:t>all’Università </a:t>
            </a:r>
            <a:r>
              <a:rPr lang="it-IT" dirty="0"/>
              <a:t>di </a:t>
            </a:r>
            <a:r>
              <a:rPr lang="it-IT" dirty="0" smtClean="0"/>
              <a:t>Berlino, che nella sua definizione di una geografia fisica </a:t>
            </a:r>
            <a:r>
              <a:rPr lang="it-IT" dirty="0"/>
              <a:t>propone la nozione di “paesi costieri mediterranei” come sezione naturale del </a:t>
            </a:r>
            <a:r>
              <a:rPr lang="it-IT" dirty="0" smtClean="0"/>
              <a:t>mondo, influenzando la riflessione di </a:t>
            </a:r>
            <a:r>
              <a:rPr lang="it-IT" dirty="0" err="1" smtClean="0"/>
              <a:t>Hegel</a:t>
            </a:r>
            <a:r>
              <a:rPr lang="it-IT" dirty="0" smtClean="0"/>
              <a:t> e anche di </a:t>
            </a:r>
            <a:r>
              <a:rPr lang="it-IT" dirty="0" err="1" smtClean="0"/>
              <a:t>Reclus</a:t>
            </a:r>
            <a:r>
              <a:rPr lang="it-IT" dirty="0" smtClean="0"/>
              <a:t>, che fu allievo di </a:t>
            </a:r>
            <a:r>
              <a:rPr lang="it-IT" dirty="0" err="1"/>
              <a:t>R</a:t>
            </a:r>
            <a:r>
              <a:rPr lang="it-IT" dirty="0" err="1" smtClean="0"/>
              <a:t>itter</a:t>
            </a:r>
            <a:r>
              <a:rPr lang="it-IT" dirty="0" smtClean="0"/>
              <a:t> molto più tardi a Berlino.</a:t>
            </a:r>
            <a:endParaRPr lang="it-IT" dirty="0"/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C</a:t>
            </a:r>
            <a:r>
              <a:rPr lang="de-DE" dirty="0"/>
              <a:t>. Ritter, </a:t>
            </a:r>
            <a:r>
              <a:rPr lang="de-DE" i="1" dirty="0"/>
              <a:t>Erdkunde</a:t>
            </a:r>
            <a:r>
              <a:rPr lang="de-DE" dirty="0"/>
              <a:t>, vol. 1 (</a:t>
            </a:r>
            <a:r>
              <a:rPr lang="de-DE" i="1" dirty="0" err="1"/>
              <a:t>Africa</a:t>
            </a:r>
            <a:r>
              <a:rPr lang="de-DE" dirty="0"/>
              <a:t>), Berlin, Reimer, 1817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00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63236" y="5929745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3529" y="1462729"/>
            <a:ext cx="92271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Tornando alla geografia francese, quando si parla di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Vidal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Blache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del Mediterraneo, il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pensiero va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capitolo dei suoi </a:t>
            </a:r>
            <a:r>
              <a:rPr lang="it-IT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Principes</a:t>
            </a:r>
            <a:r>
              <a:rPr lang="it-IT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géographie</a:t>
            </a:r>
            <a:r>
              <a:rPr lang="it-IT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humaine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lui dedicato alle regioni mediterranee (1922). Ma in buona parte le sue idee fondamentali si ritrovano già in un articolo assai anteriore (1886) sui rapporti tra popolazione e clima sui bordi europei del Mediterraneo, nel quale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Vidal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molto insisteva sulle lunghe </a:t>
            </a:r>
            <a:r>
              <a:rPr lang="it-IT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siccità estive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principale tratto distintivo di questa zona: l’apparente generosità era un’illusione dietro la quale si celava una estrema durezza ambientale. </a:t>
            </a:r>
            <a:endParaRPr lang="it-IT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questo tratto comune, il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 secco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 dai faticosi </a:t>
            </a:r>
            <a:r>
              <a:rPr lang="it-IT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adattamenti, assai simili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ovunque, a cui costringeva gli abitanti – che il Mediterraneo traeva la sua unità, ed era da qui che i geografi dovevano partire per comprendere le società mediterranee.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Questa tesi di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Vidal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ritrova </a:t>
            </a:r>
            <a:r>
              <a:rPr lang="it-IT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base delle interpretazioni di </a:t>
            </a:r>
            <a:r>
              <a:rPr lang="it-IT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Braudel</a:t>
            </a:r>
            <a:r>
              <a:rPr lang="it-IT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del suo accento sulle determinanti geografiche della storia e dell’unità del Mediterraneo.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4691" y="332509"/>
            <a:ext cx="984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Vidal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Blache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l’unità climatica del Mediterraneo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9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91150-0A6F-47D2-967F-18CC4FCC205A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A40961-6FC9-4CC2-BDB5-60F4A54C81E3}"/>
              </a:ext>
            </a:extLst>
          </p:cNvPr>
          <p:cNvSpPr txBox="1">
            <a:spLocks/>
          </p:cNvSpPr>
          <p:nvPr/>
        </p:nvSpPr>
        <p:spPr>
          <a:xfrm>
            <a:off x="197667" y="6259145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2677D1-11EA-4653-9C88-1FF5DF9B2F64}"/>
              </a:ext>
            </a:extLst>
          </p:cNvPr>
          <p:cNvSpPr txBox="1"/>
          <p:nvPr/>
        </p:nvSpPr>
        <p:spPr>
          <a:xfrm>
            <a:off x="-27710" y="282337"/>
            <a:ext cx="9739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Lezione 4: </a:t>
            </a:r>
          </a:p>
          <a:p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origini della nozione di regione mediterranea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BD40C0-613A-4874-8B4F-F766B0777D5D}"/>
              </a:ext>
            </a:extLst>
          </p:cNvPr>
          <p:cNvSpPr txBox="1"/>
          <p:nvPr/>
        </p:nvSpPr>
        <p:spPr>
          <a:xfrm>
            <a:off x="368449" y="1131307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3210" y="2197118"/>
            <a:ext cx="117966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Sintesi e premessa:</a:t>
            </a:r>
          </a:p>
          <a:p>
            <a:pPr algn="just"/>
            <a:r>
              <a:rPr lang="it-IT" dirty="0"/>
              <a:t>L</a:t>
            </a:r>
            <a:r>
              <a:rPr lang="it-IT" dirty="0" smtClean="0"/>
              <a:t>e </a:t>
            </a:r>
            <a:r>
              <a:rPr lang="it-IT" dirty="0"/>
              <a:t>origini della nozione di regione </a:t>
            </a:r>
            <a:r>
              <a:rPr lang="it-IT" dirty="0" smtClean="0"/>
              <a:t>mediterranea sono anche quelle </a:t>
            </a:r>
            <a:r>
              <a:rPr lang="it-IT" dirty="0"/>
              <a:t>dell’antropologia culturale e del paradigma evoluzionista: </a:t>
            </a:r>
            <a:r>
              <a:rPr lang="it-IT" dirty="0" smtClean="0"/>
              <a:t>la </a:t>
            </a:r>
            <a:r>
              <a:rPr lang="it-IT" i="1" dirty="0" err="1"/>
              <a:t>Société</a:t>
            </a:r>
            <a:r>
              <a:rPr lang="it-IT" i="1" dirty="0"/>
              <a:t> </a:t>
            </a:r>
            <a:r>
              <a:rPr lang="it-IT" i="1" dirty="0" err="1"/>
              <a:t>des</a:t>
            </a:r>
            <a:r>
              <a:rPr lang="it-IT" i="1" dirty="0"/>
              <a:t> </a:t>
            </a:r>
            <a:r>
              <a:rPr lang="it-IT" i="1" dirty="0" err="1"/>
              <a:t>Observateurs</a:t>
            </a:r>
            <a:r>
              <a:rPr lang="it-IT" i="1" dirty="0"/>
              <a:t> de l’</a:t>
            </a:r>
            <a:r>
              <a:rPr lang="it-IT" i="1" dirty="0" err="1"/>
              <a:t>Homme</a:t>
            </a:r>
            <a:r>
              <a:rPr lang="it-IT" dirty="0"/>
              <a:t> nella Francia di fine </a:t>
            </a:r>
            <a:r>
              <a:rPr lang="it-IT" dirty="0" smtClean="0"/>
              <a:t>Settecento e le </a:t>
            </a:r>
            <a:r>
              <a:rPr lang="it-IT" dirty="0"/>
              <a:t>spedizioni scientifico-militari francesi in Egitto (1798-1801), Grecia (1829-1831) e Algeria (1839-1842</a:t>
            </a:r>
            <a:r>
              <a:rPr lang="it-IT" dirty="0" smtClean="0"/>
              <a:t>). </a:t>
            </a:r>
          </a:p>
          <a:p>
            <a:endParaRPr lang="it-IT" dirty="0"/>
          </a:p>
          <a:p>
            <a:pPr algn="just"/>
            <a:r>
              <a:rPr lang="it-IT" dirty="0"/>
              <a:t>Il Mediterraneo come regione unitaria è una costruzione scientifica realizzata non solo dagli storici e geografi della prima metà del Novecento (e in </a:t>
            </a:r>
            <a:r>
              <a:rPr lang="it-IT" dirty="0" smtClean="0"/>
              <a:t>particolare, come abbiamo visto, </a:t>
            </a:r>
            <a:r>
              <a:rPr lang="it-IT" dirty="0"/>
              <a:t>da F. </a:t>
            </a:r>
            <a:r>
              <a:rPr lang="it-IT" dirty="0" err="1"/>
              <a:t>Braudel</a:t>
            </a:r>
            <a:r>
              <a:rPr lang="it-IT" dirty="0"/>
              <a:t>) ma anche da altri scienziati nel corso di tutto l’Ottocento in un complesso intreccio con i progetti politici espansionistici della Francia.</a:t>
            </a:r>
          </a:p>
          <a:p>
            <a:pPr algn="just"/>
            <a:r>
              <a:rPr lang="it-IT" dirty="0"/>
              <a:t>Nella trama dei </a:t>
            </a:r>
            <a:r>
              <a:rPr lang="it-IT" dirty="0" err="1"/>
              <a:t>saperi</a:t>
            </a:r>
            <a:r>
              <a:rPr lang="it-IT" dirty="0"/>
              <a:t> che danno forma al costrutto dell’unità </a:t>
            </a:r>
            <a:r>
              <a:rPr lang="it-IT" dirty="0" smtClean="0"/>
              <a:t>mediterranea </a:t>
            </a:r>
            <a:r>
              <a:rPr lang="it-IT" dirty="0"/>
              <a:t>è possibile rintracciare un filo sottile che nel corso dell’Ottocento porterà alla definizione dell’antropologia culturale. I primi passi di questa disciplina possono quindi essere collocati in una cornice </a:t>
            </a:r>
            <a:r>
              <a:rPr lang="it-IT" dirty="0" smtClean="0"/>
              <a:t>mediterranea (e non soltanto in una esotica come si sostiene di solito).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525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F87BD-A8AF-4CC4-BC0A-439E1B0283E0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E20370E-1B29-4B5A-8D5B-6CCD2F37144C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826240-1EE6-4DEE-B135-F171CE860655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Francia 1798-99: due </a:t>
            </a: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 cruciali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F990E-EB22-440F-834E-4102C7B115E2}"/>
              </a:ext>
            </a:extLst>
          </p:cNvPr>
          <p:cNvSpPr txBox="1"/>
          <p:nvPr/>
        </p:nvSpPr>
        <p:spPr>
          <a:xfrm>
            <a:off x="382305" y="1530443"/>
            <a:ext cx="5949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Tra </a:t>
            </a:r>
            <a:r>
              <a:rPr lang="it-IT" sz="2000" dirty="0" smtClean="0"/>
              <a:t>l’avvio </a:t>
            </a:r>
            <a:r>
              <a:rPr lang="it-IT" sz="2000" dirty="0"/>
              <a:t>nel 1798 della spedizione </a:t>
            </a:r>
            <a:r>
              <a:rPr lang="it-IT" sz="2000" dirty="0" smtClean="0"/>
              <a:t>scientifico-militare </a:t>
            </a:r>
            <a:r>
              <a:rPr lang="it-IT" sz="2000" dirty="0"/>
              <a:t>in Egitto e la fondazione nel 1799 di </a:t>
            </a:r>
            <a:r>
              <a:rPr lang="it-IT" sz="2000" dirty="0" smtClean="0"/>
              <a:t>un’associazione esplicitamente </a:t>
            </a:r>
            <a:r>
              <a:rPr lang="it-IT" sz="2000" dirty="0"/>
              <a:t>impegnata ad approfondire lo studio dell’uomo, le connessioni sono molteplici e dense, a partire dagli uomini che parteciparono alle due imprese: </a:t>
            </a:r>
            <a:r>
              <a:rPr lang="it-IT" sz="2000" dirty="0" smtClean="0"/>
              <a:t>alcuni </a:t>
            </a:r>
            <a:r>
              <a:rPr lang="it-IT" sz="2000" dirty="0"/>
              <a:t>dei centocinquanta studiosi e tecnici reclutati da Napoleone </a:t>
            </a:r>
            <a:r>
              <a:rPr lang="it-IT" sz="2000" dirty="0" smtClean="0"/>
              <a:t>per accompagnare l’esercito alla volta dell’Egitto erano </a:t>
            </a:r>
            <a:r>
              <a:rPr lang="it-IT" sz="2000" dirty="0"/>
              <a:t>anche membri della </a:t>
            </a:r>
            <a:r>
              <a:rPr lang="it-IT" sz="2000" i="1" dirty="0" err="1"/>
              <a:t>Société</a:t>
            </a:r>
            <a:r>
              <a:rPr lang="it-IT" sz="2000" i="1" dirty="0"/>
              <a:t> </a:t>
            </a:r>
            <a:r>
              <a:rPr lang="it-IT" sz="2000" i="1" dirty="0" err="1"/>
              <a:t>des</a:t>
            </a:r>
            <a:r>
              <a:rPr lang="it-IT" sz="2000" i="1" dirty="0"/>
              <a:t> </a:t>
            </a:r>
            <a:r>
              <a:rPr lang="it-IT" sz="2000" i="1" dirty="0" err="1"/>
              <a:t>Observateurs</a:t>
            </a:r>
            <a:r>
              <a:rPr lang="it-IT" sz="2000" i="1" dirty="0"/>
              <a:t> de l’</a:t>
            </a:r>
            <a:r>
              <a:rPr lang="it-IT" sz="2000" i="1" dirty="0" err="1"/>
              <a:t>Homme</a:t>
            </a:r>
            <a:r>
              <a:rPr lang="it-IT" sz="2000" dirty="0"/>
              <a:t>, ma </a:t>
            </a:r>
            <a:r>
              <a:rPr lang="it-IT" sz="2000" dirty="0" smtClean="0"/>
              <a:t>questo è solo un primo elemento.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1258975"/>
            <a:ext cx="3852611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FB984-EC62-4468-AFB3-25D582FB1DF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2D9AA4E-E2C6-411F-BB55-82CC1BE57469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632976-9C63-499E-995F-6595CC625DDA}"/>
              </a:ext>
            </a:extLst>
          </p:cNvPr>
          <p:cNvSpPr txBox="1"/>
          <p:nvPr/>
        </p:nvSpPr>
        <p:spPr>
          <a:xfrm>
            <a:off x="0" y="282337"/>
            <a:ext cx="985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repubblica francese e una scienza al servizio della società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7AEBBA-7499-4324-AB63-F36F09D32CF9}"/>
              </a:ext>
            </a:extLst>
          </p:cNvPr>
          <p:cNvSpPr txBox="1"/>
          <p:nvPr/>
        </p:nvSpPr>
        <p:spPr>
          <a:xfrm>
            <a:off x="241152" y="1195811"/>
            <a:ext cx="76710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Gli uomini di scienza al seguito dell’Armata d’Oriente e i membri della </a:t>
            </a:r>
            <a:r>
              <a:rPr lang="it-IT" i="1" dirty="0" err="1"/>
              <a:t>Société</a:t>
            </a:r>
            <a:r>
              <a:rPr lang="it-IT" dirty="0"/>
              <a:t> devono essere inseriti nel particolare clima intellettuale e politico degli ultimi anni del Settecento in Francia, di cui furono protagonisti quegli scienziati e filosofi, eredi dell’illuminismo dell’</a:t>
            </a:r>
            <a:r>
              <a:rPr lang="it-IT" i="1" dirty="0" err="1"/>
              <a:t>Encyclopédie</a:t>
            </a:r>
            <a:r>
              <a:rPr lang="it-IT" dirty="0"/>
              <a:t>, che più tardi Napoleone avrebbe stigmatizzato con il nome di </a:t>
            </a:r>
            <a:r>
              <a:rPr lang="it-IT" i="1" dirty="0" err="1" smtClean="0"/>
              <a:t>idéologues</a:t>
            </a:r>
            <a:r>
              <a:rPr lang="it-IT" dirty="0" smtClean="0"/>
              <a:t>. </a:t>
            </a:r>
          </a:p>
          <a:p>
            <a:pPr algn="just"/>
            <a:r>
              <a:rPr lang="it-IT" dirty="0" smtClean="0"/>
              <a:t>All’indomani </a:t>
            </a:r>
            <a:r>
              <a:rPr lang="it-IT" dirty="0"/>
              <a:t>della rivoluzione, la neonata repubblica si ritrovò impegnata in un progetto di ricostruzione della società secondo ragione: gli studiosi furono ufficialmente incaricati di realizzare una scienza al servizio della società, che doveva giungere a elaborare </a:t>
            </a:r>
            <a:r>
              <a:rPr lang="it-IT" u="sng" dirty="0"/>
              <a:t>il piano di una società perfetta</a:t>
            </a:r>
            <a:r>
              <a:rPr lang="it-IT" dirty="0"/>
              <a:t>, un sistema universale. </a:t>
            </a:r>
            <a:endParaRPr lang="it-IT" dirty="0" smtClean="0"/>
          </a:p>
          <a:p>
            <a:pPr algn="just"/>
            <a:r>
              <a:rPr lang="it-IT" dirty="0" smtClean="0"/>
              <a:t>Gli </a:t>
            </a:r>
            <a:r>
              <a:rPr lang="it-IT" i="1" dirty="0" err="1"/>
              <a:t>idéologues</a:t>
            </a:r>
            <a:r>
              <a:rPr lang="it-IT" dirty="0"/>
              <a:t> erano convinti che il presupposto per poter costruire questo ordine razionale perfetto fosse la descrizione corretta e accurata di tutte le forme di umanità, in modo che si potessero cogliere nella variabilità gli elementi </a:t>
            </a:r>
            <a:r>
              <a:rPr lang="it-IT" dirty="0" smtClean="0"/>
              <a:t>immutabili utili a tale costruzione.</a:t>
            </a:r>
          </a:p>
          <a:p>
            <a:pPr algn="just"/>
            <a:r>
              <a:rPr lang="it-IT" sz="1400" dirty="0" smtClean="0"/>
              <a:t>S</a:t>
            </a:r>
            <a:r>
              <a:rPr lang="it-IT" sz="1400" dirty="0"/>
              <a:t>. Moravia, </a:t>
            </a:r>
            <a:r>
              <a:rPr lang="it-IT" sz="1400" i="1" dirty="0"/>
              <a:t>Il pensiero degli </a:t>
            </a:r>
            <a:r>
              <a:rPr lang="it-IT" sz="1400" dirty="0" err="1"/>
              <a:t>idéologues</a:t>
            </a:r>
            <a:r>
              <a:rPr lang="it-IT" sz="1400" i="1" dirty="0"/>
              <a:t>: scienza e filosofia in Francia, 1780-1815</a:t>
            </a:r>
            <a:r>
              <a:rPr lang="it-IT" sz="1400" dirty="0"/>
              <a:t>, Firenze, La Nuova Italia,1974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36443"/>
            <a:ext cx="2819400" cy="432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8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D0C87-7EEF-445A-B274-D70AC6B5FE3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3B54174-EBA3-4C72-8B30-772941404A9D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D5F10E-50F4-4326-9914-0CBFEFF1875B}"/>
              </a:ext>
            </a:extLst>
          </p:cNvPr>
          <p:cNvSpPr txBox="1"/>
          <p:nvPr/>
        </p:nvSpPr>
        <p:spPr>
          <a:xfrm>
            <a:off x="0" y="282337"/>
            <a:ext cx="9822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Société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observateurs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l’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homme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viaggio e l’osservazione da vicino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346584-B317-4747-94F7-DF50B95DF597}"/>
              </a:ext>
            </a:extLst>
          </p:cNvPr>
          <p:cNvSpPr txBox="1"/>
          <p:nvPr/>
        </p:nvSpPr>
        <p:spPr>
          <a:xfrm>
            <a:off x="368449" y="1199959"/>
            <a:ext cx="77849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gruppo numeroso di filosofi ma anche naturalisti, medici, linguisti, geografi e viaggiatori che si riunirono nella </a:t>
            </a:r>
            <a:r>
              <a:rPr lang="it-IT" i="1" dirty="0" err="1"/>
              <a:t>Société</a:t>
            </a:r>
            <a:r>
              <a:rPr lang="it-IT" i="1" dirty="0"/>
              <a:t> </a:t>
            </a:r>
            <a:r>
              <a:rPr lang="it-IT" i="1" dirty="0" err="1"/>
              <a:t>des</a:t>
            </a:r>
            <a:r>
              <a:rPr lang="it-IT" i="1" dirty="0"/>
              <a:t> </a:t>
            </a:r>
            <a:r>
              <a:rPr lang="it-IT" i="1" dirty="0" err="1"/>
              <a:t>Observateurs</a:t>
            </a:r>
            <a:r>
              <a:rPr lang="it-IT" i="1" dirty="0"/>
              <a:t> de l’</a:t>
            </a:r>
            <a:r>
              <a:rPr lang="it-IT" i="1" dirty="0" err="1"/>
              <a:t>Homme</a:t>
            </a:r>
            <a:r>
              <a:rPr lang="it-IT" dirty="0"/>
              <a:t> aveva infatti individuato esplicitamente come proprio metodo di studio </a:t>
            </a:r>
            <a:r>
              <a:rPr lang="it-IT" u="sng" dirty="0"/>
              <a:t>il viaggio e l’osservazione da vicino</a:t>
            </a:r>
            <a:r>
              <a:rPr lang="it-IT" dirty="0"/>
              <a:t> dell’essere umano «in tutti i differenti aspetti della sua vita» e come scopo </a:t>
            </a:r>
            <a:r>
              <a:rPr lang="it-IT" b="1" dirty="0"/>
              <a:t>la rilevazione, attraverso tale osservazione, delle differenze fisiche, linguistiche, sociali e culturali</a:t>
            </a:r>
            <a:r>
              <a:rPr lang="it-IT" dirty="0"/>
              <a:t>.</a:t>
            </a:r>
          </a:p>
          <a:p>
            <a:pPr algn="just"/>
            <a:r>
              <a:rPr lang="it-IT" dirty="0" smtClean="0"/>
              <a:t>Secondo il </a:t>
            </a:r>
            <a:r>
              <a:rPr lang="it-IT" dirty="0"/>
              <a:t>filosofo, linguista e uomo politico Joseph Marie de </a:t>
            </a:r>
            <a:r>
              <a:rPr lang="it-IT" dirty="0" err="1" smtClean="0"/>
              <a:t>Gérando</a:t>
            </a:r>
            <a:r>
              <a:rPr lang="it-IT" dirty="0" smtClean="0"/>
              <a:t> </a:t>
            </a:r>
            <a:r>
              <a:rPr lang="it-IT" dirty="0"/>
              <a:t>si trattava di costruire «</a:t>
            </a:r>
            <a:r>
              <a:rPr lang="it-IT" u="sng" dirty="0"/>
              <a:t>un’esatta scala dei vari gradi di incivilimento</a:t>
            </a:r>
            <a:r>
              <a:rPr lang="it-IT" dirty="0"/>
              <a:t> e assegnare a ognuno di questi gradi le proprietà che lo caratterizzano».</a:t>
            </a:r>
          </a:p>
          <a:p>
            <a:pPr algn="just"/>
            <a:r>
              <a:rPr lang="it-IT" dirty="0"/>
              <a:t>Per legittimare in particolare lo studio delle società primitive – in quanto avrebbe consentito di individuare più facilmente </a:t>
            </a:r>
            <a:r>
              <a:rPr lang="it-IT" dirty="0" smtClean="0"/>
              <a:t>le leggi </a:t>
            </a:r>
            <a:r>
              <a:rPr lang="it-IT" dirty="0"/>
              <a:t>della natura umana – Louis-François </a:t>
            </a:r>
            <a:r>
              <a:rPr lang="it-IT" dirty="0" err="1"/>
              <a:t>Jauffret</a:t>
            </a:r>
            <a:r>
              <a:rPr lang="it-IT" dirty="0"/>
              <a:t> nell’introduzione alle memorie della </a:t>
            </a:r>
            <a:r>
              <a:rPr lang="it-IT" i="1" dirty="0" err="1"/>
              <a:t>Société</a:t>
            </a:r>
            <a:r>
              <a:rPr lang="it-IT" dirty="0"/>
              <a:t>, di cui era stato fondatore e segretario, </a:t>
            </a:r>
            <a:r>
              <a:rPr lang="it-IT" dirty="0" smtClean="0"/>
              <a:t>sottolinea </a:t>
            </a:r>
            <a:r>
              <a:rPr lang="it-IT" dirty="0"/>
              <a:t>che «le osservazioni dei navigatori sugli abitanti attuali di diverse regioni possono fornire lumi preziosi sulle prime epoche della storia del genere umano</a:t>
            </a:r>
            <a:r>
              <a:rPr lang="it-IT" dirty="0" smtClean="0"/>
              <a:t>» (Moravia 1974).</a:t>
            </a:r>
          </a:p>
          <a:p>
            <a:pPr algn="just"/>
            <a:r>
              <a:rPr lang="it-IT" sz="1400" dirty="0"/>
              <a:t>U. Fabietti, </a:t>
            </a:r>
            <a:r>
              <a:rPr lang="it-IT" sz="1400" i="1" dirty="0"/>
              <a:t>Storia dell’antropologia</a:t>
            </a:r>
            <a:r>
              <a:rPr lang="it-IT" sz="1400" dirty="0"/>
              <a:t>, Bologna, Zanichelli, </a:t>
            </a:r>
            <a:r>
              <a:rPr lang="it-IT" sz="1400" dirty="0" smtClean="0"/>
              <a:t>2011</a:t>
            </a:r>
            <a:endParaRPr lang="it-IT" sz="1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854926" y="1131306"/>
            <a:ext cx="2122457" cy="234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99" y="3602431"/>
            <a:ext cx="142389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82337"/>
            <a:ext cx="796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gradi di civiltà e la missione civilizzatrice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99FC27-69F9-44E9-BC6D-315AC5994CC7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975BDD-81D4-4393-A279-371977DC3842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1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151FA4-0FF2-4823-B20B-CCA58ADA0C43}"/>
              </a:ext>
            </a:extLst>
          </p:cNvPr>
          <p:cNvSpPr txBox="1"/>
          <p:nvPr/>
        </p:nvSpPr>
        <p:spPr>
          <a:xfrm>
            <a:off x="368449" y="1131307"/>
            <a:ext cx="8540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Nella prospettiva di costruire un sistema sociale razionale e quindi universale, fondato sull’unità culturale e valido per tutta l’umanità, l’obiettivo prioritario era acquisire attraverso la conoscenza scientifica gli elementi necessari a favorire lo sviluppo delle altre società. </a:t>
            </a:r>
            <a:endParaRPr lang="it-IT" dirty="0" smtClean="0"/>
          </a:p>
          <a:p>
            <a:pPr algn="just"/>
            <a:r>
              <a:rPr lang="it-IT" dirty="0" smtClean="0"/>
              <a:t>Questo </a:t>
            </a:r>
            <a:r>
              <a:rPr lang="it-IT" dirty="0"/>
              <a:t>compito </a:t>
            </a:r>
            <a:r>
              <a:rPr lang="it-IT" u="sng" dirty="0"/>
              <a:t>di promozione della civiltà</a:t>
            </a:r>
            <a:r>
              <a:rPr lang="it-IT" dirty="0"/>
              <a:t> acquista maggior forza e significato alla luce dei valori che la Rivoluzione ha affermato: condividere con tutti gli uomini la conquista dei grandi ideali, soprattutto della libertà, è un imperativo che spinge a dar vita ad azioni e progetti di liberazione dall’oppressione. </a:t>
            </a:r>
            <a:endParaRPr lang="it-IT" dirty="0" smtClean="0"/>
          </a:p>
          <a:p>
            <a:pPr algn="just"/>
            <a:r>
              <a:rPr lang="it-IT" dirty="0" smtClean="0"/>
              <a:t>In </a:t>
            </a:r>
            <a:r>
              <a:rPr lang="it-IT" dirty="0"/>
              <a:t>questo modo gli </a:t>
            </a:r>
            <a:r>
              <a:rPr lang="it-IT" i="1" dirty="0" err="1"/>
              <a:t>idéologues</a:t>
            </a:r>
            <a:r>
              <a:rPr lang="it-IT" dirty="0"/>
              <a:t> si fanno propugnatori di un «</a:t>
            </a:r>
            <a:r>
              <a:rPr lang="it-IT" b="1" dirty="0"/>
              <a:t>nuovo modello coloniale impregnato di umanesimo», </a:t>
            </a:r>
            <a:r>
              <a:rPr lang="it-IT" dirty="0"/>
              <a:t>che ha l’obiettivo di far partecipare tutti ai benefici della civiltà perfetta presentando «la colonizzazione non in termini di sfruttamento o sottomissione di un popolo all’altro, ma come una valorizzazione delle ricchezze per un profitto comune […] il miglioramento futuro delle sorti dell’umanità»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7" name="Cornice 6"/>
          <p:cNvSpPr/>
          <p:nvPr/>
        </p:nvSpPr>
        <p:spPr>
          <a:xfrm>
            <a:off x="8908473" y="1995055"/>
            <a:ext cx="3096421" cy="2951018"/>
          </a:xfrm>
          <a:prstGeom prst="frame">
            <a:avLst/>
          </a:prstGeom>
          <a:solidFill>
            <a:srgbClr val="DE5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Bret </a:t>
            </a:r>
            <a:r>
              <a:rPr lang="fr-FR" dirty="0">
                <a:solidFill>
                  <a:schemeClr val="tx1"/>
                </a:solidFill>
              </a:rPr>
              <a:t>P. (a cura di) 1999, </a:t>
            </a:r>
            <a:r>
              <a:rPr lang="fr-FR" i="1" dirty="0">
                <a:solidFill>
                  <a:schemeClr val="tx1"/>
                </a:solidFill>
              </a:rPr>
              <a:t>L’expédition d’Égypte, une entreprise des Lumières, 1798-1801</a:t>
            </a:r>
            <a:r>
              <a:rPr lang="fr-FR" dirty="0">
                <a:solidFill>
                  <a:schemeClr val="tx1"/>
                </a:solidFill>
              </a:rPr>
              <a:t>, Paris, Académie des Sciences.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1673" y="5818909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dirty="0" smtClean="0"/>
              <a:t>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0108" y="164146"/>
            <a:ext cx="9490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spedizione in Egitto e la presunta “degenerazione” dovuta </a:t>
            </a: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ll’islam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1673" y="1577310"/>
            <a:ext cx="9725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uesti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intellettuali concepiscono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l’Egitto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negli stessi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termini con cui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si esprime Napoleone per descriverlo in un comunicato al Direttorio – «è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difficile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vedere una terra più fertile e un popolo più miserabile, più ignorante o più abbrutito» –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secondo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una prospettiva che legittima l’intervento armato con l’obiettivo di «riportare sulle rive selvagge del Nilo la conoscenza e le Arti che sono il principio della civiltà e della grandezza dei popoli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endParaRPr lang="it-IT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L’obiettivo ultimo, nelle parole del matematico Fourier, è rimediare al fatto che «quella terra che ha trasmesso le proprie conoscenze a tante nazioni è oggi ricaduta nella barbarie».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Secondo questi intellettuali (e non solo) la presunta “degenerazione”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conseguente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arretratezza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dell’Egitto negli anni della </a:t>
            </a:r>
            <a:r>
              <a:rPr lang="it-IT" smtClean="0">
                <a:ea typeface="Times New Roman" panose="02020603050405020304" pitchFamily="18" charset="0"/>
                <a:cs typeface="Times New Roman" panose="02020603050405020304" pitchFamily="18" charset="0"/>
              </a:rPr>
              <a:t>spedizione napoleonica sarebbero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il prodotto della sua deviazione dalla linea del progresso universale a causa del fanatismo e del dispotismo islamico, incarnato quest’ultimo nel governo della dinastia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mamelucca. </a:t>
            </a:r>
            <a:endParaRPr lang="it-IT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9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6982" y="5874327"/>
            <a:ext cx="400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dirty="0"/>
              <a:t> </a:t>
            </a:r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58919" y="1354843"/>
            <a:ext cx="70949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La divergenza dell’Egitto deve essere ricomposta per liberare il popolo dall’oppressione e rigenerare la società riallacciando le fila con il lontano passato dei faraoni e con la sua grandezza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Si tratta di un’opera di </a:t>
            </a:r>
            <a:r>
              <a:rPr lang="it-IT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“distruzione creativa”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che il pensiero degli </a:t>
            </a:r>
            <a:r>
              <a:rPr lang="it-I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idéologues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riconosce come 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necessaria. </a:t>
            </a:r>
          </a:p>
          <a:p>
            <a:pPr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vi è alcuna considerazione per «l’antica dottrina dell’Oriente» – oscura e dominata dalla superstizione e dal fatalismo, senza interesse alcuno per il buon governo – e per l’Egitto islamico contemporaneo che su questa dottrina si fonda; l’attenzione è rivolta alle tracce monumentali ed eterne della civiltà egizia. Schizzi, illustrazioni e mappe intendono coglierle e riprodurle per offrire la possibilità ai lettori europei di vedere </a:t>
            </a:r>
            <a:r>
              <a:rPr lang="it-IT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il “vero” Egitto,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ripulito dai secolari depositi e dalle incrostazioni del dispotismo orientale.</a:t>
            </a:r>
            <a:endParaRPr lang="it-IT" dirty="0">
              <a:ea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2509" y="332509"/>
            <a:ext cx="898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rigenerazione dell’Egitto a opera della Francia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rgamena 1 5"/>
          <p:cNvSpPr/>
          <p:nvPr/>
        </p:nvSpPr>
        <p:spPr>
          <a:xfrm>
            <a:off x="8153400" y="1354842"/>
            <a:ext cx="3708000" cy="3693319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/>
              <a:t>Description de l’Égypte,</a:t>
            </a:r>
            <a:r>
              <a:rPr lang="fr-FR" i="1" dirty="0"/>
              <a:t> ou Recueil des observations et des recherches qui ont été faites en Égypte</a:t>
            </a:r>
            <a:r>
              <a:rPr lang="fr-FR" dirty="0"/>
              <a:t> </a:t>
            </a:r>
            <a:r>
              <a:rPr lang="fr-FR" i="1" dirty="0"/>
              <a:t>pendant l’expédition de l’armée française</a:t>
            </a:r>
            <a:r>
              <a:rPr lang="fr-FR" dirty="0"/>
              <a:t>, Paris, Imprimerie royale, 1809-1822, </a:t>
            </a:r>
            <a:endParaRPr lang="fr-FR" dirty="0" smtClean="0"/>
          </a:p>
          <a:p>
            <a:r>
              <a:rPr lang="fr-FR" dirty="0" err="1" smtClean="0"/>
              <a:t>opera</a:t>
            </a:r>
            <a:r>
              <a:rPr lang="fr-FR" dirty="0" smtClean="0"/>
              <a:t> </a:t>
            </a:r>
            <a:r>
              <a:rPr lang="fr-FR" dirty="0"/>
              <a:t>in 22 </a:t>
            </a:r>
            <a:r>
              <a:rPr lang="fr-FR" dirty="0" err="1"/>
              <a:t>volumi</a:t>
            </a:r>
            <a:r>
              <a:rPr lang="fr-FR" dirty="0"/>
              <a:t> </a:t>
            </a:r>
            <a:r>
              <a:rPr lang="fr-FR" dirty="0" err="1"/>
              <a:t>pubblicata</a:t>
            </a:r>
            <a:r>
              <a:rPr lang="fr-FR" dirty="0"/>
              <a:t> a cura di E. F. Jomard. </a:t>
            </a:r>
            <a:r>
              <a:rPr lang="it-IT" dirty="0" smtClean="0"/>
              <a:t>(</a:t>
            </a:r>
            <a:r>
              <a:rPr lang="it-IT" dirty="0"/>
              <a:t>vedi il sito http//:descegy.bibalex.org)</a:t>
            </a:r>
          </a:p>
        </p:txBody>
      </p:sp>
    </p:spTree>
    <p:extLst>
      <p:ext uri="{BB962C8B-B14F-4D97-AF65-F5344CB8AC3E}">
        <p14:creationId xmlns:p14="http://schemas.microsoft.com/office/powerpoint/2010/main" val="58832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1673" y="5846618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 Mediterraneo</a:t>
            </a:r>
          </a:p>
          <a:p>
            <a:r>
              <a:rPr lang="it-IT" sz="1200" dirty="0"/>
              <a:t>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– Pier Paolo </a:t>
            </a:r>
            <a:r>
              <a:rPr lang="it-IT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Viazzo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3964" y="1078920"/>
            <a:ext cx="54725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Gli studiosi ed esperti svolgono in questo contesto funzioni molteplici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 consiglieri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Napoleone su questioni militari; 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ingegneri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geografi e geometri che tracciano mappe della regione (la produzione di una carta dell’Egitto è uno dei loro compiti principali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e studiano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conformazione del territorio (alla ricerca di un tracciato per un canale di collegamento tra Mediterraneo e Mar Rosso) o misurano monumenti; 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antropologi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demografi che osservano i gruppi umani nelle loro caratteristiche fisiche e sociali; 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naturalisti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 fanno l’inventario delle specie animali e vegetali e si interrogano sul miglioramento della produzione agricola;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artisti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impegnati a rendere conto con i loro dipinti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dell’impresa……………..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209369"/>
            <a:ext cx="3657600" cy="2376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7" y="2585369"/>
            <a:ext cx="2880000" cy="288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1673" y="346364"/>
            <a:ext cx="4193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attività degli scienziati:</a:t>
            </a:r>
          </a:p>
          <a:p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Osservare, misurare, disegnare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ngolo ripiegato 8"/>
          <p:cNvSpPr/>
          <p:nvPr/>
        </p:nvSpPr>
        <p:spPr>
          <a:xfrm>
            <a:off x="5818909" y="2916133"/>
            <a:ext cx="3131127" cy="2549236"/>
          </a:xfrm>
          <a:prstGeom prst="foldedCorne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 </a:t>
            </a:r>
            <a:r>
              <a:rPr lang="it-IT" dirty="0"/>
              <a:t>U</a:t>
            </a:r>
            <a:r>
              <a:rPr lang="it-IT" dirty="0" smtClean="0"/>
              <a:t>no </a:t>
            </a:r>
            <a:r>
              <a:rPr lang="it-IT" dirty="0"/>
              <a:t>dei messaggi principali della </a:t>
            </a:r>
            <a:r>
              <a:rPr lang="it-IT" i="1" dirty="0" err="1"/>
              <a:t>Description</a:t>
            </a:r>
            <a:r>
              <a:rPr lang="it-IT" i="1" dirty="0"/>
              <a:t>, </a:t>
            </a:r>
            <a:r>
              <a:rPr lang="it-IT" dirty="0"/>
              <a:t>l’associazione tra la Francia e l’Antico Egitto: ragione e scienza nella loro piena realizzazione hanno generato in terra francese la civiltà compiuta che è l’erede di quelle prime forme nate sulle sponde del Nilo</a:t>
            </a:r>
          </a:p>
        </p:txBody>
      </p:sp>
    </p:spTree>
    <p:extLst>
      <p:ext uri="{BB962C8B-B14F-4D97-AF65-F5344CB8AC3E}">
        <p14:creationId xmlns:p14="http://schemas.microsoft.com/office/powerpoint/2010/main" val="3376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5023</TotalTime>
  <Words>3262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Tema di Office</vt:lpstr>
      <vt:lpstr>Antropologia del Mediterraneo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paola</cp:lastModifiedBy>
  <cp:revision>119</cp:revision>
  <dcterms:created xsi:type="dcterms:W3CDTF">2019-05-28T15:53:33Z</dcterms:created>
  <dcterms:modified xsi:type="dcterms:W3CDTF">2020-10-05T12:57:20Z</dcterms:modified>
</cp:coreProperties>
</file>