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3" r:id="rId4"/>
    <p:sldId id="266" r:id="rId5"/>
    <p:sldId id="268" r:id="rId6"/>
    <p:sldId id="267" r:id="rId7"/>
    <p:sldId id="269" r:id="rId8"/>
    <p:sldId id="270" r:id="rId9"/>
    <p:sldId id="271" r:id="rId10"/>
    <p:sldId id="272" r:id="rId11"/>
    <p:sldId id="274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4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947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380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2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78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107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92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22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70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38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43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11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71E8F-641E-4F25-BCCD-2C465C46A156}" type="datetimeFigureOut">
              <a:rPr lang="it-IT" smtClean="0"/>
              <a:t>05/04/2016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53488-7339-4081-81F1-7ABFD028D6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41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397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0"/>
            <a:ext cx="715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latin typeface="Baskerville Old Face" panose="02020602080505020303" pitchFamily="18" charset="0"/>
              </a:rPr>
              <a:t>COMPETENZE DISTINTIVE</a:t>
            </a:r>
            <a:endParaRPr lang="it-IT" sz="4000" b="1" dirty="0">
              <a:latin typeface="Baskerville Old Face" panose="020206020805050203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0"/>
            <a:ext cx="5117689" cy="107663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1076632"/>
            <a:ext cx="1219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u="sng" dirty="0" smtClean="0">
                <a:latin typeface="Baskerville Old Face" panose="02020602080505020303" pitchFamily="18" charset="0"/>
              </a:rPr>
              <a:t>DIDATTICA </a:t>
            </a:r>
            <a:r>
              <a:rPr lang="it-IT" sz="2400" dirty="0" smtClean="0">
                <a:latin typeface="Baskerville Old Face" panose="02020602080505020303" pitchFamily="18" charset="0"/>
              </a:rPr>
              <a:t>                                       attività ludico-culinarie per bambini e anziani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it-IT" sz="2400" u="sng" dirty="0">
              <a:latin typeface="Baskerville Old Face" panose="02020602080505020303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u="sng" dirty="0" smtClean="0">
                <a:latin typeface="Baskerville Old Face" panose="02020602080505020303" pitchFamily="18" charset="0"/>
              </a:rPr>
              <a:t>FILOSOFIA </a:t>
            </a:r>
            <a:r>
              <a:rPr lang="it-IT" sz="2400" dirty="0" smtClean="0">
                <a:latin typeface="Baskerville Old Face" panose="02020602080505020303" pitchFamily="18" charset="0"/>
              </a:rPr>
              <a:t>                                         «</a:t>
            </a:r>
            <a:r>
              <a:rPr lang="it-IT" sz="2400" dirty="0" err="1" smtClean="0">
                <a:latin typeface="Baskerville Old Face" panose="02020602080505020303" pitchFamily="18" charset="0"/>
              </a:rPr>
              <a:t>eat</a:t>
            </a:r>
            <a:r>
              <a:rPr lang="it-IT" sz="2400" dirty="0" smtClean="0">
                <a:latin typeface="Baskerville Old Face" panose="02020602080505020303" pitchFamily="18" charset="0"/>
              </a:rPr>
              <a:t> - shop - </a:t>
            </a:r>
            <a:r>
              <a:rPr lang="it-IT" sz="2400" dirty="0" err="1" smtClean="0">
                <a:latin typeface="Baskerville Old Face" panose="02020602080505020303" pitchFamily="18" charset="0"/>
              </a:rPr>
              <a:t>learn</a:t>
            </a:r>
            <a:r>
              <a:rPr lang="it-IT" sz="2400" dirty="0" smtClean="0">
                <a:latin typeface="Baskerville Old Face" panose="02020602080505020303" pitchFamily="18" charset="0"/>
              </a:rPr>
              <a:t>»</a:t>
            </a:r>
          </a:p>
          <a:p>
            <a:r>
              <a:rPr lang="it-IT" sz="2400" dirty="0">
                <a:latin typeface="Baskerville Old Face" panose="02020602080505020303" pitchFamily="18" charset="0"/>
              </a:rPr>
              <a:t> </a:t>
            </a:r>
            <a:r>
              <a:rPr lang="it-IT" sz="2400" dirty="0" smtClean="0">
                <a:latin typeface="Baskerville Old Face" panose="02020602080505020303" pitchFamily="18" charset="0"/>
              </a:rPr>
              <a:t>                                                                    innovazione tradizionale</a:t>
            </a:r>
          </a:p>
          <a:p>
            <a:r>
              <a:rPr lang="it-IT" sz="2400" dirty="0">
                <a:latin typeface="Baskerville Old Face" panose="02020602080505020303" pitchFamily="18" charset="0"/>
              </a:rPr>
              <a:t> </a:t>
            </a:r>
            <a:r>
              <a:rPr lang="it-IT" sz="2400" dirty="0" smtClean="0">
                <a:latin typeface="Baskerville Old Face" panose="02020602080505020303" pitchFamily="18" charset="0"/>
              </a:rPr>
              <a:t>                                                                    consumatori – visitatori</a:t>
            </a:r>
          </a:p>
          <a:p>
            <a:r>
              <a:rPr lang="it-IT" sz="2400" dirty="0">
                <a:latin typeface="Baskerville Old Face" panose="02020602080505020303" pitchFamily="18" charset="0"/>
              </a:rPr>
              <a:t> </a:t>
            </a:r>
            <a:r>
              <a:rPr lang="it-IT" sz="2400" dirty="0" smtClean="0">
                <a:latin typeface="Baskerville Old Face" panose="02020602080505020303" pitchFamily="18" charset="0"/>
              </a:rPr>
              <a:t>                                                                    story </a:t>
            </a:r>
            <a:r>
              <a:rPr lang="it-IT" sz="2400" dirty="0" err="1" smtClean="0">
                <a:latin typeface="Baskerville Old Face" panose="02020602080505020303" pitchFamily="18" charset="0"/>
              </a:rPr>
              <a:t>telling</a:t>
            </a:r>
            <a:endParaRPr lang="it-IT" sz="2400" dirty="0" smtClean="0">
              <a:latin typeface="Baskerville Old Face" panose="02020602080505020303" pitchFamily="18" charset="0"/>
            </a:endParaRPr>
          </a:p>
          <a:p>
            <a:endParaRPr lang="it-IT" sz="2400" dirty="0" smtClean="0">
              <a:latin typeface="Baskerville Old Face" panose="02020602080505020303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u="sng" dirty="0" smtClean="0">
                <a:latin typeface="Baskerville Old Face" panose="02020602080505020303" pitchFamily="18" charset="0"/>
              </a:rPr>
              <a:t>TECNOLOGIA DEI SERVIZI</a:t>
            </a:r>
            <a:r>
              <a:rPr lang="it-IT" sz="2400" dirty="0" smtClean="0">
                <a:latin typeface="Baskerville Old Face" panose="02020602080505020303" pitchFamily="18" charset="0"/>
              </a:rPr>
              <a:t>                    verso i clienti: </a:t>
            </a:r>
            <a:r>
              <a:rPr lang="it-IT" sz="2400" dirty="0" err="1" smtClean="0">
                <a:latin typeface="Baskerville Old Face" panose="02020602080505020303" pitchFamily="18" charset="0"/>
              </a:rPr>
              <a:t>SmartPoster</a:t>
            </a:r>
            <a:r>
              <a:rPr lang="it-IT" sz="2400" dirty="0" smtClean="0">
                <a:latin typeface="Baskerville Old Face" panose="02020602080505020303" pitchFamily="18" charset="0"/>
              </a:rPr>
              <a:t> in</a:t>
            </a:r>
            <a:r>
              <a:rPr lang="it-IT" sz="2400" u="sng" dirty="0">
                <a:latin typeface="Baskerville Old Face" panose="02020602080505020303" pitchFamily="18" charset="0"/>
              </a:rPr>
              <a:t> </a:t>
            </a:r>
            <a:r>
              <a:rPr lang="it-IT" sz="2400" dirty="0" smtClean="0">
                <a:latin typeface="Baskerville Old Face" panose="02020602080505020303" pitchFamily="18" charset="0"/>
              </a:rPr>
              <a:t>collaborazione con</a:t>
            </a:r>
          </a:p>
          <a:p>
            <a:r>
              <a:rPr lang="it-IT" sz="2400" dirty="0" smtClean="0">
                <a:latin typeface="Baskerville Old Face" panose="02020602080505020303" pitchFamily="18" charset="0"/>
              </a:rPr>
              <a:t>                                                                                                   Vodafone  </a:t>
            </a:r>
          </a:p>
          <a:p>
            <a:r>
              <a:rPr lang="it-IT" sz="2400" dirty="0" smtClean="0">
                <a:latin typeface="Baskerville Old Face" panose="02020602080505020303" pitchFamily="18" charset="0"/>
              </a:rPr>
              <a:t>                                                                                                 verso i fornitori: piattaforma web-</a:t>
            </a:r>
          </a:p>
          <a:p>
            <a:r>
              <a:rPr lang="it-IT" sz="2400" dirty="0" smtClean="0">
                <a:latin typeface="Baskerville Old Face" panose="02020602080505020303" pitchFamily="18" charset="0"/>
              </a:rPr>
              <a:t>                                                                                                 </a:t>
            </a:r>
            <a:r>
              <a:rPr lang="it-IT" sz="2400" dirty="0" err="1" smtClean="0">
                <a:latin typeface="Baskerville Old Face" panose="02020602080505020303" pitchFamily="18" charset="0"/>
              </a:rPr>
              <a:t>based</a:t>
            </a:r>
            <a:r>
              <a:rPr lang="it-IT" sz="2400" dirty="0" smtClean="0">
                <a:latin typeface="Baskerville Old Face" panose="02020602080505020303" pitchFamily="18" charset="0"/>
              </a:rPr>
              <a:t> in accordo con </a:t>
            </a:r>
            <a:r>
              <a:rPr lang="it-IT" sz="2400" dirty="0" err="1" smtClean="0">
                <a:latin typeface="Baskerville Old Face" panose="02020602080505020303" pitchFamily="18" charset="0"/>
              </a:rPr>
              <a:t>Tesisquare</a:t>
            </a:r>
            <a:endParaRPr lang="it-IT" sz="2400" dirty="0" smtClean="0">
              <a:latin typeface="Baskerville Old Face" panose="02020602080505020303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u="sng" dirty="0" smtClean="0">
                <a:latin typeface="Baskerville Old Face" panose="02020602080505020303" pitchFamily="18" charset="0"/>
              </a:rPr>
              <a:t>PUNTI DI RISTORO ALL’INTERNO DELLO STORE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it-IT" sz="2400" u="sng" dirty="0" smtClean="0">
              <a:latin typeface="Baskerville Old Face" panose="02020602080505020303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400" u="sng" dirty="0" smtClean="0">
                <a:latin typeface="Baskerville Old Face" panose="02020602080505020303" pitchFamily="18" charset="0"/>
              </a:rPr>
              <a:t>MARKETING</a:t>
            </a:r>
            <a:r>
              <a:rPr lang="it-IT" sz="2400" dirty="0" smtClean="0">
                <a:latin typeface="Baskerville Old Face" panose="02020602080505020303" pitchFamily="18" charset="0"/>
              </a:rPr>
              <a:t>                                                         - cartellonistica</a:t>
            </a:r>
          </a:p>
          <a:p>
            <a:r>
              <a:rPr lang="it-IT" sz="2400" dirty="0" smtClean="0">
                <a:latin typeface="Baskerville Old Face" panose="02020602080505020303" pitchFamily="18" charset="0"/>
              </a:rPr>
              <a:t>                                                                                      - pubblicità </a:t>
            </a:r>
            <a:endParaRPr lang="it-IT" sz="2400" dirty="0">
              <a:latin typeface="Baskerville Old Face" panose="02020602080505020303" pitchFamily="18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>
            <a:off x="2241755" y="1297858"/>
            <a:ext cx="28611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2241755" y="2050026"/>
            <a:ext cx="28611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4380271" y="3849329"/>
            <a:ext cx="1415845" cy="147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380271" y="3864077"/>
            <a:ext cx="3038168" cy="7816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2418735" y="6061587"/>
            <a:ext cx="4011562" cy="147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714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227006" y="1120877"/>
            <a:ext cx="76249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 smtClean="0">
                <a:latin typeface="Baskerville Old Face" panose="02020602080505020303" pitchFamily="18" charset="0"/>
              </a:rPr>
              <a:t>Boggiatto</a:t>
            </a:r>
            <a:r>
              <a:rPr lang="it-IT" sz="4000" dirty="0" smtClean="0">
                <a:latin typeface="Baskerville Old Face" panose="02020602080505020303" pitchFamily="18" charset="0"/>
              </a:rPr>
              <a:t> Francesco</a:t>
            </a:r>
          </a:p>
          <a:p>
            <a:pPr algn="ctr"/>
            <a:r>
              <a:rPr lang="it-IT" sz="4000" dirty="0" smtClean="0">
                <a:latin typeface="Baskerville Old Face" panose="02020602080505020303" pitchFamily="18" charset="0"/>
              </a:rPr>
              <a:t>Collarini Daria</a:t>
            </a:r>
          </a:p>
          <a:p>
            <a:pPr algn="ctr"/>
            <a:r>
              <a:rPr lang="it-IT" sz="4000" dirty="0" smtClean="0">
                <a:latin typeface="Baskerville Old Face" panose="02020602080505020303" pitchFamily="18" charset="0"/>
              </a:rPr>
              <a:t>Compagno Martina</a:t>
            </a:r>
          </a:p>
          <a:p>
            <a:pPr algn="ctr"/>
            <a:r>
              <a:rPr lang="it-IT" sz="4000" dirty="0" smtClean="0">
                <a:latin typeface="Baskerville Old Face" panose="02020602080505020303" pitchFamily="18" charset="0"/>
              </a:rPr>
              <a:t>Pignatiello Stefano</a:t>
            </a:r>
          </a:p>
          <a:p>
            <a:pPr algn="ctr"/>
            <a:r>
              <a:rPr lang="it-IT" sz="4000" dirty="0" err="1" smtClean="0">
                <a:latin typeface="Baskerville Old Face" panose="02020602080505020303" pitchFamily="18" charset="0"/>
              </a:rPr>
              <a:t>Zelferino</a:t>
            </a:r>
            <a:r>
              <a:rPr lang="it-IT" sz="4000" dirty="0" smtClean="0">
                <a:latin typeface="Baskerville Old Face" panose="02020602080505020303" pitchFamily="18" charset="0"/>
              </a:rPr>
              <a:t> Federico</a:t>
            </a:r>
            <a:endParaRPr lang="it-IT" sz="40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00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06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-1" r="19320" b="296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332" y="4065562"/>
            <a:ext cx="2261616" cy="279243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646331"/>
            <a:ext cx="8693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it-IT" sz="2800" dirty="0">
                <a:latin typeface="Eras Demi ITC" panose="020B0805030504020804" pitchFamily="34" charset="0"/>
              </a:rPr>
              <a:t>Nasce negli anni ‘80/’90 in </a:t>
            </a:r>
            <a:r>
              <a:rPr lang="it-IT" sz="2800" dirty="0" smtClean="0">
                <a:latin typeface="Eras Demi ITC" panose="020B0805030504020804" pitchFamily="34" charset="0"/>
              </a:rPr>
              <a:t>contrapposizione </a:t>
            </a:r>
            <a:r>
              <a:rPr lang="it-IT" sz="2800" dirty="0">
                <a:latin typeface="Eras Demi ITC" panose="020B0805030504020804" pitchFamily="34" charset="0"/>
              </a:rPr>
              <a:t>ai modelli I/O;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" y="1605129"/>
            <a:ext cx="101273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it-IT" sz="2800" dirty="0">
                <a:latin typeface="Eras Demi ITC" panose="020B0805030504020804" pitchFamily="34" charset="0"/>
              </a:rPr>
              <a:t>La teoria della RBV identifica alla base di un vantaggio competitivo duraturo</a:t>
            </a:r>
            <a:r>
              <a:rPr lang="it-IT" sz="2800" dirty="0" smtClean="0">
                <a:latin typeface="Eras Demi ITC" panose="020B0805030504020804" pitchFamily="34" charset="0"/>
              </a:rPr>
              <a:t>:</a:t>
            </a:r>
          </a:p>
          <a:p>
            <a:pPr lvl="0"/>
            <a:r>
              <a:rPr lang="it-IT" sz="2800" dirty="0" smtClean="0">
                <a:latin typeface="Eras Demi ITC" panose="020B0805030504020804" pitchFamily="34" charset="0"/>
              </a:rPr>
              <a:t>      -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 risorse </a:t>
            </a:r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 fattori produttivi a disposizione dell’impresa</a:t>
            </a:r>
          </a:p>
          <a:p>
            <a:pPr lvl="0"/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      -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sym typeface="Wingdings" panose="05000000000000000000" pitchFamily="2" charset="2"/>
              </a:rPr>
              <a:t>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sym typeface="Wingdings" panose="05000000000000000000" pitchFamily="2" charset="2"/>
              </a:rPr>
              <a:t>competenze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 capacità dell’impresa di  </a:t>
            </a:r>
          </a:p>
          <a:p>
            <a:pPr lvl="0"/>
            <a:r>
              <a:rPr lang="it-IT" sz="2800" dirty="0">
                <a:latin typeface="Eras Demi ITC" panose="020B0805030504020804" pitchFamily="34" charset="0"/>
                <a:sym typeface="Wingdings" panose="05000000000000000000" pitchFamily="2" charset="2"/>
              </a:rPr>
              <a:t> </a:t>
            </a:r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     combinare ed integrare le proprie risorse;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La dotazione di risorse eterogenee e di competenze causano il differenziale di performance rispetto </a:t>
            </a:r>
          </a:p>
          <a:p>
            <a:pPr lvl="0"/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     alle altre imprese;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Le sole risorse non costituiscono di per sé alcun vantaggio competitivo;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Principali autori: E. </a:t>
            </a:r>
            <a:r>
              <a:rPr lang="it-IT" sz="2800" dirty="0" err="1" smtClean="0">
                <a:latin typeface="Eras Demi ITC" panose="020B0805030504020804" pitchFamily="34" charset="0"/>
                <a:sym typeface="Wingdings" panose="05000000000000000000" pitchFamily="2" charset="2"/>
              </a:rPr>
              <a:t>Penrose</a:t>
            </a:r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 (impresa come «</a:t>
            </a:r>
            <a:r>
              <a:rPr lang="it-IT" sz="2800" dirty="0" err="1" smtClean="0">
                <a:latin typeface="Eras Demi ITC" panose="020B0805030504020804" pitchFamily="34" charset="0"/>
                <a:sym typeface="Wingdings" panose="05000000000000000000" pitchFamily="2" charset="2"/>
              </a:rPr>
              <a:t>collection</a:t>
            </a:r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 of </a:t>
            </a:r>
            <a:r>
              <a:rPr lang="it-IT" sz="2800" dirty="0" err="1" smtClean="0">
                <a:latin typeface="Eras Demi ITC" panose="020B0805030504020804" pitchFamily="34" charset="0"/>
                <a:sym typeface="Wingdings" panose="05000000000000000000" pitchFamily="2" charset="2"/>
              </a:rPr>
              <a:t>resources</a:t>
            </a:r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»), Barney e </a:t>
            </a:r>
            <a:r>
              <a:rPr lang="it-IT" sz="2800" dirty="0" err="1" smtClean="0">
                <a:latin typeface="Eras Demi ITC" panose="020B0805030504020804" pitchFamily="34" charset="0"/>
                <a:sym typeface="Wingdings" panose="05000000000000000000" pitchFamily="2" charset="2"/>
              </a:rPr>
              <a:t>Wernerfelt</a:t>
            </a:r>
            <a:r>
              <a:rPr lang="it-IT" sz="2800" dirty="0" smtClean="0">
                <a:latin typeface="Eras Demi ITC" panose="020B0805030504020804" pitchFamily="34" charset="0"/>
                <a:sym typeface="Wingdings" panose="05000000000000000000" pitchFamily="2" charset="2"/>
              </a:rPr>
              <a:t>.</a:t>
            </a:r>
            <a:endParaRPr lang="it-IT" sz="2800" dirty="0">
              <a:latin typeface="Eras Demi ITC" panose="020B08050305040208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0"/>
            <a:ext cx="9270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600" b="1" dirty="0">
                <a:solidFill>
                  <a:prstClr val="black"/>
                </a:solidFill>
                <a:latin typeface="Britannic Bold" panose="020B0903060703020204" pitchFamily="34" charset="0"/>
              </a:rPr>
              <a:t>… ALLA </a:t>
            </a:r>
            <a:r>
              <a:rPr lang="it-IT" sz="3600" b="1" dirty="0" smtClean="0">
                <a:solidFill>
                  <a:prstClr val="black"/>
                </a:solidFill>
                <a:latin typeface="Britannic Bold" panose="020B0903060703020204" pitchFamily="34" charset="0"/>
              </a:rPr>
              <a:t>RESOURCE-BASED </a:t>
            </a:r>
            <a:r>
              <a:rPr lang="it-IT" sz="3600" b="1" dirty="0">
                <a:solidFill>
                  <a:prstClr val="black"/>
                </a:solidFill>
                <a:latin typeface="Britannic Bold" panose="020B0903060703020204" pitchFamily="34" charset="0"/>
              </a:rPr>
              <a:t>VIEW (RBV)</a:t>
            </a:r>
          </a:p>
        </p:txBody>
      </p:sp>
    </p:spTree>
    <p:extLst>
      <p:ext uri="{BB962C8B-B14F-4D97-AF65-F5344CB8AC3E}">
        <p14:creationId xmlns:p14="http://schemas.microsoft.com/office/powerpoint/2010/main" val="342932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6797" t="11875" r="5196" b="1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4000"/>
              </a:srgbClr>
            </a:outerShdw>
            <a:reflection blurRad="812800" stA="40000" endPos="65000" dist="508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CLASSIFICAZIONE DELLE RISORSE</a:t>
            </a:r>
          </a:p>
          <a:p>
            <a:endParaRPr lang="it-IT" sz="3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</a:endParaRPr>
          </a:p>
          <a:p>
            <a:r>
              <a:rPr lang="it-IT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Barney (1991):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Capitale fisico;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Capitale umano;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Capitale organizzativo.</a:t>
            </a:r>
          </a:p>
          <a:p>
            <a:endParaRPr lang="it-IT" sz="28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  <a:p>
            <a:r>
              <a:rPr lang="it-IT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Grant (1996):                   </a:t>
            </a:r>
            <a:r>
              <a:rPr lang="it-IT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finanziarie</a:t>
            </a:r>
            <a:endParaRPr lang="it-IT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Britannic Bold" panose="020B09030607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Risorse tangibili                 </a:t>
            </a:r>
            <a:r>
              <a:rPr lang="it-IT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fisiche</a:t>
            </a: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 </a:t>
            </a:r>
          </a:p>
          <a:p>
            <a:endParaRPr lang="it-IT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Britannic Bold" panose="020B09030607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Risorse intangibili                </a:t>
            </a:r>
            <a:r>
              <a:rPr lang="it-IT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tecnologiche               a livello di prodotto</a:t>
            </a:r>
          </a:p>
          <a:p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                                               </a:t>
            </a:r>
            <a:r>
              <a:rPr lang="it-IT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di reputazione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Risorse umane.                                             </a:t>
            </a:r>
            <a:r>
              <a:rPr lang="it-IT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itannic Bold" panose="020B0903060703020204" pitchFamily="34" charset="0"/>
              </a:rPr>
              <a:t>a livello corporate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3644988" y="4509588"/>
            <a:ext cx="15633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3644988" y="4052387"/>
            <a:ext cx="1401097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V="1">
            <a:off x="4139061" y="5442300"/>
            <a:ext cx="1538748" cy="147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4139061" y="5457049"/>
            <a:ext cx="1538748" cy="6046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7970969" y="5503255"/>
            <a:ext cx="722670" cy="5012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7970969" y="6004554"/>
            <a:ext cx="722670" cy="4424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3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0985" y="-103239"/>
            <a:ext cx="13924471" cy="1529081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14750" y="0"/>
            <a:ext cx="121920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latin typeface="Britannic Bold" panose="020B0903060703020204" pitchFamily="34" charset="0"/>
              </a:rPr>
              <a:t>ANALISI VRIN</a:t>
            </a:r>
          </a:p>
          <a:p>
            <a:pPr algn="ctr"/>
            <a:endParaRPr lang="it-IT" sz="3600" dirty="0">
              <a:latin typeface="Broadway" panose="04040905080B02020502" pitchFamily="82" charset="0"/>
            </a:endParaRPr>
          </a:p>
          <a:p>
            <a:pPr algn="ctr"/>
            <a:r>
              <a:rPr lang="it-IT" sz="3200" dirty="0" smtClean="0">
                <a:latin typeface="Britannic Bold" panose="020B0903060703020204" pitchFamily="34" charset="0"/>
              </a:rPr>
              <a:t>Barney (1991) definisce le caratteristiche necessarie delle risorse che permettono il raggiungimento di un duraturo vantaggio competitivo:</a:t>
            </a:r>
          </a:p>
          <a:p>
            <a:pPr algn="ctr"/>
            <a:endParaRPr lang="it-IT" sz="2800" dirty="0">
              <a:latin typeface="Britannic Bold" panose="020B0903060703020204" pitchFamily="34" charset="0"/>
            </a:endParaRPr>
          </a:p>
          <a:p>
            <a:r>
              <a:rPr lang="it-IT" sz="2800" b="1" u="sng" dirty="0" smtClean="0">
                <a:latin typeface="Britannic Bold" panose="020B0903060703020204" pitchFamily="34" charset="0"/>
              </a:rPr>
              <a:t>V = Valore</a:t>
            </a:r>
            <a:r>
              <a:rPr lang="it-IT" sz="2800" b="1" dirty="0" smtClean="0">
                <a:latin typeface="Britannic Bold" panose="020B0903060703020204" pitchFamily="34" charset="0"/>
              </a:rPr>
              <a:t>: </a:t>
            </a:r>
            <a:r>
              <a:rPr lang="it-IT" sz="2800" dirty="0" smtClean="0">
                <a:latin typeface="Britannic Bold" panose="020B0903060703020204" pitchFamily="34" charset="0"/>
              </a:rPr>
              <a:t>mantenere la rilevanza nel tempo</a:t>
            </a:r>
          </a:p>
          <a:p>
            <a:endParaRPr lang="it-IT" sz="2800" dirty="0" smtClean="0">
              <a:latin typeface="Britannic Bold" panose="020B0903060703020204" pitchFamily="34" charset="0"/>
            </a:endParaRPr>
          </a:p>
          <a:p>
            <a:r>
              <a:rPr lang="it-IT" sz="2800" b="1" u="sng" dirty="0" smtClean="0">
                <a:latin typeface="Britannic Bold" panose="020B0903060703020204" pitchFamily="34" charset="0"/>
              </a:rPr>
              <a:t>R = Rarità</a:t>
            </a:r>
            <a:r>
              <a:rPr lang="it-IT" sz="2800" dirty="0" smtClean="0">
                <a:latin typeface="Britannic Bold" panose="020B0903060703020204" pitchFamily="34" charset="0"/>
              </a:rPr>
              <a:t>: le risorse non devono essere possedute da un numero elevato di aziende</a:t>
            </a:r>
          </a:p>
          <a:p>
            <a:endParaRPr lang="it-IT" sz="2800" dirty="0" smtClean="0">
              <a:latin typeface="Britannic Bold" panose="020B0903060703020204" pitchFamily="34" charset="0"/>
            </a:endParaRPr>
          </a:p>
          <a:p>
            <a:r>
              <a:rPr lang="it-IT" sz="2800" b="1" u="sng" dirty="0" smtClean="0">
                <a:latin typeface="Britannic Bold" panose="020B0903060703020204" pitchFamily="34" charset="0"/>
              </a:rPr>
              <a:t>I = Inimitabilità</a:t>
            </a:r>
            <a:r>
              <a:rPr lang="it-IT" sz="2800" dirty="0" smtClean="0">
                <a:latin typeface="Britannic Bold" panose="020B0903060703020204" pitchFamily="34" charset="0"/>
              </a:rPr>
              <a:t>: impossibilità di acquisirle sul mercato (o solo a costi alti)</a:t>
            </a:r>
          </a:p>
          <a:p>
            <a:endParaRPr lang="it-IT" sz="2800" dirty="0" smtClean="0">
              <a:latin typeface="Britannic Bold" panose="020B0903060703020204" pitchFamily="34" charset="0"/>
            </a:endParaRPr>
          </a:p>
          <a:p>
            <a:r>
              <a:rPr lang="it-IT" sz="2800" b="1" u="sng" dirty="0" smtClean="0">
                <a:latin typeface="Britannic Bold" panose="020B0903060703020204" pitchFamily="34" charset="0"/>
              </a:rPr>
              <a:t>N = Non sostituibilità</a:t>
            </a:r>
            <a:r>
              <a:rPr lang="it-IT" sz="2800" dirty="0" smtClean="0">
                <a:latin typeface="Britannic Bold" panose="020B0903060703020204" pitchFamily="34" charset="0"/>
              </a:rPr>
              <a:t>: non ci devono essere risorse importanti strategicamente equivalenti che sono rare o imitabili.</a:t>
            </a:r>
          </a:p>
          <a:p>
            <a:endParaRPr lang="it-IT" sz="2800" dirty="0" smtClean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1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9315" t="5591" r="6250" b="559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7987" y="103239"/>
            <a:ext cx="1207401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COMPETENZE DELL’IMPRESA</a:t>
            </a:r>
          </a:p>
          <a:p>
            <a:pPr algn="ctr"/>
            <a:endParaRPr lang="it-IT" sz="4000" b="1" dirty="0" smtClean="0">
              <a:latin typeface="Colonna MT" panose="04020805060202030203" pitchFamily="82" charset="0"/>
            </a:endParaRPr>
          </a:p>
          <a:p>
            <a:pPr algn="ctr"/>
            <a:endParaRPr lang="it-IT" sz="4000" b="1" dirty="0">
              <a:latin typeface="Colonna MT" panose="04020805060202030203" pitchFamily="82" charset="0"/>
            </a:endParaRPr>
          </a:p>
          <a:p>
            <a:pPr algn="ctr"/>
            <a:r>
              <a:rPr lang="it-IT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DI BASE</a:t>
            </a:r>
            <a:r>
              <a:rPr lang="it-IT" sz="3600" b="1" u="sng" dirty="0" smtClean="0">
                <a:latin typeface="Britannic Bold" panose="020B0903060703020204" pitchFamily="34" charset="0"/>
              </a:rPr>
              <a:t>: </a:t>
            </a:r>
            <a:r>
              <a:rPr lang="it-IT" sz="3600" dirty="0" smtClean="0">
                <a:latin typeface="Britannic Bold" panose="020B0903060703020204" pitchFamily="34" charset="0"/>
              </a:rPr>
              <a:t>competenze basilari senza le quali l’impresa non potrebbe proprio operare. Non possono essere una fonte di vantaggio competitivo.</a:t>
            </a:r>
          </a:p>
          <a:p>
            <a:pPr algn="ctr"/>
            <a:endParaRPr lang="it-IT" sz="3600" b="1" dirty="0" smtClean="0">
              <a:latin typeface="Colonna MT" panose="04020805060202030203" pitchFamily="82" charset="0"/>
            </a:endParaRPr>
          </a:p>
          <a:p>
            <a:pPr algn="ctr"/>
            <a:endParaRPr lang="it-IT" sz="3600" b="1" dirty="0">
              <a:latin typeface="Colonna MT" panose="04020805060202030203" pitchFamily="82" charset="0"/>
            </a:endParaRPr>
          </a:p>
          <a:p>
            <a:pPr algn="ctr"/>
            <a:r>
              <a:rPr lang="it-IT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DISTINTIVE</a:t>
            </a:r>
            <a:r>
              <a:rPr lang="it-IT" sz="3600" b="1" u="sng" dirty="0" smtClean="0">
                <a:latin typeface="Britannic Bold" panose="020B0903060703020204" pitchFamily="34" charset="0"/>
              </a:rPr>
              <a:t>:</a:t>
            </a:r>
            <a:r>
              <a:rPr lang="it-IT" sz="3600" b="1" dirty="0" smtClean="0">
                <a:latin typeface="Colonna MT" panose="04020805060202030203" pitchFamily="82" charset="0"/>
              </a:rPr>
              <a:t> </a:t>
            </a:r>
            <a:r>
              <a:rPr lang="it-IT" sz="3600" dirty="0" smtClean="0">
                <a:latin typeface="Britannic Bold" panose="020B0903060703020204" pitchFamily="34" charset="0"/>
              </a:rPr>
              <a:t>competenze di tipo «core» che distinguono l’impresa dai competitors. Rappresentano la fonte del vantaggio competitivo.</a:t>
            </a:r>
            <a:endParaRPr lang="it-IT" sz="36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7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4903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49" y="1"/>
            <a:ext cx="4660490" cy="87015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117987"/>
            <a:ext cx="4586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Elephant" panose="02020904090505020303" pitchFamily="18" charset="0"/>
              </a:rPr>
              <a:t>CASO STUDIO</a:t>
            </a:r>
            <a:endParaRPr lang="it-IT" sz="3200" dirty="0">
              <a:latin typeface="Elephant" panose="02020904090505020303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14747" y="870155"/>
            <a:ext cx="1232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RISORSE TANGIBILI                                                                                  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1622323"/>
            <a:ext cx="707922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Finanziarie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                                                                   </a:t>
            </a:r>
          </a:p>
          <a:p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- </a:t>
            </a:r>
            <a:r>
              <a:rPr lang="it-IT" sz="2400" dirty="0" smtClean="0">
                <a:latin typeface="Baskerville Old Face" panose="02020602080505020303" pitchFamily="18" charset="0"/>
              </a:rPr>
              <a:t>Fatturato</a:t>
            </a:r>
            <a:r>
              <a:rPr lang="it-IT" sz="2000" dirty="0" smtClean="0">
                <a:latin typeface="Baskerville Old Face" panose="02020602080505020303" pitchFamily="18" charset="0"/>
              </a:rPr>
              <a:t>: fatturato salito del 28% nel 2015 con ricavi sopra i 400                                            </a:t>
            </a:r>
          </a:p>
          <a:p>
            <a:r>
              <a:rPr lang="it-IT" sz="2000" dirty="0" smtClean="0">
                <a:latin typeface="Baskerville Old Face" panose="02020602080505020303" pitchFamily="18" charset="0"/>
              </a:rPr>
              <a:t>milioni di Euro (di cui il 25-30% prodotto in America);</a:t>
            </a:r>
          </a:p>
          <a:p>
            <a:r>
              <a:rPr lang="it-IT" sz="2400" dirty="0" smtClean="0">
                <a:latin typeface="Baskerville Old Face" panose="02020602080505020303" pitchFamily="18" charset="0"/>
              </a:rPr>
              <a:t>- Borsa: </a:t>
            </a:r>
            <a:r>
              <a:rPr lang="it-IT" sz="2000" dirty="0" smtClean="0">
                <a:latin typeface="Baskerville Old Face" panose="02020602080505020303" pitchFamily="18" charset="0"/>
              </a:rPr>
              <a:t>entrata prevista per il 2016/2017. Secondo alcune indiscrezioni la volontà sarebbe quella di mettere sul mercato una quota dell’ordine del 40%.</a:t>
            </a:r>
          </a:p>
          <a:p>
            <a:r>
              <a:rPr lang="it-IT" sz="2400" dirty="0" smtClean="0">
                <a:latin typeface="Baskerville Old Face" panose="02020602080505020303" pitchFamily="18" charset="0"/>
              </a:rPr>
              <a:t>- Struttura societaria</a:t>
            </a:r>
            <a:r>
              <a:rPr lang="it-IT" sz="2000" dirty="0" smtClean="0">
                <a:latin typeface="Baskerville Old Face" panose="02020602080505020303" pitchFamily="18" charset="0"/>
              </a:rPr>
              <a:t>: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Baffigo</a:t>
            </a:r>
            <a:r>
              <a:rPr lang="it-IT" sz="2000" dirty="0" smtClean="0">
                <a:latin typeface="Baskerville Old Face" panose="02020602080505020303" pitchFamily="18" charset="0"/>
              </a:rPr>
              <a:t>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Filangieri</a:t>
            </a:r>
            <a:r>
              <a:rPr lang="it-IT" sz="2000" dirty="0" smtClean="0">
                <a:latin typeface="Baskerville Old Face" panose="02020602080505020303" pitchFamily="18" charset="0"/>
              </a:rPr>
              <a:t> e moglie soci al 20% del gruppo, Tamburi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Investment</a:t>
            </a:r>
            <a:r>
              <a:rPr lang="it-IT" sz="2000" dirty="0" smtClean="0">
                <a:latin typeface="Baskerville Old Face" panose="02020602080505020303" pitchFamily="18" charset="0"/>
              </a:rPr>
              <a:t>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Partners</a:t>
            </a:r>
            <a:r>
              <a:rPr lang="it-IT" sz="2000" dirty="0" smtClean="0">
                <a:latin typeface="Baskerville Old Face" panose="02020602080505020303" pitchFamily="18" charset="0"/>
              </a:rPr>
              <a:t> al 20%, Guerra al 3% e il resto del capitale, ovvero la quota di controllo, a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Farinetti</a:t>
            </a:r>
            <a:r>
              <a:rPr lang="it-IT" sz="2000" dirty="0" smtClean="0">
                <a:latin typeface="Baskerville Old Face" panose="02020602080505020303" pitchFamily="18" charset="0"/>
              </a:rPr>
              <a:t> e ai suoi figli.</a:t>
            </a:r>
          </a:p>
          <a:p>
            <a:r>
              <a:rPr lang="it-IT" sz="2400" dirty="0" smtClean="0">
                <a:latin typeface="Baskerville Old Face" panose="02020602080505020303" pitchFamily="18" charset="0"/>
              </a:rPr>
              <a:t>- Integrazione verticale</a:t>
            </a:r>
            <a:r>
              <a:rPr lang="it-IT" sz="2000" dirty="0" smtClean="0">
                <a:latin typeface="Baskerville Old Face" panose="02020602080505020303" pitchFamily="18" charset="0"/>
              </a:rPr>
              <a:t>: 100% Pastificio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Alfeltra</a:t>
            </a:r>
            <a:r>
              <a:rPr lang="it-IT" sz="2000" dirty="0" smtClean="0">
                <a:latin typeface="Baskerville Old Face" panose="02020602080505020303" pitchFamily="18" charset="0"/>
              </a:rPr>
              <a:t>; 100% Vini San Romano; 97,5% Vini Cantine del Castello di Santa Vittoria; 50% La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Granda</a:t>
            </a:r>
            <a:r>
              <a:rPr lang="it-IT" sz="2000" dirty="0" smtClean="0">
                <a:latin typeface="Baskerville Old Face" panose="02020602080505020303" pitchFamily="18" charset="0"/>
              </a:rPr>
              <a:t>; 50% L’Acqua Lurisia; 50% Salumi Antica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Ardenga</a:t>
            </a:r>
            <a:r>
              <a:rPr lang="it-IT" sz="2000" dirty="0" smtClean="0">
                <a:latin typeface="Baskerville Old Face" panose="02020602080505020303" pitchFamily="18" charset="0"/>
              </a:rPr>
              <a:t>; 50% Luca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Montersino</a:t>
            </a:r>
            <a:r>
              <a:rPr lang="it-IT" sz="2000" dirty="0">
                <a:latin typeface="Baskerville Old Face" panose="02020602080505020303" pitchFamily="18" charset="0"/>
              </a:rPr>
              <a:t> </a:t>
            </a:r>
            <a:r>
              <a:rPr lang="it-IT" sz="2000" dirty="0" smtClean="0">
                <a:latin typeface="Baskerville Old Face" panose="02020602080505020303" pitchFamily="18" charset="0"/>
              </a:rPr>
              <a:t>per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Eataly</a:t>
            </a:r>
            <a:r>
              <a:rPr lang="it-IT" sz="2000" dirty="0" smtClean="0">
                <a:latin typeface="Baskerville Old Face" panose="02020602080505020303" pitchFamily="18" charset="0"/>
              </a:rPr>
              <a:t> pasticceria; 40% Vini Azienda Agricola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Brandini</a:t>
            </a:r>
            <a:r>
              <a:rPr lang="it-IT" sz="2000" dirty="0" smtClean="0">
                <a:latin typeface="Baskerville Old Face" panose="02020602080505020303" pitchFamily="18" charset="0"/>
              </a:rPr>
              <a:t>; 36% Distilleria Montani; 25% Vini Serafini e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Vidotto</a:t>
            </a:r>
            <a:r>
              <a:rPr lang="it-IT" sz="2000" dirty="0" smtClean="0">
                <a:latin typeface="Baskerville Old Face" panose="02020602080505020303" pitchFamily="18" charset="0"/>
              </a:rPr>
              <a:t>; 20% Birra Lurisia; 50% Azienda Agricola e Caseificio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Agrilanga</a:t>
            </a:r>
            <a:r>
              <a:rPr lang="it-IT" sz="2000" dirty="0" smtClean="0">
                <a:latin typeface="Baskerville Old Face" panose="02020602080505020303" pitchFamily="18" charset="0"/>
              </a:rPr>
              <a:t>.</a:t>
            </a:r>
          </a:p>
          <a:p>
            <a:endParaRPr lang="it-IT" sz="2400" dirty="0" smtClean="0">
              <a:latin typeface="Baskerville Old Face" panose="02020602080505020303" pitchFamily="18" charset="0"/>
            </a:endParaRPr>
          </a:p>
          <a:p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418438" y="1572917"/>
            <a:ext cx="47735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Fisiche</a:t>
            </a:r>
          </a:p>
          <a:p>
            <a:pPr marL="342900" indent="-342900">
              <a:buFontTx/>
              <a:buChar char="-"/>
            </a:pPr>
            <a:r>
              <a:rPr lang="it-IT" sz="2400" dirty="0" err="1" smtClean="0">
                <a:latin typeface="Baskerville Old Face" panose="02020602080505020303" pitchFamily="18" charset="0"/>
              </a:rPr>
              <a:t>Store</a:t>
            </a:r>
            <a:r>
              <a:rPr lang="it-IT" sz="2400" dirty="0" smtClean="0">
                <a:latin typeface="Baskerville Old Face" panose="02020602080505020303" pitchFamily="18" charset="0"/>
              </a:rPr>
              <a:t>: </a:t>
            </a:r>
            <a:r>
              <a:rPr lang="it-IT" sz="2000" dirty="0" smtClean="0">
                <a:latin typeface="Baskerville Old Face" panose="02020602080505020303" pitchFamily="18" charset="0"/>
              </a:rPr>
              <a:t>19 in Italia; 2 negli Usa; 1 in Germania; 1 in Turchia; 1 negli Emirati Arabi Uniti; 9 in Giappone; 2 ristoranti a bordo di MSC Preziosa e 2 a bordo di MSC Divina. In agenda ci sono le aperture in Europa di Londra e Parigi, e oltreoceano di Los Angeles, Boston e Toronto.</a:t>
            </a:r>
          </a:p>
          <a:p>
            <a:pPr marL="342900" indent="-342900">
              <a:buFontTx/>
              <a:buChar char="-"/>
            </a:pPr>
            <a:endParaRPr lang="it-IT" sz="2000" dirty="0" smtClean="0">
              <a:latin typeface="Baskerville Old Face" panose="02020602080505020303" pitchFamily="18" charset="0"/>
            </a:endParaRPr>
          </a:p>
          <a:p>
            <a:pPr marL="342900" indent="-342900">
              <a:buFontTx/>
              <a:buChar char="-"/>
            </a:pPr>
            <a:r>
              <a:rPr lang="it-IT" sz="2000" dirty="0" smtClean="0">
                <a:latin typeface="Baskerville Old Face" panose="02020602080505020303" pitchFamily="18" charset="0"/>
              </a:rPr>
              <a:t>EXPO MILANO 2015 «Nutrire il pianeta, energia per la vita»;</a:t>
            </a:r>
          </a:p>
          <a:p>
            <a:pPr marL="342900" indent="-342900">
              <a:buFontTx/>
              <a:buChar char="-"/>
            </a:pPr>
            <a:endParaRPr lang="it-IT" sz="2000" dirty="0" smtClean="0">
              <a:latin typeface="Baskerville Old Face" panose="02020602080505020303" pitchFamily="18" charset="0"/>
            </a:endParaRPr>
          </a:p>
          <a:p>
            <a:pPr marL="342900" indent="-342900">
              <a:buFontTx/>
              <a:buChar char="-"/>
            </a:pPr>
            <a:r>
              <a:rPr lang="it-IT" sz="2000" dirty="0" smtClean="0">
                <a:latin typeface="Baskerville Old Face" panose="02020602080505020303" pitchFamily="18" charset="0"/>
              </a:rPr>
              <a:t>F.I.C.O. </a:t>
            </a:r>
            <a:r>
              <a:rPr lang="it-IT" sz="2000" dirty="0" err="1" smtClean="0">
                <a:latin typeface="Baskerville Old Face" panose="02020602080505020303" pitchFamily="18" charset="0"/>
              </a:rPr>
              <a:t>Eataly</a:t>
            </a:r>
            <a:r>
              <a:rPr lang="it-IT" sz="2000" dirty="0" smtClean="0">
                <a:latin typeface="Baskerville Old Face" panose="02020602080505020303" pitchFamily="18" charset="0"/>
              </a:rPr>
              <a:t> World (apertura prevista per fine 2016/inizio 2017).</a:t>
            </a:r>
            <a:endParaRPr lang="it-IT" sz="2400" dirty="0" smtClean="0">
              <a:latin typeface="Baskerville Old Face" panose="02020602080505020303" pitchFamily="18" charset="0"/>
            </a:endParaRPr>
          </a:p>
          <a:p>
            <a:endParaRPr lang="it-IT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238" y="0"/>
            <a:ext cx="12295238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103238" y="235974"/>
            <a:ext cx="4748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atin typeface="Baskerville Old Face" panose="02020602080505020303" pitchFamily="18" charset="0"/>
              </a:rPr>
              <a:t> </a:t>
            </a:r>
            <a:r>
              <a:rPr lang="it-IT" sz="3200" b="1" dirty="0" smtClean="0">
                <a:latin typeface="Baskerville Old Face" panose="02020602080505020303" pitchFamily="18" charset="0"/>
              </a:rPr>
              <a:t>RISORSE INTANGIBILI</a:t>
            </a:r>
            <a:r>
              <a:rPr lang="it-IT" sz="2800" b="1" dirty="0" smtClean="0">
                <a:latin typeface="Baskerville Old Face" panose="02020602080505020303" pitchFamily="18" charset="0"/>
              </a:rPr>
              <a:t> </a:t>
            </a:r>
            <a:endParaRPr lang="it-IT" sz="3200" b="1" dirty="0">
              <a:latin typeface="Baskerville Old Face" panose="020206020805050203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-103238" y="1032387"/>
            <a:ext cx="1229523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       </a:t>
            </a:r>
            <a:r>
              <a:rPr lang="it-IT" sz="2800" u="sng" dirty="0" smtClean="0">
                <a:latin typeface="Baskerville Old Face" panose="02020602080505020303" pitchFamily="18" charset="0"/>
              </a:rPr>
              <a:t>RISORSE DI REPUTAZIONE</a:t>
            </a:r>
          </a:p>
          <a:p>
            <a:endParaRPr lang="it-IT" sz="2400" u="sng" dirty="0">
              <a:latin typeface="Baskerville Old Face" panose="02020602080505020303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3200" dirty="0" smtClean="0">
                <a:latin typeface="Baskerville Old Face" panose="02020602080505020303" pitchFamily="18" charset="0"/>
              </a:rPr>
              <a:t>Fiducia nel marchio </a:t>
            </a:r>
            <a:r>
              <a:rPr lang="it-IT" sz="3200" dirty="0" err="1" smtClean="0">
                <a:latin typeface="Baskerville Old Face" panose="02020602080505020303" pitchFamily="18" charset="0"/>
              </a:rPr>
              <a:t>Eataly</a:t>
            </a:r>
            <a:r>
              <a:rPr lang="it-IT" sz="3200" dirty="0" smtClean="0">
                <a:latin typeface="Baskerville Old Face" panose="02020602080505020303" pitchFamily="18" charset="0"/>
              </a:rPr>
              <a:t>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3200" dirty="0" smtClean="0">
              <a:latin typeface="Baskerville Old Face" panose="02020602080505020303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3200" dirty="0" smtClean="0">
                <a:latin typeface="Baskerville Old Face" panose="02020602080505020303" pitchFamily="18" charset="0"/>
              </a:rPr>
              <a:t>Qualità del prodotto;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3200" dirty="0" smtClean="0">
              <a:latin typeface="Baskerville Old Face" panose="02020602080505020303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3200" dirty="0" smtClean="0">
                <a:latin typeface="Baskerville Old Face" panose="02020602080505020303" pitchFamily="18" charset="0"/>
              </a:rPr>
              <a:t>Affidabilità del prodotto;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3200" dirty="0" smtClean="0">
              <a:latin typeface="Baskerville Old Face" panose="02020602080505020303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3200" dirty="0" smtClean="0">
                <a:latin typeface="Baskerville Old Face" panose="02020602080505020303" pitchFamily="18" charset="0"/>
              </a:rPr>
              <a:t>Qualità dei servizi;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3200" dirty="0" smtClean="0">
              <a:latin typeface="Baskerville Old Face" panose="02020602080505020303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3200" dirty="0" smtClean="0">
                <a:latin typeface="Baskerville Old Face" panose="02020602080505020303" pitchFamily="18" charset="0"/>
              </a:rPr>
              <a:t>Cultura organizzativa.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652799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46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atin typeface="Baskerville Old Face" panose="02020602080505020303" pitchFamily="18" charset="0"/>
              </a:rPr>
              <a:t>RISORSE UMANE</a:t>
            </a:r>
            <a:endParaRPr lang="it-IT" sz="3600" b="1" dirty="0">
              <a:latin typeface="Baskerville Old Face" panose="020206020805050203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1268361"/>
            <a:ext cx="12192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sz="3600" dirty="0" smtClean="0">
                <a:latin typeface="Baskerville Old Face" panose="02020602080505020303" pitchFamily="18" charset="0"/>
              </a:rPr>
              <a:t>Organizzazione del personale;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sz="3600" dirty="0" smtClean="0">
                <a:latin typeface="Baskerville Old Face" panose="02020602080505020303" pitchFamily="18" charset="0"/>
              </a:rPr>
              <a:t>Formazione del personale;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sz="3600" dirty="0" smtClean="0">
                <a:latin typeface="Baskerville Old Face" panose="02020602080505020303" pitchFamily="18" charset="0"/>
              </a:rPr>
              <a:t>Impegno e lealtà dei dipendenti;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sz="3600" dirty="0" smtClean="0">
                <a:latin typeface="Baskerville Old Face" panose="02020602080505020303" pitchFamily="18" charset="0"/>
              </a:rPr>
              <a:t>Educazione e qualificazione dei dipendenti;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sz="3600" dirty="0" smtClean="0">
                <a:latin typeface="Baskerville Old Face" panose="02020602080505020303" pitchFamily="18" charset="0"/>
              </a:rPr>
              <a:t>Capacità di comunicazione;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it-IT" sz="3600" dirty="0" smtClean="0">
                <a:latin typeface="Baskerville Old Face" panose="02020602080505020303" pitchFamily="18" charset="0"/>
              </a:rPr>
              <a:t>Motivazione</a:t>
            </a:r>
            <a:r>
              <a:rPr lang="it-IT" sz="2800" dirty="0" smtClean="0">
                <a:latin typeface="Baskerville Old Face" panose="02020602080505020303" pitchFamily="18" charset="0"/>
              </a:rPr>
              <a:t>.</a:t>
            </a:r>
          </a:p>
          <a:p>
            <a:endParaRPr lang="it-IT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247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680</Words>
  <Application>Microsoft Office PowerPoint</Application>
  <PresentationFormat>Widescreen</PresentationFormat>
  <Paragraphs>95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3" baseType="lpstr">
      <vt:lpstr>Arial</vt:lpstr>
      <vt:lpstr>Baskerville Old Face</vt:lpstr>
      <vt:lpstr>Britannic Bold</vt:lpstr>
      <vt:lpstr>Broadway</vt:lpstr>
      <vt:lpstr>Calibri</vt:lpstr>
      <vt:lpstr>Calibri Light</vt:lpstr>
      <vt:lpstr>Colonna MT</vt:lpstr>
      <vt:lpstr>Courier New</vt:lpstr>
      <vt:lpstr>Elephant</vt:lpstr>
      <vt:lpstr>Eras Demi ITC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DARIA</dc:creator>
  <cp:lastModifiedBy>DARIA</cp:lastModifiedBy>
  <cp:revision>77</cp:revision>
  <dcterms:created xsi:type="dcterms:W3CDTF">2016-04-03T13:42:03Z</dcterms:created>
  <dcterms:modified xsi:type="dcterms:W3CDTF">2016-04-05T07:45:04Z</dcterms:modified>
</cp:coreProperties>
</file>