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6" r:id="rId4"/>
    <p:sldId id="281" r:id="rId5"/>
    <p:sldId id="260" r:id="rId6"/>
    <p:sldId id="261" r:id="rId7"/>
    <p:sldId id="282" r:id="rId8"/>
    <p:sldId id="280" r:id="rId9"/>
    <p:sldId id="279" r:id="rId10"/>
    <p:sldId id="27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5507" autoAdjust="0"/>
  </p:normalViewPr>
  <p:slideViewPr>
    <p:cSldViewPr snapToGrid="0">
      <p:cViewPr varScale="1">
        <p:scale>
          <a:sx n="98" d="100"/>
          <a:sy n="98" d="100"/>
        </p:scale>
        <p:origin x="85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27/02/24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61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35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27/02/24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27/02/24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27/02/24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0794" y="2238320"/>
            <a:ext cx="9959788" cy="1148660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Postmodernismo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crisi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modernità</a:t>
            </a:r>
            <a:endParaRPr lang="en-GB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00454" y="3940531"/>
            <a:ext cx="4763546" cy="127707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2023/24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CDB0FCAE-883F-4B93-ACF5-B062D1E63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06104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i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Schermata 2015-02-05 alle 10.47.59.png">
            <a:extLst>
              <a:ext uri="{FF2B5EF4-FFF2-40B4-BE49-F238E27FC236}">
                <a16:creationId xmlns:a16="http://schemas.microsoft.com/office/drawing/2014/main" id="{ACAFDF79-E61A-4D3E-A444-E6521B01F3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" r="29354" b="90448"/>
          <a:stretch/>
        </p:blipFill>
        <p:spPr>
          <a:xfrm>
            <a:off x="226337" y="70085"/>
            <a:ext cx="8379155" cy="788897"/>
          </a:xfrm>
          <a:prstGeom prst="rect">
            <a:avLst/>
          </a:prstGeom>
        </p:spPr>
      </p:pic>
      <p:pic>
        <p:nvPicPr>
          <p:cNvPr id="11" name="Content Placeholder 3" descr="Schermata 2015-02-05 alle 10.47.59.png">
            <a:extLst>
              <a:ext uri="{FF2B5EF4-FFF2-40B4-BE49-F238E27FC236}">
                <a16:creationId xmlns:a16="http://schemas.microsoft.com/office/drawing/2014/main" id="{2F08B9B8-8BFE-4FD5-AE51-924E62A2FF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2" t="11051" r="-69" b="5618"/>
          <a:stretch/>
        </p:blipFill>
        <p:spPr>
          <a:xfrm>
            <a:off x="0" y="895707"/>
            <a:ext cx="9199418" cy="5168710"/>
          </a:xfrm>
          <a:prstGeom prst="rect">
            <a:avLst/>
          </a:prstGeom>
        </p:spPr>
      </p:pic>
      <p:pic>
        <p:nvPicPr>
          <p:cNvPr id="12" name="Content Placeholder 3" descr="Schermata 2015-02-05 alle 10.47.59.png">
            <a:extLst>
              <a:ext uri="{FF2B5EF4-FFF2-40B4-BE49-F238E27FC236}">
                <a16:creationId xmlns:a16="http://schemas.microsoft.com/office/drawing/2014/main" id="{303D6133-DB40-49E7-81F2-A5621D5FE3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" t="96354" r="74302" b="354"/>
          <a:stretch/>
        </p:blipFill>
        <p:spPr>
          <a:xfrm>
            <a:off x="9476500" y="4890654"/>
            <a:ext cx="2230591" cy="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4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Picture 3" descr="the wall.jpg">
            <a:extLst>
              <a:ext uri="{FF2B5EF4-FFF2-40B4-BE49-F238E27FC236}">
                <a16:creationId xmlns:a16="http://schemas.microsoft.com/office/drawing/2014/main" id="{BE4EDC12-A53E-4659-9187-7B46F1F2A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7404"/>
            <a:ext cx="6096000" cy="389128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2FB8EA-1EC4-4FC7-A148-CB4F86CF2621}"/>
              </a:ext>
            </a:extLst>
          </p:cNvPr>
          <p:cNvSpPr txBox="1">
            <a:spLocks/>
          </p:cNvSpPr>
          <p:nvPr/>
        </p:nvSpPr>
        <p:spPr>
          <a:xfrm>
            <a:off x="3048000" y="790612"/>
            <a:ext cx="6562390" cy="1619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“Come ci ha insegnato Gramsci, un potere che sia capace di inquadrare la società all’interno di un nuovo progetto storico deve operare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533280-0A00-4233-AE55-BF1CEF15FDF7}"/>
              </a:ext>
            </a:extLst>
          </p:cNvPr>
          <p:cNvSpPr txBox="1">
            <a:spLocks/>
          </p:cNvSpPr>
          <p:nvPr/>
        </p:nvSpPr>
        <p:spPr>
          <a:xfrm>
            <a:off x="5975973" y="1822757"/>
            <a:ext cx="4719735" cy="3212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egemonicamente, deve necessariamente intrecciare i modi di pensare, i media, la cultura, la lingua, la filosofia, l’economia, la cultura popolare, la Chiesa ecc.”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it-IT" dirty="0"/>
              <a:t>(Stuart Hall 2007)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61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262707"/>
            <a:ext cx="458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Globalizzazione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48E6E3-BD8B-4C16-B802-2021BD403E3D}"/>
              </a:ext>
            </a:extLst>
          </p:cNvPr>
          <p:cNvSpPr txBox="1">
            <a:spLocks/>
          </p:cNvSpPr>
          <p:nvPr/>
        </p:nvSpPr>
        <p:spPr>
          <a:xfrm>
            <a:off x="553646" y="1189685"/>
            <a:ext cx="11220535" cy="4643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Neoliberismo e globalizzazione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declino dell’autorità centralizzata sullo stato-nazione, non solo verso il globale ma anche verso il locale: il potere si diluisce nelle istituzioni globali ma si incorpora nelle realtà locali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diffusione e distanza del potere,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istituzioni sovranazionali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non direttamente legate alla politica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transnazionalismo 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deterritorializzazione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potere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“paradigma” della globalizzazione non necessariamente si focalizza sulle megastrutture ma anzi l’idea è connettere il globale con il locale. 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dall’idea di omogeneizzazione all’enfasi sulla differenziazione e frammentazione (nazionalismi, diaspora,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etnicità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…)</a:t>
            </a:r>
          </a:p>
          <a:p>
            <a:pPr>
              <a:buClr>
                <a:srgbClr val="BB1717"/>
              </a:buClr>
            </a:pPr>
            <a:endParaRPr lang="it-IT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225487"/>
            <a:ext cx="82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Postmodernismo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2BC73F-0A9D-4B96-B604-B1DC62DE2D32}"/>
              </a:ext>
            </a:extLst>
          </p:cNvPr>
          <p:cNvSpPr txBox="1">
            <a:spLocks/>
          </p:cNvSpPr>
          <p:nvPr/>
        </p:nvSpPr>
        <p:spPr>
          <a:xfrm>
            <a:off x="235519" y="1357448"/>
            <a:ext cx="8833239" cy="45739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Antropologia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Colonialismo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Dichiarazione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Barbados 1971</a:t>
            </a: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guerra in Vietnam</a:t>
            </a:r>
          </a:p>
          <a:p>
            <a:pPr>
              <a:buClr>
                <a:srgbClr val="BB1717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Orientalism E. Said 1979</a:t>
            </a:r>
          </a:p>
          <a:p>
            <a:pPr>
              <a:buClr>
                <a:srgbClr val="BB1717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svolta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femminista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postmodernismo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delegittimazione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grandi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racconti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(</a:t>
            </a:r>
            <a:r>
              <a:rPr lang="it-IT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 Neue" panose="02000503000000020004" pitchFamily="2" charset="0"/>
              </a:rPr>
              <a:t>La </a:t>
            </a:r>
            <a:r>
              <a:rPr lang="it-IT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 Neue" panose="02000503000000020004" pitchFamily="2" charset="0"/>
              </a:rPr>
              <a:t>condition</a:t>
            </a:r>
            <a:r>
              <a:rPr lang="it-IT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 Neue" panose="02000503000000020004" pitchFamily="2" charset="0"/>
              </a:rPr>
              <a:t> postmoderne</a:t>
            </a:r>
            <a:r>
              <a:rPr lang="it-IT" sz="2400" dirty="0">
                <a:effectLst/>
              </a:rPr>
              <a:t> , Lyotard 1979) 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Critica generale alle istituzioni occidentali e alla relazione «noi» «loro»</a:t>
            </a:r>
          </a:p>
          <a:p>
            <a:pPr>
              <a:buClr>
                <a:srgbClr val="BB1717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DCAEF6-6E4C-655C-0E7D-E7A0959FC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256" y="1357448"/>
            <a:ext cx="3052204" cy="47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4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225487"/>
            <a:ext cx="82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crisi della rappresentazione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2BC73F-0A9D-4B96-B604-B1DC62DE2D32}"/>
              </a:ext>
            </a:extLst>
          </p:cNvPr>
          <p:cNvSpPr txBox="1">
            <a:spLocks/>
          </p:cNvSpPr>
          <p:nvPr/>
        </p:nvSpPr>
        <p:spPr>
          <a:xfrm>
            <a:off x="235519" y="1106312"/>
            <a:ext cx="8833239" cy="48250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autorità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dell’antropologo nel descrivere le culture e compiere generalizzazioni;</a:t>
            </a:r>
          </a:p>
          <a:p>
            <a:pPr>
              <a:buClr>
                <a:srgbClr val="BB1717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l’antropologia non può che essere </a:t>
            </a:r>
            <a:r>
              <a:rPr lang="it-IT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riflessiva</a:t>
            </a: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cosciente della natura delle costrizioni sociali e culturali in cui si muove; </a:t>
            </a:r>
          </a:p>
          <a:p>
            <a:pPr>
              <a:buClr>
                <a:srgbClr val="BB1717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impossibilità della descrizione del reale;</a:t>
            </a:r>
          </a:p>
          <a:p>
            <a:pPr>
              <a:buClr>
                <a:srgbClr val="BB1717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consapevolezza del potere della conoscenza; </a:t>
            </a:r>
          </a:p>
          <a:p>
            <a:pPr>
              <a:buClr>
                <a:srgbClr val="BB1717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permane in istituzioni e dinamiche che prima venivano considerate neutrali;</a:t>
            </a:r>
          </a:p>
          <a:p>
            <a:pPr>
              <a:buClr>
                <a:srgbClr val="BB1717"/>
              </a:buClr>
            </a:pPr>
            <a:endParaRPr lang="it-IT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Clr>
                <a:srgbClr val="BB1717"/>
              </a:buClr>
            </a:pP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Reinventing Anthropology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Hymes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1969), </a:t>
            </a:r>
          </a:p>
          <a:p>
            <a:pPr lvl="1">
              <a:buClr>
                <a:srgbClr val="BB1717"/>
              </a:buClr>
            </a:pP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Women in the field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Golde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1970), </a:t>
            </a:r>
          </a:p>
          <a:p>
            <a:pPr lvl="1">
              <a:buClr>
                <a:srgbClr val="BB1717"/>
              </a:buClr>
            </a:pP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Anthropology and the Colonial Encounter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Asad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1973), </a:t>
            </a:r>
          </a:p>
          <a:p>
            <a:pPr lvl="1">
              <a:buClr>
                <a:srgbClr val="BB1717"/>
              </a:buClr>
            </a:pP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Reflection on Fieldwork in Morocco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Rabinow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1977) , </a:t>
            </a:r>
          </a:p>
          <a:p>
            <a:pPr lvl="1">
              <a:buClr>
                <a:srgbClr val="BB1717"/>
              </a:buClr>
            </a:pP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Writing Culture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(Clifford and Marcus 1985).</a:t>
            </a:r>
          </a:p>
          <a:p>
            <a:pPr>
              <a:buClr>
                <a:srgbClr val="BB1717"/>
              </a:buClr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endParaRPr lang="it-IT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D5A8B1F-E5F1-EF22-F069-B6D00265D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5" y="1840089"/>
            <a:ext cx="3048675" cy="42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Gramsci (1891-1937)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665B18-8122-4487-A59D-46D880A04AE2}"/>
              </a:ext>
            </a:extLst>
          </p:cNvPr>
          <p:cNvSpPr txBox="1">
            <a:spLocks/>
          </p:cNvSpPr>
          <p:nvPr/>
        </p:nvSpPr>
        <p:spPr>
          <a:xfrm>
            <a:off x="517613" y="1459086"/>
            <a:ext cx="11156774" cy="43740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rifiuto del positivismo e della oggettivazione del reale il potere non è basato solo sulla forza: l’importanza della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sovrastruttura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ideologia e cultura</a:t>
            </a:r>
          </a:p>
          <a:p>
            <a:pPr>
              <a:buClr>
                <a:srgbClr val="BB1717"/>
              </a:buClr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Dominio e direzione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potere politico e sociale assicurato dalle istituzioni della società civile: coercizione</a:t>
            </a:r>
          </a:p>
          <a:p>
            <a:pPr>
              <a:buClr>
                <a:srgbClr val="BB1717"/>
              </a:buClr>
            </a:pP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Egemonia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cultura egemonica il bilanciamento di forza e consenso tra gli oppositori e gli alleati</a:t>
            </a:r>
          </a:p>
          <a:p>
            <a:pPr>
              <a:buClr>
                <a:srgbClr val="BB1717"/>
              </a:buClr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intellettuale organico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il ruolo speciale degli intellettuali nella società (e dei media) per costruire consenso.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fragilità dell’egemonia che è sempre contestata da ideologie alternative e dunque in constante necessità di riaffermazione e rinnovamento. Rifiuto del positivismo. 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Gramsci e l’antropologia politica: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subalterni come soggetto politico</a:t>
            </a: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560812-5BA0-7F66-E8C8-061070F2972A}"/>
              </a:ext>
            </a:extLst>
          </p:cNvPr>
          <p:cNvSpPr txBox="1"/>
          <p:nvPr/>
        </p:nvSpPr>
        <p:spPr>
          <a:xfrm>
            <a:off x="-300446" y="1035768"/>
            <a:ext cx="55778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algn="just"/>
            <a:r>
              <a:rPr lang="it-IT" sz="18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«Cosa si può contrapporre, da parte di una classe innovatrice, a questo complesso formidabile di trincee e fortificazioni della classe dominante?». La sua risposta è la seguente: «Lo spirito di scissione, cioè il progressivo acquisto della coscienza della propria personalità storica, spirito di scissione che deve tendere ad allargarsi dalla classe protagonista alle classi alleate potenziali: tutto ciò domanda un complesso lavoro ideologico» (</a:t>
            </a:r>
            <a:r>
              <a:rPr lang="it-IT" sz="18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it-IT" sz="18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3, 49, 333). (http://</a:t>
            </a:r>
            <a:r>
              <a:rPr lang="it-IT" sz="18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dizionario.gramsciproject.org</a:t>
            </a:r>
            <a:r>
              <a:rPr lang="it-IT" sz="18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/)</a:t>
            </a: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D3F94C2-95F8-A716-906A-49409988E23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1E91198-4E38-9EC9-8D24-9AE5CD3685E5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228AF1EB-73B5-BCB7-F9FF-E900BAF18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59D01DF-17BA-A2EC-A55E-EAC5E11A1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4842"/>
            <a:ext cx="6096000" cy="61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8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86525" y="207328"/>
            <a:ext cx="5726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Eric Wolf Europe and People Without History (1982)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6E92A-88E3-491A-A527-AEB70BFBBCEE}"/>
              </a:ext>
            </a:extLst>
          </p:cNvPr>
          <p:cNvSpPr txBox="1">
            <a:spLocks/>
          </p:cNvSpPr>
          <p:nvPr/>
        </p:nvSpPr>
        <p:spPr>
          <a:xfrm>
            <a:off x="3680600" y="3186408"/>
            <a:ext cx="6915090" cy="28833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tutte le culture sono comprensibili e analizzabili in relazione all’espansione del capitalismo europeo. Seguirne gli effetti sui microsistemi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Gli antropologi occupandosi dei microcosmi non hanno dato il giusto peso alla visione globale e storica. 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l’importanza del sistema di produzione (Marx). </a:t>
            </a:r>
          </a:p>
        </p:txBody>
      </p:sp>
      <p:pic>
        <p:nvPicPr>
          <p:cNvPr id="2" name="Picture 1" descr="People without histor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78"/>
            <a:ext cx="3641657" cy="5462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0236" y="1088468"/>
            <a:ext cx="3447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‘Once we locate the reality of</a:t>
            </a:r>
          </a:p>
          <a:p>
            <a:r>
              <a:rPr lang="en-US" sz="1600" dirty="0"/>
              <a:t>society in historically changing, imperfectly bounded, multiple and</a:t>
            </a:r>
          </a:p>
          <a:p>
            <a:r>
              <a:rPr lang="en-US" sz="1600" dirty="0"/>
              <a:t>branching social alignments, however, the concept of a fixed, unitary,</a:t>
            </a:r>
          </a:p>
          <a:p>
            <a:r>
              <a:rPr lang="en-US" sz="1600" dirty="0"/>
              <a:t>and bounded culture must give way to a sense of the fluidity and permeability</a:t>
            </a:r>
          </a:p>
          <a:p>
            <a:r>
              <a:rPr lang="en-US" sz="1600" dirty="0"/>
              <a:t>of cultural sets’ (1982: 387).</a:t>
            </a:r>
          </a:p>
        </p:txBody>
      </p:sp>
    </p:spTree>
    <p:extLst>
      <p:ext uri="{BB962C8B-B14F-4D97-AF65-F5344CB8AC3E}">
        <p14:creationId xmlns:p14="http://schemas.microsoft.com/office/powerpoint/2010/main" val="5620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03681"/>
            <a:ext cx="899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Antropologías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periféricas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(Cardoso de Oliveira 2000) “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Antropologías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sur” (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Krotz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1997). 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6E92A-88E3-491A-A527-AEB70BFBBCEE}"/>
              </a:ext>
            </a:extLst>
          </p:cNvPr>
          <p:cNvSpPr txBox="1">
            <a:spLocks/>
          </p:cNvSpPr>
          <p:nvPr/>
        </p:nvSpPr>
        <p:spPr>
          <a:xfrm>
            <a:off x="6684905" y="2175687"/>
            <a:ext cx="5271576" cy="28833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Unidad Muralista Luchador Ernesto Mirand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829"/>
            <a:ext cx="7171509" cy="26239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B6E92A-88E3-491A-A527-AEB70BFBBCEE}"/>
              </a:ext>
            </a:extLst>
          </p:cNvPr>
          <p:cNvSpPr txBox="1">
            <a:spLocks/>
          </p:cNvSpPr>
          <p:nvPr/>
        </p:nvSpPr>
        <p:spPr>
          <a:xfrm>
            <a:off x="8883282" y="3393753"/>
            <a:ext cx="3082381" cy="29441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pensiero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decoloniale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decolonialidad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il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sentipensar</a:t>
            </a: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Antropologias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Perifericas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la rete delle antropologie del mondo</a:t>
            </a:r>
          </a:p>
          <a:p>
            <a:pPr>
              <a:buClr>
                <a:srgbClr val="BB1717"/>
              </a:buClr>
            </a:pP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4A56BA-3FAF-A763-0743-80494FA8E519}"/>
              </a:ext>
            </a:extLst>
          </p:cNvPr>
          <p:cNvSpPr txBox="1"/>
          <p:nvPr/>
        </p:nvSpPr>
        <p:spPr>
          <a:xfrm>
            <a:off x="3474720" y="1461746"/>
            <a:ext cx="8660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effectLst/>
                <a:latin typeface="BellMT"/>
              </a:rPr>
              <a:t>Los </a:t>
            </a:r>
            <a:r>
              <a:rPr lang="it-IT" sz="1800" i="1" dirty="0" err="1">
                <a:effectLst/>
                <a:latin typeface="BellMT"/>
              </a:rPr>
              <a:t>académicos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influyentes</a:t>
            </a:r>
            <a:r>
              <a:rPr lang="it-IT" sz="1800" i="1" dirty="0">
                <a:effectLst/>
                <a:latin typeface="BellMT"/>
              </a:rPr>
              <a:t> en </a:t>
            </a:r>
            <a:r>
              <a:rPr lang="it-IT" sz="1800" i="1" dirty="0" err="1">
                <a:effectLst/>
                <a:latin typeface="BellMT"/>
              </a:rPr>
              <a:t>los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países</a:t>
            </a:r>
            <a:r>
              <a:rPr lang="it-IT" sz="1800" i="1" dirty="0">
                <a:effectLst/>
                <a:latin typeface="BellMT"/>
              </a:rPr>
              <a:t> del centro </a:t>
            </a:r>
            <a:r>
              <a:rPr lang="it-IT" sz="1800" i="1" dirty="0" err="1">
                <a:effectLst/>
                <a:latin typeface="BellMT"/>
              </a:rPr>
              <a:t>están</a:t>
            </a:r>
            <a:r>
              <a:rPr lang="it-IT" sz="1800" i="1" dirty="0">
                <a:effectLst/>
                <a:latin typeface="BellMT"/>
              </a:rPr>
              <a:t> en </a:t>
            </a:r>
            <a:r>
              <a:rPr lang="it-IT" sz="1800" i="1" dirty="0" err="1">
                <a:effectLst/>
                <a:latin typeface="BellMT"/>
              </a:rPr>
              <a:t>posición</a:t>
            </a:r>
            <a:r>
              <a:rPr lang="it-IT" sz="1800" i="1" dirty="0">
                <a:effectLst/>
                <a:latin typeface="BellMT"/>
              </a:rPr>
              <a:t> de </a:t>
            </a:r>
            <a:r>
              <a:rPr lang="it-IT" sz="1800" i="1" dirty="0" err="1">
                <a:effectLst/>
                <a:latin typeface="BellMT"/>
              </a:rPr>
              <a:t>decidir</a:t>
            </a:r>
            <a:r>
              <a:rPr lang="it-IT" sz="1800" i="1" dirty="0">
                <a:effectLst/>
                <a:latin typeface="BellMT"/>
              </a:rPr>
              <a:t> a </a:t>
            </a:r>
            <a:r>
              <a:rPr lang="it-IT" sz="1800" i="1" dirty="0" err="1">
                <a:effectLst/>
                <a:latin typeface="BellMT"/>
              </a:rPr>
              <a:t>que</a:t>
            </a:r>
            <a:r>
              <a:rPr lang="it-IT" sz="1800" i="1" dirty="0">
                <a:effectLst/>
                <a:latin typeface="BellMT"/>
              </a:rPr>
              <a:t>́ </a:t>
            </a:r>
            <a:r>
              <a:rPr lang="it-IT" sz="1800" i="1" dirty="0" err="1">
                <a:effectLst/>
                <a:latin typeface="BellMT"/>
              </a:rPr>
              <a:t>tipos</a:t>
            </a:r>
            <a:r>
              <a:rPr lang="it-IT" sz="1800" i="1" dirty="0">
                <a:effectLst/>
                <a:latin typeface="BellMT"/>
              </a:rPr>
              <a:t> de </a:t>
            </a:r>
            <a:r>
              <a:rPr lang="it-IT" sz="1800" i="1" dirty="0" err="1">
                <a:effectLst/>
                <a:latin typeface="BellMT"/>
              </a:rPr>
              <a:t>conocimiento</a:t>
            </a:r>
            <a:r>
              <a:rPr lang="it-IT" sz="1800" i="1" dirty="0">
                <a:effectLst/>
                <a:latin typeface="BellMT"/>
              </a:rPr>
              <a:t> se </a:t>
            </a:r>
            <a:r>
              <a:rPr lang="it-IT" sz="1800" i="1" dirty="0" err="1">
                <a:effectLst/>
                <a:latin typeface="BellMT"/>
              </a:rPr>
              <a:t>les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debe</a:t>
            </a:r>
            <a:r>
              <a:rPr lang="it-IT" sz="1800" i="1" dirty="0">
                <a:effectLst/>
                <a:latin typeface="BellMT"/>
              </a:rPr>
              <a:t> conferir </a:t>
            </a:r>
            <a:r>
              <a:rPr lang="it-IT" sz="1800" i="1" dirty="0" err="1">
                <a:effectLst/>
                <a:latin typeface="BellMT"/>
              </a:rPr>
              <a:t>autoridad</a:t>
            </a:r>
            <a:r>
              <a:rPr lang="it-IT" sz="1800" i="1" dirty="0">
                <a:effectLst/>
                <a:latin typeface="BellMT"/>
              </a:rPr>
              <a:t> y </a:t>
            </a:r>
            <a:r>
              <a:rPr lang="it-IT" sz="1800" i="1" dirty="0" err="1">
                <a:effectLst/>
                <a:latin typeface="BellMT"/>
              </a:rPr>
              <a:t>atención</a:t>
            </a:r>
            <a:r>
              <a:rPr lang="it-IT" sz="1800" i="1" dirty="0">
                <a:effectLst/>
                <a:latin typeface="BellMT"/>
              </a:rPr>
              <a:t>. El sistema de </a:t>
            </a:r>
            <a:r>
              <a:rPr lang="it-IT" sz="1800" i="1" dirty="0" err="1">
                <a:effectLst/>
                <a:latin typeface="BellMT"/>
              </a:rPr>
              <a:t>evaluación</a:t>
            </a:r>
            <a:r>
              <a:rPr lang="it-IT" sz="1800" i="1" dirty="0">
                <a:effectLst/>
                <a:latin typeface="BellMT"/>
              </a:rPr>
              <a:t> de </a:t>
            </a:r>
            <a:r>
              <a:rPr lang="it-IT" sz="1800" i="1" dirty="0" err="1">
                <a:effectLst/>
                <a:latin typeface="BellMT"/>
              </a:rPr>
              <a:t>pares</a:t>
            </a:r>
            <a:r>
              <a:rPr lang="it-IT" sz="1800" i="1" dirty="0">
                <a:effectLst/>
                <a:latin typeface="BellMT"/>
              </a:rPr>
              <a:t> presente en </a:t>
            </a:r>
            <a:r>
              <a:rPr lang="it-IT" sz="1800" i="1" dirty="0" err="1">
                <a:effectLst/>
                <a:latin typeface="BellMT"/>
              </a:rPr>
              <a:t>prestigiosas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publicaciones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refuerza</a:t>
            </a:r>
            <a:r>
              <a:rPr lang="it-IT" sz="1800" i="1" dirty="0">
                <a:effectLst/>
                <a:latin typeface="BellMT"/>
              </a:rPr>
              <a:t> esta </a:t>
            </a:r>
            <a:r>
              <a:rPr lang="it-IT" sz="1800" i="1" dirty="0" err="1">
                <a:effectLst/>
                <a:latin typeface="BellMT"/>
              </a:rPr>
              <a:t>estructura</a:t>
            </a:r>
            <a:r>
              <a:rPr lang="it-IT" sz="1800" i="1" dirty="0">
                <a:effectLst/>
                <a:latin typeface="BellMT"/>
              </a:rPr>
              <a:t>. </a:t>
            </a:r>
            <a:r>
              <a:rPr lang="it-IT" sz="1800" i="1" dirty="0" err="1">
                <a:effectLst/>
                <a:latin typeface="BellMT"/>
              </a:rPr>
              <a:t>Asi</a:t>
            </a:r>
            <a:r>
              <a:rPr lang="it-IT" sz="1800" i="1" dirty="0">
                <a:effectLst/>
                <a:latin typeface="BellMT"/>
              </a:rPr>
              <a:t>́, </a:t>
            </a:r>
            <a:r>
              <a:rPr lang="it-IT" sz="1800" i="1" dirty="0" err="1">
                <a:effectLst/>
                <a:latin typeface="BellMT"/>
              </a:rPr>
              <a:t>el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conocimiento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producido</a:t>
            </a:r>
            <a:r>
              <a:rPr lang="it-IT" sz="1800" i="1" dirty="0">
                <a:effectLst/>
                <a:latin typeface="BellMT"/>
              </a:rPr>
              <a:t> en la periferia, sin importar lo significativo y </a:t>
            </a:r>
            <a:r>
              <a:rPr lang="it-IT" sz="1800" i="1" dirty="0" err="1">
                <a:effectLst/>
                <a:latin typeface="BellMT"/>
              </a:rPr>
              <a:t>valioso</a:t>
            </a:r>
            <a:r>
              <a:rPr lang="it-IT" sz="1800" i="1" dirty="0">
                <a:effectLst/>
                <a:latin typeface="BellMT"/>
              </a:rPr>
              <a:t>, está </a:t>
            </a:r>
            <a:r>
              <a:rPr lang="it-IT" sz="1800" i="1" dirty="0" err="1">
                <a:effectLst/>
                <a:latin typeface="BellMT"/>
              </a:rPr>
              <a:t>destinado</a:t>
            </a:r>
            <a:r>
              <a:rPr lang="it-IT" sz="1800" i="1" dirty="0">
                <a:effectLst/>
                <a:latin typeface="BellMT"/>
              </a:rPr>
              <a:t> a </a:t>
            </a:r>
            <a:r>
              <a:rPr lang="it-IT" sz="1800" i="1" dirty="0" err="1">
                <a:effectLst/>
                <a:latin typeface="BellMT"/>
              </a:rPr>
              <a:t>permanecer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oculto</a:t>
            </a:r>
            <a:r>
              <a:rPr lang="it-IT" sz="1800" i="1" dirty="0">
                <a:effectLst/>
                <a:latin typeface="BellMT"/>
              </a:rPr>
              <a:t> en lo </a:t>
            </a:r>
            <a:r>
              <a:rPr lang="it-IT" sz="1800" i="1" dirty="0" err="1">
                <a:effectLst/>
                <a:latin typeface="BellMT"/>
              </a:rPr>
              <a:t>local</a:t>
            </a:r>
            <a:r>
              <a:rPr lang="it-IT" sz="1800" i="1" dirty="0">
                <a:effectLst/>
                <a:latin typeface="BellMT"/>
              </a:rPr>
              <a:t> a </a:t>
            </a:r>
            <a:r>
              <a:rPr lang="it-IT" sz="1800" i="1" dirty="0" err="1">
                <a:effectLst/>
                <a:latin typeface="BellMT"/>
              </a:rPr>
              <a:t>menos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que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satisfaga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los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estándares</a:t>
            </a:r>
            <a:r>
              <a:rPr lang="it-IT" sz="1800" i="1" dirty="0">
                <a:effectLst/>
                <a:latin typeface="BellMT"/>
              </a:rPr>
              <a:t> y </a:t>
            </a:r>
            <a:r>
              <a:rPr lang="it-IT" sz="1800" i="1" dirty="0" err="1">
                <a:effectLst/>
                <a:latin typeface="BellMT"/>
              </a:rPr>
              <a:t>las</a:t>
            </a:r>
            <a:r>
              <a:rPr lang="it-IT" sz="1800" i="1" dirty="0">
                <a:effectLst/>
                <a:latin typeface="BellMT"/>
              </a:rPr>
              <a:t> </a:t>
            </a:r>
            <a:r>
              <a:rPr lang="it-IT" sz="1800" i="1" dirty="0" err="1">
                <a:effectLst/>
                <a:latin typeface="BellMT"/>
              </a:rPr>
              <a:t>expectativas</a:t>
            </a:r>
            <a:r>
              <a:rPr lang="it-IT" sz="1800" i="1" dirty="0">
                <a:effectLst/>
                <a:latin typeface="BellMT"/>
              </a:rPr>
              <a:t> del centro (</a:t>
            </a:r>
            <a:r>
              <a:rPr lang="it-IT" sz="1800" i="1" dirty="0" err="1">
                <a:effectLst/>
                <a:latin typeface="BellMT"/>
              </a:rPr>
              <a:t>Kuwayama</a:t>
            </a:r>
            <a:r>
              <a:rPr lang="it-IT" sz="1800" i="1" dirty="0">
                <a:effectLst/>
                <a:latin typeface="BellMT"/>
              </a:rPr>
              <a:t> 2004a: 9-10).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439448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8824</TotalTime>
  <Words>818</Words>
  <Application>Microsoft Macintosh PowerPoint</Application>
  <PresentationFormat>Widescreen</PresentationFormat>
  <Paragraphs>81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BellMT</vt:lpstr>
      <vt:lpstr>Calibri</vt:lpstr>
      <vt:lpstr>Calibri Light</vt:lpstr>
      <vt:lpstr>Tahoma</vt:lpstr>
      <vt:lpstr>Times New Roman</vt:lpstr>
      <vt:lpstr>Template LA</vt:lpstr>
      <vt:lpstr>Postmodernismo e crisi della modernità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125</cp:revision>
  <dcterms:created xsi:type="dcterms:W3CDTF">2019-05-28T15:53:33Z</dcterms:created>
  <dcterms:modified xsi:type="dcterms:W3CDTF">2024-02-28T08:15:13Z</dcterms:modified>
</cp:coreProperties>
</file>