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3" r:id="rId3"/>
    <p:sldId id="276" r:id="rId4"/>
    <p:sldId id="277" r:id="rId5"/>
    <p:sldId id="285" r:id="rId6"/>
    <p:sldId id="286" r:id="rId7"/>
    <p:sldId id="274" r:id="rId8"/>
    <p:sldId id="263" r:id="rId9"/>
    <p:sldId id="279" r:id="rId10"/>
    <p:sldId id="282" r:id="rId11"/>
    <p:sldId id="287" r:id="rId12"/>
    <p:sldId id="275" r:id="rId13"/>
    <p:sldId id="281" r:id="rId14"/>
    <p:sldId id="280" r:id="rId15"/>
    <p:sldId id="267" r:id="rId16"/>
    <p:sldId id="266"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8" autoAdjust="0"/>
    <p:restoredTop sz="95328" autoAdjust="0"/>
  </p:normalViewPr>
  <p:slideViewPr>
    <p:cSldViewPr snapToGrid="0">
      <p:cViewPr varScale="1">
        <p:scale>
          <a:sx n="112" d="100"/>
          <a:sy n="112" d="100"/>
        </p:scale>
        <p:origin x="208" y="2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09/03/26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1590034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13</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14</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15</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16</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E7E78-8090-7FAB-1CE3-17458E99BA9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B096B4E-0B3D-3DA4-489A-631FEF42E28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639F1C5-3F9B-AC28-134F-DB91F3C29F9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CFC4DA1F-34B9-1A9A-4A6F-ADB5B0B7D44E}"/>
              </a:ext>
            </a:extLst>
          </p:cNvPr>
          <p:cNvSpPr>
            <a:spLocks noGrp="1"/>
          </p:cNvSpPr>
          <p:nvPr>
            <p:ph type="sldNum" sz="quarter" idx="5"/>
          </p:nvPr>
        </p:nvSpPr>
        <p:spPr/>
        <p:txBody>
          <a:bodyPr/>
          <a:lstStyle/>
          <a:p>
            <a:fld id="{4A422B9D-8694-47D1-9903-65D9FED594F6}" type="slidenum">
              <a:rPr lang="it-IT" smtClean="0"/>
              <a:t>5</a:t>
            </a:fld>
            <a:endParaRPr lang="it-IT"/>
          </a:p>
        </p:txBody>
      </p:sp>
    </p:spTree>
    <p:extLst>
      <p:ext uri="{BB962C8B-B14F-4D97-AF65-F5344CB8AC3E}">
        <p14:creationId xmlns:p14="http://schemas.microsoft.com/office/powerpoint/2010/main" val="958364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19234-F7A4-1D0F-2394-4FAD1BAA9D7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F080DF6-B9B1-FF44-88D5-E06626CFED2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625DD6E-0929-DCCA-EAED-E3C6121C101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A4BFC37-B334-D948-E587-76F68A10D7F4}"/>
              </a:ext>
            </a:extLst>
          </p:cNvPr>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123352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9</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264579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09/03/26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09/03/26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09/03/26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dDJC_H8H1c&amp;feature=emb_log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eb007rzSO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a:bodyPr>
          <a:lstStyle/>
          <a:p>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Resistenze</a:t>
            </a:r>
            <a:endPar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9182" y="3752127"/>
            <a:ext cx="12182818" cy="1655762"/>
          </a:xfrm>
        </p:spPr>
        <p:txBody>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A.A. 2025/26</a:t>
            </a:r>
          </a:p>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Comunicazione Interculturale</a:t>
            </a:r>
            <a:endParaRPr lang="it-IT" sz="2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EA8336B-7825-0314-AC85-94444F7A5523}"/>
              </a:ext>
            </a:extLst>
          </p:cNvPr>
          <p:cNvSpPr txBox="1"/>
          <p:nvPr/>
        </p:nvSpPr>
        <p:spPr>
          <a:xfrm>
            <a:off x="394122" y="565069"/>
            <a:ext cx="6198537" cy="1200329"/>
          </a:xfrm>
          <a:prstGeom prst="rect">
            <a:avLst/>
          </a:prstGeom>
          <a:noFill/>
        </p:spPr>
        <p:txBody>
          <a:bodyPr wrap="square">
            <a:spAutoFit/>
          </a:bodyPr>
          <a:lstStyle/>
          <a:p>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“il quotidiano si inventa attraverso mille forme di bracconaggio” </a:t>
            </a:r>
          </a:p>
          <a:p>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(de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Certeau</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1980)</a:t>
            </a:r>
          </a:p>
        </p:txBody>
      </p:sp>
      <p:sp>
        <p:nvSpPr>
          <p:cNvPr id="6" name="CasellaDiTesto 5">
            <a:extLst>
              <a:ext uri="{FF2B5EF4-FFF2-40B4-BE49-F238E27FC236}">
                <a16:creationId xmlns:a16="http://schemas.microsoft.com/office/drawing/2014/main" id="{14F377B5-AB3B-3004-BF4A-81FD57985F1D}"/>
              </a:ext>
            </a:extLst>
          </p:cNvPr>
          <p:cNvSpPr txBox="1"/>
          <p:nvPr/>
        </p:nvSpPr>
        <p:spPr>
          <a:xfrm>
            <a:off x="394122" y="2149755"/>
            <a:ext cx="5412318" cy="3600986"/>
          </a:xfrm>
          <a:prstGeom prst="rect">
            <a:avLst/>
          </a:prstGeom>
          <a:noFill/>
        </p:spPr>
        <p:txBody>
          <a:bodyPr wrap="square" rtlCol="0">
            <a:spAutoFit/>
          </a:bodyPr>
          <a:lstStyle/>
          <a:p>
            <a:pPr marL="285750" indent="-285750">
              <a:buFont typeface="Arial" panose="020B0604020202020204" pitchFamily="34" charset="0"/>
              <a:buChar char="•"/>
            </a:pPr>
            <a:r>
              <a:rPr lang="it-IT" sz="2000" dirty="0"/>
              <a:t>La </a:t>
            </a:r>
            <a:r>
              <a:rPr lang="it-IT" sz="2000" b="1" dirty="0"/>
              <a:t>strategia</a:t>
            </a:r>
            <a:r>
              <a:rPr lang="it-IT" sz="2000" dirty="0"/>
              <a:t> è il modo di operare di chi </a:t>
            </a:r>
            <a:r>
              <a:rPr lang="it-IT" sz="2000" b="1" dirty="0"/>
              <a:t>possiede potere e un luogo stabile da cui esercitarlo</a:t>
            </a:r>
            <a:r>
              <a:rPr lang="it-IT" sz="2000" dirty="0"/>
              <a:t>.</a:t>
            </a:r>
          </a:p>
          <a:p>
            <a:pPr marL="285750" indent="-285750">
              <a:buFont typeface="Arial" panose="020B0604020202020204" pitchFamily="34" charset="0"/>
              <a:buChar char="•"/>
            </a:pPr>
            <a:r>
              <a:rPr lang="it-IT" sz="2000" dirty="0"/>
              <a:t>Tattiche: </a:t>
            </a:r>
            <a:r>
              <a:rPr lang="it-IT" dirty="0"/>
              <a:t>il modo di operare di chi </a:t>
            </a:r>
            <a:r>
              <a:rPr lang="it-IT" b="1" dirty="0"/>
              <a:t>non possiede potere né uno spazio proprio</a:t>
            </a:r>
            <a:r>
              <a:rPr lang="it-IT" sz="2000" b="1" dirty="0"/>
              <a:t>, </a:t>
            </a:r>
            <a:r>
              <a:rPr lang="it-IT" dirty="0"/>
              <a:t>ha solo il luogo dell’altro nel quale operare.</a:t>
            </a:r>
            <a:r>
              <a:rPr lang="it-IT" sz="2000" dirty="0"/>
              <a:t> </a:t>
            </a:r>
          </a:p>
          <a:p>
            <a:pPr marL="285750" indent="-285750">
              <a:buFont typeface="Arial" panose="020B0604020202020204" pitchFamily="34" charset="0"/>
              <a:buChar char="•"/>
            </a:pPr>
            <a:endParaRPr lang="it-IT" sz="2000" dirty="0"/>
          </a:p>
          <a:p>
            <a:r>
              <a:rPr lang="it-IT" i="1" dirty="0"/>
              <a:t>“[…] deve pertanto giocare sul terreno che le è imposto così come lo organizza la legge di una forza estranea [...] è movimento all’interno del campo visivo del nemico [...] Si sviluppa di mossa in mossa. Approfitta delle “occasioni” dalle quali dipende […] È insomma astuzia, un’arte del più debole” (De </a:t>
            </a:r>
            <a:r>
              <a:rPr lang="it-IT" i="1" dirty="0" err="1"/>
              <a:t>Certeau</a:t>
            </a:r>
            <a:r>
              <a:rPr lang="it-IT" i="1" dirty="0"/>
              <a:t> 2001: 73). </a:t>
            </a:r>
            <a:endParaRPr lang="it-IT" sz="2000" i="1" dirty="0"/>
          </a:p>
        </p:txBody>
      </p:sp>
      <p:pic>
        <p:nvPicPr>
          <p:cNvPr id="8" name="Immagine 7">
            <a:extLst>
              <a:ext uri="{FF2B5EF4-FFF2-40B4-BE49-F238E27FC236}">
                <a16:creationId xmlns:a16="http://schemas.microsoft.com/office/drawing/2014/main" id="{2EF8BA12-6B9B-2250-1AE1-07D806729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462" y="2043289"/>
            <a:ext cx="6198538" cy="4133166"/>
          </a:xfrm>
          <a:prstGeom prst="rect">
            <a:avLst/>
          </a:prstGeom>
        </p:spPr>
      </p:pic>
      <p:sp>
        <p:nvSpPr>
          <p:cNvPr id="4" name="CasellaDiTesto 3">
            <a:extLst>
              <a:ext uri="{FF2B5EF4-FFF2-40B4-BE49-F238E27FC236}">
                <a16:creationId xmlns:a16="http://schemas.microsoft.com/office/drawing/2014/main" id="{85F5DDEA-4855-612F-C1F5-87A8DF78778E}"/>
              </a:ext>
            </a:extLst>
          </p:cNvPr>
          <p:cNvSpPr txBox="1"/>
          <p:nvPr/>
        </p:nvSpPr>
        <p:spPr>
          <a:xfrm>
            <a:off x="5993462" y="1018520"/>
            <a:ext cx="6155054" cy="923330"/>
          </a:xfrm>
          <a:prstGeom prst="rect">
            <a:avLst/>
          </a:prstGeom>
          <a:noFill/>
        </p:spPr>
        <p:txBody>
          <a:bodyPr wrap="square">
            <a:spAutoFit/>
          </a:bodyPr>
          <a:lstStyle/>
          <a:p>
            <a:r>
              <a:rPr lang="it-IT" sz="1800" i="1" dirty="0">
                <a:effectLst/>
                <a:latin typeface="Calibri" panose="020F0502020204030204" pitchFamily="34" charset="0"/>
                <a:ea typeface="MS Mincho" panose="02020609040205080304" pitchFamily="49" charset="-128"/>
              </a:rPr>
              <a:t>mentre l'azione strategica è caratterizzata dalla proprietà di uno spazio e da una pianificazione dichiarata, la tattica è diffusa, non preparata e non pienamente consapevole (</a:t>
            </a:r>
            <a:r>
              <a:rPr lang="it-IT" sz="1800" i="1" dirty="0" err="1">
                <a:effectLst/>
                <a:latin typeface="Calibri" panose="020F0502020204030204" pitchFamily="34" charset="0"/>
                <a:ea typeface="MS Mincho" panose="02020609040205080304" pitchFamily="49" charset="-128"/>
              </a:rPr>
              <a:t>Rovea</a:t>
            </a:r>
            <a:r>
              <a:rPr lang="it-IT" sz="1800" i="1" dirty="0">
                <a:effectLst/>
                <a:latin typeface="Calibri" panose="020F0502020204030204" pitchFamily="34" charset="0"/>
                <a:ea typeface="MS Mincho" panose="02020609040205080304" pitchFamily="49" charset="-128"/>
              </a:rPr>
              <a:t> 2019).</a:t>
            </a:r>
            <a:r>
              <a:rPr lang="it-IT" i="1" dirty="0">
                <a:effectLst/>
              </a:rPr>
              <a:t> </a:t>
            </a:r>
            <a:endParaRPr lang="it-IT" i="1" dirty="0"/>
          </a:p>
        </p:txBody>
      </p:sp>
    </p:spTree>
    <p:extLst>
      <p:ext uri="{BB962C8B-B14F-4D97-AF65-F5344CB8AC3E}">
        <p14:creationId xmlns:p14="http://schemas.microsoft.com/office/powerpoint/2010/main" val="244719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1229DC0-1050-B668-A834-401689B1238E}"/>
              </a:ext>
            </a:extLst>
          </p:cNvPr>
          <p:cNvSpPr txBox="1"/>
          <p:nvPr/>
        </p:nvSpPr>
        <p:spPr>
          <a:xfrm>
            <a:off x="242888" y="160020"/>
            <a:ext cx="8855392" cy="1200329"/>
          </a:xfrm>
          <a:prstGeom prst="rect">
            <a:avLst/>
          </a:prstGeom>
          <a:noFill/>
        </p:spPr>
        <p:txBody>
          <a:bodyPr wrap="square">
            <a:spAutoFit/>
          </a:bodyPr>
          <a:lstStyle/>
          <a:p>
            <a:pPr>
              <a:buNone/>
            </a:pP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MA, l’intenzionalità è sempre oppositiva all’ordine costituito?</a:t>
            </a:r>
          </a:p>
        </p:txBody>
      </p:sp>
      <p:pic>
        <p:nvPicPr>
          <p:cNvPr id="5" name="Immagine 4">
            <a:extLst>
              <a:ext uri="{FF2B5EF4-FFF2-40B4-BE49-F238E27FC236}">
                <a16:creationId xmlns:a16="http://schemas.microsoft.com/office/drawing/2014/main" id="{6E094CCF-14DD-C92A-6023-B6E6E197C1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1466968"/>
            <a:ext cx="12053570" cy="4594645"/>
          </a:xfrm>
          <a:prstGeom prst="rect">
            <a:avLst/>
          </a:prstGeom>
        </p:spPr>
      </p:pic>
    </p:spTree>
    <p:extLst>
      <p:ext uri="{BB962C8B-B14F-4D97-AF65-F5344CB8AC3E}">
        <p14:creationId xmlns:p14="http://schemas.microsoft.com/office/powerpoint/2010/main" val="35995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7" y="228023"/>
            <a:ext cx="7965164" cy="1384995"/>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If</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there</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is</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any</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hegemony</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today</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it</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is</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the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theoretical</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hegemony</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(Brown 1996)</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1" name="Content Placeholder 2">
            <a:extLst>
              <a:ext uri="{FF2B5EF4-FFF2-40B4-BE49-F238E27FC236}">
                <a16:creationId xmlns:a16="http://schemas.microsoft.com/office/drawing/2014/main" id="{19B07574-BB66-41EF-A748-C7A810C91033}"/>
              </a:ext>
            </a:extLst>
          </p:cNvPr>
          <p:cNvSpPr txBox="1">
            <a:spLocks/>
          </p:cNvSpPr>
          <p:nvPr/>
        </p:nvSpPr>
        <p:spPr>
          <a:xfrm>
            <a:off x="546100" y="2057400"/>
            <a:ext cx="6756400" cy="3911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B1717"/>
              </a:buClr>
            </a:pPr>
            <a:r>
              <a:rPr lang="en-US" sz="2000" dirty="0" err="1"/>
              <a:t>C’è</a:t>
            </a:r>
            <a:r>
              <a:rPr lang="en-US" sz="2000" dirty="0"/>
              <a:t> </a:t>
            </a:r>
            <a:r>
              <a:rPr lang="en-US" sz="2000" dirty="0" err="1"/>
              <a:t>resistenza</a:t>
            </a:r>
            <a:r>
              <a:rPr lang="en-US" sz="2000" dirty="0"/>
              <a:t> se non </a:t>
            </a:r>
            <a:r>
              <a:rPr lang="en-US" sz="2000" dirty="0" err="1"/>
              <a:t>è</a:t>
            </a:r>
            <a:r>
              <a:rPr lang="en-US" sz="2000" dirty="0"/>
              <a:t> </a:t>
            </a:r>
            <a:r>
              <a:rPr lang="en-US" sz="2000" dirty="0" err="1"/>
              <a:t>riconosciuta</a:t>
            </a:r>
            <a:r>
              <a:rPr lang="en-US" sz="2000" dirty="0"/>
              <a:t> </a:t>
            </a:r>
            <a:r>
              <a:rPr lang="en-US" sz="2000" dirty="0" err="1"/>
              <a:t>dagli</a:t>
            </a:r>
            <a:r>
              <a:rPr lang="en-US" sz="2000" dirty="0"/>
              <a:t> </a:t>
            </a:r>
            <a:r>
              <a:rPr lang="en-US" sz="2000" dirty="0" err="1"/>
              <a:t>stessi</a:t>
            </a:r>
            <a:r>
              <a:rPr lang="en-US" sz="2000" dirty="0"/>
              <a:t> </a:t>
            </a:r>
            <a:r>
              <a:rPr lang="en-US" sz="2000" dirty="0" err="1"/>
              <a:t>attori</a:t>
            </a:r>
            <a:r>
              <a:rPr lang="en-US" sz="2000" dirty="0"/>
              <a:t> </a:t>
            </a:r>
            <a:r>
              <a:rPr lang="en-US" sz="2000" dirty="0" err="1"/>
              <a:t>che</a:t>
            </a:r>
            <a:r>
              <a:rPr lang="en-US" sz="2000" dirty="0"/>
              <a:t> la </a:t>
            </a:r>
            <a:r>
              <a:rPr lang="en-US" sz="2000" dirty="0" err="1"/>
              <a:t>mettono</a:t>
            </a:r>
            <a:r>
              <a:rPr lang="en-US" sz="2000" dirty="0"/>
              <a:t> in </a:t>
            </a:r>
            <a:r>
              <a:rPr lang="en-US" sz="2000" dirty="0" err="1"/>
              <a:t>atto</a:t>
            </a:r>
            <a:r>
              <a:rPr lang="en-US" sz="2000" dirty="0"/>
              <a:t>?</a:t>
            </a:r>
          </a:p>
          <a:p>
            <a:pPr>
              <a:buClr>
                <a:srgbClr val="BB1717"/>
              </a:buClr>
            </a:pPr>
            <a:r>
              <a:rPr lang="en-US" sz="2000" dirty="0" err="1"/>
              <a:t>L’agency</a:t>
            </a:r>
            <a:r>
              <a:rPr lang="en-US" sz="2000" dirty="0"/>
              <a:t> </a:t>
            </a:r>
            <a:r>
              <a:rPr lang="en-US" sz="2000" dirty="0" err="1"/>
              <a:t>è</a:t>
            </a:r>
            <a:r>
              <a:rPr lang="en-US" sz="2000" dirty="0"/>
              <a:t> </a:t>
            </a:r>
            <a:r>
              <a:rPr lang="en-US" sz="2000" dirty="0" err="1"/>
              <a:t>sempre</a:t>
            </a:r>
            <a:r>
              <a:rPr lang="en-US" sz="2000" dirty="0"/>
              <a:t> </a:t>
            </a:r>
            <a:r>
              <a:rPr lang="en-US" sz="2000" dirty="0" err="1"/>
              <a:t>oppositiva</a:t>
            </a:r>
            <a:r>
              <a:rPr lang="en-US" sz="2000" dirty="0"/>
              <a:t> </a:t>
            </a:r>
            <a:r>
              <a:rPr lang="en-US" sz="2000" dirty="0" err="1"/>
              <a:t>all’ordine</a:t>
            </a:r>
            <a:r>
              <a:rPr lang="en-US" sz="2000" dirty="0"/>
              <a:t> </a:t>
            </a:r>
            <a:r>
              <a:rPr lang="en-US" sz="2000" dirty="0" err="1"/>
              <a:t>costituito</a:t>
            </a:r>
            <a:r>
              <a:rPr lang="en-US" sz="2000" dirty="0"/>
              <a:t>, la </a:t>
            </a:r>
            <a:r>
              <a:rPr lang="en-US" sz="2000" dirty="0" err="1"/>
              <a:t>resistenza</a:t>
            </a:r>
            <a:r>
              <a:rPr lang="en-US" sz="2000" dirty="0"/>
              <a:t> </a:t>
            </a:r>
            <a:r>
              <a:rPr lang="en-US" sz="2000" dirty="0" err="1"/>
              <a:t>rischia</a:t>
            </a:r>
            <a:r>
              <a:rPr lang="en-US" sz="2000" dirty="0"/>
              <a:t> di </a:t>
            </a:r>
            <a:r>
              <a:rPr lang="en-US" sz="2000" dirty="0" err="1"/>
              <a:t>riprodurre</a:t>
            </a:r>
            <a:r>
              <a:rPr lang="en-US" sz="2000" dirty="0"/>
              <a:t>/</a:t>
            </a:r>
            <a:r>
              <a:rPr lang="en-US" sz="2000" dirty="0" err="1"/>
              <a:t>rafforzare</a:t>
            </a:r>
            <a:r>
              <a:rPr lang="en-US" sz="2000" dirty="0"/>
              <a:t> </a:t>
            </a:r>
            <a:r>
              <a:rPr lang="en-US" sz="2000" dirty="0" err="1"/>
              <a:t>l’oppressione</a:t>
            </a:r>
            <a:r>
              <a:rPr lang="en-US" sz="2000" dirty="0"/>
              <a:t>?</a:t>
            </a:r>
          </a:p>
          <a:p>
            <a:pPr>
              <a:buClr>
                <a:srgbClr val="BB1717"/>
              </a:buClr>
            </a:pPr>
            <a:r>
              <a:rPr lang="en-US" sz="2000" b="1" dirty="0"/>
              <a:t>Paul Willis </a:t>
            </a:r>
            <a:r>
              <a:rPr lang="en-US" sz="2000" b="1" i="1" dirty="0"/>
              <a:t>Learning to labor. How Working Class Kids Get Working Class Jobs </a:t>
            </a:r>
            <a:r>
              <a:rPr lang="en-US" sz="2000" dirty="0"/>
              <a:t>(1977)</a:t>
            </a:r>
          </a:p>
          <a:p>
            <a:pPr>
              <a:buClr>
                <a:srgbClr val="BB1717"/>
              </a:buClr>
            </a:pPr>
            <a:r>
              <a:rPr lang="en-US" sz="2000" b="1" dirty="0"/>
              <a:t>Abu-</a:t>
            </a:r>
            <a:r>
              <a:rPr lang="en-US" sz="2000" b="1" dirty="0" err="1"/>
              <a:t>Lughod</a:t>
            </a:r>
            <a:r>
              <a:rPr lang="en-US" sz="2000" b="1" dirty="0"/>
              <a:t> </a:t>
            </a:r>
            <a:r>
              <a:rPr lang="en-US" sz="2000" b="1" i="1" dirty="0"/>
              <a:t>The Romance of Resistance </a:t>
            </a:r>
            <a:r>
              <a:rPr lang="en-US" sz="2000" i="1" dirty="0"/>
              <a:t>(</a:t>
            </a:r>
            <a:r>
              <a:rPr lang="en-US" sz="2000" dirty="0"/>
              <a:t>1990)</a:t>
            </a:r>
          </a:p>
          <a:p>
            <a:pPr>
              <a:buClr>
                <a:srgbClr val="BB1717"/>
              </a:buClr>
            </a:pPr>
            <a:endParaRPr lang="en-US" sz="2000" i="1" dirty="0"/>
          </a:p>
          <a:p>
            <a:pPr>
              <a:buClr>
                <a:srgbClr val="BB1717"/>
              </a:buClr>
            </a:pPr>
            <a:endParaRPr lang="en-US" sz="2000" dirty="0"/>
          </a:p>
          <a:p>
            <a:pPr>
              <a:buClr>
                <a:srgbClr val="BB1717"/>
              </a:buClr>
            </a:pPr>
            <a:endParaRPr lang="en-US" sz="2000" dirty="0"/>
          </a:p>
        </p:txBody>
      </p:sp>
      <p:pic>
        <p:nvPicPr>
          <p:cNvPr id="4" name="Picture 3" descr="Learing to labour.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401" y="-1015"/>
            <a:ext cx="3911600" cy="6046215"/>
          </a:xfrm>
          <a:prstGeom prst="rect">
            <a:avLst/>
          </a:prstGeom>
        </p:spPr>
      </p:pic>
    </p:spTree>
    <p:extLst>
      <p:ext uri="{BB962C8B-B14F-4D97-AF65-F5344CB8AC3E}">
        <p14:creationId xmlns:p14="http://schemas.microsoft.com/office/powerpoint/2010/main" val="13782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6" y="228023"/>
            <a:ext cx="9260563" cy="954107"/>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Abu-</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Lughod</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i="1" dirty="0">
                <a:solidFill>
                  <a:srgbClr val="BB1717"/>
                </a:solidFill>
                <a:latin typeface="Tahoma" panose="020B0604030504040204" pitchFamily="34" charset="0"/>
                <a:ea typeface="Tahoma" panose="020B0604030504040204" pitchFamily="34" charset="0"/>
                <a:cs typeface="Tahoma" panose="020B0604030504040204" pitchFamily="34" charset="0"/>
              </a:rPr>
              <a:t>The Romance of </a:t>
            </a:r>
            <a:r>
              <a:rPr lang="it-IT" sz="2800" b="1" i="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8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p>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(1990)</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1" name="Content Placeholder 2">
            <a:extLst>
              <a:ext uri="{FF2B5EF4-FFF2-40B4-BE49-F238E27FC236}">
                <a16:creationId xmlns:a16="http://schemas.microsoft.com/office/drawing/2014/main" id="{19B07574-BB66-41EF-A748-C7A810C91033}"/>
              </a:ext>
            </a:extLst>
          </p:cNvPr>
          <p:cNvSpPr txBox="1">
            <a:spLocks/>
          </p:cNvSpPr>
          <p:nvPr/>
        </p:nvSpPr>
        <p:spPr>
          <a:xfrm>
            <a:off x="254000" y="1092200"/>
            <a:ext cx="7772400" cy="48391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a:p>
            <a:pPr marL="0" indent="0">
              <a:buNone/>
            </a:pPr>
            <a:r>
              <a:rPr lang="it-IT" dirty="0"/>
              <a:t>Una resistenza fatta di gesti, parole (canti, poemi, storie) oppure silenzi, opposizione al matrimonio: “Queste forme di resistenza indicano che un modo in cui il potere viene esercitato nei confronti delle donne è attraverso una serie di </a:t>
            </a:r>
            <a:r>
              <a:rPr lang="it-IT" b="1" dirty="0"/>
              <a:t>divieti e restrizioni</a:t>
            </a:r>
            <a:r>
              <a:rPr lang="it-IT" dirty="0"/>
              <a:t> </a:t>
            </a:r>
            <a:r>
              <a:rPr lang="it-IT" b="1" dirty="0"/>
              <a:t>che esse abbracciano</a:t>
            </a:r>
            <a:r>
              <a:rPr lang="it-IT" dirty="0"/>
              <a:t>, sostenendo il sistema di segregazione sessuale, </a:t>
            </a:r>
            <a:r>
              <a:rPr lang="it-IT" b="1" dirty="0"/>
              <a:t>e a cui resistono</a:t>
            </a:r>
            <a:r>
              <a:rPr lang="it-IT" dirty="0"/>
              <a:t>, come suggerisce il fatto che proteggono ferocemente l'inviolabilità della loro sfera separata, quella sfera dove ha luogo la ribellione” (p.43)</a:t>
            </a:r>
          </a:p>
          <a:p>
            <a:pPr marL="0" indent="0">
              <a:spcBef>
                <a:spcPts val="0"/>
              </a:spcBef>
              <a:buNone/>
            </a:pPr>
            <a:endParaRPr lang="en-US" sz="2000" dirty="0"/>
          </a:p>
          <a:p>
            <a:pPr marL="0" indent="0">
              <a:spcBef>
                <a:spcPts val="0"/>
              </a:spcBef>
              <a:buClr>
                <a:srgbClr val="BB1717"/>
              </a:buClr>
              <a:buNone/>
            </a:pPr>
            <a:endParaRPr lang="en-US" sz="2000" dirty="0"/>
          </a:p>
          <a:p>
            <a:pPr marL="0" indent="0">
              <a:spcBef>
                <a:spcPts val="0"/>
              </a:spcBef>
              <a:buClr>
                <a:srgbClr val="BB1717"/>
              </a:buClr>
              <a:buNone/>
            </a:pPr>
            <a:endParaRPr lang="en-US" sz="2000" dirty="0"/>
          </a:p>
        </p:txBody>
      </p:sp>
      <p:pic>
        <p:nvPicPr>
          <p:cNvPr id="4" name="Immagine 3">
            <a:extLst>
              <a:ext uri="{FF2B5EF4-FFF2-40B4-BE49-F238E27FC236}">
                <a16:creationId xmlns:a16="http://schemas.microsoft.com/office/drawing/2014/main" id="{54C3FD43-082C-FAAE-7069-9AE8B45D8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706" y="-12119"/>
            <a:ext cx="4027294" cy="6083526"/>
          </a:xfrm>
          <a:prstGeom prst="rect">
            <a:avLst/>
          </a:prstGeom>
        </p:spPr>
      </p:pic>
    </p:spTree>
    <p:extLst>
      <p:ext uri="{BB962C8B-B14F-4D97-AF65-F5344CB8AC3E}">
        <p14:creationId xmlns:p14="http://schemas.microsoft.com/office/powerpoint/2010/main" val="3395522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6" y="228023"/>
            <a:ext cx="9260563" cy="523220"/>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Abu-</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Lughod</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i="1" dirty="0">
                <a:solidFill>
                  <a:srgbClr val="BB1717"/>
                </a:solidFill>
                <a:latin typeface="Tahoma" panose="020B0604030504040204" pitchFamily="34" charset="0"/>
                <a:ea typeface="Tahoma" panose="020B0604030504040204" pitchFamily="34" charset="0"/>
                <a:cs typeface="Tahoma" panose="020B0604030504040204" pitchFamily="34" charset="0"/>
              </a:rPr>
              <a:t>The Romance of </a:t>
            </a:r>
            <a:r>
              <a:rPr lang="it-IT" sz="2800" b="1" i="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ce</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(1990)</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1" name="Content Placeholder 2">
            <a:extLst>
              <a:ext uri="{FF2B5EF4-FFF2-40B4-BE49-F238E27FC236}">
                <a16:creationId xmlns:a16="http://schemas.microsoft.com/office/drawing/2014/main" id="{19B07574-BB66-41EF-A748-C7A810C91033}"/>
              </a:ext>
            </a:extLst>
          </p:cNvPr>
          <p:cNvSpPr txBox="1">
            <a:spLocks/>
          </p:cNvSpPr>
          <p:nvPr/>
        </p:nvSpPr>
        <p:spPr>
          <a:xfrm>
            <a:off x="254000" y="1092200"/>
            <a:ext cx="11607800" cy="4749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dirty="0"/>
              <a:t>Queste pratiche non sono necessariamente: rivoluzionarie o emancipatorie.</a:t>
            </a:r>
          </a:p>
          <a:p>
            <a:pPr marL="0" indent="0">
              <a:buNone/>
            </a:pPr>
            <a:r>
              <a:rPr lang="it-IT" dirty="0"/>
              <a:t>Anzi, spesso coesistono con l’accettazione del sistema sociale. Per Abu-</a:t>
            </a:r>
            <a:r>
              <a:rPr lang="it-IT" dirty="0" err="1"/>
              <a:t>Lughod</a:t>
            </a:r>
            <a:r>
              <a:rPr lang="it-IT" dirty="0"/>
              <a:t> questo è il punto cruciale la resistenza non distrugge automaticamente il potere. </a:t>
            </a:r>
            <a:r>
              <a:rPr lang="it-IT" b="1" dirty="0"/>
              <a:t>Invertire la prospettiva foucaultiana</a:t>
            </a:r>
            <a:r>
              <a:rPr lang="it-IT" dirty="0"/>
              <a:t>: </a:t>
            </a:r>
            <a:r>
              <a:rPr lang="it-IT" b="1" dirty="0"/>
              <a:t>dove c’è resistenza, possiamo individuare il potere. </a:t>
            </a:r>
            <a:r>
              <a:rPr lang="it-IT" dirty="0"/>
              <a:t>Piuttosto mostra:</a:t>
            </a:r>
          </a:p>
          <a:p>
            <a:r>
              <a:rPr lang="it-IT" dirty="0"/>
              <a:t>come il potere opera; come funziona, dove si esercita, quali relazioni produce, come viene negoziato, come viene interiorizzato</a:t>
            </a:r>
          </a:p>
          <a:p>
            <a:pPr marL="0" indent="0">
              <a:buNone/>
            </a:pPr>
            <a:r>
              <a:rPr lang="it-IT" b="1" dirty="0"/>
              <a:t>Studiare la resistenza non per celebrarla, ma per analizzare il potere: </a:t>
            </a:r>
            <a:r>
              <a:rPr lang="it-IT" dirty="0"/>
              <a:t>la resistenza è </a:t>
            </a:r>
            <a:r>
              <a:rPr lang="it-IT" b="1" dirty="0"/>
              <a:t>ambigua e </a:t>
            </a:r>
            <a:r>
              <a:rPr lang="it-IT" dirty="0"/>
              <a:t>può </a:t>
            </a:r>
            <a:r>
              <a:rPr lang="it-IT" b="1" dirty="0"/>
              <a:t>riprodurre il sistema</a:t>
            </a:r>
            <a:endParaRPr lang="it-IT" dirty="0"/>
          </a:p>
          <a:p>
            <a:pPr marL="0" indent="0">
              <a:spcBef>
                <a:spcPts val="0"/>
              </a:spcBef>
              <a:buClr>
                <a:srgbClr val="BB1717"/>
              </a:buClr>
              <a:buNone/>
            </a:pPr>
            <a:endParaRPr lang="en-US" sz="1800" dirty="0"/>
          </a:p>
        </p:txBody>
      </p:sp>
    </p:spTree>
    <p:extLst>
      <p:ext uri="{BB962C8B-B14F-4D97-AF65-F5344CB8AC3E}">
        <p14:creationId xmlns:p14="http://schemas.microsoft.com/office/powerpoint/2010/main" val="366945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1500" y="2167116"/>
            <a:ext cx="4343400" cy="1261884"/>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Queer</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a:t>
            </a:r>
          </a:p>
          <a:p>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Disidentificazione</a:t>
            </a:r>
            <a:endPar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2" name="Picture 1" descr="queer.jpeg"/>
          <p:cNvPicPr>
            <a:picLocks noChangeAspect="1"/>
          </p:cNvPicPr>
          <p:nvPr/>
        </p:nvPicPr>
        <p:blipFill rotWithShape="1">
          <a:blip r:embed="rId5">
            <a:extLst>
              <a:ext uri="{28A0092B-C50C-407E-A947-70E740481C1C}">
                <a14:useLocalDpi xmlns:a14="http://schemas.microsoft.com/office/drawing/2010/main" val="0"/>
              </a:ext>
            </a:extLst>
          </a:blip>
          <a:srcRect l="5875" r="5625"/>
          <a:stretch/>
        </p:blipFill>
        <p:spPr>
          <a:xfrm>
            <a:off x="5600700" y="1121475"/>
            <a:ext cx="6591300" cy="4962094"/>
          </a:xfrm>
          <a:prstGeom prst="rect">
            <a:avLst/>
          </a:prstGeom>
        </p:spPr>
      </p:pic>
    </p:spTree>
    <p:extLst>
      <p:ext uri="{BB962C8B-B14F-4D97-AF65-F5344CB8AC3E}">
        <p14:creationId xmlns:p14="http://schemas.microsoft.com/office/powerpoint/2010/main" val="249017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836334"/>
            <a:ext cx="12192000" cy="707886"/>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Disidentificazione</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José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Esteban</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Muñoz</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8206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641688" y="1863570"/>
            <a:ext cx="9505612" cy="3785652"/>
          </a:xfrm>
          <a:prstGeom prst="rect">
            <a:avLst/>
          </a:prstGeom>
          <a:noFill/>
        </p:spPr>
        <p:txBody>
          <a:bodyPr wrap="square" rtlCol="0">
            <a:spAutoFit/>
          </a:bodyPr>
          <a:lstStyle/>
          <a:p>
            <a:pPr marL="285750" indent="-285750">
              <a:buFont typeface="Arial"/>
              <a:buChar char="•"/>
            </a:pPr>
            <a:r>
              <a:rPr lang="it-IT" sz="2000" dirty="0"/>
              <a:t>Quali sono le possibilità della politicizzazione della </a:t>
            </a:r>
            <a:r>
              <a:rPr lang="it-IT" sz="2000" i="1" dirty="0" err="1"/>
              <a:t>dis</a:t>
            </a:r>
            <a:r>
              <a:rPr lang="it-IT" sz="2000" dirty="0" err="1"/>
              <a:t>indentificazione</a:t>
            </a:r>
            <a:r>
              <a:rPr lang="it-IT" sz="2000" dirty="0"/>
              <a:t>, l’esperienza del misconoscimento, questo difficile senso di stare sotto un </a:t>
            </a:r>
            <a:r>
              <a:rPr lang="it-IT" sz="2000" i="1" dirty="0"/>
              <a:t>segno </a:t>
            </a:r>
            <a:r>
              <a:rPr lang="it-IT" sz="2000" dirty="0"/>
              <a:t>rispetto al quale ci si riconosce o non ci si riconosce? (Butler)</a:t>
            </a:r>
            <a:endParaRPr lang="it-IT" sz="2000" i="1" dirty="0"/>
          </a:p>
          <a:p>
            <a:pPr marL="285750" indent="-285750">
              <a:buFont typeface="Arial"/>
              <a:buChar char="•"/>
            </a:pPr>
            <a:r>
              <a:rPr lang="it-IT" sz="2000" dirty="0"/>
              <a:t>Rompendo la dicotomia dominazione-opposizione considera piuttosto le posizioni minoritarie e quelle maggioritarie come un continuum sul quale le persone si possono muovere</a:t>
            </a:r>
          </a:p>
          <a:p>
            <a:pPr marL="285750" indent="-285750">
              <a:buFont typeface="Arial"/>
              <a:buChar char="•"/>
            </a:pPr>
            <a:r>
              <a:rPr lang="it-IT" sz="2000" dirty="0"/>
              <a:t>È una strategia di resistenza trasformativa e creativa del sé (Butler) che acquisisce i segni i ruoli, i discorsi dominanti riarticolandoli, ridistribuendoli, risignificandoli producendo qualcosa di nuovo, interrompendo così il messaggio dominante e creando qualcosa di impensabile</a:t>
            </a:r>
          </a:p>
          <a:p>
            <a:pPr marL="285750" indent="-285750">
              <a:buFont typeface="Arial"/>
              <a:buChar char="•"/>
            </a:pPr>
            <a:r>
              <a:rPr lang="it-IT" sz="2000" dirty="0"/>
              <a:t>Si attiva in particolare attraverso la performance.  </a:t>
            </a:r>
          </a:p>
          <a:p>
            <a:endParaRPr lang="it-IT" sz="2000" dirty="0"/>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2" name="TextBox 1"/>
          <p:cNvSpPr txBox="1"/>
          <p:nvPr/>
        </p:nvSpPr>
        <p:spPr>
          <a:xfrm>
            <a:off x="584200" y="17145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9017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6" y="187203"/>
            <a:ext cx="10104173" cy="1323439"/>
          </a:xfrm>
          <a:prstGeom prst="rect">
            <a:avLst/>
          </a:prstGeom>
          <a:noFill/>
        </p:spPr>
        <p:txBody>
          <a:bodyPr wrap="square" rtlCol="0">
            <a:spAutoFit/>
          </a:bodyPr>
          <a:lstStyle/>
          <a:p>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where</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there</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is</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power,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there</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is</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Foucault 1978</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Comunicazione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Interculturale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r-IN"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i="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Politi</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0" name="Content Placeholder 2">
            <a:extLst>
              <a:ext uri="{FF2B5EF4-FFF2-40B4-BE49-F238E27FC236}">
                <a16:creationId xmlns:a16="http://schemas.microsoft.com/office/drawing/2014/main" id="{E964AE53-EE44-408D-8EDF-3D538AE7C84A}"/>
              </a:ext>
            </a:extLst>
          </p:cNvPr>
          <p:cNvSpPr txBox="1">
            <a:spLocks/>
          </p:cNvSpPr>
          <p:nvPr/>
        </p:nvSpPr>
        <p:spPr>
          <a:xfrm>
            <a:off x="235519" y="1582081"/>
            <a:ext cx="11166259" cy="44207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Clr>
                <a:srgbClr val="BB1717"/>
              </a:buClr>
              <a:buNone/>
            </a:pPr>
            <a:r>
              <a:rPr lang="it-IT" sz="1800" i="1" dirty="0">
                <a:solidFill>
                  <a:schemeClr val="tx1">
                    <a:lumMod val="85000"/>
                    <a:lumOff val="15000"/>
                  </a:schemeClr>
                </a:solidFill>
              </a:rPr>
              <a:t>«piuttosto che analizzare il potere dal punto di vista della razionalità interna, si tratta di analizzare le relazioni di potere attraverso l’antagonismo» </a:t>
            </a:r>
            <a:r>
              <a:rPr lang="it-IT" sz="1800" dirty="0">
                <a:solidFill>
                  <a:schemeClr val="tx1">
                    <a:lumMod val="85000"/>
                    <a:lumOff val="15000"/>
                  </a:schemeClr>
                </a:solidFill>
              </a:rPr>
              <a:t>(Perché studiare il potere, Foucault in </a:t>
            </a:r>
            <a:r>
              <a:rPr lang="it-IT" sz="1800" dirty="0" err="1">
                <a:solidFill>
                  <a:schemeClr val="tx1">
                    <a:lumMod val="85000"/>
                    <a:lumOff val="15000"/>
                  </a:schemeClr>
                </a:solidFill>
              </a:rPr>
              <a:t>Rabinow</a:t>
            </a:r>
            <a:r>
              <a:rPr lang="it-IT" sz="1800" dirty="0">
                <a:solidFill>
                  <a:schemeClr val="tx1">
                    <a:lumMod val="85000"/>
                    <a:lumOff val="15000"/>
                  </a:schemeClr>
                </a:solidFill>
              </a:rPr>
              <a:t> 1983: 282)</a:t>
            </a:r>
          </a:p>
          <a:p>
            <a:pPr marL="0" indent="0">
              <a:spcBef>
                <a:spcPts val="300"/>
              </a:spcBef>
              <a:buClr>
                <a:srgbClr val="BB1717"/>
              </a:buClr>
              <a:buNone/>
            </a:pPr>
            <a:endParaRPr lang="it-IT" sz="1800" dirty="0">
              <a:solidFill>
                <a:schemeClr val="tx1">
                  <a:lumMod val="85000"/>
                  <a:lumOff val="15000"/>
                </a:schemeClr>
              </a:solidFill>
            </a:endParaRPr>
          </a:p>
          <a:p>
            <a:pPr>
              <a:spcBef>
                <a:spcPts val="300"/>
              </a:spcBef>
              <a:buClr>
                <a:srgbClr val="BB1717"/>
              </a:buClr>
            </a:pPr>
            <a:r>
              <a:rPr lang="it-IT" sz="2000" dirty="0">
                <a:solidFill>
                  <a:schemeClr val="tx1">
                    <a:lumMod val="85000"/>
                    <a:lumOff val="15000"/>
                  </a:schemeClr>
                </a:solidFill>
              </a:rPr>
              <a:t>Esistono </a:t>
            </a:r>
            <a:r>
              <a:rPr lang="it-IT" sz="2000" b="1" dirty="0">
                <a:solidFill>
                  <a:schemeClr val="tx1">
                    <a:lumMod val="85000"/>
                    <a:lumOff val="15000"/>
                  </a:schemeClr>
                </a:solidFill>
              </a:rPr>
              <a:t>discorsi alternativi </a:t>
            </a:r>
            <a:r>
              <a:rPr lang="it-IT" sz="2000" dirty="0">
                <a:solidFill>
                  <a:schemeClr val="tx1">
                    <a:lumMod val="85000"/>
                    <a:lumOff val="15000"/>
                  </a:schemeClr>
                </a:solidFill>
              </a:rPr>
              <a:t>all’interno del discorso dominante. </a:t>
            </a:r>
            <a:r>
              <a:rPr lang="it-IT" sz="2000" b="1" i="1" dirty="0">
                <a:solidFill>
                  <a:schemeClr val="tx1">
                    <a:lumMod val="85000"/>
                    <a:lumOff val="15000"/>
                  </a:schemeClr>
                </a:solidFill>
              </a:rPr>
              <a:t>Resistenza</a:t>
            </a:r>
            <a:r>
              <a:rPr lang="it-IT" sz="2000" b="1" dirty="0">
                <a:solidFill>
                  <a:schemeClr val="tx1">
                    <a:lumMod val="85000"/>
                    <a:lumOff val="15000"/>
                  </a:schemeClr>
                </a:solidFill>
              </a:rPr>
              <a:t>, </a:t>
            </a:r>
            <a:r>
              <a:rPr lang="it-IT" sz="2000" dirty="0">
                <a:solidFill>
                  <a:schemeClr val="tx1">
                    <a:lumMod val="85000"/>
                    <a:lumOff val="15000"/>
                  </a:schemeClr>
                </a:solidFill>
              </a:rPr>
              <a:t>la storia della ratio </a:t>
            </a:r>
            <a:r>
              <a:rPr lang="it-IT" sz="2000" dirty="0" err="1">
                <a:solidFill>
                  <a:schemeClr val="tx1">
                    <a:lumMod val="85000"/>
                    <a:lumOff val="15000"/>
                  </a:schemeClr>
                </a:solidFill>
              </a:rPr>
              <a:t>governamentale</a:t>
            </a:r>
            <a:r>
              <a:rPr lang="it-IT" sz="2000" dirty="0">
                <a:solidFill>
                  <a:schemeClr val="tx1">
                    <a:lumMod val="85000"/>
                    <a:lumOff val="15000"/>
                  </a:schemeClr>
                </a:solidFill>
              </a:rPr>
              <a:t>, e la storia delle contro-condotte che le si sono opposte non possono essere dissociate l’una dall’altra” (Foucault Corso al C. di Francia 1977)</a:t>
            </a:r>
          </a:p>
          <a:p>
            <a:pPr>
              <a:spcBef>
                <a:spcPts val="300"/>
              </a:spcBef>
              <a:buClr>
                <a:srgbClr val="BB1717"/>
              </a:buClr>
            </a:pPr>
            <a:r>
              <a:rPr lang="it-IT" sz="2000" dirty="0">
                <a:solidFill>
                  <a:schemeClr val="tx1">
                    <a:lumMod val="85000"/>
                    <a:lumOff val="15000"/>
                  </a:schemeClr>
                </a:solidFill>
              </a:rPr>
              <a:t>Per indagare le relazioni di potere è necessario indagare le forme di resistenza, i tentativi compiuti per dissociarsi da tali relazioni:</a:t>
            </a:r>
          </a:p>
          <a:p>
            <a:pPr lvl="1">
              <a:spcBef>
                <a:spcPts val="300"/>
              </a:spcBef>
              <a:buClr>
                <a:srgbClr val="BB1717"/>
              </a:buClr>
            </a:pPr>
            <a:r>
              <a:rPr lang="it-IT" sz="1800" dirty="0">
                <a:solidFill>
                  <a:schemeClr val="tx1">
                    <a:lumMod val="85000"/>
                    <a:lumOff val="15000"/>
                  </a:schemeClr>
                </a:solidFill>
              </a:rPr>
              <a:t>Sono lotte trasversali</a:t>
            </a:r>
          </a:p>
          <a:p>
            <a:pPr lvl="1">
              <a:spcBef>
                <a:spcPts val="300"/>
              </a:spcBef>
              <a:buClr>
                <a:srgbClr val="BB1717"/>
              </a:buClr>
            </a:pPr>
            <a:r>
              <a:rPr lang="it-IT" sz="1800" dirty="0">
                <a:solidFill>
                  <a:schemeClr val="tx1">
                    <a:lumMod val="85000"/>
                    <a:lumOff val="15000"/>
                  </a:schemeClr>
                </a:solidFill>
              </a:rPr>
              <a:t>Il fine delle lotte sono gli effetti di potere</a:t>
            </a:r>
          </a:p>
          <a:p>
            <a:pPr lvl="1">
              <a:spcBef>
                <a:spcPts val="300"/>
              </a:spcBef>
              <a:buClr>
                <a:srgbClr val="BB1717"/>
              </a:buClr>
            </a:pPr>
            <a:r>
              <a:rPr lang="it-IT" sz="1800" dirty="0">
                <a:solidFill>
                  <a:schemeClr val="tx1">
                    <a:lumMod val="85000"/>
                    <a:lumOff val="15000"/>
                  </a:schemeClr>
                </a:solidFill>
              </a:rPr>
              <a:t>Contro i privilegi del sapere</a:t>
            </a:r>
          </a:p>
          <a:p>
            <a:pPr lvl="1">
              <a:spcBef>
                <a:spcPts val="300"/>
              </a:spcBef>
              <a:buClr>
                <a:srgbClr val="BB1717"/>
              </a:buClr>
            </a:pPr>
            <a:r>
              <a:rPr lang="it-IT" sz="1800" dirty="0">
                <a:solidFill>
                  <a:schemeClr val="tx1">
                    <a:lumMod val="85000"/>
                    <a:lumOff val="15000"/>
                  </a:schemeClr>
                </a:solidFill>
              </a:rPr>
              <a:t>Statuto dell’individuo e identità</a:t>
            </a:r>
          </a:p>
          <a:p>
            <a:pPr>
              <a:spcBef>
                <a:spcPts val="300"/>
              </a:spcBef>
              <a:buClr>
                <a:srgbClr val="BB1717"/>
              </a:buClr>
            </a:pPr>
            <a:r>
              <a:rPr lang="it-IT" sz="2200" dirty="0">
                <a:solidFill>
                  <a:schemeClr val="tx1">
                    <a:lumMod val="85000"/>
                    <a:lumOff val="15000"/>
                  </a:schemeClr>
                </a:solidFill>
              </a:rPr>
              <a:t>Le </a:t>
            </a:r>
            <a:r>
              <a:rPr lang="it-IT" sz="2200" b="1" i="1" dirty="0">
                <a:solidFill>
                  <a:schemeClr val="tx1">
                    <a:lumMod val="85000"/>
                    <a:lumOff val="15000"/>
                  </a:schemeClr>
                </a:solidFill>
              </a:rPr>
              <a:t>strategie di lotta: </a:t>
            </a:r>
            <a:r>
              <a:rPr lang="it-IT" sz="2200" dirty="0">
                <a:solidFill>
                  <a:schemeClr val="tx1">
                    <a:lumMod val="85000"/>
                    <a:lumOff val="15000"/>
                  </a:schemeClr>
                </a:solidFill>
              </a:rPr>
              <a:t>non c’è alcuna relazione di potere senza resistenza, senza insubordinazione. Ogni relazione di potere implica una strategia di lotta in cui le forze non arrivano a confondersi</a:t>
            </a:r>
          </a:p>
          <a:p>
            <a:pPr>
              <a:spcBef>
                <a:spcPts val="300"/>
              </a:spcBef>
              <a:buClr>
                <a:srgbClr val="BB1717"/>
              </a:buClr>
            </a:pPr>
            <a:endParaRPr lang="it-IT" sz="1800" dirty="0">
              <a:solidFill>
                <a:schemeClr val="tx1">
                  <a:lumMod val="85000"/>
                  <a:lumOff val="15000"/>
                </a:schemeClr>
              </a:solidFill>
            </a:endParaRPr>
          </a:p>
          <a:p>
            <a:pPr>
              <a:spcBef>
                <a:spcPts val="300"/>
              </a:spcBef>
              <a:buClr>
                <a:srgbClr val="BB1717"/>
              </a:buClr>
            </a:pPr>
            <a:endParaRPr lang="it-IT" sz="1800" dirty="0">
              <a:solidFill>
                <a:schemeClr val="tx1">
                  <a:lumMod val="85000"/>
                  <a:lumOff val="15000"/>
                </a:schemeClr>
              </a:solidFill>
            </a:endParaRPr>
          </a:p>
          <a:p>
            <a:pPr marL="0" indent="0">
              <a:spcBef>
                <a:spcPts val="600"/>
              </a:spcBef>
              <a:buClr>
                <a:srgbClr val="BB1717"/>
              </a:buClr>
              <a:buNone/>
            </a:pPr>
            <a:endParaRPr lang="it-IT" sz="1800" dirty="0">
              <a:solidFill>
                <a:schemeClr val="tx1">
                  <a:lumMod val="85000"/>
                  <a:lumOff val="15000"/>
                </a:schemeClr>
              </a:solidFill>
            </a:endParaRPr>
          </a:p>
        </p:txBody>
      </p:sp>
    </p:spTree>
    <p:extLst>
      <p:ext uri="{BB962C8B-B14F-4D97-AF65-F5344CB8AC3E}">
        <p14:creationId xmlns:p14="http://schemas.microsoft.com/office/powerpoint/2010/main" val="314087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3093" y="137386"/>
            <a:ext cx="9369219" cy="175432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Resistenza </a:t>
            </a:r>
          </a:p>
          <a:p>
            <a:r>
              <a:rPr lang="it-IT" sz="1400" b="1" i="1" dirty="0">
                <a:solidFill>
                  <a:srgbClr val="BB1717"/>
                </a:solidFill>
                <a:latin typeface="Tahoma" panose="020B0604030504040204" pitchFamily="34" charset="0"/>
                <a:ea typeface="Tahoma" panose="020B0604030504040204" pitchFamily="34" charset="0"/>
                <a:cs typeface="Tahoma" panose="020B0604030504040204" pitchFamily="34" charset="0"/>
              </a:rPr>
              <a:t>Tutto, dalla rivoluzione allo stile dei capelli è stato descritto come resistenza </a:t>
            </a:r>
            <a:r>
              <a:rPr lang="it-IT" sz="1400" b="1" dirty="0">
                <a:solidFill>
                  <a:srgbClr val="BB1717"/>
                </a:solidFill>
                <a:latin typeface="Tahoma" panose="020B0604030504040204" pitchFamily="34" charset="0"/>
                <a:ea typeface="Tahoma" panose="020B0604030504040204" pitchFamily="34" charset="0"/>
                <a:cs typeface="Tahoma" panose="020B0604030504040204" pitchFamily="34" charset="0"/>
              </a:rPr>
              <a:t>(Hollander &amp; </a:t>
            </a:r>
            <a:r>
              <a:rPr lang="it-IT" sz="1400" b="1" dirty="0" err="1">
                <a:solidFill>
                  <a:srgbClr val="BB1717"/>
                </a:solidFill>
                <a:latin typeface="Tahoma" panose="020B0604030504040204" pitchFamily="34" charset="0"/>
                <a:ea typeface="Tahoma" panose="020B0604030504040204" pitchFamily="34" charset="0"/>
                <a:cs typeface="Tahoma" panose="020B0604030504040204" pitchFamily="34" charset="0"/>
              </a:rPr>
              <a:t>Einwohner</a:t>
            </a:r>
            <a:r>
              <a:rPr lang="it-IT" sz="1400" b="1" dirty="0">
                <a:solidFill>
                  <a:srgbClr val="BB1717"/>
                </a:solidFill>
                <a:latin typeface="Tahoma" panose="020B0604030504040204" pitchFamily="34" charset="0"/>
                <a:ea typeface="Tahoma" panose="020B0604030504040204" pitchFamily="34" charset="0"/>
                <a:cs typeface="Tahoma" panose="020B0604030504040204" pitchFamily="34" charset="0"/>
              </a:rPr>
              <a:t> 2004)</a:t>
            </a:r>
            <a:endParaRPr lang="it-IT" sz="14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a:p>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0" name="Content Placeholder 2">
            <a:extLst>
              <a:ext uri="{FF2B5EF4-FFF2-40B4-BE49-F238E27FC236}">
                <a16:creationId xmlns:a16="http://schemas.microsoft.com/office/drawing/2014/main" id="{E964AE53-EE44-408D-8EDF-3D538AE7C84A}"/>
              </a:ext>
            </a:extLst>
          </p:cNvPr>
          <p:cNvSpPr txBox="1">
            <a:spLocks/>
          </p:cNvSpPr>
          <p:nvPr/>
        </p:nvSpPr>
        <p:spPr>
          <a:xfrm>
            <a:off x="120634" y="1373256"/>
            <a:ext cx="6201703" cy="37953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BB1717"/>
              </a:buClr>
            </a:pPr>
            <a:r>
              <a:rPr lang="it-IT" sz="1800" dirty="0">
                <a:solidFill>
                  <a:schemeClr val="tx1">
                    <a:lumMod val="85000"/>
                    <a:lumOff val="15000"/>
                  </a:schemeClr>
                </a:solidFill>
              </a:rPr>
              <a:t>Parole e atti eversivi che si distaccano dalla discorso </a:t>
            </a:r>
            <a:r>
              <a:rPr lang="it-IT" sz="1800" i="1" dirty="0">
                <a:solidFill>
                  <a:schemeClr val="tx1">
                    <a:lumMod val="85000"/>
                    <a:lumOff val="15000"/>
                  </a:schemeClr>
                </a:solidFill>
              </a:rPr>
              <a:t>egemonico</a:t>
            </a:r>
            <a:r>
              <a:rPr lang="it-IT" sz="1800" dirty="0">
                <a:solidFill>
                  <a:schemeClr val="tx1">
                    <a:lumMod val="85000"/>
                    <a:lumOff val="15000"/>
                  </a:schemeClr>
                </a:solidFill>
              </a:rPr>
              <a:t> che sono in grado di proporre </a:t>
            </a:r>
            <a:r>
              <a:rPr lang="it-IT" sz="1800" i="1" dirty="0">
                <a:solidFill>
                  <a:schemeClr val="tx1">
                    <a:lumMod val="85000"/>
                    <a:lumOff val="15000"/>
                  </a:schemeClr>
                </a:solidFill>
              </a:rPr>
              <a:t>altre</a:t>
            </a:r>
            <a:r>
              <a:rPr lang="it-IT" sz="1800" dirty="0">
                <a:solidFill>
                  <a:schemeClr val="tx1">
                    <a:lumMod val="85000"/>
                    <a:lumOff val="15000"/>
                  </a:schemeClr>
                </a:solidFill>
              </a:rPr>
              <a:t> possibilità, alternative culturali “</a:t>
            </a:r>
            <a:r>
              <a:rPr lang="it-IT" sz="1800" b="1" dirty="0">
                <a:solidFill>
                  <a:schemeClr val="tx1">
                    <a:lumMod val="85000"/>
                    <a:lumOff val="15000"/>
                  </a:schemeClr>
                </a:solidFill>
              </a:rPr>
              <a:t>dilatano il campo del possibile</a:t>
            </a:r>
            <a:r>
              <a:rPr lang="it-IT" sz="1800" dirty="0">
                <a:solidFill>
                  <a:schemeClr val="tx1">
                    <a:lumMod val="85000"/>
                    <a:lumOff val="15000"/>
                  </a:schemeClr>
                </a:solidFill>
              </a:rPr>
              <a:t>” (Boni 2011)</a:t>
            </a:r>
          </a:p>
          <a:p>
            <a:pPr>
              <a:spcBef>
                <a:spcPts val="600"/>
              </a:spcBef>
              <a:buClr>
                <a:srgbClr val="BB1717"/>
              </a:buClr>
            </a:pPr>
            <a:r>
              <a:rPr lang="it-IT" sz="1800" b="1" dirty="0">
                <a:solidFill>
                  <a:schemeClr val="tx1">
                    <a:lumMod val="85000"/>
                    <a:lumOff val="15000"/>
                  </a:schemeClr>
                </a:solidFill>
              </a:rPr>
              <a:t>L’ambiguità</a:t>
            </a:r>
            <a:r>
              <a:rPr lang="it-IT" sz="1800" dirty="0">
                <a:solidFill>
                  <a:schemeClr val="tx1">
                    <a:lumMod val="85000"/>
                    <a:lumOff val="15000"/>
                  </a:schemeClr>
                </a:solidFill>
              </a:rPr>
              <a:t> e l’ambivalenza del concetto</a:t>
            </a:r>
          </a:p>
          <a:p>
            <a:pPr>
              <a:spcBef>
                <a:spcPts val="600"/>
              </a:spcBef>
              <a:buClr>
                <a:srgbClr val="BB1717"/>
              </a:buClr>
            </a:pPr>
            <a:r>
              <a:rPr lang="en-US" sz="1800" dirty="0">
                <a:solidFill>
                  <a:schemeClr val="tx1">
                    <a:lumMod val="85000"/>
                    <a:lumOff val="15000"/>
                  </a:schemeClr>
                </a:solidFill>
              </a:rPr>
              <a:t>Lo studio </a:t>
            </a:r>
            <a:r>
              <a:rPr lang="en-US" sz="1800" dirty="0" err="1">
                <a:solidFill>
                  <a:schemeClr val="tx1">
                    <a:lumMod val="85000"/>
                    <a:lumOff val="15000"/>
                  </a:schemeClr>
                </a:solidFill>
              </a:rPr>
              <a:t>delle</a:t>
            </a:r>
            <a:r>
              <a:rPr lang="en-US" sz="1800" dirty="0">
                <a:solidFill>
                  <a:schemeClr val="tx1">
                    <a:lumMod val="85000"/>
                    <a:lumOff val="15000"/>
                  </a:schemeClr>
                </a:solidFill>
              </a:rPr>
              <a:t> </a:t>
            </a:r>
            <a:r>
              <a:rPr lang="en-US" sz="1800" dirty="0" err="1">
                <a:solidFill>
                  <a:schemeClr val="tx1">
                    <a:lumMod val="85000"/>
                    <a:lumOff val="15000"/>
                  </a:schemeClr>
                </a:solidFill>
              </a:rPr>
              <a:t>forme</a:t>
            </a:r>
            <a:r>
              <a:rPr lang="en-US" sz="1800" dirty="0">
                <a:solidFill>
                  <a:schemeClr val="tx1">
                    <a:lumMod val="85000"/>
                    <a:lumOff val="15000"/>
                  </a:schemeClr>
                </a:solidFill>
              </a:rPr>
              <a:t> di </a:t>
            </a:r>
            <a:r>
              <a:rPr lang="en-US" sz="1800" dirty="0" err="1">
                <a:solidFill>
                  <a:schemeClr val="tx1">
                    <a:lumMod val="85000"/>
                    <a:lumOff val="15000"/>
                  </a:schemeClr>
                </a:solidFill>
              </a:rPr>
              <a:t>resistenza</a:t>
            </a:r>
            <a:r>
              <a:rPr lang="en-US" sz="1800" dirty="0">
                <a:solidFill>
                  <a:schemeClr val="tx1">
                    <a:lumMod val="85000"/>
                    <a:lumOff val="15000"/>
                  </a:schemeClr>
                </a:solidFill>
              </a:rPr>
              <a:t> </a:t>
            </a:r>
            <a:r>
              <a:rPr lang="en-US" sz="1800" dirty="0" err="1">
                <a:solidFill>
                  <a:schemeClr val="tx1">
                    <a:lumMod val="85000"/>
                    <a:lumOff val="15000"/>
                  </a:schemeClr>
                </a:solidFill>
              </a:rPr>
              <a:t>permette</a:t>
            </a:r>
            <a:r>
              <a:rPr lang="en-US" sz="1800" dirty="0">
                <a:solidFill>
                  <a:schemeClr val="tx1">
                    <a:lumMod val="85000"/>
                    <a:lumOff val="15000"/>
                  </a:schemeClr>
                </a:solidFill>
              </a:rPr>
              <a:t> di </a:t>
            </a:r>
            <a:r>
              <a:rPr lang="en-US" sz="1800" dirty="0" err="1">
                <a:solidFill>
                  <a:schemeClr val="tx1">
                    <a:lumMod val="85000"/>
                    <a:lumOff val="15000"/>
                  </a:schemeClr>
                </a:solidFill>
              </a:rPr>
              <a:t>comprendere</a:t>
            </a:r>
            <a:r>
              <a:rPr lang="en-US" sz="1800" dirty="0">
                <a:solidFill>
                  <a:schemeClr val="tx1">
                    <a:lumMod val="85000"/>
                    <a:lumOff val="15000"/>
                  </a:schemeClr>
                </a:solidFill>
              </a:rPr>
              <a:t> le </a:t>
            </a:r>
            <a:r>
              <a:rPr lang="en-US" sz="1800" dirty="0" err="1">
                <a:solidFill>
                  <a:schemeClr val="tx1">
                    <a:lumMod val="85000"/>
                    <a:lumOff val="15000"/>
                  </a:schemeClr>
                </a:solidFill>
              </a:rPr>
              <a:t>relazioni</a:t>
            </a:r>
            <a:r>
              <a:rPr lang="en-US" sz="1800" dirty="0">
                <a:solidFill>
                  <a:schemeClr val="tx1">
                    <a:lumMod val="85000"/>
                    <a:lumOff val="15000"/>
                  </a:schemeClr>
                </a:solidFill>
              </a:rPr>
              <a:t> di </a:t>
            </a:r>
            <a:r>
              <a:rPr lang="en-US" sz="1800" dirty="0" err="1">
                <a:solidFill>
                  <a:schemeClr val="tx1">
                    <a:lumMod val="85000"/>
                    <a:lumOff val="15000"/>
                  </a:schemeClr>
                </a:solidFill>
              </a:rPr>
              <a:t>potere</a:t>
            </a:r>
            <a:r>
              <a:rPr lang="en-US" sz="1800" dirty="0">
                <a:solidFill>
                  <a:schemeClr val="tx1">
                    <a:lumMod val="85000"/>
                    <a:lumOff val="15000"/>
                  </a:schemeClr>
                </a:solidFill>
              </a:rPr>
              <a:t>, di “</a:t>
            </a:r>
            <a:r>
              <a:rPr lang="en-US" sz="1800" dirty="0" err="1">
                <a:solidFill>
                  <a:schemeClr val="tx1">
                    <a:lumMod val="85000"/>
                    <a:lumOff val="15000"/>
                  </a:schemeClr>
                </a:solidFill>
              </a:rPr>
              <a:t>localizzare</a:t>
            </a:r>
            <a:r>
              <a:rPr lang="en-US" sz="1800" dirty="0">
                <a:solidFill>
                  <a:schemeClr val="tx1">
                    <a:lumMod val="85000"/>
                    <a:lumOff val="15000"/>
                  </a:schemeClr>
                </a:solidFill>
              </a:rPr>
              <a:t> la </a:t>
            </a:r>
            <a:r>
              <a:rPr lang="en-US" sz="1800" dirty="0" err="1">
                <a:solidFill>
                  <a:schemeClr val="tx1">
                    <a:lumMod val="85000"/>
                    <a:lumOff val="15000"/>
                  </a:schemeClr>
                </a:solidFill>
              </a:rPr>
              <a:t>loro</a:t>
            </a:r>
            <a:r>
              <a:rPr lang="en-US" sz="1800" dirty="0">
                <a:solidFill>
                  <a:schemeClr val="tx1">
                    <a:lumMod val="85000"/>
                    <a:lumOff val="15000"/>
                  </a:schemeClr>
                </a:solidFill>
              </a:rPr>
              <a:t> </a:t>
            </a:r>
            <a:r>
              <a:rPr lang="en-US" sz="1800" dirty="0" err="1">
                <a:solidFill>
                  <a:schemeClr val="tx1">
                    <a:lumMod val="85000"/>
                    <a:lumOff val="15000"/>
                  </a:schemeClr>
                </a:solidFill>
              </a:rPr>
              <a:t>posizione</a:t>
            </a:r>
            <a:r>
              <a:rPr lang="en-US" sz="1800" dirty="0">
                <a:solidFill>
                  <a:schemeClr val="tx1">
                    <a:lumMod val="85000"/>
                    <a:lumOff val="15000"/>
                  </a:schemeClr>
                </a:solidFill>
              </a:rPr>
              <a:t> di </a:t>
            </a:r>
            <a:r>
              <a:rPr lang="en-US" sz="1800" dirty="0" err="1">
                <a:solidFill>
                  <a:schemeClr val="tx1">
                    <a:lumMod val="85000"/>
                    <a:lumOff val="15000"/>
                  </a:schemeClr>
                </a:solidFill>
              </a:rPr>
              <a:t>scoprire</a:t>
            </a:r>
            <a:r>
              <a:rPr lang="en-US" sz="1800" dirty="0">
                <a:solidFill>
                  <a:schemeClr val="tx1">
                    <a:lumMod val="85000"/>
                    <a:lumOff val="15000"/>
                  </a:schemeClr>
                </a:solidFill>
              </a:rPr>
              <a:t> </a:t>
            </a:r>
            <a:r>
              <a:rPr lang="en-US" sz="1800" dirty="0" err="1">
                <a:solidFill>
                  <a:schemeClr val="tx1">
                    <a:lumMod val="85000"/>
                    <a:lumOff val="15000"/>
                  </a:schemeClr>
                </a:solidFill>
              </a:rPr>
              <a:t>i</a:t>
            </a:r>
            <a:r>
              <a:rPr lang="en-US" sz="1800" dirty="0">
                <a:solidFill>
                  <a:schemeClr val="tx1">
                    <a:lumMod val="85000"/>
                    <a:lumOff val="15000"/>
                  </a:schemeClr>
                </a:solidFill>
              </a:rPr>
              <a:t> </a:t>
            </a:r>
            <a:r>
              <a:rPr lang="en-US" sz="1800" dirty="0" err="1">
                <a:solidFill>
                  <a:schemeClr val="tx1">
                    <a:lumMod val="85000"/>
                    <a:lumOff val="15000"/>
                  </a:schemeClr>
                </a:solidFill>
              </a:rPr>
              <a:t>loro</a:t>
            </a:r>
            <a:r>
              <a:rPr lang="en-US" sz="1800" dirty="0">
                <a:solidFill>
                  <a:schemeClr val="tx1">
                    <a:lumMod val="85000"/>
                    <a:lumOff val="15000"/>
                  </a:schemeClr>
                </a:solidFill>
              </a:rPr>
              <a:t> </a:t>
            </a:r>
            <a:r>
              <a:rPr lang="en-US" sz="1800" dirty="0" err="1">
                <a:solidFill>
                  <a:schemeClr val="tx1">
                    <a:lumMod val="85000"/>
                    <a:lumOff val="15000"/>
                  </a:schemeClr>
                </a:solidFill>
              </a:rPr>
              <a:t>punti</a:t>
            </a:r>
            <a:r>
              <a:rPr lang="en-US" sz="1800" dirty="0">
                <a:solidFill>
                  <a:schemeClr val="tx1">
                    <a:lumMod val="85000"/>
                    <a:lumOff val="15000"/>
                  </a:schemeClr>
                </a:solidFill>
              </a:rPr>
              <a:t> di </a:t>
            </a:r>
            <a:r>
              <a:rPr lang="en-US" sz="1800" dirty="0" err="1">
                <a:solidFill>
                  <a:schemeClr val="tx1">
                    <a:lumMod val="85000"/>
                    <a:lumOff val="15000"/>
                  </a:schemeClr>
                </a:solidFill>
              </a:rPr>
              <a:t>applicazione</a:t>
            </a:r>
            <a:r>
              <a:rPr lang="en-US" sz="1800" dirty="0">
                <a:solidFill>
                  <a:schemeClr val="tx1">
                    <a:lumMod val="85000"/>
                    <a:lumOff val="15000"/>
                  </a:schemeClr>
                </a:solidFill>
              </a:rPr>
              <a:t> e I </a:t>
            </a:r>
            <a:r>
              <a:rPr lang="en-US" sz="1800" dirty="0" err="1">
                <a:solidFill>
                  <a:schemeClr val="tx1">
                    <a:lumMod val="85000"/>
                    <a:lumOff val="15000"/>
                  </a:schemeClr>
                </a:solidFill>
              </a:rPr>
              <a:t>metodi</a:t>
            </a:r>
            <a:r>
              <a:rPr lang="en-US" sz="1800" dirty="0">
                <a:solidFill>
                  <a:schemeClr val="tx1">
                    <a:lumMod val="85000"/>
                    <a:lumOff val="15000"/>
                  </a:schemeClr>
                </a:solidFill>
              </a:rPr>
              <a:t> </a:t>
            </a:r>
            <a:r>
              <a:rPr lang="en-US" sz="1800" dirty="0" err="1">
                <a:solidFill>
                  <a:schemeClr val="tx1">
                    <a:lumMod val="85000"/>
                    <a:lumOff val="15000"/>
                  </a:schemeClr>
                </a:solidFill>
              </a:rPr>
              <a:t>utilizzati</a:t>
            </a:r>
            <a:r>
              <a:rPr lang="en-US" sz="1800" dirty="0">
                <a:solidFill>
                  <a:schemeClr val="tx1">
                    <a:lumMod val="85000"/>
                    <a:lumOff val="15000"/>
                  </a:schemeClr>
                </a:solidFill>
              </a:rPr>
              <a:t>” (Foucault </a:t>
            </a:r>
            <a:r>
              <a:rPr lang="en-US" sz="1800" i="1" dirty="0" err="1">
                <a:solidFill>
                  <a:schemeClr val="tx1">
                    <a:lumMod val="85000"/>
                    <a:lumOff val="15000"/>
                  </a:schemeClr>
                </a:solidFill>
              </a:rPr>
              <a:t>Perchè</a:t>
            </a:r>
            <a:r>
              <a:rPr lang="en-US" sz="1800" i="1" dirty="0">
                <a:solidFill>
                  <a:schemeClr val="tx1">
                    <a:lumMod val="85000"/>
                    <a:lumOff val="15000"/>
                  </a:schemeClr>
                </a:solidFill>
              </a:rPr>
              <a:t> </a:t>
            </a:r>
            <a:r>
              <a:rPr lang="en-US" sz="1800" i="1" dirty="0" err="1">
                <a:solidFill>
                  <a:schemeClr val="tx1">
                    <a:lumMod val="85000"/>
                    <a:lumOff val="15000"/>
                  </a:schemeClr>
                </a:solidFill>
              </a:rPr>
              <a:t>sturdiare</a:t>
            </a:r>
            <a:r>
              <a:rPr lang="en-US" sz="1800" i="1" dirty="0">
                <a:solidFill>
                  <a:schemeClr val="tx1">
                    <a:lumMod val="85000"/>
                    <a:lumOff val="15000"/>
                  </a:schemeClr>
                </a:solidFill>
              </a:rPr>
              <a:t> </a:t>
            </a:r>
            <a:r>
              <a:rPr lang="en-US" sz="1800" i="1" dirty="0" err="1">
                <a:solidFill>
                  <a:schemeClr val="tx1">
                    <a:lumMod val="85000"/>
                    <a:lumOff val="15000"/>
                  </a:schemeClr>
                </a:solidFill>
              </a:rPr>
              <a:t>il</a:t>
            </a:r>
            <a:r>
              <a:rPr lang="en-US" sz="1800" i="1" dirty="0">
                <a:solidFill>
                  <a:schemeClr val="tx1">
                    <a:lumMod val="85000"/>
                    <a:lumOff val="15000"/>
                  </a:schemeClr>
                </a:solidFill>
              </a:rPr>
              <a:t> </a:t>
            </a:r>
            <a:r>
              <a:rPr lang="en-US" sz="1800" i="1" dirty="0" err="1">
                <a:solidFill>
                  <a:schemeClr val="tx1">
                    <a:lumMod val="85000"/>
                    <a:lumOff val="15000"/>
                  </a:schemeClr>
                </a:solidFill>
              </a:rPr>
              <a:t>potere</a:t>
            </a:r>
            <a:r>
              <a:rPr lang="en-US" sz="1800" dirty="0">
                <a:solidFill>
                  <a:schemeClr val="tx1">
                    <a:lumMod val="85000"/>
                    <a:lumOff val="15000"/>
                  </a:schemeClr>
                </a:solidFill>
              </a:rPr>
              <a:t>). </a:t>
            </a:r>
          </a:p>
          <a:p>
            <a:pPr>
              <a:spcBef>
                <a:spcPts val="600"/>
              </a:spcBef>
              <a:buClr>
                <a:srgbClr val="BB1717"/>
              </a:buClr>
            </a:pPr>
            <a:r>
              <a:rPr lang="it-IT" sz="1800" dirty="0">
                <a:solidFill>
                  <a:schemeClr val="tx1">
                    <a:lumMod val="85000"/>
                    <a:lumOff val="15000"/>
                  </a:schemeClr>
                </a:solidFill>
              </a:rPr>
              <a:t>“La marginalità è il luogo critico per eccellenza” (Remotti 2000) la prassi eversiva produce momenti di </a:t>
            </a:r>
            <a:r>
              <a:rPr lang="it-IT" sz="1800" b="1" dirty="0">
                <a:solidFill>
                  <a:schemeClr val="tx1">
                    <a:lumMod val="85000"/>
                    <a:lumOff val="15000"/>
                  </a:schemeClr>
                </a:solidFill>
              </a:rPr>
              <a:t>negoziazione e spazi di </a:t>
            </a:r>
            <a:r>
              <a:rPr lang="it-IT" sz="1800" b="1" i="1" dirty="0">
                <a:solidFill>
                  <a:schemeClr val="tx1">
                    <a:lumMod val="85000"/>
                    <a:lumOff val="15000"/>
                  </a:schemeClr>
                </a:solidFill>
              </a:rPr>
              <a:t>differenza</a:t>
            </a:r>
            <a:r>
              <a:rPr lang="it-IT" sz="1800" i="1" dirty="0">
                <a:solidFill>
                  <a:schemeClr val="tx1">
                    <a:lumMod val="85000"/>
                    <a:lumOff val="15000"/>
                  </a:schemeClr>
                </a:solidFill>
              </a:rPr>
              <a:t> </a:t>
            </a:r>
            <a:r>
              <a:rPr lang="it-IT" sz="1800" dirty="0">
                <a:solidFill>
                  <a:schemeClr val="tx1">
                    <a:lumMod val="85000"/>
                    <a:lumOff val="15000"/>
                  </a:schemeClr>
                </a:solidFill>
              </a:rPr>
              <a:t>che per lo più si costruiscono ai </a:t>
            </a:r>
            <a:r>
              <a:rPr lang="it-IT" sz="1800" i="1" dirty="0">
                <a:solidFill>
                  <a:schemeClr val="tx1">
                    <a:lumMod val="85000"/>
                    <a:lumOff val="15000"/>
                  </a:schemeClr>
                </a:solidFill>
              </a:rPr>
              <a:t>margini. </a:t>
            </a:r>
          </a:p>
          <a:p>
            <a:pPr>
              <a:spcBef>
                <a:spcPts val="600"/>
              </a:spcBef>
              <a:buClr>
                <a:srgbClr val="BB1717"/>
              </a:buClr>
            </a:pPr>
            <a:r>
              <a:rPr lang="it-IT" sz="1800" b="1" dirty="0">
                <a:solidFill>
                  <a:schemeClr val="tx1">
                    <a:lumMod val="85000"/>
                    <a:lumOff val="15000"/>
                  </a:schemeClr>
                </a:solidFill>
              </a:rPr>
              <a:t>Ambiguità e ambivalenza </a:t>
            </a:r>
            <a:r>
              <a:rPr lang="it-IT" sz="1800" dirty="0">
                <a:solidFill>
                  <a:schemeClr val="tx1">
                    <a:lumMod val="85000"/>
                    <a:lumOff val="15000"/>
                  </a:schemeClr>
                </a:solidFill>
              </a:rPr>
              <a:t>dei ruoli tra oppressore e oppresso</a:t>
            </a:r>
          </a:p>
          <a:p>
            <a:pPr>
              <a:spcBef>
                <a:spcPts val="600"/>
              </a:spcBef>
              <a:buClr>
                <a:srgbClr val="BB1717"/>
              </a:buClr>
            </a:pPr>
            <a:r>
              <a:rPr lang="it-IT" sz="1800" dirty="0">
                <a:solidFill>
                  <a:schemeClr val="tx1">
                    <a:lumMod val="85000"/>
                    <a:lumOff val="15000"/>
                  </a:schemeClr>
                </a:solidFill>
              </a:rPr>
              <a:t>È componente essenziale delle relazioni di potere</a:t>
            </a:r>
          </a:p>
          <a:p>
            <a:pPr>
              <a:spcBef>
                <a:spcPts val="600"/>
              </a:spcBef>
              <a:buClr>
                <a:srgbClr val="BB1717"/>
              </a:buClr>
            </a:pPr>
            <a:r>
              <a:rPr lang="it-IT" sz="1800" dirty="0">
                <a:solidFill>
                  <a:schemeClr val="tx1">
                    <a:lumMod val="85000"/>
                    <a:lumOff val="15000"/>
                  </a:schemeClr>
                </a:solidFill>
              </a:rPr>
              <a:t>Non tende a sostituire il potere ma a contenerlo, in gioco non c’è la rivoluzione ma una possibile riduzione dell’oppressione</a:t>
            </a:r>
          </a:p>
          <a:p>
            <a:pPr marL="0" indent="0">
              <a:spcBef>
                <a:spcPts val="600"/>
              </a:spcBef>
              <a:buClr>
                <a:srgbClr val="BB1717"/>
              </a:buClr>
              <a:buNone/>
            </a:pPr>
            <a:endParaRPr lang="it-IT" sz="1800" dirty="0">
              <a:solidFill>
                <a:schemeClr val="tx1">
                  <a:lumMod val="85000"/>
                  <a:lumOff val="15000"/>
                </a:schemeClr>
              </a:solidFill>
            </a:endParaRPr>
          </a:p>
        </p:txBody>
      </p:sp>
      <p:pic>
        <p:nvPicPr>
          <p:cNvPr id="4" name="Immagine 3">
            <a:extLst>
              <a:ext uri="{FF2B5EF4-FFF2-40B4-BE49-F238E27FC236}">
                <a16:creationId xmlns:a16="http://schemas.microsoft.com/office/drawing/2014/main" id="{0F63E913-E315-6037-A422-992829008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4862" y="2228195"/>
            <a:ext cx="5788190" cy="3855025"/>
          </a:xfrm>
          <a:prstGeom prst="rect">
            <a:avLst/>
          </a:prstGeom>
        </p:spPr>
      </p:pic>
    </p:spTree>
    <p:extLst>
      <p:ext uri="{BB962C8B-B14F-4D97-AF65-F5344CB8AC3E}">
        <p14:creationId xmlns:p14="http://schemas.microsoft.com/office/powerpoint/2010/main" val="184837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6" y="351877"/>
            <a:ext cx="9717764" cy="1569660"/>
          </a:xfrm>
          <a:prstGeom prst="rect">
            <a:avLst/>
          </a:prstGeom>
          <a:noFill/>
        </p:spPr>
        <p:txBody>
          <a:bodyPr wrap="square" rtlCol="0">
            <a:spAutoFit/>
          </a:bodyPr>
          <a:lstStyle/>
          <a:p>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and the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Problem</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Ethnographic</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Refusal</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a:t>
            </a:r>
          </a:p>
          <a:p>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Sherry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Ortner</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1995, </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Comparative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Studies</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in Society and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History</a:t>
            </a:r>
            <a:endPar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a:p>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Susan Seymour</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Anthropological</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Theory</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2006</a:t>
            </a:r>
            <a:endPar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0" name="Content Placeholder 2">
            <a:extLst>
              <a:ext uri="{FF2B5EF4-FFF2-40B4-BE49-F238E27FC236}">
                <a16:creationId xmlns:a16="http://schemas.microsoft.com/office/drawing/2014/main" id="{E964AE53-EE44-408D-8EDF-3D538AE7C84A}"/>
              </a:ext>
            </a:extLst>
          </p:cNvPr>
          <p:cNvSpPr txBox="1">
            <a:spLocks/>
          </p:cNvSpPr>
          <p:nvPr/>
        </p:nvSpPr>
        <p:spPr>
          <a:xfrm>
            <a:off x="313159" y="1615508"/>
            <a:ext cx="11565681" cy="47730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BB1717"/>
              </a:buClr>
            </a:pPr>
            <a:endParaRPr lang="it-IT" sz="2400" dirty="0">
              <a:solidFill>
                <a:schemeClr val="tx1">
                  <a:lumMod val="85000"/>
                  <a:lumOff val="15000"/>
                </a:schemeClr>
              </a:solidFill>
            </a:endParaRPr>
          </a:p>
          <a:p>
            <a:pPr>
              <a:spcBef>
                <a:spcPts val="600"/>
              </a:spcBef>
              <a:buClr>
                <a:srgbClr val="BB1717"/>
              </a:buClr>
            </a:pPr>
            <a:endParaRPr lang="it-IT" sz="2400" dirty="0">
              <a:solidFill>
                <a:schemeClr val="tx1">
                  <a:lumMod val="85000"/>
                  <a:lumOff val="15000"/>
                </a:schemeClr>
              </a:solidFill>
            </a:endParaRPr>
          </a:p>
        </p:txBody>
      </p:sp>
      <p:sp>
        <p:nvSpPr>
          <p:cNvPr id="4" name="Rectangle 3"/>
          <p:cNvSpPr/>
          <p:nvPr/>
        </p:nvSpPr>
        <p:spPr>
          <a:xfrm>
            <a:off x="317500" y="2006600"/>
            <a:ext cx="11391900" cy="3416320"/>
          </a:xfrm>
          <a:prstGeom prst="rect">
            <a:avLst/>
          </a:prstGeom>
        </p:spPr>
        <p:txBody>
          <a:bodyPr wrap="square">
            <a:spAutoFit/>
          </a:bodyPr>
          <a:lstStyle/>
          <a:p>
            <a:endParaRPr lang="en-US" dirty="0"/>
          </a:p>
          <a:p>
            <a:r>
              <a:rPr lang="en-US" dirty="0"/>
              <a:t>“I argue that many influential studies of resistance are severely limited by the ethnographic perspective” [</a:t>
            </a:r>
            <a:r>
              <a:rPr lang="mr-IN" dirty="0"/>
              <a:t>…</a:t>
            </a:r>
            <a:r>
              <a:rPr lang="it-IT" dirty="0"/>
              <a:t>] </a:t>
            </a:r>
            <a:endParaRPr lang="en-US" dirty="0"/>
          </a:p>
          <a:p>
            <a:r>
              <a:rPr lang="en-US" dirty="0"/>
              <a:t>The impulse to </a:t>
            </a:r>
            <a:r>
              <a:rPr lang="en-US" b="1" dirty="0"/>
              <a:t>sanitize the internal politics </a:t>
            </a:r>
            <a:r>
              <a:rPr lang="en-US" dirty="0"/>
              <a:t>of the dominated must understood as fundamentally romantic. [</a:t>
            </a:r>
            <a:r>
              <a:rPr lang="mr-IN" dirty="0"/>
              <a:t>…</a:t>
            </a:r>
            <a:r>
              <a:rPr lang="it-IT" dirty="0"/>
              <a:t>] </a:t>
            </a:r>
            <a:r>
              <a:rPr lang="en-US" b="1" dirty="0"/>
              <a:t>Resistance studies are thin </a:t>
            </a:r>
            <a:r>
              <a:rPr lang="en-US" dirty="0"/>
              <a:t>because they are ethnographically thin: thin on the </a:t>
            </a:r>
            <a:r>
              <a:rPr lang="en-US" b="1" dirty="0"/>
              <a:t>internal politics</a:t>
            </a:r>
            <a:r>
              <a:rPr lang="en-US" dirty="0"/>
              <a:t> of dominated groups, thin on the </a:t>
            </a:r>
            <a:r>
              <a:rPr lang="en-US" b="1" dirty="0"/>
              <a:t>cultural richness </a:t>
            </a:r>
            <a:r>
              <a:rPr lang="en-US" dirty="0"/>
              <a:t>of those groups, thin on the </a:t>
            </a:r>
            <a:r>
              <a:rPr lang="en-US" b="1" dirty="0"/>
              <a:t>subjectivity</a:t>
            </a:r>
            <a:r>
              <a:rPr lang="en-US" dirty="0"/>
              <a:t> - the intentions, desires, fears, projects - of the actors engaged in these dramas.”  (Sherry </a:t>
            </a:r>
            <a:r>
              <a:rPr lang="it-IT" dirty="0"/>
              <a:t>Ortner).</a:t>
            </a:r>
          </a:p>
          <a:p>
            <a:endParaRPr lang="it-IT" dirty="0"/>
          </a:p>
          <a:p>
            <a:r>
              <a:rPr lang="en-US" dirty="0"/>
              <a:t>“ The concept of resistance  has become ubiquitous in contemporary cultural anthropology. As analyses of power and hegemonic asymmetries replaced functionalism as the predominant theoretical framework for ethnography in the late 1970s and early 1980s (Brown, 1996; </a:t>
            </a:r>
            <a:r>
              <a:rPr lang="en-US" dirty="0" err="1"/>
              <a:t>Ortner</a:t>
            </a:r>
            <a:r>
              <a:rPr lang="en-US" dirty="0"/>
              <a:t>, 1984; </a:t>
            </a:r>
            <a:r>
              <a:rPr lang="en-US" dirty="0" err="1"/>
              <a:t>Sahlins</a:t>
            </a:r>
            <a:r>
              <a:rPr lang="en-US" dirty="0"/>
              <a:t>, 1999)  [</a:t>
            </a:r>
            <a:r>
              <a:rPr lang="mr-IN" dirty="0"/>
              <a:t>…</a:t>
            </a:r>
            <a:r>
              <a:rPr lang="it-IT" dirty="0"/>
              <a:t>] </a:t>
            </a:r>
            <a:r>
              <a:rPr lang="en-US" dirty="0"/>
              <a:t>Theorizing resistance, however, has been</a:t>
            </a:r>
          </a:p>
          <a:p>
            <a:r>
              <a:rPr lang="en-US" dirty="0"/>
              <a:t>problematic from the start and, as I shall argue, a significant part of the problem resides in the anti-psychological position taken by most cultural anthropologists” (Susan Seymour)</a:t>
            </a:r>
          </a:p>
        </p:txBody>
      </p:sp>
    </p:spTree>
    <p:extLst>
      <p:ext uri="{BB962C8B-B14F-4D97-AF65-F5344CB8AC3E}">
        <p14:creationId xmlns:p14="http://schemas.microsoft.com/office/powerpoint/2010/main" val="170262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85B22-92E6-8C45-E21A-23D99C08AA96}"/>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EFE9990E-41B3-76CE-9060-2C1B1EDDB21F}"/>
              </a:ext>
            </a:extLst>
          </p:cNvPr>
          <p:cNvSpPr txBox="1"/>
          <p:nvPr/>
        </p:nvSpPr>
        <p:spPr>
          <a:xfrm>
            <a:off x="226336" y="351877"/>
            <a:ext cx="9717764" cy="1569660"/>
          </a:xfrm>
          <a:prstGeom prst="rect">
            <a:avLst/>
          </a:prstGeom>
          <a:noFill/>
        </p:spPr>
        <p:txBody>
          <a:bodyPr wrap="square" rtlCol="0">
            <a:spAutoFit/>
          </a:bodyPr>
          <a:lstStyle/>
          <a:p>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and the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Problem</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Ethnographic</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Refusal</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a:t>
            </a:r>
          </a:p>
          <a:p>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Sherry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Ortner</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1995, </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Comparative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Studies</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in Society and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History</a:t>
            </a:r>
            <a:endPar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a:p>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Susan Seymour</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Anthropological</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Theory</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2006</a:t>
            </a:r>
            <a:endPar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1B3EA2B2-3083-E4AB-D717-4F3CC0081D75}"/>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DD6B8D05-0848-A9F0-42DB-557758DE1B3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D89680DE-7178-BDA5-33B2-D66511815C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0" name="Content Placeholder 2">
            <a:extLst>
              <a:ext uri="{FF2B5EF4-FFF2-40B4-BE49-F238E27FC236}">
                <a16:creationId xmlns:a16="http://schemas.microsoft.com/office/drawing/2014/main" id="{A446D760-C25C-68E7-5690-8D1CABEDB176}"/>
              </a:ext>
            </a:extLst>
          </p:cNvPr>
          <p:cNvSpPr txBox="1">
            <a:spLocks/>
          </p:cNvSpPr>
          <p:nvPr/>
        </p:nvSpPr>
        <p:spPr>
          <a:xfrm>
            <a:off x="313159" y="1615508"/>
            <a:ext cx="11565681" cy="47730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BB1717"/>
              </a:buClr>
            </a:pPr>
            <a:endParaRPr lang="it-IT" sz="2400" dirty="0">
              <a:solidFill>
                <a:schemeClr val="tx1">
                  <a:lumMod val="85000"/>
                  <a:lumOff val="15000"/>
                </a:schemeClr>
              </a:solidFill>
            </a:endParaRPr>
          </a:p>
          <a:p>
            <a:pPr>
              <a:spcBef>
                <a:spcPts val="600"/>
              </a:spcBef>
              <a:buClr>
                <a:srgbClr val="BB1717"/>
              </a:buClr>
            </a:pPr>
            <a:endParaRPr lang="it-IT" sz="2400" dirty="0">
              <a:solidFill>
                <a:schemeClr val="tx1">
                  <a:lumMod val="85000"/>
                  <a:lumOff val="15000"/>
                </a:schemeClr>
              </a:solidFill>
            </a:endParaRPr>
          </a:p>
        </p:txBody>
      </p:sp>
      <p:sp>
        <p:nvSpPr>
          <p:cNvPr id="4" name="Rectangle 3">
            <a:extLst>
              <a:ext uri="{FF2B5EF4-FFF2-40B4-BE49-F238E27FC236}">
                <a16:creationId xmlns:a16="http://schemas.microsoft.com/office/drawing/2014/main" id="{D517B58E-D520-F564-6F07-65923BE1D3FD}"/>
              </a:ext>
            </a:extLst>
          </p:cNvPr>
          <p:cNvSpPr/>
          <p:nvPr/>
        </p:nvSpPr>
        <p:spPr>
          <a:xfrm>
            <a:off x="317500" y="2006600"/>
            <a:ext cx="11391900" cy="3416320"/>
          </a:xfrm>
          <a:prstGeom prst="rect">
            <a:avLst/>
          </a:prstGeom>
        </p:spPr>
        <p:txBody>
          <a:bodyPr wrap="square">
            <a:spAutoFit/>
          </a:bodyPr>
          <a:lstStyle/>
          <a:p>
            <a:endParaRPr lang="en-US" dirty="0"/>
          </a:p>
          <a:p>
            <a:r>
              <a:rPr lang="en-US" dirty="0"/>
              <a:t>“I argue that many influential studies of resistance are severely limited by the ethnographic perspective” [</a:t>
            </a:r>
            <a:r>
              <a:rPr lang="mr-IN" dirty="0"/>
              <a:t>…</a:t>
            </a:r>
            <a:r>
              <a:rPr lang="it-IT" dirty="0"/>
              <a:t>] </a:t>
            </a:r>
            <a:endParaRPr lang="en-US" dirty="0"/>
          </a:p>
          <a:p>
            <a:r>
              <a:rPr lang="en-US" dirty="0"/>
              <a:t>The impulse to </a:t>
            </a:r>
            <a:r>
              <a:rPr lang="en-US" b="1" dirty="0"/>
              <a:t>sanitize the internal politics </a:t>
            </a:r>
            <a:r>
              <a:rPr lang="en-US" dirty="0"/>
              <a:t>of the dominated must understood as fundamentally romantic. [</a:t>
            </a:r>
            <a:r>
              <a:rPr lang="mr-IN" dirty="0"/>
              <a:t>…</a:t>
            </a:r>
            <a:r>
              <a:rPr lang="it-IT" dirty="0"/>
              <a:t>] </a:t>
            </a:r>
            <a:r>
              <a:rPr lang="en-US" b="1" dirty="0"/>
              <a:t>Resistance studies are thin </a:t>
            </a:r>
            <a:r>
              <a:rPr lang="en-US" dirty="0"/>
              <a:t>because they are ethnographically thin: thin on the </a:t>
            </a:r>
            <a:r>
              <a:rPr lang="en-US" b="1" dirty="0"/>
              <a:t>internal politics</a:t>
            </a:r>
            <a:r>
              <a:rPr lang="en-US" dirty="0"/>
              <a:t> of dominated groups, thin on the </a:t>
            </a:r>
            <a:r>
              <a:rPr lang="en-US" b="1" dirty="0"/>
              <a:t>cultural richness </a:t>
            </a:r>
            <a:r>
              <a:rPr lang="en-US" dirty="0"/>
              <a:t>of those groups, thin on the </a:t>
            </a:r>
            <a:r>
              <a:rPr lang="en-US" b="1" dirty="0"/>
              <a:t>subjectivity</a:t>
            </a:r>
            <a:r>
              <a:rPr lang="en-US" dirty="0"/>
              <a:t> - the intentions, desires, fears, projects - of the actors engaged in these dramas.”  (Sherry </a:t>
            </a:r>
            <a:r>
              <a:rPr lang="it-IT" dirty="0"/>
              <a:t>Ortner).</a:t>
            </a:r>
          </a:p>
          <a:p>
            <a:endParaRPr lang="it-IT" dirty="0"/>
          </a:p>
          <a:p>
            <a:r>
              <a:rPr lang="en-US" dirty="0"/>
              <a:t>“ The concept of resistance  has become ubiquitous in contemporary cultural anthropology. As analyses of power and hegemonic asymmetries replaced functionalism as the predominant theoretical framework for ethnography in the late 1970s and early 1980s (Brown, 1996; </a:t>
            </a:r>
            <a:r>
              <a:rPr lang="en-US" dirty="0" err="1"/>
              <a:t>Ortner</a:t>
            </a:r>
            <a:r>
              <a:rPr lang="en-US" dirty="0"/>
              <a:t>, 1984; </a:t>
            </a:r>
            <a:r>
              <a:rPr lang="en-US" dirty="0" err="1"/>
              <a:t>Sahlins</a:t>
            </a:r>
            <a:r>
              <a:rPr lang="en-US" dirty="0"/>
              <a:t>, 1999)  [</a:t>
            </a:r>
            <a:r>
              <a:rPr lang="mr-IN" dirty="0"/>
              <a:t>…</a:t>
            </a:r>
            <a:r>
              <a:rPr lang="it-IT" dirty="0"/>
              <a:t>] </a:t>
            </a:r>
            <a:r>
              <a:rPr lang="en-US" dirty="0"/>
              <a:t>Theorizing resistance, however, has been</a:t>
            </a:r>
          </a:p>
          <a:p>
            <a:r>
              <a:rPr lang="en-US" dirty="0"/>
              <a:t>problematic from the start and, as I shall argue, a significant part of the problem resides in the anti-psychological position taken by most cultural anthropologists” (Susan Seymour)</a:t>
            </a:r>
          </a:p>
        </p:txBody>
      </p:sp>
    </p:spTree>
    <p:extLst>
      <p:ext uri="{BB962C8B-B14F-4D97-AF65-F5344CB8AC3E}">
        <p14:creationId xmlns:p14="http://schemas.microsoft.com/office/powerpoint/2010/main" val="310770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A1069-9CD7-0D91-812C-847A16013B36}"/>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8A014508-D300-0625-7D0A-975185023D6B}"/>
              </a:ext>
            </a:extLst>
          </p:cNvPr>
          <p:cNvSpPr txBox="1"/>
          <p:nvPr/>
        </p:nvSpPr>
        <p:spPr>
          <a:xfrm>
            <a:off x="235519" y="235764"/>
            <a:ext cx="9278620" cy="1938992"/>
          </a:xfrm>
          <a:prstGeom prst="rect">
            <a:avLst/>
          </a:prstGeom>
          <a:noFill/>
        </p:spPr>
        <p:txBody>
          <a:bodyPr wrap="square" rtlCol="0">
            <a:spAutoFit/>
          </a:bodyPr>
          <a:lstStyle>
            <a:defPPr>
              <a:defRPr lang="it-IT"/>
            </a:defPPr>
            <a:lvl1pPr>
              <a:defRPr sz="2400" b="1">
                <a:solidFill>
                  <a:srgbClr val="BB1717"/>
                </a:solidFill>
                <a:latin typeface="Tahoma" panose="020B0604030504040204" pitchFamily="34" charset="0"/>
                <a:ea typeface="Tahoma" panose="020B0604030504040204" pitchFamily="34" charset="0"/>
                <a:cs typeface="Tahoma" panose="020B0604030504040204" pitchFamily="34" charset="0"/>
              </a:defRPr>
            </a:lvl1pPr>
          </a:lstStyle>
          <a:p>
            <a:r>
              <a:rPr lang="it-IT" dirty="0"/>
              <a:t>SONO SEMPRE SFIDE EVIDENTI? Intenzionalità? </a:t>
            </a:r>
          </a:p>
          <a:p>
            <a:r>
              <a:rPr lang="it-IT" dirty="0"/>
              <a:t>Consapevolezza e riconoscimento?</a:t>
            </a:r>
          </a:p>
          <a:p>
            <a:endParaRPr lang="it-IT" dirty="0"/>
          </a:p>
          <a:p>
            <a:r>
              <a:rPr lang="it-IT" dirty="0"/>
              <a:t> </a:t>
            </a:r>
          </a:p>
          <a:p>
            <a:endParaRPr lang="it-IT" dirty="0"/>
          </a:p>
        </p:txBody>
      </p:sp>
      <p:sp>
        <p:nvSpPr>
          <p:cNvPr id="6" name="Sottotitolo 2">
            <a:extLst>
              <a:ext uri="{FF2B5EF4-FFF2-40B4-BE49-F238E27FC236}">
                <a16:creationId xmlns:a16="http://schemas.microsoft.com/office/drawing/2014/main" id="{A3C5CD69-0F28-E55A-D81C-C365D3D7917F}"/>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B02C8CCD-300B-9026-DC5C-A4831A7BCFEA}"/>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03B19212-AAB8-079A-B942-74F68D2417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0" name="Content Placeholder 2">
            <a:extLst>
              <a:ext uri="{FF2B5EF4-FFF2-40B4-BE49-F238E27FC236}">
                <a16:creationId xmlns:a16="http://schemas.microsoft.com/office/drawing/2014/main" id="{EA946997-FE00-27CE-B976-7D6E8EDDF618}"/>
              </a:ext>
            </a:extLst>
          </p:cNvPr>
          <p:cNvSpPr txBox="1">
            <a:spLocks/>
          </p:cNvSpPr>
          <p:nvPr/>
        </p:nvSpPr>
        <p:spPr>
          <a:xfrm>
            <a:off x="313159" y="1615508"/>
            <a:ext cx="11565681" cy="47730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BB1717"/>
              </a:buClr>
            </a:pPr>
            <a:endParaRPr lang="it-IT" sz="2400" dirty="0">
              <a:solidFill>
                <a:schemeClr val="tx1">
                  <a:lumMod val="85000"/>
                  <a:lumOff val="15000"/>
                </a:schemeClr>
              </a:solidFill>
            </a:endParaRPr>
          </a:p>
          <a:p>
            <a:pPr>
              <a:spcBef>
                <a:spcPts val="600"/>
              </a:spcBef>
              <a:buClr>
                <a:srgbClr val="BB1717"/>
              </a:buClr>
            </a:pPr>
            <a:endParaRPr lang="it-IT" sz="2400" dirty="0">
              <a:solidFill>
                <a:schemeClr val="tx1">
                  <a:lumMod val="85000"/>
                  <a:lumOff val="15000"/>
                </a:schemeClr>
              </a:solidFill>
            </a:endParaRPr>
          </a:p>
        </p:txBody>
      </p:sp>
      <p:sp>
        <p:nvSpPr>
          <p:cNvPr id="4" name="Rectangle 3">
            <a:extLst>
              <a:ext uri="{FF2B5EF4-FFF2-40B4-BE49-F238E27FC236}">
                <a16:creationId xmlns:a16="http://schemas.microsoft.com/office/drawing/2014/main" id="{DD7E6F78-3C69-CF75-9A4F-610ADD199A38}"/>
              </a:ext>
            </a:extLst>
          </p:cNvPr>
          <p:cNvSpPr/>
          <p:nvPr/>
        </p:nvSpPr>
        <p:spPr>
          <a:xfrm>
            <a:off x="317500" y="2006600"/>
            <a:ext cx="11391900" cy="369332"/>
          </a:xfrm>
          <a:prstGeom prst="rect">
            <a:avLst/>
          </a:prstGeom>
        </p:spPr>
        <p:txBody>
          <a:bodyPr wrap="square">
            <a:spAutoFit/>
          </a:bodyPr>
          <a:lstStyle/>
          <a:p>
            <a:endParaRPr lang="en-US" dirty="0"/>
          </a:p>
        </p:txBody>
      </p:sp>
      <p:pic>
        <p:nvPicPr>
          <p:cNvPr id="5" name="Immagine 4">
            <a:extLst>
              <a:ext uri="{FF2B5EF4-FFF2-40B4-BE49-F238E27FC236}">
                <a16:creationId xmlns:a16="http://schemas.microsoft.com/office/drawing/2014/main" id="{FCD0C9B0-B824-3DB4-9AB8-2A6F087C5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9" y="1523999"/>
            <a:ext cx="10071964" cy="4528103"/>
          </a:xfrm>
          <a:prstGeom prst="rect">
            <a:avLst/>
          </a:prstGeom>
        </p:spPr>
      </p:pic>
    </p:spTree>
    <p:extLst>
      <p:ext uri="{BB962C8B-B14F-4D97-AF65-F5344CB8AC3E}">
        <p14:creationId xmlns:p14="http://schemas.microsoft.com/office/powerpoint/2010/main" val="158628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827889" y="42336"/>
            <a:ext cx="6716890"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La resistenza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hlinkClick r:id="rId3"/>
              </a:rPr>
              <a:t>infrapolitica</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2" name="Picture 1" descr="1200px-Billie_Holiday_1947_(cropped).jpg"/>
          <p:cNvPicPr>
            <a:picLocks noChangeAspect="1"/>
          </p:cNvPicPr>
          <p:nvPr/>
        </p:nvPicPr>
        <p:blipFill rotWithShape="1">
          <a:blip r:embed="rId5">
            <a:extLst>
              <a:ext uri="{28A0092B-C50C-407E-A947-70E740481C1C}">
                <a14:useLocalDpi xmlns:a14="http://schemas.microsoft.com/office/drawing/2010/main" val="0"/>
              </a:ext>
            </a:extLst>
          </a:blip>
          <a:srcRect t="7407" b="10494"/>
          <a:stretch/>
        </p:blipFill>
        <p:spPr>
          <a:xfrm>
            <a:off x="0" y="0"/>
            <a:ext cx="5771108" cy="6124221"/>
          </a:xfrm>
          <a:prstGeom prst="rect">
            <a:avLst/>
          </a:prstGeom>
        </p:spPr>
      </p:pic>
      <p:sp>
        <p:nvSpPr>
          <p:cNvPr id="4" name="TextBox 3"/>
          <p:cNvSpPr txBox="1"/>
          <p:nvPr/>
        </p:nvSpPr>
        <p:spPr>
          <a:xfrm>
            <a:off x="5856111" y="1495778"/>
            <a:ext cx="5183116" cy="5139870"/>
          </a:xfrm>
          <a:prstGeom prst="rect">
            <a:avLst/>
          </a:prstGeom>
          <a:noFill/>
        </p:spPr>
        <p:txBody>
          <a:bodyPr wrap="square" rtlCol="0">
            <a:spAutoFit/>
          </a:bodyPr>
          <a:lstStyle/>
          <a:p>
            <a:r>
              <a:rPr lang="en-US" sz="2000" b="1" dirty="0"/>
              <a:t>Strange Fruit</a:t>
            </a:r>
            <a:br>
              <a:rPr lang="en-US" sz="2000" b="1" dirty="0"/>
            </a:br>
            <a:endParaRPr lang="en-US" sz="2000" b="1" dirty="0"/>
          </a:p>
          <a:p>
            <a:r>
              <a:rPr lang="en-US" dirty="0"/>
              <a:t>Southern trees bear a strange fruit</a:t>
            </a:r>
            <a:br>
              <a:rPr lang="en-US" dirty="0"/>
            </a:br>
            <a:r>
              <a:rPr lang="en-US" dirty="0"/>
              <a:t>Blood on the leaves and blood at the root</a:t>
            </a:r>
            <a:br>
              <a:rPr lang="en-US" dirty="0"/>
            </a:br>
            <a:r>
              <a:rPr lang="en-US" dirty="0"/>
              <a:t>Black bodies </a:t>
            </a:r>
            <a:r>
              <a:rPr lang="en-US" dirty="0" err="1"/>
              <a:t>swingin</a:t>
            </a:r>
            <a:r>
              <a:rPr lang="en-US" dirty="0"/>
              <a:t>' in the Southern breeze</a:t>
            </a:r>
            <a:br>
              <a:rPr lang="en-US" dirty="0"/>
            </a:br>
            <a:r>
              <a:rPr lang="en-US" dirty="0"/>
              <a:t>Strange fruit </a:t>
            </a:r>
            <a:r>
              <a:rPr lang="en-US" dirty="0" err="1"/>
              <a:t>hangin</a:t>
            </a:r>
            <a:r>
              <a:rPr lang="en-US" dirty="0"/>
              <a:t>' from the poplar trees</a:t>
            </a:r>
          </a:p>
          <a:p>
            <a:r>
              <a:rPr lang="en-US" dirty="0"/>
              <a:t>Pastoral scene of the gallant South</a:t>
            </a:r>
            <a:br>
              <a:rPr lang="en-US" dirty="0"/>
            </a:br>
            <a:r>
              <a:rPr lang="en-US" dirty="0"/>
              <a:t>The </a:t>
            </a:r>
            <a:r>
              <a:rPr lang="en-US" dirty="0" err="1"/>
              <a:t>bulgin</a:t>
            </a:r>
            <a:r>
              <a:rPr lang="en-US" dirty="0"/>
              <a:t>' eyes and the twisted mouth</a:t>
            </a:r>
            <a:br>
              <a:rPr lang="en-US" dirty="0"/>
            </a:br>
            <a:r>
              <a:rPr lang="en-US" dirty="0"/>
              <a:t>Scent of magnolias sweet and fresh</a:t>
            </a:r>
            <a:br>
              <a:rPr lang="en-US" dirty="0"/>
            </a:br>
            <a:r>
              <a:rPr lang="en-US" dirty="0"/>
              <a:t>Then the sudden smell of </a:t>
            </a:r>
            <a:r>
              <a:rPr lang="en-US" dirty="0" err="1"/>
              <a:t>burnin</a:t>
            </a:r>
            <a:r>
              <a:rPr lang="en-US" dirty="0"/>
              <a:t>' flesh</a:t>
            </a:r>
          </a:p>
          <a:p>
            <a:r>
              <a:rPr lang="en-US" dirty="0"/>
              <a:t>Here is a fruit for the crows to pluck</a:t>
            </a:r>
            <a:br>
              <a:rPr lang="en-US" dirty="0"/>
            </a:br>
            <a:r>
              <a:rPr lang="en-US" dirty="0"/>
              <a:t>For the rain to gather</a:t>
            </a:r>
            <a:br>
              <a:rPr lang="en-US" dirty="0"/>
            </a:br>
            <a:r>
              <a:rPr lang="en-US" dirty="0"/>
              <a:t>For the wind to suck</a:t>
            </a:r>
            <a:br>
              <a:rPr lang="en-US" dirty="0"/>
            </a:br>
            <a:r>
              <a:rPr lang="en-US" dirty="0"/>
              <a:t>For the sun to rot</a:t>
            </a:r>
            <a:br>
              <a:rPr lang="en-US" dirty="0"/>
            </a:br>
            <a:r>
              <a:rPr lang="en-US" dirty="0"/>
              <a:t>For the tree to drop</a:t>
            </a:r>
            <a:br>
              <a:rPr lang="en-US" dirty="0"/>
            </a:br>
            <a:r>
              <a:rPr lang="en-US" dirty="0"/>
              <a:t>Here is a strange and bitter crop</a:t>
            </a:r>
          </a:p>
          <a:p>
            <a:r>
              <a:rPr lang="it-IT" dirty="0"/>
              <a:t> </a:t>
            </a:r>
            <a:endParaRPr lang="en-US" dirty="0"/>
          </a:p>
          <a:p>
            <a:endParaRPr lang="en-US" dirty="0"/>
          </a:p>
        </p:txBody>
      </p:sp>
    </p:spTree>
    <p:extLst>
      <p:ext uri="{BB962C8B-B14F-4D97-AF65-F5344CB8AC3E}">
        <p14:creationId xmlns:p14="http://schemas.microsoft.com/office/powerpoint/2010/main" val="357804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4300" y="379134"/>
            <a:ext cx="12192000"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La resistenza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infrapolitica</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p>
          <a:p>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everyday</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James Scott</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490699" y="1958116"/>
            <a:ext cx="9783601" cy="3416320"/>
          </a:xfrm>
          <a:prstGeom prst="rect">
            <a:avLst/>
          </a:prstGeom>
          <a:noFill/>
        </p:spPr>
        <p:txBody>
          <a:bodyPr wrap="square" rtlCol="0">
            <a:spAutoFit/>
          </a:bodyPr>
          <a:lstStyle/>
          <a:p>
            <a:pPr marL="285750" indent="-285750">
              <a:buFont typeface="Arial"/>
              <a:buChar char="•"/>
            </a:pPr>
            <a:r>
              <a:rPr lang="it-IT" sz="2400" dirty="0"/>
              <a:t>Sotto la facciata di complicità e quiescenza delle classi subalterne può svilupparsi una demistificazione dell’ideologia dominante. </a:t>
            </a:r>
          </a:p>
          <a:p>
            <a:pPr marL="285750" indent="-285750">
              <a:buFont typeface="Arial"/>
              <a:buChar char="•"/>
            </a:pPr>
            <a:r>
              <a:rPr lang="it-IT" sz="2400" dirty="0"/>
              <a:t>Sono strategie a basso profilo, mascherate in contesti in cui le resistenze aperte e frontali non sono pensabili a causa del dominio oppressivo. </a:t>
            </a:r>
          </a:p>
          <a:p>
            <a:pPr marL="285750" indent="-285750">
              <a:buFont typeface="Arial"/>
              <a:buChar char="•"/>
            </a:pPr>
            <a:r>
              <a:rPr lang="it-IT" sz="2400" dirty="0"/>
              <a:t>Sono discorsi dissidenti portati avanti attraverso piccole azioni quotidiane che si costruiscono in ciò che Scott definisce “la trascrizione nascosta” opposta alla “trascrizione pubblica” che rappresenta la narrazione ufficiale della classe al potere. </a:t>
            </a:r>
          </a:p>
          <a:p>
            <a:pPr marL="285750" indent="-285750">
              <a:buFont typeface="Arial"/>
              <a:buChar char="•"/>
            </a:pPr>
            <a:r>
              <a:rPr lang="it-IT" sz="2400" dirty="0"/>
              <a:t>Pensieri soffocati </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49017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7035800" y="1143000"/>
            <a:ext cx="4406900" cy="4478149"/>
          </a:xfrm>
          <a:prstGeom prst="rect">
            <a:avLst/>
          </a:prstGeom>
          <a:noFill/>
        </p:spPr>
        <p:txBody>
          <a:bodyPr wrap="square" rtlCol="0">
            <a:spAutoFit/>
          </a:bodyPr>
          <a:lstStyle/>
          <a:p>
            <a:pPr marL="285750" indent="-285750">
              <a:buFont typeface="Arial"/>
              <a:buChar char="•"/>
            </a:pPr>
            <a:r>
              <a:rPr lang="it-IT" sz="1900" dirty="0"/>
              <a:t>Sebbene apparentemente conformi ai voleri dei proprietari terrieri locali, gli abitanti dei villaggi poveri sceglievano quando e come esprimere il malcontento attraverso un sabotaggio di basso livello, un pettegolezzo privato che potrebbe essere considerato una forma quotidiana di lotta e resistenza di classe.</a:t>
            </a:r>
          </a:p>
          <a:p>
            <a:pPr marL="285750" indent="-285750">
              <a:buFont typeface="Arial"/>
              <a:buChar char="•"/>
            </a:pPr>
            <a:r>
              <a:rPr lang="en-US" sz="1900" dirty="0" err="1"/>
              <a:t>Formulazione</a:t>
            </a:r>
            <a:r>
              <a:rPr lang="en-US" sz="1900" dirty="0"/>
              <a:t> del </a:t>
            </a:r>
            <a:r>
              <a:rPr lang="en-US" sz="1900" dirty="0" err="1"/>
              <a:t>concetto</a:t>
            </a:r>
            <a:r>
              <a:rPr lang="en-US" sz="1900" dirty="0"/>
              <a:t> di "</a:t>
            </a:r>
            <a:r>
              <a:rPr lang="en-US" sz="1900" dirty="0" err="1"/>
              <a:t>trascrizioni</a:t>
            </a:r>
            <a:r>
              <a:rPr lang="en-US" sz="1900" dirty="0"/>
              <a:t> </a:t>
            </a:r>
            <a:r>
              <a:rPr lang="en-US" sz="1900" dirty="0" err="1"/>
              <a:t>nascoste</a:t>
            </a:r>
            <a:r>
              <a:rPr lang="en-US" sz="1900" dirty="0"/>
              <a:t>", le </a:t>
            </a:r>
            <a:r>
              <a:rPr lang="en-US" sz="1900" dirty="0" err="1"/>
              <a:t>critiche</a:t>
            </a:r>
            <a:r>
              <a:rPr lang="en-US" sz="1900" dirty="0"/>
              <a:t>, "</a:t>
            </a:r>
            <a:r>
              <a:rPr lang="en-US" sz="1900" dirty="0" err="1"/>
              <a:t>fuori</a:t>
            </a:r>
            <a:r>
              <a:rPr lang="en-US" sz="1900" dirty="0"/>
              <a:t> scena”, ai </a:t>
            </a:r>
            <a:r>
              <a:rPr lang="en-US" sz="1900" dirty="0" err="1"/>
              <a:t>potenti</a:t>
            </a:r>
            <a:r>
              <a:rPr lang="en-US" sz="1900" dirty="0"/>
              <a:t> </a:t>
            </a:r>
            <a:r>
              <a:rPr lang="en-US" sz="1900" dirty="0" err="1"/>
              <a:t>che</a:t>
            </a:r>
            <a:r>
              <a:rPr lang="en-US" sz="1900" dirty="0"/>
              <a:t> </a:t>
            </a:r>
            <a:r>
              <a:rPr lang="en-US" sz="1900" dirty="0" err="1"/>
              <a:t>mostrano</a:t>
            </a:r>
            <a:r>
              <a:rPr lang="en-US" sz="1900" dirty="0"/>
              <a:t> come </a:t>
            </a:r>
            <a:r>
              <a:rPr lang="en-US" sz="1900" dirty="0" err="1"/>
              <a:t>i</a:t>
            </a:r>
            <a:r>
              <a:rPr lang="en-US" sz="1900" dirty="0"/>
              <a:t> </a:t>
            </a:r>
            <a:r>
              <a:rPr lang="en-US" sz="1900" dirty="0" err="1"/>
              <a:t>gruppi</a:t>
            </a:r>
            <a:r>
              <a:rPr lang="en-US" sz="1900" dirty="0"/>
              <a:t> </a:t>
            </a:r>
            <a:r>
              <a:rPr lang="en-US" sz="1900" dirty="0" err="1"/>
              <a:t>subalterni</a:t>
            </a:r>
            <a:r>
              <a:rPr lang="en-US" sz="1900" dirty="0"/>
              <a:t> non </a:t>
            </a:r>
            <a:r>
              <a:rPr lang="en-US" sz="1900" dirty="0" err="1"/>
              <a:t>sono</a:t>
            </a:r>
            <a:r>
              <a:rPr lang="en-US" sz="1900" dirty="0"/>
              <a:t> </a:t>
            </a:r>
            <a:r>
              <a:rPr lang="en-US" sz="1900" dirty="0" err="1"/>
              <a:t>disorientati</a:t>
            </a:r>
            <a:r>
              <a:rPr lang="en-US" sz="1900" dirty="0"/>
              <a:t> o </a:t>
            </a:r>
            <a:r>
              <a:rPr lang="en-US" sz="1900" dirty="0" err="1"/>
              <a:t>falsamente</a:t>
            </a:r>
            <a:r>
              <a:rPr lang="en-US" sz="1900" dirty="0"/>
              <a:t> </a:t>
            </a:r>
            <a:r>
              <a:rPr lang="en-US" sz="1900" dirty="0" err="1"/>
              <a:t>consapevoli</a:t>
            </a:r>
            <a:r>
              <a:rPr lang="en-US" sz="1900" dirty="0"/>
              <a:t>, come in </a:t>
            </a:r>
            <a:r>
              <a:rPr lang="en-US" sz="1900" dirty="0" err="1"/>
              <a:t>concezioni</a:t>
            </a:r>
            <a:r>
              <a:rPr lang="en-US" sz="1900" dirty="0"/>
              <a:t> </a:t>
            </a:r>
            <a:r>
              <a:rPr lang="en-US" sz="1900" dirty="0" err="1"/>
              <a:t>classiche</a:t>
            </a:r>
            <a:r>
              <a:rPr lang="en-US" sz="1900" dirty="0"/>
              <a:t> </a:t>
            </a:r>
            <a:r>
              <a:rPr lang="en-US" sz="1900" dirty="0" err="1"/>
              <a:t>dell'egemonia</a:t>
            </a:r>
            <a:r>
              <a:rPr lang="en-US" sz="1900" dirty="0"/>
              <a:t>. </a:t>
            </a:r>
            <a:r>
              <a:rPr lang="it-IT" sz="1900" dirty="0"/>
              <a:t> </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10" name="Picture 9" descr="Weapons_of_the_Weak.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01699"/>
            <a:ext cx="3390435" cy="5172075"/>
          </a:xfrm>
          <a:prstGeom prst="rect">
            <a:avLst/>
          </a:prstGeom>
        </p:spPr>
      </p:pic>
      <p:pic>
        <p:nvPicPr>
          <p:cNvPr id="11" name="Picture 10" descr="domination and the art of resistance.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0873" y="914665"/>
            <a:ext cx="3330127" cy="5168635"/>
          </a:xfrm>
          <a:prstGeom prst="rect">
            <a:avLst/>
          </a:prstGeom>
        </p:spPr>
      </p:pic>
    </p:spTree>
    <p:extLst>
      <p:ext uri="{BB962C8B-B14F-4D97-AF65-F5344CB8AC3E}">
        <p14:creationId xmlns:p14="http://schemas.microsoft.com/office/powerpoint/2010/main" val="2945848577"/>
      </p:ext>
    </p:extLst>
  </p:cSld>
  <p:clrMapOvr>
    <a:masterClrMapping/>
  </p:clrMapOvr>
</p:sld>
</file>

<file path=ppt/theme/theme1.xml><?xml version="1.0" encoding="utf-8"?>
<a:theme xmlns:a="http://schemas.openxmlformats.org/drawingml/2006/main" name="Template L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LA.potm</Template>
  <TotalTime>20603</TotalTime>
  <Words>1698</Words>
  <Application>Microsoft Macintosh PowerPoint</Application>
  <PresentationFormat>Widescreen</PresentationFormat>
  <Paragraphs>131</Paragraphs>
  <Slides>16</Slides>
  <Notes>13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Calibri</vt:lpstr>
      <vt:lpstr>Calibri Light</vt:lpstr>
      <vt:lpstr>Roboto</vt:lpstr>
      <vt:lpstr>Tahoma</vt:lpstr>
      <vt:lpstr>Template LA</vt:lpstr>
      <vt:lpstr>Resistenze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Microsoft Office User</cp:lastModifiedBy>
  <cp:revision>207</cp:revision>
  <cp:lastPrinted>2022-02-21T16:09:56Z</cp:lastPrinted>
  <dcterms:created xsi:type="dcterms:W3CDTF">2019-05-28T15:53:33Z</dcterms:created>
  <dcterms:modified xsi:type="dcterms:W3CDTF">2026-03-11T13:11:48Z</dcterms:modified>
</cp:coreProperties>
</file>