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594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0852EC-1A75-4B1F-9846-852A214FAEB3}" type="datetimeFigureOut">
              <a:rPr lang="it-IT" smtClean="0"/>
              <a:t>22/10/2025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77894-E71B-41F2-B79A-02B0AC5F18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8828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577894-E71B-41F2-B79A-02B0AC5F180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6515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47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36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28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534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9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3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503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66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3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8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5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bg2">
              <a:lumMod val="75000"/>
            </a:schemeClr>
          </a:fgClr>
          <a:bgClr>
            <a:schemeClr val="accent3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12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093127-022D-1F32-00C2-8D3F65E4D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900" dirty="0"/>
              <a:t>Ricerca storica: fonti, metodi e problemi </a:t>
            </a:r>
            <a:r>
              <a:rPr lang="it-IT" sz="3600" dirty="0"/>
              <a:t>(</a:t>
            </a:r>
            <a:r>
              <a:rPr lang="it-IT" sz="3600" cap="none" dirty="0"/>
              <a:t>seconda parte)</a:t>
            </a:r>
            <a:endParaRPr lang="it-IT" sz="36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89DEAB-140D-7BCD-4AAC-63C3DBE00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93976"/>
            <a:ext cx="7772400" cy="4078224"/>
          </a:xfrm>
        </p:spPr>
        <p:txBody>
          <a:bodyPr/>
          <a:lstStyle/>
          <a:p>
            <a:pPr marL="355600" indent="-355600"/>
            <a:endParaRPr lang="it-IT" sz="24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55600" indent="-355600"/>
            <a:r>
              <a:rPr lang="it-IT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Organizzazione del corso</a:t>
            </a:r>
          </a:p>
          <a:p>
            <a:pPr marL="355600" indent="-355600"/>
            <a:endParaRPr lang="it-IT" sz="24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55600" indent="-355600"/>
            <a:r>
              <a:rPr lang="it-IT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Programma d’esame, ovvero i libri (Luzzatto, Romagnani)</a:t>
            </a:r>
          </a:p>
          <a:p>
            <a:pPr marL="355600" indent="-355600"/>
            <a:endParaRPr lang="it-IT" sz="24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355600" indent="-355600"/>
            <a:r>
              <a:rPr lang="it-IT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Modalità di esame: test computer-</a:t>
            </a:r>
            <a:r>
              <a:rPr lang="it-IT" sz="24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based</a:t>
            </a:r>
            <a:r>
              <a:rPr lang="it-IT" sz="24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con cinque* domande a risposta aperta</a:t>
            </a:r>
          </a:p>
          <a:p>
            <a:endParaRPr lang="it-IT" dirty="0">
              <a:latin typeface="Baskerville Old Face" panose="02020602080505020303" pitchFamily="18" charset="0"/>
            </a:endParaRPr>
          </a:p>
          <a:p>
            <a:endParaRPr lang="it-IT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400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Storia e memoria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Memoria: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individuale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affettiva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selettiva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Storia: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collettiva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critica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documentata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Compito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dello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storico: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verificare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contestualizzare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distinguere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tra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falso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verosimile</a:t>
            </a:r>
            <a:endParaRPr lang="it-IT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“Il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storico non coincide con 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assoluto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Verità e interpretazione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storico è in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costruzione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continua</a:t>
            </a: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falso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può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essere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intenzionale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o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involontario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verosimile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ciò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che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è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coerente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plausibile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nel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contesto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La professione dello storico oggi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Ambiti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università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ricerca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archivi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biblioteche,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scuole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istituzioni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culturali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Richiede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metodo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interdisciplinarità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competenze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digitali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Lo storico come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costruttore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di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memoria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collettiva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critica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“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L’incomprensione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presente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nasce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fatalmente</a:t>
            </a:r>
            <a:b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</a:b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dall’ignoranza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passato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.” – Marc Bloch</a:t>
            </a:r>
            <a:endParaRPr lang="it-IT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lezione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dello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storico è </a:t>
            </a:r>
            <a:r>
              <a:rPr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civile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b="1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pubblica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</a:t>
            </a:r>
            <a:b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</a:b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favorisce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coscienza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critica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pluralismo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dialogo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con 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passato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Il mestiere dello storico: fonti, metodo e verità storica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Ricerca delle fonti</a:t>
            </a: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Uso del metodo</a:t>
            </a: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Costruzione del racconto storico</a:t>
            </a:r>
          </a:p>
          <a:p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Rapporto tra verità, memoria e interpretazione. </a:t>
            </a:r>
          </a:p>
          <a:p>
            <a:endParaRPr lang="it-IT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0" indent="0" algn="ctr">
              <a:buNone/>
            </a:pP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Parlare di “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mestiere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” significa ricordare che la storia non è solo una conoscenza erudita del passato, ma un’</a:t>
            </a:r>
            <a:r>
              <a:rPr lang="it-IT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attività scientifica</a:t>
            </a:r>
            <a:br>
              <a:rPr lang="it-IT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</a:b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che richiede competenze, strumenti e consapevolezza critica.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Che </a:t>
            </a:r>
            <a:r>
              <a:rPr dirty="0" err="1"/>
              <a:t>cos’è</a:t>
            </a:r>
            <a:r>
              <a:rPr dirty="0"/>
              <a:t> il </a:t>
            </a:r>
            <a:r>
              <a:rPr dirty="0" err="1"/>
              <a:t>mestiere</a:t>
            </a:r>
            <a:r>
              <a:rPr dirty="0"/>
              <a:t> </a:t>
            </a:r>
            <a:r>
              <a:rPr dirty="0" err="1"/>
              <a:t>dello</a:t>
            </a:r>
            <a:r>
              <a:rPr dirty="0"/>
              <a:t> storico</a:t>
            </a:r>
            <a:r>
              <a:rPr lang="it-IT" dirty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La storia come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attività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scientifica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non solo erudita</a:t>
            </a: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Richiede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competenze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metodo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consapevolezza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critica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Lo storico come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artigiano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 tempo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umano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0" indent="0" algn="ctr">
              <a:lnSpc>
                <a:spcPct val="200000"/>
              </a:lnSpc>
              <a:buNone/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“La storia è la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scienza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passato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umano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” – F.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Chabod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90">
          <a:fgClr>
            <a:schemeClr val="bg2">
              <a:lumMod val="75000"/>
            </a:schemeClr>
          </a:fgClr>
          <a:bgClr>
            <a:schemeClr val="accent3">
              <a:lumMod val="75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Chi è e </a:t>
            </a:r>
            <a:r>
              <a:rPr dirty="0" err="1"/>
              <a:t>cosa</a:t>
            </a:r>
            <a:r>
              <a:rPr dirty="0"/>
              <a:t> fa lo storico</a:t>
            </a:r>
            <a:r>
              <a:rPr lang="it-IT" dirty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Non studia solo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ciò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che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è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accaduto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ma come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perché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Analizza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tracce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passato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(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documenti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immagini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oggetti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passato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non è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riprodotto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ma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ricostruito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criticamente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La </a:t>
            </a:r>
            <a:r>
              <a:rPr dirty="0" err="1"/>
              <a:t>costruzione</a:t>
            </a:r>
            <a:r>
              <a:rPr dirty="0"/>
              <a:t> del </a:t>
            </a:r>
            <a:r>
              <a:rPr dirty="0" err="1"/>
              <a:t>sapere</a:t>
            </a:r>
            <a:r>
              <a:rPr dirty="0"/>
              <a:t> storico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Interroga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le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fonti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valuta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l’attendibilità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Confronta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interpreta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consapevole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della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parzialità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dello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sguardo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La storia è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una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costruzione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interpretativa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non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una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fotografia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della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realtà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Fonti e strumenti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98320"/>
            <a:ext cx="7772400" cy="437388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Fonti secondo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Chabod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</a:t>
            </a:r>
            <a:endParaRPr lang="it-IT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it-IT" sz="18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Scritte</a:t>
            </a:r>
            <a:r>
              <a:rPr lang="it-IT"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(atti, cronache, lettere)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sz="1800" b="1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Figurate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(dipinti, </a:t>
            </a: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mappe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fotografie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)</a:t>
            </a:r>
            <a:endParaRPr lang="it-IT" sz="18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sz="1800" b="1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Orali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(</a:t>
            </a: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testimonianze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interviste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)</a:t>
            </a:r>
          </a:p>
          <a:p>
            <a:pPr marL="3768725" lvl="6" indent="265113">
              <a:lnSpc>
                <a:spcPct val="200000"/>
              </a:lnSpc>
              <a:tabLst>
                <a:tab pos="3678238" algn="l"/>
              </a:tabLst>
            </a:pPr>
            <a:r>
              <a:rPr lang="it-IT" sz="20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Ulteriori d</a:t>
            </a:r>
            <a:r>
              <a:rPr sz="20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istinzioni</a:t>
            </a:r>
            <a:r>
              <a:rPr sz="20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endParaRPr lang="it-IT" sz="20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4284663" lvl="8" indent="-342900">
              <a:lnSpc>
                <a:spcPct val="110000"/>
              </a:lnSpc>
              <a:buFont typeface="Wingdings" panose="05000000000000000000" pitchFamily="2" charset="2"/>
              <a:buChar char="v"/>
              <a:tabLst>
                <a:tab pos="3678238" algn="l"/>
              </a:tabLst>
            </a:pP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volontarie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/</a:t>
            </a: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involontarie</a:t>
            </a:r>
            <a:endParaRPr lang="it-IT" sz="18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 marL="4284663" lvl="8" indent="-342900">
              <a:lnSpc>
                <a:spcPct val="110000"/>
              </a:lnSpc>
              <a:buFont typeface="Wingdings" panose="05000000000000000000" pitchFamily="2" charset="2"/>
              <a:buChar char="v"/>
              <a:tabLst>
                <a:tab pos="3678238" algn="l"/>
              </a:tabLst>
            </a:pP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edite</a:t>
            </a:r>
            <a:r>
              <a:rPr sz="1800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/</a:t>
            </a:r>
            <a:r>
              <a:rPr sz="1800"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inedite</a:t>
            </a:r>
            <a:endParaRPr sz="1800"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Tracce e metodo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Ogni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fonte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è utile in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rapporto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alla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domanda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storica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Alcuni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storici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preferiscono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'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traccia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' o '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documento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'</a:t>
            </a: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Importanza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del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confronto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critico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comparativo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Cassetta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degli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attrezzi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linguistica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archeologia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storia dell’arte,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geografia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storica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sociologia, filosofia, biologia, eccetera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Periodizzazione e spazio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Periodizzare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=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costruire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categorie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interpretative</a:t>
            </a: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periodizzazioni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implicano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scelte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teoriche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Spazialità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dalle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storie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nazionali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alle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storie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connesse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Evitare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l’anacronismo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: non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proiettare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il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presente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nel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passato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Avvenimenti e attori della storia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Dalla storia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dei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grandi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uomini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alla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storia delle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collettività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  <a:p>
            <a:pPr>
              <a:lnSpc>
                <a:spcPct val="200000"/>
              </a:lnSpc>
            </a:pP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Attenzione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ai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soggetti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anonimi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marginali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(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donne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artigiani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minoranze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,</a:t>
            </a:r>
            <a:r>
              <a:rPr lang="it-IT"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contadini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)</a:t>
            </a:r>
          </a:p>
          <a:p>
            <a:pPr>
              <a:lnSpc>
                <a:spcPct val="200000"/>
              </a:lnSpc>
            </a:pP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La storia come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tessuto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sociale</a:t>
            </a:r>
            <a:r>
              <a:rPr dirty="0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dirty="0" err="1">
                <a:solidFill>
                  <a:schemeClr val="accent2">
                    <a:lumMod val="50000"/>
                  </a:schemeClr>
                </a:solidFill>
                <a:latin typeface="Baskerville Old Face" panose="02020602080505020303" pitchFamily="18" charset="0"/>
              </a:rPr>
              <a:t>complesso</a:t>
            </a:r>
            <a:endParaRPr dirty="0">
              <a:solidFill>
                <a:schemeClr val="accent2">
                  <a:lumMod val="50000"/>
                </a:schemeClr>
              </a:solidFill>
              <a:latin typeface="Baskerville Old Face" panose="02020602080505020303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gno">
  <a:themeElements>
    <a:clrScheme name="Legno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Legno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Legn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TM03090434[[fn=Legno]]</Template>
  <TotalTime>1146</TotalTime>
  <Words>508</Words>
  <Application>Microsoft Office PowerPoint</Application>
  <PresentationFormat>Presentazione su schermo (4:3)</PresentationFormat>
  <Paragraphs>68</Paragraphs>
  <Slides>13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Aptos</vt:lpstr>
      <vt:lpstr>Baskerville Old Face</vt:lpstr>
      <vt:lpstr>Rockwell</vt:lpstr>
      <vt:lpstr>Rockwell Condensed</vt:lpstr>
      <vt:lpstr>Wingdings</vt:lpstr>
      <vt:lpstr>Legno</vt:lpstr>
      <vt:lpstr>Ricerca storica: fonti, metodi e problemi (seconda parte)</vt:lpstr>
      <vt:lpstr>Il mestiere dello storico: fonti, metodo e verità storica</vt:lpstr>
      <vt:lpstr>Che cos’è il mestiere dello storico?</vt:lpstr>
      <vt:lpstr>Chi è e cosa fa lo storico?</vt:lpstr>
      <vt:lpstr>La costruzione del sapere storico</vt:lpstr>
      <vt:lpstr>Fonti e strumenti</vt:lpstr>
      <vt:lpstr>Tracce e metodo</vt:lpstr>
      <vt:lpstr>Periodizzazione e spazio</vt:lpstr>
      <vt:lpstr>Avvenimenti e attori della storia</vt:lpstr>
      <vt:lpstr>Storia e memoria</vt:lpstr>
      <vt:lpstr>Verità e interpretazione</vt:lpstr>
      <vt:lpstr>La professione dello storico oggi</vt:lpstr>
      <vt:lpstr>Conclusione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MARCELLO DINACCI</cp:lastModifiedBy>
  <cp:revision>5</cp:revision>
  <dcterms:created xsi:type="dcterms:W3CDTF">2013-01-27T09:14:16Z</dcterms:created>
  <dcterms:modified xsi:type="dcterms:W3CDTF">2025-10-22T11:48:10Z</dcterms:modified>
  <cp:category/>
</cp:coreProperties>
</file>