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72" r:id="rId4"/>
    <p:sldId id="271" r:id="rId5"/>
    <p:sldId id="276" r:id="rId6"/>
    <p:sldId id="279" r:id="rId7"/>
    <p:sldId id="278" r:id="rId8"/>
    <p:sldId id="277" r:id="rId9"/>
    <p:sldId id="260" r:id="rId10"/>
    <p:sldId id="259" r:id="rId11"/>
    <p:sldId id="261" r:id="rId12"/>
    <p:sldId id="262" r:id="rId13"/>
    <p:sldId id="263" r:id="rId14"/>
    <p:sldId id="264" r:id="rId15"/>
    <p:sldId id="266" r:id="rId16"/>
    <p:sldId id="265" r:id="rId17"/>
    <p:sldId id="268" r:id="rId18"/>
    <p:sldId id="275" r:id="rId19"/>
    <p:sldId id="270" r:id="rId20"/>
    <p:sldId id="274" r:id="rId21"/>
    <p:sldId id="273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1" autoAdjust="0"/>
    <p:restoredTop sz="95474" autoAdjust="0"/>
  </p:normalViewPr>
  <p:slideViewPr>
    <p:cSldViewPr snapToGrid="0">
      <p:cViewPr>
        <p:scale>
          <a:sx n="111" d="100"/>
          <a:sy n="111" d="100"/>
        </p:scale>
        <p:origin x="648" y="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14/03/23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2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122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49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346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14/03/23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14/03/23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14/03/23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enlacezapatista.ezln.org.mx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youtube.com/watch?v=AXz4XPuB_B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versobooks.com/blogs/4603-capitalism-has-its-limi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package" Target="../embeddings/Foglio_di_lavoro_di_Microsoft_Excel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63779"/>
            <a:ext cx="12192000" cy="1389506"/>
          </a:xfrm>
        </p:spPr>
        <p:txBody>
          <a:bodyPr>
            <a:normAutofit/>
          </a:bodyPr>
          <a:lstStyle/>
          <a:p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Movimenti</a:t>
            </a:r>
            <a:r>
              <a:rPr lang="en-GB" b="1" u="sng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u="sng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Indigeni</a:t>
            </a:r>
            <a:endParaRPr lang="en-GB" b="1" u="sng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A.A. 2022/23</a:t>
            </a:r>
          </a:p>
          <a:p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Comunicazione Interculturale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5643" y="334935"/>
            <a:ext cx="8792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democratizzazione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1292071"/>
            <a:ext cx="9343176" cy="442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70645" y="1053819"/>
            <a:ext cx="372668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it-IT" dirty="0">
                <a:latin typeface="Calibri" pitchFamily="34" charset="0"/>
              </a:rPr>
              <a:t>Urbanizzazione e grandi migrazioni interne</a:t>
            </a:r>
          </a:p>
          <a:p>
            <a:pPr>
              <a:buFont typeface="Arial" charset="0"/>
              <a:buChar char="•"/>
            </a:pPr>
            <a:r>
              <a:rPr lang="it-IT" dirty="0">
                <a:latin typeface="Calibri" pitchFamily="34" charset="0"/>
              </a:rPr>
              <a:t>Scolarizzazione massiva</a:t>
            </a:r>
          </a:p>
          <a:p>
            <a:pPr>
              <a:buFont typeface="Arial" charset="0"/>
              <a:buChar char="•"/>
            </a:pPr>
            <a:r>
              <a:rPr lang="it-IT" dirty="0">
                <a:latin typeface="Calibri" pitchFamily="34" charset="0"/>
              </a:rPr>
              <a:t>Sindacalizzazione </a:t>
            </a:r>
          </a:p>
          <a:p>
            <a:pPr>
              <a:buFont typeface="Arial" charset="0"/>
              <a:buChar char="•"/>
            </a:pPr>
            <a:r>
              <a:rPr lang="it-IT" dirty="0">
                <a:latin typeface="Calibri" pitchFamily="34" charset="0"/>
              </a:rPr>
              <a:t>Attenzione internazionale, e influenza di istituzioni internazionali e ONG </a:t>
            </a:r>
          </a:p>
          <a:p>
            <a:pPr>
              <a:buFont typeface="Arial" charset="0"/>
              <a:buChar char="•"/>
            </a:pPr>
            <a:r>
              <a:rPr lang="it-IT" dirty="0">
                <a:latin typeface="Calibri" pitchFamily="34" charset="0"/>
              </a:rPr>
              <a:t>Attenzione mediatica</a:t>
            </a:r>
          </a:p>
          <a:p>
            <a:pPr>
              <a:buFont typeface="Arial" charset="0"/>
              <a:buChar char="•"/>
            </a:pPr>
            <a:r>
              <a:rPr lang="it-IT" dirty="0">
                <a:latin typeface="Calibri" pitchFamily="34" charset="0"/>
              </a:rPr>
              <a:t>Rivendicazioni di classe</a:t>
            </a:r>
          </a:p>
          <a:p>
            <a:r>
              <a:rPr lang="it-IT" dirty="0">
                <a:latin typeface="Calibri" pitchFamily="34" charset="0"/>
              </a:rPr>
              <a:t>e identitarie</a:t>
            </a:r>
          </a:p>
          <a:p>
            <a:pPr>
              <a:buFont typeface="Arial" charset="0"/>
              <a:buChar char="•"/>
            </a:pPr>
            <a:r>
              <a:rPr lang="it-IT" dirty="0">
                <a:latin typeface="Calibri" pitchFamily="34" charset="0"/>
              </a:rPr>
              <a:t>Diritto alla differenza</a:t>
            </a:r>
          </a:p>
          <a:p>
            <a:pPr>
              <a:buFont typeface="Arial" charset="0"/>
              <a:buChar char="•"/>
            </a:pPr>
            <a:r>
              <a:rPr lang="it-IT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Globalizing</a:t>
            </a:r>
            <a:r>
              <a:rPr lang="it-IT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neoliberalism</a:t>
            </a:r>
            <a:endParaRPr lang="it-IT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latin typeface="Calibri" pitchFamily="34" charset="0"/>
            </a:endParaRPr>
          </a:p>
          <a:p>
            <a:endParaRPr lang="it-IT" dirty="0">
              <a:latin typeface="Calibri" pitchFamily="34" charset="0"/>
            </a:endParaRPr>
          </a:p>
        </p:txBody>
      </p:sp>
      <p:pic>
        <p:nvPicPr>
          <p:cNvPr id="11" name="Picture 2" descr="Mur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6839" y="793879"/>
            <a:ext cx="7695161" cy="527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93553" y="8283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anni 90-2000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1292071"/>
            <a:ext cx="9343176" cy="442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0375" y="910185"/>
            <a:ext cx="104720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sz="2000" dirty="0">
                <a:latin typeface="Calibri" pitchFamily="34" charset="0"/>
              </a:rPr>
              <a:t> 1990 </a:t>
            </a:r>
            <a:r>
              <a:rPr lang="en-US" sz="2000" i="1" dirty="0" err="1">
                <a:solidFill>
                  <a:srgbClr val="948A54"/>
                </a:solidFill>
                <a:latin typeface="Calibri" pitchFamily="34" charset="0"/>
              </a:rPr>
              <a:t>Marcha</a:t>
            </a:r>
            <a:r>
              <a:rPr lang="en-US" sz="2000" i="1" dirty="0">
                <a:solidFill>
                  <a:srgbClr val="948A54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948A54"/>
                </a:solidFill>
                <a:latin typeface="Calibri" pitchFamily="34" charset="0"/>
              </a:rPr>
              <a:t>por</a:t>
            </a:r>
            <a:r>
              <a:rPr lang="en-US" sz="2000" i="1" dirty="0">
                <a:solidFill>
                  <a:srgbClr val="948A54"/>
                </a:solidFill>
                <a:latin typeface="Calibri" pitchFamily="34" charset="0"/>
              </a:rPr>
              <a:t> el </a:t>
            </a:r>
            <a:r>
              <a:rPr lang="en-US" sz="2000" i="1" dirty="0" err="1">
                <a:solidFill>
                  <a:srgbClr val="948A54"/>
                </a:solidFill>
                <a:latin typeface="Calibri" pitchFamily="34" charset="0"/>
              </a:rPr>
              <a:t>Territorio</a:t>
            </a:r>
            <a:r>
              <a:rPr lang="en-US" sz="2000" i="1" dirty="0">
                <a:solidFill>
                  <a:srgbClr val="948A54"/>
                </a:solidFill>
                <a:latin typeface="Calibri" pitchFamily="34" charset="0"/>
              </a:rPr>
              <a:t> y la </a:t>
            </a:r>
            <a:r>
              <a:rPr lang="en-US" sz="2000" i="1" dirty="0" err="1">
                <a:solidFill>
                  <a:srgbClr val="948A54"/>
                </a:solidFill>
                <a:latin typeface="Calibri" pitchFamily="34" charset="0"/>
              </a:rPr>
              <a:t>Dignidad</a:t>
            </a:r>
            <a:r>
              <a:rPr lang="en-US" sz="2000" dirty="0">
                <a:latin typeface="Calibri" pitchFamily="34" charset="0"/>
              </a:rPr>
              <a:t>, Bolivia: la </a:t>
            </a:r>
            <a:r>
              <a:rPr lang="en-US" sz="2000" dirty="0" err="1">
                <a:latin typeface="Calibri" pitchFamily="34" charset="0"/>
              </a:rPr>
              <a:t>nozione</a:t>
            </a:r>
            <a:r>
              <a:rPr lang="en-US" sz="2000" dirty="0">
                <a:latin typeface="Calibri" pitchFamily="34" charset="0"/>
              </a:rPr>
              <a:t> di </a:t>
            </a:r>
            <a:r>
              <a:rPr lang="en-US" sz="2000" dirty="0" err="1">
                <a:latin typeface="Calibri" pitchFamily="34" charset="0"/>
              </a:rPr>
              <a:t>territorio</a:t>
            </a:r>
            <a:endParaRPr lang="it-IT" sz="2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it-IT" sz="2000" dirty="0">
                <a:latin typeface="Calibri" pitchFamily="34" charset="0"/>
              </a:rPr>
              <a:t> 1992 le contromanifestazioni in occasione dei </a:t>
            </a:r>
            <a:r>
              <a:rPr lang="it-IT" sz="2000" dirty="0">
                <a:solidFill>
                  <a:srgbClr val="948A54"/>
                </a:solidFill>
                <a:latin typeface="Calibri" pitchFamily="34" charset="0"/>
              </a:rPr>
              <a:t>500 anni dalla “scoperta” dell’America</a:t>
            </a:r>
            <a:r>
              <a:rPr lang="it-IT" sz="2000" dirty="0">
                <a:latin typeface="Calibri" pitchFamily="34" charset="0"/>
              </a:rPr>
              <a:t>. Il Premio Nobel a </a:t>
            </a:r>
            <a:r>
              <a:rPr lang="it-IT" sz="2000" dirty="0" err="1">
                <a:latin typeface="Calibri" pitchFamily="34" charset="0"/>
              </a:rPr>
              <a:t>Rigoberta</a:t>
            </a:r>
            <a:r>
              <a:rPr lang="it-IT" sz="2000" dirty="0">
                <a:latin typeface="Calibri" pitchFamily="34" charset="0"/>
              </a:rPr>
              <a:t> </a:t>
            </a:r>
            <a:r>
              <a:rPr lang="it-IT" sz="2000" dirty="0" err="1">
                <a:latin typeface="Calibri" pitchFamily="34" charset="0"/>
              </a:rPr>
              <a:t>Menchù</a:t>
            </a:r>
            <a:endParaRPr lang="it-IT" sz="2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it-IT" sz="2000" dirty="0">
                <a:latin typeface="Calibri" pitchFamily="34" charset="0"/>
              </a:rPr>
              <a:t> 1992 Dichiarazione di Rio: interdipendenza tra questione ambientale e questione indigena (sviluppo sostenibile) </a:t>
            </a:r>
          </a:p>
          <a:p>
            <a:pPr>
              <a:buFontTx/>
              <a:buChar char="•"/>
            </a:pPr>
            <a:r>
              <a:rPr lang="it-IT" sz="2000" dirty="0">
                <a:latin typeface="Calibri" pitchFamily="34" charset="0"/>
              </a:rPr>
              <a:t> 1994 insurrezione dell’</a:t>
            </a:r>
            <a:r>
              <a:rPr lang="it-IT" sz="2000" dirty="0" err="1">
                <a:solidFill>
                  <a:srgbClr val="10253F"/>
                </a:solidFill>
                <a:latin typeface="Calibri" pitchFamily="34" charset="0"/>
              </a:rPr>
              <a:t>Ezln</a:t>
            </a:r>
            <a:r>
              <a:rPr lang="it-IT" sz="2000" dirty="0">
                <a:solidFill>
                  <a:srgbClr val="10253F"/>
                </a:solidFill>
                <a:latin typeface="Calibri" pitchFamily="34" charset="0"/>
              </a:rPr>
              <a:t> in Chiapas</a:t>
            </a:r>
            <a:r>
              <a:rPr lang="it-IT" sz="2000" dirty="0">
                <a:latin typeface="Calibri" pitchFamily="34" charset="0"/>
              </a:rPr>
              <a:t>: questioni indigene = nuovo modello di sviluppo</a:t>
            </a:r>
          </a:p>
          <a:p>
            <a:pPr>
              <a:buFontTx/>
              <a:buChar char="•"/>
            </a:pPr>
            <a:r>
              <a:rPr lang="it-IT" sz="2000" dirty="0">
                <a:latin typeface="Calibri" pitchFamily="34" charset="0"/>
              </a:rPr>
              <a:t>1995 inizio del </a:t>
            </a:r>
            <a:r>
              <a:rPr lang="it-IT" sz="2000" dirty="0">
                <a:solidFill>
                  <a:srgbClr val="948A54"/>
                </a:solidFill>
                <a:latin typeface="Calibri" pitchFamily="34" charset="0"/>
              </a:rPr>
              <a:t>Decennio Internazionale dei Popoli Indigeni </a:t>
            </a:r>
            <a:r>
              <a:rPr lang="it-IT" sz="2000" dirty="0">
                <a:latin typeface="Calibri" pitchFamily="34" charset="0"/>
              </a:rPr>
              <a:t>e approvazione del Progetto di dichiarazione universale dei popoli indigeni</a:t>
            </a:r>
          </a:p>
          <a:p>
            <a:pPr>
              <a:buFontTx/>
              <a:buChar char="•"/>
            </a:pPr>
            <a:r>
              <a:rPr lang="it-IT" sz="2000" dirty="0">
                <a:latin typeface="Calibri" pitchFamily="34" charset="0"/>
              </a:rPr>
              <a:t> 1996 accordi di pace in </a:t>
            </a:r>
            <a:r>
              <a:rPr lang="it-IT" sz="2000" dirty="0">
                <a:solidFill>
                  <a:srgbClr val="948A54"/>
                </a:solidFill>
                <a:latin typeface="Calibri" pitchFamily="34" charset="0"/>
              </a:rPr>
              <a:t>Guatemala</a:t>
            </a:r>
          </a:p>
          <a:p>
            <a:pPr>
              <a:buFontTx/>
              <a:buChar char="•"/>
            </a:pPr>
            <a:r>
              <a:rPr lang="it-IT" sz="2000" dirty="0">
                <a:latin typeface="Calibri" pitchFamily="34" charset="0"/>
              </a:rPr>
              <a:t>1999 Dichiarazione di Seattle dei popoli indigeni: diversità culturale, biologica, di sviluppo</a:t>
            </a:r>
          </a:p>
          <a:p>
            <a:pPr>
              <a:buFontTx/>
              <a:buChar char="•"/>
            </a:pPr>
            <a:r>
              <a:rPr lang="it-IT" sz="2000" dirty="0">
                <a:latin typeface="Calibri" pitchFamily="34" charset="0"/>
              </a:rPr>
              <a:t> 2000 i movimenti indigeni e le forze armate fanno cadere il governo in Ecuador</a:t>
            </a:r>
          </a:p>
          <a:p>
            <a:pPr>
              <a:buFontTx/>
              <a:buChar char="•"/>
            </a:pPr>
            <a:r>
              <a:rPr lang="it-IT" sz="2000" dirty="0">
                <a:latin typeface="Calibri" pitchFamily="34" charset="0"/>
              </a:rPr>
              <a:t> 2001 il </a:t>
            </a:r>
            <a:r>
              <a:rPr lang="it-IT" sz="2000" dirty="0">
                <a:solidFill>
                  <a:srgbClr val="948A54"/>
                </a:solidFill>
                <a:latin typeface="Calibri" pitchFamily="34" charset="0"/>
              </a:rPr>
              <a:t>Forum sociale di Porto </a:t>
            </a:r>
            <a:r>
              <a:rPr lang="it-IT" sz="2000" dirty="0" err="1">
                <a:solidFill>
                  <a:srgbClr val="948A54"/>
                </a:solidFill>
                <a:latin typeface="Calibri" pitchFamily="34" charset="0"/>
              </a:rPr>
              <a:t>Alegre</a:t>
            </a:r>
            <a:endParaRPr lang="it-IT" sz="2000" dirty="0">
              <a:solidFill>
                <a:srgbClr val="948A54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it-IT" sz="2000" dirty="0">
                <a:latin typeface="Calibri" pitchFamily="34" charset="0"/>
              </a:rPr>
              <a:t> 2003 La rivolta popolare in Bolivia 2005 </a:t>
            </a:r>
            <a:r>
              <a:rPr lang="it-IT" sz="2000" dirty="0">
                <a:solidFill>
                  <a:srgbClr val="948A54"/>
                </a:solidFill>
                <a:latin typeface="Calibri" pitchFamily="34" charset="0"/>
              </a:rPr>
              <a:t>le elezioni di Evo </a:t>
            </a:r>
            <a:r>
              <a:rPr lang="it-IT" sz="2000" dirty="0" err="1">
                <a:solidFill>
                  <a:srgbClr val="948A54"/>
                </a:solidFill>
                <a:latin typeface="Calibri" pitchFamily="34" charset="0"/>
              </a:rPr>
              <a:t>Morales</a:t>
            </a:r>
            <a:r>
              <a:rPr lang="it-IT" sz="2000" dirty="0">
                <a:solidFill>
                  <a:srgbClr val="948A54"/>
                </a:solidFill>
                <a:latin typeface="Calibri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it-IT" sz="2000" dirty="0">
                <a:latin typeface="Calibri" pitchFamily="34" charset="0"/>
              </a:rPr>
              <a:t> 2007 </a:t>
            </a:r>
            <a:r>
              <a:rPr lang="it-IT" sz="2000" dirty="0">
                <a:solidFill>
                  <a:srgbClr val="948A54"/>
                </a:solidFill>
                <a:latin typeface="Calibri" pitchFamily="34" charset="0"/>
              </a:rPr>
              <a:t>Dichiarazione sui diritti ei popoli indigeni </a:t>
            </a:r>
          </a:p>
          <a:p>
            <a:pPr>
              <a:buFontTx/>
              <a:buChar char="•"/>
            </a:pPr>
            <a:r>
              <a:rPr lang="it-IT" sz="2000" dirty="0">
                <a:latin typeface="Calibri" pitchFamily="34" charset="0"/>
              </a:rPr>
              <a:t> 2009 I fatti di </a:t>
            </a:r>
            <a:r>
              <a:rPr lang="it-IT" sz="2000" dirty="0" err="1">
                <a:latin typeface="Calibri" pitchFamily="34" charset="0"/>
              </a:rPr>
              <a:t>Bagua</a:t>
            </a:r>
            <a:r>
              <a:rPr lang="it-IT" sz="2000" dirty="0">
                <a:latin typeface="Calibri" pitchFamily="34" charset="0"/>
              </a:rPr>
              <a:t> nella selva peruviana</a:t>
            </a:r>
          </a:p>
          <a:p>
            <a:pPr>
              <a:buFontTx/>
              <a:buChar char="•"/>
            </a:pPr>
            <a:r>
              <a:rPr lang="it-IT" sz="2000" dirty="0">
                <a:latin typeface="Calibri" pitchFamily="34" charset="0"/>
              </a:rPr>
              <a:t> 2010… il decennio dell’istituzionalizzazione della domanda indigena?</a:t>
            </a:r>
          </a:p>
        </p:txBody>
      </p:sp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9320" y="138057"/>
            <a:ext cx="8337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Dichiarazione delle Nazioni Unite sui diritti delle popolazioni indigene (2007)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23534" y="2037580"/>
            <a:ext cx="9343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Riconoscimento del diritto a </a:t>
            </a:r>
            <a:r>
              <a:rPr lang="ja-JP" altLang="it-IT" sz="2400" dirty="0">
                <a:solidFill>
                  <a:srgbClr val="000000"/>
                </a:solidFill>
              </a:rPr>
              <a:t>“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essere diversi</a:t>
            </a:r>
            <a:r>
              <a:rPr lang="ja-JP" altLang="it-IT" sz="2400" dirty="0">
                <a:solidFill>
                  <a:srgbClr val="000000"/>
                </a:solidFill>
              </a:rPr>
              <a:t>”</a:t>
            </a:r>
            <a:endParaRPr lang="it-IT" sz="2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Condanna delle dottrine politiche e pratiche sociali razziste</a:t>
            </a:r>
          </a:p>
          <a:p>
            <a:pPr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Riconoscimento delle colonizzazioni come ingiustizie</a:t>
            </a:r>
          </a:p>
          <a:p>
            <a:pPr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Autodeterminazione </a:t>
            </a:r>
          </a:p>
          <a:p>
            <a:pPr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Autogestione del sistema educativo</a:t>
            </a:r>
          </a:p>
          <a:p>
            <a:pPr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Diritto di </a:t>
            </a:r>
            <a:r>
              <a:rPr lang="ja-JP" altLang="it-IT" sz="2400" dirty="0">
                <a:solidFill>
                  <a:srgbClr val="000000"/>
                </a:solidFill>
              </a:rPr>
              <a:t>“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possedere, utilizzare, sviluppare e controllare</a:t>
            </a:r>
            <a:r>
              <a:rPr lang="ja-JP" altLang="it-IT" sz="2400" dirty="0">
                <a:solidFill>
                  <a:srgbClr val="000000"/>
                </a:solidFill>
              </a:rPr>
              <a:t>”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 la terra e altre risorse, in ragione della </a:t>
            </a:r>
            <a:r>
              <a:rPr lang="ja-JP" altLang="it-IT" sz="2400" dirty="0">
                <a:solidFill>
                  <a:srgbClr val="000000"/>
                </a:solidFill>
              </a:rPr>
              <a:t>“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proprietà tradizionale</a:t>
            </a:r>
            <a:r>
              <a:rPr lang="ja-JP" altLang="it-IT" sz="2400" dirty="0">
                <a:solidFill>
                  <a:srgbClr val="000000"/>
                </a:solidFill>
              </a:rPr>
              <a:t>”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. Restituzione o indennità</a:t>
            </a:r>
          </a:p>
          <a:p>
            <a:pPr>
              <a:buFontTx/>
              <a:buChar char="•"/>
            </a:pPr>
            <a:r>
              <a:rPr lang="ja-JP" altLang="it-IT" sz="2400" dirty="0">
                <a:solidFill>
                  <a:srgbClr val="000000"/>
                </a:solidFill>
              </a:rPr>
              <a:t>“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Mantenere, controllare, proteggere e sviluppare il patrimonio culturale</a:t>
            </a:r>
            <a:r>
              <a:rPr lang="ja-JP" altLang="it-IT" sz="2400" dirty="0">
                <a:solidFill>
                  <a:srgbClr val="000000"/>
                </a:solidFill>
              </a:rPr>
              <a:t>”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. Proprietà intellettuale</a:t>
            </a:r>
          </a:p>
          <a:p>
            <a:pPr>
              <a:buFontTx/>
              <a:buChar char="•"/>
            </a:pPr>
            <a:r>
              <a:rPr lang="ja-JP" altLang="it-IT" sz="2400" dirty="0">
                <a:solidFill>
                  <a:srgbClr val="000000"/>
                </a:solidFill>
              </a:rPr>
              <a:t>“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Determinare la loro propria identità</a:t>
            </a:r>
            <a:r>
              <a:rPr lang="ja-JP" altLang="it-IT" sz="2400" dirty="0">
                <a:solidFill>
                  <a:srgbClr val="000000"/>
                </a:solidFill>
              </a:rPr>
              <a:t>”</a:t>
            </a:r>
            <a:endParaRPr lang="it-IT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79105" y="193280"/>
            <a:ext cx="5328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1994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Ezln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Chiapas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210087" y="1789078"/>
            <a:ext cx="7161211" cy="407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/>
              <a:t>Un </a:t>
            </a:r>
            <a:r>
              <a:rPr lang="it-IT" i="1" dirty="0" err="1"/>
              <a:t>mundo</a:t>
            </a:r>
            <a:r>
              <a:rPr lang="it-IT" i="1" dirty="0"/>
              <a:t> en </a:t>
            </a:r>
            <a:r>
              <a:rPr lang="it-IT" i="1" dirty="0" err="1"/>
              <a:t>el</a:t>
            </a:r>
            <a:r>
              <a:rPr lang="it-IT" i="1" dirty="0"/>
              <a:t> </a:t>
            </a:r>
            <a:r>
              <a:rPr lang="it-IT" i="1" dirty="0" err="1"/>
              <a:t>que</a:t>
            </a:r>
            <a:r>
              <a:rPr lang="it-IT" i="1" dirty="0"/>
              <a:t> </a:t>
            </a:r>
            <a:r>
              <a:rPr lang="it-IT" i="1" dirty="0" err="1"/>
              <a:t>quepan</a:t>
            </a:r>
            <a:r>
              <a:rPr lang="it-IT" i="1" dirty="0"/>
              <a:t> </a:t>
            </a:r>
            <a:r>
              <a:rPr lang="it-IT" i="1" dirty="0" err="1"/>
              <a:t>muchos</a:t>
            </a:r>
            <a:r>
              <a:rPr lang="it-IT" i="1" dirty="0"/>
              <a:t> </a:t>
            </a:r>
            <a:r>
              <a:rPr lang="it-IT" i="1" dirty="0" err="1"/>
              <a:t>mundos</a:t>
            </a:r>
            <a:endParaRPr lang="it-IT" i="1" dirty="0"/>
          </a:p>
          <a:p>
            <a:pPr algn="r"/>
            <a:endParaRPr lang="it-IT" i="1" dirty="0"/>
          </a:p>
          <a:p>
            <a:pPr>
              <a:spcBef>
                <a:spcPts val="600"/>
              </a:spcBef>
            </a:pPr>
            <a:r>
              <a:rPr lang="it-IT" dirty="0"/>
              <a:t>Il movimento zapatista nel 1993 come movimento rivoluzionario di stampo marxista attivo nella Selva </a:t>
            </a:r>
            <a:r>
              <a:rPr lang="it-IT" dirty="0" err="1"/>
              <a:t>Lacandona</a:t>
            </a:r>
            <a:r>
              <a:rPr lang="it-IT" dirty="0"/>
              <a:t> con il fine di fomentare una rivolta che avrebbe dovuto portare a una rivoluzione in tutto il paese.</a:t>
            </a:r>
          </a:p>
          <a:p>
            <a:pPr>
              <a:spcBef>
                <a:spcPts val="600"/>
              </a:spcBef>
            </a:pPr>
            <a:r>
              <a:rPr lang="it-IT" dirty="0"/>
              <a:t>Recupero del mito della rivoluzione messicana</a:t>
            </a:r>
          </a:p>
          <a:p>
            <a:pPr>
              <a:spcBef>
                <a:spcPts val="600"/>
              </a:spcBef>
            </a:pPr>
            <a:r>
              <a:rPr lang="it-IT" dirty="0"/>
              <a:t>La spinta mediatica e internazionale</a:t>
            </a:r>
          </a:p>
          <a:p>
            <a:pPr>
              <a:spcBef>
                <a:spcPts val="600"/>
              </a:spcBef>
            </a:pPr>
            <a:r>
              <a:rPr lang="it-IT" i="1" dirty="0"/>
              <a:t>Mandar </a:t>
            </a:r>
            <a:r>
              <a:rPr lang="it-IT" i="1" dirty="0" err="1"/>
              <a:t>obedeciendo</a:t>
            </a:r>
            <a:r>
              <a:rPr lang="es-ES" dirty="0"/>
              <a:t>: </a:t>
            </a:r>
            <a:r>
              <a:rPr lang="es-ES" dirty="0" err="1"/>
              <a:t>contro</a:t>
            </a:r>
            <a:r>
              <a:rPr lang="es-ES" dirty="0"/>
              <a:t> la cultura </a:t>
            </a:r>
            <a:r>
              <a:rPr lang="es-ES" dirty="0" err="1"/>
              <a:t>egemonica</a:t>
            </a:r>
            <a:r>
              <a:rPr lang="es-ES" dirty="0"/>
              <a:t> impositiva, </a:t>
            </a:r>
            <a:r>
              <a:rPr lang="es-ES" dirty="0" err="1"/>
              <a:t>il</a:t>
            </a:r>
            <a:r>
              <a:rPr lang="es-ES" dirty="0"/>
              <a:t> </a:t>
            </a:r>
            <a:r>
              <a:rPr lang="es-ES" dirty="0" err="1"/>
              <a:t>potere</a:t>
            </a:r>
            <a:r>
              <a:rPr lang="es-ES" dirty="0"/>
              <a:t> </a:t>
            </a:r>
            <a:r>
              <a:rPr lang="es-ES" dirty="0" err="1"/>
              <a:t>deve</a:t>
            </a:r>
            <a:r>
              <a:rPr lang="es-ES" dirty="0"/>
              <a:t> cambiare la </a:t>
            </a:r>
            <a:r>
              <a:rPr lang="es-ES" dirty="0" err="1"/>
              <a:t>sua</a:t>
            </a:r>
            <a:r>
              <a:rPr lang="es-ES" dirty="0"/>
              <a:t> </a:t>
            </a:r>
            <a:r>
              <a:rPr lang="es-ES" dirty="0" err="1"/>
              <a:t>relazione</a:t>
            </a:r>
            <a:r>
              <a:rPr lang="es-ES" dirty="0"/>
              <a:t> di </a:t>
            </a:r>
            <a:r>
              <a:rPr lang="es-ES" dirty="0" err="1"/>
              <a:t>dominazione</a:t>
            </a:r>
            <a:r>
              <a:rPr lang="es-ES" dirty="0"/>
              <a:t> </a:t>
            </a:r>
            <a:r>
              <a:rPr lang="es-ES" dirty="0" err="1"/>
              <a:t>nella</a:t>
            </a:r>
            <a:r>
              <a:rPr lang="es-ES" dirty="0"/>
              <a:t> gestione política, modificare la </a:t>
            </a:r>
            <a:r>
              <a:rPr lang="es-ES" dirty="0" err="1"/>
              <a:t>relazione</a:t>
            </a:r>
            <a:r>
              <a:rPr lang="es-ES" dirty="0"/>
              <a:t> </a:t>
            </a:r>
            <a:r>
              <a:rPr lang="es-ES" dirty="0" err="1"/>
              <a:t>tra</a:t>
            </a:r>
            <a:r>
              <a:rPr lang="es-ES" dirty="0"/>
              <a:t> </a:t>
            </a:r>
            <a:r>
              <a:rPr lang="es-ES" dirty="0" err="1"/>
              <a:t>chi</a:t>
            </a:r>
            <a:r>
              <a:rPr lang="es-ES" dirty="0"/>
              <a:t> </a:t>
            </a:r>
            <a:r>
              <a:rPr lang="es-ES" dirty="0" err="1"/>
              <a:t>governa</a:t>
            </a:r>
            <a:r>
              <a:rPr lang="es-ES" dirty="0"/>
              <a:t> e </a:t>
            </a:r>
            <a:r>
              <a:rPr lang="es-ES" dirty="0" err="1"/>
              <a:t>chi</a:t>
            </a:r>
            <a:r>
              <a:rPr lang="es-ES" dirty="0"/>
              <a:t> </a:t>
            </a:r>
            <a:r>
              <a:rPr lang="es-ES" dirty="0" err="1"/>
              <a:t>è</a:t>
            </a:r>
            <a:r>
              <a:rPr lang="es-ES" dirty="0"/>
              <a:t> </a:t>
            </a:r>
            <a:r>
              <a:rPr lang="es-ES" dirty="0" err="1"/>
              <a:t>governato</a:t>
            </a:r>
            <a:endParaRPr lang="es-ES" dirty="0"/>
          </a:p>
          <a:p>
            <a:pPr>
              <a:spcBef>
                <a:spcPts val="600"/>
              </a:spcBef>
            </a:pPr>
            <a:r>
              <a:rPr lang="it-IT" i="1" dirty="0" err="1"/>
              <a:t>techo</a:t>
            </a:r>
            <a:r>
              <a:rPr lang="it-IT" i="1" dirty="0"/>
              <a:t>, </a:t>
            </a:r>
            <a:r>
              <a:rPr lang="it-IT" i="1" dirty="0" err="1"/>
              <a:t>tierra</a:t>
            </a:r>
            <a:r>
              <a:rPr lang="it-IT" i="1" dirty="0"/>
              <a:t>, </a:t>
            </a:r>
            <a:r>
              <a:rPr lang="it-IT" i="1" dirty="0" err="1"/>
              <a:t>trabajo</a:t>
            </a:r>
            <a:r>
              <a:rPr lang="it-IT" i="1" dirty="0"/>
              <a:t>, pan, </a:t>
            </a:r>
            <a:r>
              <a:rPr lang="it-IT" i="1" dirty="0" err="1"/>
              <a:t>salud</a:t>
            </a:r>
            <a:r>
              <a:rPr lang="it-IT" i="1" dirty="0"/>
              <a:t>, </a:t>
            </a:r>
            <a:r>
              <a:rPr lang="it-IT" i="1" dirty="0" err="1"/>
              <a:t>educación</a:t>
            </a:r>
            <a:r>
              <a:rPr lang="it-IT" i="1" dirty="0"/>
              <a:t>, </a:t>
            </a:r>
            <a:r>
              <a:rPr lang="it-IT" i="1" dirty="0" err="1"/>
              <a:t>independencia</a:t>
            </a:r>
            <a:r>
              <a:rPr lang="it-IT" i="1" dirty="0"/>
              <a:t>, </a:t>
            </a:r>
            <a:r>
              <a:rPr lang="it-IT" i="1" dirty="0" err="1"/>
              <a:t>libertad</a:t>
            </a:r>
            <a:r>
              <a:rPr lang="it-IT" i="1" dirty="0"/>
              <a:t>, </a:t>
            </a:r>
            <a:r>
              <a:rPr lang="it-IT" i="1" dirty="0" err="1"/>
              <a:t>justicia</a:t>
            </a:r>
            <a:r>
              <a:rPr lang="it-IT" i="1" dirty="0"/>
              <a:t>, </a:t>
            </a:r>
            <a:r>
              <a:rPr lang="it-IT" i="1" dirty="0" err="1"/>
              <a:t>democracia</a:t>
            </a:r>
            <a:r>
              <a:rPr lang="it-IT" i="1" dirty="0"/>
              <a:t> y </a:t>
            </a:r>
            <a:r>
              <a:rPr lang="it-IT" i="1" dirty="0" err="1"/>
              <a:t>paz</a:t>
            </a:r>
            <a:r>
              <a:rPr lang="it-IT" i="1" dirty="0"/>
              <a:t> </a:t>
            </a:r>
            <a:r>
              <a:rPr lang="it-IT" b="1" dirty="0"/>
              <a:t>VS</a:t>
            </a:r>
            <a:r>
              <a:rPr lang="it-IT" dirty="0"/>
              <a:t> </a:t>
            </a:r>
            <a:r>
              <a:rPr lang="it-IT" i="1" dirty="0" err="1"/>
              <a:t>derecho</a:t>
            </a:r>
            <a:r>
              <a:rPr lang="it-IT" i="1" dirty="0"/>
              <a:t> a la </a:t>
            </a:r>
            <a:r>
              <a:rPr lang="it-IT" i="1" dirty="0" err="1"/>
              <a:t>diferencia</a:t>
            </a:r>
            <a:endParaRPr lang="es-ES" i="1" dirty="0"/>
          </a:p>
          <a:p>
            <a:pPr algn="r"/>
            <a:r>
              <a:rPr lang="it-IT" i="1" dirty="0"/>
              <a:t> 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4" descr="ZapataMarcosAtenc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006530" cy="607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377248" y="20294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569634"/>
            <a:ext cx="4568980" cy="453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 i movimenti indigeni e le forze armate fanno cadere il governo in Ecuador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1292071"/>
            <a:ext cx="9343176" cy="442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5" descr="Ecuad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1213" y="1761565"/>
            <a:ext cx="7570787" cy="42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56963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Guerra del agua (1999-2000)</a:t>
            </a:r>
            <a:br>
              <a:rPr lang="es-ES_tradnl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523534" y="2078998"/>
            <a:ext cx="53291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La </a:t>
            </a:r>
            <a:r>
              <a:rPr lang="it-IT" sz="3200" i="1" dirty="0" err="1"/>
              <a:t>Coordinadora</a:t>
            </a:r>
            <a:r>
              <a:rPr lang="it-IT" sz="3200" i="1" dirty="0"/>
              <a:t> de Defensa del Agua y de la </a:t>
            </a:r>
            <a:r>
              <a:rPr lang="it-IT" sz="3200" i="1" dirty="0" err="1"/>
              <a:t>vida</a:t>
            </a:r>
            <a:r>
              <a:rPr lang="it-IT" sz="3200" i="1" dirty="0"/>
              <a:t> </a:t>
            </a:r>
            <a:r>
              <a:rPr lang="it-IT" sz="3200" dirty="0"/>
              <a:t>dominata da ambienti creoli e </a:t>
            </a:r>
            <a:r>
              <a:rPr lang="it-IT" sz="3200" i="1" dirty="0" err="1"/>
              <a:t>mestizos</a:t>
            </a:r>
            <a:r>
              <a:rPr lang="it-IT" sz="3200" i="1" dirty="0"/>
              <a:t> </a:t>
            </a:r>
            <a:r>
              <a:rPr lang="it-IT" sz="3200" dirty="0"/>
              <a:t>coinvolge coscientemente le istanze indigene </a:t>
            </a:r>
            <a:br>
              <a:rPr lang="it-IT" sz="3200" dirty="0"/>
            </a:br>
            <a:r>
              <a:rPr lang="it-IT" sz="3200" dirty="0"/>
              <a:t>(la </a:t>
            </a:r>
            <a:r>
              <a:rPr lang="it-IT" sz="3200" dirty="0" err="1"/>
              <a:t>Pachamama</a:t>
            </a:r>
            <a:r>
              <a:rPr lang="it-IT" sz="3200" dirty="0"/>
              <a:t> e </a:t>
            </a:r>
            <a:r>
              <a:rPr lang="it-IT" sz="3200" dirty="0" err="1"/>
              <a:t>Wirachocha</a:t>
            </a:r>
            <a:r>
              <a:rPr lang="it-IT" sz="3200" dirty="0"/>
              <a:t>!)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5" descr="tutuma.jp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48904" y="3269318"/>
            <a:ext cx="4943096" cy="28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9875" y="597245"/>
            <a:ext cx="46794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2003 La rivolta popolare in Bolivia 2005 le elezioni di Evo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Morales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1292071"/>
            <a:ext cx="9343176" cy="442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9" descr="EvoWipha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858" y="1340781"/>
            <a:ext cx="7110142" cy="474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19925" y="569633"/>
            <a:ext cx="45965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Nosotros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somos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mundo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l’organizzazione amazzonica transnazionale partecipa al Forum Sociale del 2005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1292071"/>
            <a:ext cx="9343176" cy="442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Content Placeholder 3" descr="forum social mondial porto alegre 2005 Victor R. Caivano 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1213" y="1844399"/>
            <a:ext cx="7570787" cy="42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322337" y="4478810"/>
            <a:ext cx="7100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alleanze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2" descr="Nessuna descrizione della foto disponibile.">
            <a:extLst>
              <a:ext uri="{FF2B5EF4-FFF2-40B4-BE49-F238E27FC236}">
                <a16:creationId xmlns:a16="http://schemas.microsoft.com/office/drawing/2014/main" id="{ACEFDFD1-2740-74F9-588A-8B34C91D5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22981" r="9261" b="10842"/>
          <a:stretch/>
        </p:blipFill>
        <p:spPr bwMode="auto">
          <a:xfrm>
            <a:off x="6162693" y="0"/>
            <a:ext cx="6030410" cy="38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F38F74AF-2593-2272-5DCA-4A68602E7D29}"/>
              </a:ext>
            </a:extLst>
          </p:cNvPr>
          <p:cNvSpPr/>
          <p:nvPr/>
        </p:nvSpPr>
        <p:spPr>
          <a:xfrm>
            <a:off x="169333" y="1099043"/>
            <a:ext cx="55036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“Hoy, </a:t>
            </a:r>
            <a:r>
              <a:rPr lang="en-US" sz="2000" dirty="0" err="1"/>
              <a:t>nuestra</a:t>
            </a:r>
            <a:r>
              <a:rPr lang="en-US" sz="2000" dirty="0"/>
              <a:t> Madre Tierra </a:t>
            </a:r>
            <a:r>
              <a:rPr lang="en-US" sz="2000" dirty="0" err="1"/>
              <a:t>está</a:t>
            </a:r>
            <a:r>
              <a:rPr lang="en-US" sz="2000" dirty="0"/>
              <a:t> </a:t>
            </a:r>
            <a:r>
              <a:rPr lang="en-US" sz="2000" dirty="0" err="1"/>
              <a:t>herida</a:t>
            </a:r>
            <a:r>
              <a:rPr lang="en-US" sz="2000" dirty="0"/>
              <a:t> </a:t>
            </a:r>
            <a:r>
              <a:rPr lang="en-US" sz="2000" dirty="0" err="1"/>
              <a:t>y</a:t>
            </a:r>
            <a:r>
              <a:rPr lang="en-US" sz="2000" dirty="0"/>
              <a:t> el </a:t>
            </a:r>
            <a:r>
              <a:rPr lang="en-US" sz="2000" dirty="0" err="1"/>
              <a:t>futuro</a:t>
            </a:r>
            <a:r>
              <a:rPr lang="en-US" sz="2000" dirty="0"/>
              <a:t> de la </a:t>
            </a:r>
            <a:r>
              <a:rPr lang="en-US" sz="2000" dirty="0" err="1"/>
              <a:t>humanidad</a:t>
            </a:r>
            <a:r>
              <a:rPr lang="en-US" sz="2000" dirty="0"/>
              <a:t> </a:t>
            </a:r>
            <a:r>
              <a:rPr lang="en-US" sz="2000" dirty="0" err="1"/>
              <a:t>está</a:t>
            </a:r>
            <a:r>
              <a:rPr lang="en-US" sz="2000" dirty="0"/>
              <a:t> en </a:t>
            </a:r>
            <a:r>
              <a:rPr lang="en-US" sz="2000" dirty="0" err="1"/>
              <a:t>peligro</a:t>
            </a:r>
            <a:r>
              <a:rPr lang="en-US" sz="2000" dirty="0"/>
              <a:t>”.</a:t>
            </a:r>
          </a:p>
          <a:p>
            <a:r>
              <a:rPr lang="en-US" sz="2000" dirty="0"/>
              <a:t>[…] </a:t>
            </a:r>
            <a:r>
              <a:rPr lang="en-US" sz="2000" dirty="0" err="1"/>
              <a:t>solucionar</a:t>
            </a:r>
            <a:r>
              <a:rPr lang="en-US" sz="2000" dirty="0"/>
              <a:t> el </a:t>
            </a:r>
            <a:r>
              <a:rPr lang="en-US" sz="2000" dirty="0" err="1"/>
              <a:t>problema</a:t>
            </a:r>
            <a:r>
              <a:rPr lang="en-US" sz="2000" dirty="0"/>
              <a:t> del </a:t>
            </a:r>
            <a:r>
              <a:rPr lang="en-US" sz="2000" dirty="0" err="1"/>
              <a:t>cambio</a:t>
            </a:r>
            <a:r>
              <a:rPr lang="en-US" sz="2000" dirty="0"/>
              <a:t> </a:t>
            </a:r>
            <a:r>
              <a:rPr lang="en-US" sz="2000" dirty="0" err="1"/>
              <a:t>climático</a:t>
            </a:r>
            <a:r>
              <a:rPr lang="en-US" sz="2000" dirty="0"/>
              <a:t> </a:t>
            </a:r>
            <a:r>
              <a:rPr lang="en-US" sz="2000" dirty="0" err="1"/>
              <a:t>y</a:t>
            </a:r>
            <a:r>
              <a:rPr lang="en-US" sz="2000" dirty="0"/>
              <a:t> </a:t>
            </a:r>
            <a:r>
              <a:rPr lang="en-US" sz="2000" dirty="0" err="1"/>
              <a:t>aseguren</a:t>
            </a:r>
            <a:r>
              <a:rPr lang="en-US" sz="2000" dirty="0"/>
              <a:t> la </a:t>
            </a:r>
            <a:r>
              <a:rPr lang="en-US" sz="2000" dirty="0" err="1"/>
              <a:t>Soberanía</a:t>
            </a:r>
            <a:r>
              <a:rPr lang="en-US" sz="2000" dirty="0"/>
              <a:t> </a:t>
            </a:r>
            <a:r>
              <a:rPr lang="en-US" sz="2000" dirty="0" err="1"/>
              <a:t>Alimentaria</a:t>
            </a:r>
            <a:r>
              <a:rPr lang="en-US" sz="2000" dirty="0"/>
              <a:t>,  </a:t>
            </a:r>
            <a:r>
              <a:rPr lang="en-US" sz="2000" dirty="0" err="1"/>
              <a:t>entendida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el 5derecho de los pueblos a </a:t>
            </a:r>
            <a:r>
              <a:rPr lang="en-US" sz="2000" dirty="0" err="1"/>
              <a:t>controlar</a:t>
            </a:r>
            <a:r>
              <a:rPr lang="en-US" sz="2000" dirty="0"/>
              <a:t> </a:t>
            </a:r>
            <a:r>
              <a:rPr lang="en-US" sz="2000" dirty="0" err="1"/>
              <a:t>sus</a:t>
            </a:r>
            <a:r>
              <a:rPr lang="en-US" sz="2000" dirty="0"/>
              <a:t> </a:t>
            </a:r>
            <a:r>
              <a:rPr lang="en-US" sz="2000" dirty="0" err="1"/>
              <a:t>propias</a:t>
            </a:r>
            <a:r>
              <a:rPr lang="en-US" sz="2000" dirty="0"/>
              <a:t> </a:t>
            </a:r>
            <a:r>
              <a:rPr lang="en-US" sz="2000" dirty="0" err="1"/>
              <a:t>semillas</a:t>
            </a:r>
            <a:r>
              <a:rPr lang="en-US" sz="2000" dirty="0"/>
              <a:t>, </a:t>
            </a:r>
            <a:r>
              <a:rPr lang="en-US" sz="2000" dirty="0" err="1"/>
              <a:t>tierras</a:t>
            </a:r>
            <a:r>
              <a:rPr lang="en-US" sz="2000" dirty="0"/>
              <a:t>, </a:t>
            </a:r>
            <a:r>
              <a:rPr lang="en-US" sz="2000" dirty="0" err="1"/>
              <a:t>agua</a:t>
            </a:r>
            <a:r>
              <a:rPr lang="en-US" sz="2000" dirty="0"/>
              <a:t> </a:t>
            </a:r>
            <a:r>
              <a:rPr lang="en-US" sz="2000" dirty="0" err="1"/>
              <a:t>y</a:t>
            </a:r>
            <a:r>
              <a:rPr lang="en-US" sz="2000" dirty="0"/>
              <a:t> la </a:t>
            </a:r>
            <a:r>
              <a:rPr lang="en-US" sz="2000" dirty="0" err="1"/>
              <a:t>producción</a:t>
            </a:r>
            <a:r>
              <a:rPr lang="en-US" sz="2000" dirty="0"/>
              <a:t> de </a:t>
            </a:r>
            <a:r>
              <a:rPr lang="en-US" sz="2000" dirty="0" err="1"/>
              <a:t>alimentos</a:t>
            </a:r>
            <a:r>
              <a:rPr lang="en-US" sz="2000" dirty="0"/>
              <a:t>, </a:t>
            </a:r>
            <a:r>
              <a:rPr lang="en-US" sz="2000" dirty="0" err="1"/>
              <a:t>garantizando</a:t>
            </a:r>
            <a:r>
              <a:rPr lang="en-US" sz="2000" dirty="0"/>
              <a:t>, a </a:t>
            </a:r>
            <a:r>
              <a:rPr lang="en-US" sz="2000" dirty="0" err="1"/>
              <a:t>través</a:t>
            </a:r>
            <a:r>
              <a:rPr lang="en-US" sz="2000" dirty="0"/>
              <a:t> de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producción</a:t>
            </a:r>
            <a:r>
              <a:rPr lang="en-US" sz="2000" dirty="0"/>
              <a:t> en </a:t>
            </a:r>
            <a:r>
              <a:rPr lang="en-US" sz="2000" dirty="0" err="1"/>
              <a:t>armonía</a:t>
            </a:r>
            <a:r>
              <a:rPr lang="en-US" sz="2000" dirty="0"/>
              <a:t> con la Madre Tierra, local </a:t>
            </a:r>
            <a:r>
              <a:rPr lang="en-US" sz="2000" dirty="0" err="1"/>
              <a:t>y</a:t>
            </a:r>
            <a:r>
              <a:rPr lang="en-US" sz="2000" dirty="0"/>
              <a:t> </a:t>
            </a:r>
            <a:r>
              <a:rPr lang="en-US" sz="2000" dirty="0" err="1"/>
              <a:t>culturalmente</a:t>
            </a:r>
            <a:r>
              <a:rPr lang="en-US" sz="2000" dirty="0"/>
              <a:t> </a:t>
            </a:r>
            <a:r>
              <a:rPr lang="en-US" sz="2000" dirty="0" err="1"/>
              <a:t>apropiada</a:t>
            </a:r>
            <a:r>
              <a:rPr lang="en-US" sz="2000" dirty="0"/>
              <a:t>, el </a:t>
            </a:r>
            <a:r>
              <a:rPr lang="en-US" sz="2000" dirty="0" err="1"/>
              <a:t>acceso</a:t>
            </a:r>
            <a:r>
              <a:rPr lang="en-US" sz="2000" dirty="0"/>
              <a:t> de los pueblos a </a:t>
            </a:r>
            <a:r>
              <a:rPr lang="en-US" sz="2000" dirty="0" err="1"/>
              <a:t>alimentos</a:t>
            </a:r>
            <a:r>
              <a:rPr lang="en-US" sz="2000" dirty="0"/>
              <a:t> </a:t>
            </a:r>
            <a:r>
              <a:rPr lang="en-US" sz="2000" dirty="0" err="1"/>
              <a:t>suficientes</a:t>
            </a:r>
            <a:r>
              <a:rPr lang="en-US" sz="2000" dirty="0"/>
              <a:t>, </a:t>
            </a:r>
            <a:r>
              <a:rPr lang="en-US" sz="2000" dirty="0" err="1"/>
              <a:t>variados</a:t>
            </a:r>
            <a:r>
              <a:rPr lang="en-US" sz="2000" dirty="0"/>
              <a:t> </a:t>
            </a:r>
            <a:r>
              <a:rPr lang="en-US" sz="2000" dirty="0" err="1"/>
              <a:t>y</a:t>
            </a:r>
            <a:r>
              <a:rPr lang="en-US" sz="2000" dirty="0"/>
              <a:t> </a:t>
            </a:r>
            <a:r>
              <a:rPr lang="en-US" sz="2000" dirty="0" err="1"/>
              <a:t>nutritivos</a:t>
            </a:r>
            <a:r>
              <a:rPr lang="en-US" sz="2000" dirty="0"/>
              <a:t> en </a:t>
            </a:r>
            <a:r>
              <a:rPr lang="en-US" sz="2000" dirty="0" err="1"/>
              <a:t>complementación</a:t>
            </a:r>
            <a:r>
              <a:rPr lang="en-US" sz="2000" dirty="0"/>
              <a:t> con la Madre Tierra </a:t>
            </a:r>
            <a:r>
              <a:rPr lang="en-US" sz="2000" dirty="0" err="1"/>
              <a:t>y</a:t>
            </a:r>
            <a:r>
              <a:rPr lang="en-US" sz="2000" dirty="0"/>
              <a:t> </a:t>
            </a:r>
            <a:r>
              <a:rPr lang="en-US" sz="2000" dirty="0" err="1"/>
              <a:t>profundizando</a:t>
            </a:r>
            <a:r>
              <a:rPr lang="en-US" sz="2000" dirty="0"/>
              <a:t> la </a:t>
            </a:r>
            <a:r>
              <a:rPr lang="en-US" sz="2000" dirty="0" err="1"/>
              <a:t>producción</a:t>
            </a:r>
            <a:r>
              <a:rPr lang="en-US" sz="2000" dirty="0"/>
              <a:t> </a:t>
            </a:r>
            <a:r>
              <a:rPr lang="en-US" sz="2000" dirty="0" err="1"/>
              <a:t>autónoma</a:t>
            </a:r>
            <a:r>
              <a:rPr lang="en-US" sz="2000" dirty="0"/>
              <a:t> (</a:t>
            </a:r>
            <a:r>
              <a:rPr lang="en-US" sz="2000" dirty="0" err="1"/>
              <a:t>participativa</a:t>
            </a:r>
            <a:r>
              <a:rPr lang="en-US" sz="2000" dirty="0"/>
              <a:t>, </a:t>
            </a:r>
            <a:r>
              <a:rPr lang="en-US" sz="2000" dirty="0" err="1"/>
              <a:t>comunitaria</a:t>
            </a:r>
            <a:r>
              <a:rPr lang="en-US" sz="2000" dirty="0"/>
              <a:t> </a:t>
            </a:r>
            <a:r>
              <a:rPr lang="en-US" sz="2000" dirty="0" err="1"/>
              <a:t>y</a:t>
            </a:r>
            <a:r>
              <a:rPr lang="en-US" sz="2000" dirty="0"/>
              <a:t> </a:t>
            </a:r>
            <a:r>
              <a:rPr lang="en-US" sz="2000" dirty="0" err="1"/>
              <a:t>compartida</a:t>
            </a:r>
            <a:r>
              <a:rPr lang="en-US" sz="2000" dirty="0"/>
              <a:t>) de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nación</a:t>
            </a:r>
            <a:r>
              <a:rPr lang="en-US" sz="2000" dirty="0"/>
              <a:t> </a:t>
            </a:r>
            <a:r>
              <a:rPr lang="en-US" sz="2000" dirty="0" err="1"/>
              <a:t>y</a:t>
            </a:r>
            <a:r>
              <a:rPr lang="en-US" sz="2000" dirty="0"/>
              <a:t> pueblo”. 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59753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322337" y="4478810"/>
            <a:ext cx="7100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Negoziare le politiche dell’etnicità 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86137" y="252375"/>
            <a:ext cx="56098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“</a:t>
            </a:r>
            <a:r>
              <a:rPr lang="it-IT" sz="2000" b="1" dirty="0"/>
              <a:t>Multiculturalismo integrazionista</a:t>
            </a:r>
            <a:r>
              <a:rPr lang="it-IT" sz="2000" dirty="0"/>
              <a:t>” (</a:t>
            </a:r>
            <a:r>
              <a:rPr lang="it-IT" sz="2000" dirty="0" err="1"/>
              <a:t>Sieder</a:t>
            </a:r>
            <a:r>
              <a:rPr lang="it-IT" sz="2000" dirty="0"/>
              <a:t> &amp; </a:t>
            </a:r>
            <a:r>
              <a:rPr lang="it-IT" sz="2000" dirty="0" err="1"/>
              <a:t>Witchell</a:t>
            </a:r>
            <a:r>
              <a:rPr lang="it-IT" sz="2000" dirty="0"/>
              <a:t>, 2001): i movimenti indigeni sono compressi in posizioni culturalmente </a:t>
            </a:r>
            <a:r>
              <a:rPr lang="it-IT" sz="2000" dirty="0" err="1"/>
              <a:t>essenzialiste</a:t>
            </a:r>
            <a:r>
              <a:rPr lang="it-IT" sz="2000" dirty="0"/>
              <a:t>, lo stato decide quali diritti “indigeni” possono essere concessi e quali no.</a:t>
            </a:r>
          </a:p>
          <a:p>
            <a:r>
              <a:rPr lang="it-IT" sz="2000" dirty="0"/>
              <a:t>Il “</a:t>
            </a:r>
            <a:r>
              <a:rPr lang="it-IT" sz="2000" b="1" dirty="0"/>
              <a:t>multiculturalismo cosmetico</a:t>
            </a:r>
            <a:r>
              <a:rPr lang="it-IT" sz="2000" dirty="0"/>
              <a:t>” (Bastos &amp; Camus, 2004) si appropria dei simboli culturali dei popoli indigeni per “</a:t>
            </a:r>
            <a:r>
              <a:rPr lang="it-IT" sz="2000" dirty="0" err="1"/>
              <a:t>folklorizzarli</a:t>
            </a:r>
            <a:r>
              <a:rPr lang="it-IT" sz="2000" dirty="0"/>
              <a:t> e mercificarli”, utilizzando una “</a:t>
            </a:r>
            <a:r>
              <a:rPr lang="it-IT" sz="2000" dirty="0" err="1"/>
              <a:t>retórica</a:t>
            </a:r>
            <a:r>
              <a:rPr lang="it-IT" sz="2000" dirty="0"/>
              <a:t> declaratoria” non tradotta in azioni politiche concrete.</a:t>
            </a:r>
          </a:p>
          <a:p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Neoliberismo multiculturale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Hale</a:t>
            </a:r>
            <a:r>
              <a:rPr lang="it-IT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C., 2002): le riforme neoliberiste hanno un effetto controverso sui movimenti.</a:t>
            </a:r>
            <a:endParaRPr lang="it-IT" sz="2000" dirty="0"/>
          </a:p>
          <a:p>
            <a:r>
              <a:rPr lang="it-IT" sz="2000" dirty="0"/>
              <a:t>“</a:t>
            </a:r>
            <a:r>
              <a:rPr lang="it-IT" sz="2000" b="1" dirty="0"/>
              <a:t>Indio </a:t>
            </a:r>
            <a:r>
              <a:rPr lang="it-IT" sz="2000" b="1" dirty="0" err="1"/>
              <a:t>permitido</a:t>
            </a:r>
            <a:r>
              <a:rPr lang="it-IT" sz="2000" dirty="0"/>
              <a:t>” (</a:t>
            </a:r>
            <a:r>
              <a:rPr lang="it-IT" sz="2000" dirty="0" err="1"/>
              <a:t>Hale</a:t>
            </a:r>
            <a:r>
              <a:rPr lang="it-IT" sz="2000" dirty="0"/>
              <a:t> C., 2004): dopo aver superato la “prova della modernità”, sostituito “protesta” con “proposta”, e imparato ad essere sia autentico sia pienamente al corrente dell'ambiente dominante”.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Picture 2" descr="Nessuna descrizione della foto disponibile.">
            <a:extLst>
              <a:ext uri="{FF2B5EF4-FFF2-40B4-BE49-F238E27FC236}">
                <a16:creationId xmlns:a16="http://schemas.microsoft.com/office/drawing/2014/main" id="{CA96B504-DEA4-7FE8-AC84-9C7D9E365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 bwMode="auto">
          <a:xfrm>
            <a:off x="6113987" y="15393"/>
            <a:ext cx="6095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584185"/>
            <a:ext cx="9847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Costruzione e uso politico </a:t>
            </a:r>
          </a:p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 categorie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1292071"/>
            <a:ext cx="934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endParaRPr lang="it-IT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BBCBB14-6B7D-99ED-0CCD-AA122FB126A4}"/>
              </a:ext>
            </a:extLst>
          </p:cNvPr>
          <p:cNvSpPr txBox="1"/>
          <p:nvPr/>
        </p:nvSpPr>
        <p:spPr>
          <a:xfrm>
            <a:off x="367496" y="2244930"/>
            <a:ext cx="62213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" pitchFamily="34" charset="0"/>
              </a:rPr>
              <a:t>Criteri a propri: lingua, cultura materiale e spirituale</a:t>
            </a:r>
          </a:p>
          <a:p>
            <a:pPr>
              <a:buFontTx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" pitchFamily="34" charset="0"/>
              </a:rPr>
              <a:t>Criterio funzionale: la nozione di indigeno e quella di indigente</a:t>
            </a:r>
          </a:p>
          <a:p>
            <a:pPr>
              <a:buFontTx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" pitchFamily="34" charset="0"/>
              </a:rPr>
              <a:t> Autodeterminazione: non chi condivide una origine comune, o un</a:t>
            </a:r>
            <a:r>
              <a:rPr lang="ja-JP" altLang="it-IT" sz="1800">
                <a:solidFill>
                  <a:srgbClr val="000000"/>
                </a:solidFill>
                <a:latin typeface="Calibri" pitchFamily="34" charset="0"/>
              </a:rPr>
              <a:t>’</a:t>
            </a:r>
            <a:r>
              <a:rPr lang="it-IT" sz="1800" dirty="0">
                <a:solidFill>
                  <a:srgbClr val="000000"/>
                </a:solidFill>
                <a:latin typeface="Calibri" pitchFamily="34" charset="0"/>
              </a:rPr>
              <a:t>appartenenza alla terra, ma chi crede di condividerle</a:t>
            </a:r>
          </a:p>
          <a:p>
            <a:pPr>
              <a:buFontTx/>
              <a:buChar char="•"/>
            </a:pPr>
            <a:r>
              <a:rPr lang="it-IT" sz="1800" dirty="0">
                <a:solidFill>
                  <a:srgbClr val="000000"/>
                </a:solidFill>
                <a:latin typeface="Calibri" pitchFamily="34" charset="0"/>
              </a:rPr>
              <a:t> UN e WGIP: </a:t>
            </a:r>
            <a:r>
              <a:rPr lang="ja-JP" altLang="it-IT" sz="1800">
                <a:solidFill>
                  <a:srgbClr val="000000"/>
                </a:solidFill>
                <a:latin typeface="Calibri" pitchFamily="34" charset="0"/>
              </a:rPr>
              <a:t>“</a:t>
            </a:r>
            <a:r>
              <a:rPr lang="it-IT" sz="1800" dirty="0">
                <a:solidFill>
                  <a:srgbClr val="000000"/>
                </a:solidFill>
                <a:latin typeface="Calibri" pitchFamily="34" charset="0"/>
              </a:rPr>
              <a:t>[…] discendenti degli abitanti originari dei territori conquistati, che esprimono una cultura minoritaria e si riconoscono come tali</a:t>
            </a:r>
            <a:r>
              <a:rPr lang="ja-JP" altLang="it-IT" sz="1800">
                <a:solidFill>
                  <a:srgbClr val="000000"/>
                </a:solidFill>
                <a:latin typeface="Calibri" pitchFamily="34" charset="0"/>
              </a:rPr>
              <a:t>”</a:t>
            </a:r>
            <a:r>
              <a:rPr lang="it-IT" sz="1800" dirty="0">
                <a:solidFill>
                  <a:srgbClr val="000000"/>
                </a:solidFill>
                <a:latin typeface="Calibri" pitchFamily="34" charset="0"/>
              </a:rPr>
              <a:t> – discendenti? culture minoritarie?</a:t>
            </a:r>
          </a:p>
        </p:txBody>
      </p:sp>
      <p:pic>
        <p:nvPicPr>
          <p:cNvPr id="12" name="Picture 6" descr="chambi1a">
            <a:extLst>
              <a:ext uri="{FF2B5EF4-FFF2-40B4-BE49-F238E27FC236}">
                <a16:creationId xmlns:a16="http://schemas.microsoft.com/office/drawing/2014/main" id="{3F3C3F18-2680-8D4F-2989-D8AFFFB2B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3544" y="-8823"/>
            <a:ext cx="4669701" cy="617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4346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124905" y="179478"/>
            <a:ext cx="467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Agora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it-IT" sz="4000" b="1" i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Maracá 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1" descr="Schermata 2020-12-01 alle 15.14.5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10"/>
            <a:ext cx="4955480" cy="60748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24498" y="1501280"/>
            <a:ext cx="7045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Mortes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indígenas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no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Brasil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são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apenas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números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são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corpos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com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memórias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histórias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vozes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coletivas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. A cada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Indígena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se vai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uma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voz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deixa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entoar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o canto.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uma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mão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deixa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bater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o maracá. Do luto à luta.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Não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somente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número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, cada corpo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Indígena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tem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uma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encantaria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ancestral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. A cada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Indígena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morto, morre parte da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nossa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história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coletiva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Enterrar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um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parente pelo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genocídio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em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massa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enterrar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mais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um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corpo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luta por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direito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. A cada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Indígena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derrubado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uma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árvore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que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é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ameaçada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.” (Celia </a:t>
            </a:r>
            <a:r>
              <a:rPr lang="it-IT" i="1" dirty="0" err="1">
                <a:solidFill>
                  <a:schemeClr val="bg1">
                    <a:lumMod val="50000"/>
                  </a:schemeClr>
                </a:solidFill>
              </a:rPr>
              <a:t>Xakriabá</a:t>
            </a:r>
            <a:r>
              <a:rPr lang="it-IT" i="1" dirty="0">
                <a:solidFill>
                  <a:schemeClr val="bg1">
                    <a:lumMod val="50000"/>
                  </a:schemeClr>
                </a:solidFill>
              </a:rPr>
              <a:t>, 2020)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0374" y="411365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800" dirty="0"/>
              <a:t>La </a:t>
            </a:r>
            <a:r>
              <a:rPr lang="en-GB" sz="2800" dirty="0" err="1"/>
              <a:t>articolazione</a:t>
            </a:r>
            <a:r>
              <a:rPr lang="en-GB" sz="2800" dirty="0"/>
              <a:t> </a:t>
            </a:r>
            <a:r>
              <a:rPr lang="en-GB" sz="2800" dirty="0" err="1"/>
              <a:t>collettiva</a:t>
            </a:r>
            <a:r>
              <a:rPr lang="en-GB" sz="2800" dirty="0"/>
              <a:t> </a:t>
            </a:r>
            <a:r>
              <a:rPr lang="en-GB" sz="2800" dirty="0" err="1"/>
              <a:t>delle</a:t>
            </a:r>
            <a:r>
              <a:rPr lang="en-GB" sz="2800" dirty="0"/>
              <a:t> </a:t>
            </a:r>
            <a:r>
              <a:rPr lang="en-GB" sz="2800" dirty="0" err="1"/>
              <a:t>reti</a:t>
            </a:r>
            <a:r>
              <a:rPr lang="en-GB" sz="2800" dirty="0"/>
              <a:t> </a:t>
            </a:r>
            <a:r>
              <a:rPr lang="en-GB" sz="2800" dirty="0" err="1"/>
              <a:t>sociali</a:t>
            </a:r>
            <a:endParaRPr lang="en-GB" sz="2800" dirty="0"/>
          </a:p>
          <a:p>
            <a:pPr marL="285750" indent="-285750">
              <a:buFont typeface="Arial"/>
              <a:buChar char="•"/>
            </a:pPr>
            <a:r>
              <a:rPr lang="en-GB" sz="2800" dirty="0"/>
              <a:t>La </a:t>
            </a:r>
            <a:r>
              <a:rPr lang="en-GB" sz="2800" dirty="0" err="1"/>
              <a:t>articolazione</a:t>
            </a:r>
            <a:r>
              <a:rPr lang="en-GB" sz="2800" dirty="0"/>
              <a:t> </a:t>
            </a:r>
            <a:r>
              <a:rPr lang="en-GB" sz="2800" dirty="0" err="1"/>
              <a:t>collettiva</a:t>
            </a:r>
            <a:r>
              <a:rPr lang="en-GB" sz="2800" dirty="0"/>
              <a:t> </a:t>
            </a:r>
            <a:r>
              <a:rPr lang="en-GB" sz="2800" dirty="0" err="1"/>
              <a:t>della</a:t>
            </a:r>
            <a:r>
              <a:rPr lang="en-GB" sz="2800" dirty="0"/>
              <a:t> </a:t>
            </a:r>
            <a:r>
              <a:rPr lang="en-GB" sz="2800" dirty="0" err="1"/>
              <a:t>cura</a:t>
            </a:r>
            <a:r>
              <a:rPr lang="en-GB" sz="2800" dirty="0"/>
              <a:t> </a:t>
            </a:r>
            <a:r>
              <a:rPr lang="en-GB" sz="2800" dirty="0" err="1"/>
              <a:t>rituale</a:t>
            </a:r>
            <a:r>
              <a:rPr lang="en-GB" sz="2800" dirty="0"/>
              <a:t> e </a:t>
            </a:r>
            <a:r>
              <a:rPr lang="en-GB" sz="2800" dirty="0" err="1"/>
              <a:t>spirituale</a:t>
            </a:r>
            <a:r>
              <a:rPr lang="en-GB" sz="2800" dirty="0"/>
              <a:t> </a:t>
            </a:r>
            <a:r>
              <a:rPr lang="en-GB" sz="2800" dirty="0" err="1"/>
              <a:t>indigena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4518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3634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solo </a:t>
            </a:r>
            <a:r>
              <a:rPr lang="it-IT" sz="4000" b="1" i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malattia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-909192" y="797531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0" y="2420470"/>
            <a:ext cx="9653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Stigma </a:t>
            </a:r>
            <a:r>
              <a:rPr lang="en-US" sz="2800" dirty="0" err="1"/>
              <a:t>razziale</a:t>
            </a:r>
            <a:r>
              <a:rPr lang="en-US" sz="2800" dirty="0"/>
              <a:t> di </a:t>
            </a:r>
            <a:r>
              <a:rPr lang="en-US" sz="2800" dirty="0" err="1"/>
              <a:t>persone</a:t>
            </a:r>
            <a:r>
              <a:rPr lang="en-US" sz="2800" dirty="0"/>
              <a:t> indigene e </a:t>
            </a:r>
            <a:r>
              <a:rPr lang="en-US" sz="2800" dirty="0" err="1"/>
              <a:t>afrodiscendenti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 err="1"/>
              <a:t>Aumento</a:t>
            </a:r>
            <a:r>
              <a:rPr lang="en-US" sz="2800" dirty="0"/>
              <a:t> di </a:t>
            </a:r>
            <a:r>
              <a:rPr lang="en-US" sz="2800" dirty="0" err="1"/>
              <a:t>tensioni</a:t>
            </a:r>
            <a:r>
              <a:rPr lang="en-US" sz="2800" dirty="0"/>
              <a:t> </a:t>
            </a:r>
            <a:r>
              <a:rPr lang="en-US" sz="2800" dirty="0" err="1"/>
              <a:t>politiche</a:t>
            </a:r>
            <a:r>
              <a:rPr lang="en-US" sz="2800" dirty="0"/>
              <a:t>: </a:t>
            </a:r>
            <a:r>
              <a:rPr lang="en-US" sz="2800" dirty="0" err="1"/>
              <a:t>emergenza</a:t>
            </a:r>
            <a:r>
              <a:rPr lang="en-US" sz="2800" dirty="0"/>
              <a:t> sanitaria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dirty="0" err="1"/>
              <a:t>emergenza</a:t>
            </a:r>
            <a:r>
              <a:rPr lang="en-US" sz="2800" dirty="0"/>
              <a:t> </a:t>
            </a:r>
            <a:r>
              <a:rPr lang="en-US" sz="2800" dirty="0" err="1"/>
              <a:t>politica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Il </a:t>
            </a:r>
            <a:r>
              <a:rPr lang="en-US" sz="2800" dirty="0" err="1"/>
              <a:t>settore</a:t>
            </a:r>
            <a:r>
              <a:rPr lang="en-US" sz="2800" dirty="0"/>
              <a:t> </a:t>
            </a:r>
            <a:r>
              <a:rPr lang="en-US" sz="2800" dirty="0" err="1"/>
              <a:t>informale</a:t>
            </a:r>
            <a:r>
              <a:rPr lang="en-US" sz="2800" dirty="0"/>
              <a:t> </a:t>
            </a:r>
            <a:r>
              <a:rPr lang="en-US" sz="2800" dirty="0" err="1"/>
              <a:t>nelle</a:t>
            </a:r>
            <a:r>
              <a:rPr lang="en-US" sz="2800" dirty="0"/>
              <a:t> </a:t>
            </a:r>
            <a:r>
              <a:rPr lang="en-US" sz="2800" dirty="0" err="1"/>
              <a:t>aree</a:t>
            </a:r>
            <a:r>
              <a:rPr lang="en-US" sz="2800" dirty="0"/>
              <a:t> urbane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err="1"/>
              <a:t>Spazio-razza-igene</a:t>
            </a:r>
            <a:endParaRPr lang="en-US" sz="28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486" y="847505"/>
            <a:ext cx="7591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61188" defTabSz="361188">
              <a:defRPr sz="1580" i="1" spc="0">
                <a:solidFill>
                  <a:srgbClr val="2D2D2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400" i="1" dirty="0">
                <a:solidFill>
                  <a:srgbClr val="2D2D2D"/>
                </a:solidFill>
                <a:latin typeface="Verdana"/>
                <a:ea typeface="Verdana"/>
                <a:cs typeface="Verdana"/>
              </a:rPr>
              <a:t>“It seems likely that we will come to see in the next year a painful scenario in which some human creatures assert their rights to live at the expense of others, re-inscribing the spurious distinction between </a:t>
            </a:r>
            <a:r>
              <a:rPr lang="en-US" sz="1400" i="1" dirty="0" err="1">
                <a:solidFill>
                  <a:srgbClr val="2D2D2D"/>
                </a:solidFill>
                <a:latin typeface="Verdana"/>
                <a:ea typeface="Verdana"/>
                <a:cs typeface="Verdana"/>
              </a:rPr>
              <a:t>grievable</a:t>
            </a:r>
            <a:r>
              <a:rPr lang="en-US" sz="1400" i="1" dirty="0">
                <a:solidFill>
                  <a:srgbClr val="2D2D2D"/>
                </a:solidFill>
                <a:latin typeface="Verdana"/>
                <a:ea typeface="Verdana"/>
                <a:cs typeface="Verdana"/>
              </a:rPr>
              <a:t> and </a:t>
            </a:r>
            <a:r>
              <a:rPr lang="en-US" sz="1400" i="1" dirty="0" err="1">
                <a:solidFill>
                  <a:srgbClr val="2D2D2D"/>
                </a:solidFill>
                <a:latin typeface="Verdana"/>
                <a:ea typeface="Verdana"/>
                <a:cs typeface="Verdana"/>
              </a:rPr>
              <a:t>ungrievable</a:t>
            </a:r>
            <a:r>
              <a:rPr lang="en-US" sz="1400" i="1" dirty="0">
                <a:solidFill>
                  <a:srgbClr val="2D2D2D"/>
                </a:solidFill>
                <a:latin typeface="Verdana"/>
                <a:ea typeface="Verdana"/>
                <a:cs typeface="Verdana"/>
              </a:rPr>
              <a:t> lives, that is, those who should be protected against death at all costs and those whose lives are considered not worth safeguarding against illness and death” (J. Butler </a:t>
            </a:r>
            <a:r>
              <a:rPr lang="en-US" sz="1400" i="1" dirty="0">
                <a:solidFill>
                  <a:srgbClr val="2D2D2D"/>
                </a:solidFill>
                <a:latin typeface="Verdana"/>
                <a:ea typeface="Verdana"/>
                <a:cs typeface="Verdana"/>
                <a:hlinkClick r:id="rId4"/>
              </a:rPr>
              <a:t>2020</a:t>
            </a:r>
            <a:r>
              <a:rPr lang="en-US" sz="1400" i="1" dirty="0">
                <a:solidFill>
                  <a:srgbClr val="2D2D2D"/>
                </a:solidFill>
                <a:latin typeface="Verdana"/>
                <a:ea typeface="Verdana"/>
                <a:cs typeface="Verdana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4021" y="5107708"/>
            <a:ext cx="6887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188" defTabSz="361188">
              <a:defRPr sz="1580" i="1" spc="0">
                <a:solidFill>
                  <a:srgbClr val="2D2D2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400" dirty="0"/>
              <a:t>“En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pandemia</a:t>
            </a:r>
            <a:r>
              <a:rPr lang="en-US" sz="1400" dirty="0"/>
              <a:t> no </a:t>
            </a:r>
            <a:r>
              <a:rPr lang="en-US" sz="1400" dirty="0" err="1"/>
              <a:t>estamos</a:t>
            </a:r>
            <a:r>
              <a:rPr lang="en-US" sz="1400" dirty="0"/>
              <a:t> </a:t>
            </a:r>
            <a:r>
              <a:rPr lang="en-US" sz="1400" dirty="0" err="1"/>
              <a:t>todos</a:t>
            </a:r>
            <a:r>
              <a:rPr lang="en-US" sz="1400" dirty="0"/>
              <a:t> en el </a:t>
            </a:r>
            <a:r>
              <a:rPr lang="en-US" sz="1400" dirty="0" err="1"/>
              <a:t>mismo</a:t>
            </a:r>
            <a:r>
              <a:rPr lang="en-US" sz="1400" dirty="0"/>
              <a:t> </a:t>
            </a:r>
            <a:r>
              <a:rPr lang="en-US" sz="1400" dirty="0" err="1"/>
              <a:t>barco</a:t>
            </a:r>
            <a:r>
              <a:rPr lang="en-US" sz="1400" dirty="0"/>
              <a:t>, </a:t>
            </a:r>
            <a:r>
              <a:rPr lang="en-US" sz="1400" dirty="0" err="1"/>
              <a:t>estamos</a:t>
            </a:r>
            <a:r>
              <a:rPr lang="en-US" sz="1400" dirty="0"/>
              <a:t> en el </a:t>
            </a:r>
            <a:r>
              <a:rPr lang="en-US" sz="1400" dirty="0" err="1"/>
              <a:t>mismo</a:t>
            </a:r>
            <a:r>
              <a:rPr lang="en-US" sz="1400" dirty="0"/>
              <a:t> mar; </a:t>
            </a:r>
            <a:r>
              <a:rPr lang="en-US" sz="1400" dirty="0" err="1"/>
              <a:t>unos</a:t>
            </a:r>
            <a:r>
              <a:rPr lang="en-US" sz="1400" dirty="0"/>
              <a:t> en yate, </a:t>
            </a:r>
            <a:r>
              <a:rPr lang="en-US" sz="1400" dirty="0" err="1"/>
              <a:t>otros</a:t>
            </a:r>
            <a:r>
              <a:rPr lang="en-US" sz="1400" dirty="0"/>
              <a:t> en </a:t>
            </a:r>
            <a:r>
              <a:rPr lang="en-US" sz="1400" dirty="0" err="1"/>
              <a:t>lancha</a:t>
            </a:r>
            <a:r>
              <a:rPr lang="en-US" sz="1400" dirty="0"/>
              <a:t>, </a:t>
            </a:r>
            <a:r>
              <a:rPr lang="en-US" sz="1400" dirty="0" err="1"/>
              <a:t>otros</a:t>
            </a:r>
            <a:r>
              <a:rPr lang="en-US" sz="1400" dirty="0"/>
              <a:t> en </a:t>
            </a:r>
            <a:r>
              <a:rPr lang="en-US" sz="1400" dirty="0" err="1"/>
              <a:t>salvavidas</a:t>
            </a:r>
            <a:r>
              <a:rPr lang="en-US" sz="1400" dirty="0"/>
              <a:t> y </a:t>
            </a:r>
            <a:r>
              <a:rPr lang="en-US" sz="1400" dirty="0" err="1"/>
              <a:t>otros</a:t>
            </a:r>
            <a:r>
              <a:rPr lang="en-US" sz="1400" dirty="0"/>
              <a:t> </a:t>
            </a:r>
            <a:r>
              <a:rPr lang="en-US" sz="1400" dirty="0" err="1"/>
              <a:t>nadando</a:t>
            </a:r>
            <a:r>
              <a:rPr lang="en-US" sz="1400" dirty="0"/>
              <a:t> con </a:t>
            </a:r>
            <a:r>
              <a:rPr lang="en-US" sz="1400" dirty="0" err="1"/>
              <a:t>todas</a:t>
            </a:r>
            <a:r>
              <a:rPr lang="en-US" sz="1400" dirty="0"/>
              <a:t> </a:t>
            </a:r>
            <a:r>
              <a:rPr lang="en-US" sz="1400" dirty="0" err="1"/>
              <a:t>sus</a:t>
            </a:r>
            <a:r>
              <a:rPr lang="en-US" sz="1400" dirty="0"/>
              <a:t> </a:t>
            </a:r>
            <a:r>
              <a:rPr lang="en-US" sz="1400" dirty="0" err="1"/>
              <a:t>fuerzas</a:t>
            </a:r>
            <a:r>
              <a:rPr lang="en-US" sz="1400" dirty="0"/>
              <a:t>” (</a:t>
            </a:r>
            <a:r>
              <a:rPr lang="en-US" sz="1400" dirty="0" err="1"/>
              <a:t>Organizaciones</a:t>
            </a:r>
            <a:r>
              <a:rPr lang="en-US" sz="1400" dirty="0"/>
              <a:t> </a:t>
            </a:r>
            <a:r>
              <a:rPr lang="en-US" sz="1400" dirty="0" err="1"/>
              <a:t>Indígenas</a:t>
            </a:r>
            <a:r>
              <a:rPr lang="en-US" sz="1400" dirty="0"/>
              <a:t> Estado de Hidalgo)</a:t>
            </a:r>
          </a:p>
        </p:txBody>
      </p:sp>
      <p:pic>
        <p:nvPicPr>
          <p:cNvPr id="12" name="Schermata 2020-05-18 alle 18.32.35.png" descr="Schermata 2020-05-18 alle 18.32.3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1580" y="1"/>
            <a:ext cx="3970420" cy="504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7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58418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categorie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1292071"/>
            <a:ext cx="934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endParaRPr lang="it-IT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D4C05521-FA07-AEE1-DA02-75D09C10B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6169"/>
              </p:ext>
            </p:extLst>
          </p:nvPr>
        </p:nvGraphicFramePr>
        <p:xfrm>
          <a:off x="2885835" y="15393"/>
          <a:ext cx="9306166" cy="605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348520" imgH="3456000" progId="">
                  <p:embed/>
                </p:oleObj>
              </mc:Choice>
              <mc:Fallback>
                <p:oleObj name="Worksheet" r:id="rId4" imgW="5348520" imgH="3456000" progId="">
                  <p:embed/>
                  <p:pic>
                    <p:nvPicPr>
                      <p:cNvPr id="112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5835" y="15393"/>
                        <a:ext cx="9306166" cy="6056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35666" y="60398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censimenti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1292071"/>
            <a:ext cx="9343176" cy="442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5233AF2D-9E28-2BBC-C0F3-C2EA0DEDC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8770" y="-2292"/>
            <a:ext cx="7423230" cy="607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58418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categorie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1292071"/>
            <a:ext cx="934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endParaRPr lang="it-IT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3D4E881-E20B-C14D-6758-909308EF5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55" y="15393"/>
            <a:ext cx="9056545" cy="60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1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339424" y="1979183"/>
            <a:ext cx="5415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Diversità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etno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-linguistica latino-americana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1292071"/>
            <a:ext cx="9343176" cy="442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1" name="Schermata 2020-05-18 alle 18.28.57.png" descr="Schermata 2020-05-18 alle 18.28.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145505" cy="60785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183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47882" y="224118"/>
            <a:ext cx="5483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Gruppi etnici in America Latina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315984" y="349296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4631764" y="1882588"/>
            <a:ext cx="6589060" cy="365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90727">
              <a:spcBef>
                <a:spcPts val="3100"/>
              </a:spcBef>
              <a:buFont typeface="Arial"/>
              <a:buChar char="•"/>
              <a:defRPr sz="2520"/>
            </a:pPr>
            <a:r>
              <a:rPr lang="en-US" sz="2200" dirty="0"/>
              <a:t>le </a:t>
            </a:r>
            <a:r>
              <a:rPr lang="en-US" sz="2200" dirty="0" err="1"/>
              <a:t>popolazioni</a:t>
            </a:r>
            <a:r>
              <a:rPr lang="en-US" sz="2200" dirty="0"/>
              <a:t> indigene in America Latina </a:t>
            </a:r>
            <a:r>
              <a:rPr lang="en-US" sz="2200" dirty="0" err="1"/>
              <a:t>superano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45 </a:t>
            </a:r>
            <a:r>
              <a:rPr lang="en-US" sz="2200" dirty="0" err="1"/>
              <a:t>milioni</a:t>
            </a:r>
            <a:r>
              <a:rPr lang="en-US" sz="2200" dirty="0"/>
              <a:t> di </a:t>
            </a:r>
            <a:r>
              <a:rPr lang="en-US" sz="2200" dirty="0" err="1"/>
              <a:t>persone</a:t>
            </a:r>
            <a:r>
              <a:rPr lang="en-US" sz="2200" dirty="0"/>
              <a:t> (IWGIA 2017) la </a:t>
            </a:r>
            <a:r>
              <a:rPr lang="en-US" sz="2200" dirty="0" err="1"/>
              <a:t>zona</a:t>
            </a:r>
            <a:r>
              <a:rPr lang="en-US" sz="2200" dirty="0"/>
              <a:t> a </a:t>
            </a:r>
            <a:r>
              <a:rPr lang="en-US" sz="2200" dirty="0" err="1"/>
              <a:t>maggior</a:t>
            </a:r>
            <a:r>
              <a:rPr lang="en-US" sz="2200" dirty="0"/>
              <a:t> </a:t>
            </a:r>
            <a:r>
              <a:rPr lang="en-US" sz="2200" dirty="0" err="1"/>
              <a:t>densità</a:t>
            </a:r>
            <a:r>
              <a:rPr lang="en-US" sz="2200" dirty="0"/>
              <a:t> </a:t>
            </a:r>
            <a:r>
              <a:rPr lang="en-US" sz="2200" dirty="0" err="1"/>
              <a:t>indigena</a:t>
            </a:r>
            <a:r>
              <a:rPr lang="en-US" sz="2200" dirty="0"/>
              <a:t> del </a:t>
            </a:r>
            <a:r>
              <a:rPr lang="en-US" sz="2200" dirty="0" err="1"/>
              <a:t>pianeta</a:t>
            </a:r>
            <a:r>
              <a:rPr lang="en-US" sz="2200" dirty="0"/>
              <a:t>, 8,3% </a:t>
            </a:r>
            <a:r>
              <a:rPr lang="en-US" sz="2200" dirty="0" err="1"/>
              <a:t>della</a:t>
            </a:r>
            <a:r>
              <a:rPr lang="en-US" sz="2200" dirty="0"/>
              <a:t> </a:t>
            </a:r>
            <a:r>
              <a:rPr lang="en-US" sz="2200" dirty="0" err="1"/>
              <a:t>popolazione</a:t>
            </a:r>
            <a:r>
              <a:rPr lang="en-US" sz="2200" dirty="0"/>
              <a:t> </a:t>
            </a:r>
            <a:r>
              <a:rPr lang="en-US" sz="2200" dirty="0" err="1"/>
              <a:t>della</a:t>
            </a:r>
            <a:r>
              <a:rPr lang="en-US" sz="2200" dirty="0"/>
              <a:t> </a:t>
            </a:r>
            <a:r>
              <a:rPr lang="en-US" sz="2200" dirty="0" err="1"/>
              <a:t>regione</a:t>
            </a:r>
            <a:r>
              <a:rPr lang="en-US" sz="2200" dirty="0"/>
              <a:t>. </a:t>
            </a:r>
          </a:p>
          <a:p>
            <a:pPr marL="457200" indent="-457200" defTabSz="490727">
              <a:spcBef>
                <a:spcPts val="3100"/>
              </a:spcBef>
              <a:buFont typeface="Arial"/>
              <a:buChar char="•"/>
              <a:defRPr sz="2520"/>
            </a:pPr>
            <a:r>
              <a:rPr lang="en-US" sz="2200" dirty="0"/>
              <a:t>826 </a:t>
            </a:r>
            <a:r>
              <a:rPr lang="en-US" sz="2200" dirty="0" err="1"/>
              <a:t>popolazioni</a:t>
            </a:r>
            <a:r>
              <a:rPr lang="en-US" sz="2200" dirty="0"/>
              <a:t> indigene, 100 </a:t>
            </a:r>
            <a:r>
              <a:rPr lang="en-US" sz="2200" dirty="0" err="1"/>
              <a:t>transfrontalieri</a:t>
            </a:r>
            <a:r>
              <a:rPr lang="en-US" sz="2200" dirty="0"/>
              <a:t>.</a:t>
            </a:r>
          </a:p>
          <a:p>
            <a:pPr marL="457200" indent="-457200" defTabSz="490727">
              <a:spcBef>
                <a:spcPts val="3100"/>
              </a:spcBef>
              <a:buFont typeface="Arial"/>
              <a:buChar char="•"/>
              <a:defRPr sz="2520"/>
            </a:pPr>
            <a:r>
              <a:rPr lang="en-US" sz="2200" dirty="0" err="1"/>
              <a:t>più</a:t>
            </a:r>
            <a:r>
              <a:rPr lang="en-US" sz="2200" dirty="0"/>
              <a:t> di 400 </a:t>
            </a:r>
            <a:r>
              <a:rPr lang="en-US" sz="2200" dirty="0" err="1"/>
              <a:t>gruppi</a:t>
            </a:r>
            <a:r>
              <a:rPr lang="en-US" sz="2200" dirty="0"/>
              <a:t> </a:t>
            </a:r>
            <a:r>
              <a:rPr lang="en-US" sz="2200" dirty="0" err="1"/>
              <a:t>hanno</a:t>
            </a:r>
            <a:r>
              <a:rPr lang="en-US" sz="2200" dirty="0"/>
              <a:t> </a:t>
            </a:r>
            <a:r>
              <a:rPr lang="en-US" sz="2200" dirty="0" err="1"/>
              <a:t>meno</a:t>
            </a:r>
            <a:r>
              <a:rPr lang="en-US" sz="2200" dirty="0"/>
              <a:t> di 3000 </a:t>
            </a:r>
            <a:r>
              <a:rPr lang="en-US" sz="2200" dirty="0" err="1"/>
              <a:t>componenti</a:t>
            </a:r>
            <a:endParaRPr lang="en-US" sz="2200" dirty="0"/>
          </a:p>
          <a:p>
            <a:pPr marL="457200" indent="-457200" defTabSz="490727">
              <a:spcBef>
                <a:spcPts val="3100"/>
              </a:spcBef>
              <a:buFont typeface="Arial"/>
              <a:buChar char="•"/>
              <a:defRPr sz="2520"/>
            </a:pPr>
            <a:r>
              <a:rPr lang="en-US" sz="2200" dirty="0"/>
              <a:t>circa 200 </a:t>
            </a:r>
            <a:r>
              <a:rPr lang="en-US" sz="2200" dirty="0" err="1"/>
              <a:t>gruppi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trovano</a:t>
            </a:r>
            <a:r>
              <a:rPr lang="en-US" sz="2200" dirty="0"/>
              <a:t> in </a:t>
            </a:r>
            <a:r>
              <a:rPr lang="en-US" sz="2200" dirty="0" err="1"/>
              <a:t>isolamento</a:t>
            </a:r>
            <a:r>
              <a:rPr lang="en-US" sz="2200" dirty="0"/>
              <a:t> </a:t>
            </a:r>
            <a:r>
              <a:rPr lang="en-US" sz="2200" dirty="0" err="1"/>
              <a:t>volontario</a:t>
            </a:r>
            <a:endParaRPr lang="en-US" sz="22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1" name="Schermata 2020-05-18 alle 18.37.07.png" descr="Schermata 2020-05-18 alle 18.37.07.png"/>
          <p:cNvPicPr>
            <a:picLocks noChangeAspect="1"/>
          </p:cNvPicPr>
          <p:nvPr/>
        </p:nvPicPr>
        <p:blipFill>
          <a:blip r:embed="rId4"/>
          <a:srcRect l="15494" r="15494"/>
          <a:stretch>
            <a:fillRect/>
          </a:stretch>
        </p:blipFill>
        <p:spPr>
          <a:xfrm>
            <a:off x="2986" y="-58274"/>
            <a:ext cx="4090896" cy="61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6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6337" y="58418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Percentuali?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730588" y="1292071"/>
            <a:ext cx="9343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endParaRPr lang="it-IT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1F06FF0-A871-1278-79F7-3815CDFC4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7" y="12079"/>
            <a:ext cx="7330632" cy="607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10732" y="514410"/>
            <a:ext cx="9068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convenzione 169 dell’ILO (1989)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</a:t>
            </a:r>
            <a:r>
              <a:rPr lang="en-GB" sz="18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1BC144-F9D3-4C42-96B8-114CC271BCF0}"/>
              </a:ext>
            </a:extLst>
          </p:cNvPr>
          <p:cNvSpPr txBox="1"/>
          <p:nvPr/>
        </p:nvSpPr>
        <p:spPr>
          <a:xfrm>
            <a:off x="302677" y="2092802"/>
            <a:ext cx="9343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Revisione della convenzione 107 del 1957: rimuovere l’orientamento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34" charset="-128"/>
              </a:rPr>
              <a:t>assimilazionista</a:t>
            </a:r>
            <a:endParaRPr lang="it-IT" sz="2400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Auto-identificazione</a:t>
            </a:r>
          </a:p>
          <a:p>
            <a:pPr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Riconoscimento della </a:t>
            </a:r>
            <a:r>
              <a:rPr lang="it-IT" sz="2400" i="1" dirty="0">
                <a:solidFill>
                  <a:srgbClr val="000000"/>
                </a:solidFill>
                <a:ea typeface="ＭＳ Ｐゴシック" pitchFamily="34" charset="-128"/>
              </a:rPr>
              <a:t>diversità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 di valori e della loro validità</a:t>
            </a:r>
          </a:p>
          <a:p>
            <a:pPr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Il problema della terra e dei </a:t>
            </a:r>
            <a:r>
              <a:rPr lang="ja-JP" altLang="it-IT" sz="2400" dirty="0">
                <a:solidFill>
                  <a:srgbClr val="000000"/>
                </a:solidFill>
              </a:rPr>
              <a:t>“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territori</a:t>
            </a:r>
            <a:r>
              <a:rPr lang="ja-JP" altLang="it-IT" sz="2400" dirty="0">
                <a:solidFill>
                  <a:srgbClr val="000000"/>
                </a:solidFill>
              </a:rPr>
              <a:t>”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 non solo a livello economico ma anche culturale/spirituale </a:t>
            </a:r>
          </a:p>
          <a:p>
            <a:pPr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Accesso, uso e gestione delle risorse naturali</a:t>
            </a:r>
          </a:p>
          <a:p>
            <a:pPr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Prevenire le discriminazione in ambito lavorativo</a:t>
            </a:r>
          </a:p>
          <a:p>
            <a:pPr>
              <a:buFontTx/>
              <a:buChar char="•"/>
            </a:pP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Educazione </a:t>
            </a:r>
            <a:r>
              <a:rPr lang="ja-JP" altLang="it-IT" sz="2400" dirty="0">
                <a:solidFill>
                  <a:srgbClr val="000000"/>
                </a:solidFill>
              </a:rPr>
              <a:t>“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speciale</a:t>
            </a:r>
            <a:r>
              <a:rPr lang="ja-JP" altLang="it-IT" sz="2400" dirty="0">
                <a:solidFill>
                  <a:srgbClr val="000000"/>
                </a:solidFill>
              </a:rPr>
              <a:t>”</a:t>
            </a:r>
            <a:r>
              <a:rPr lang="it-IT" sz="2400" dirty="0">
                <a:solidFill>
                  <a:srgbClr val="000000"/>
                </a:solidFill>
                <a:ea typeface="ＭＳ Ｐゴシック" pitchFamily="34" charset="-128"/>
              </a:rPr>
              <a:t> concordata e adeguata alle diverse realtà culturali. Bilinguismo</a:t>
            </a: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8602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LA.potm</Template>
  <TotalTime>4061</TotalTime>
  <Words>1375</Words>
  <Application>Microsoft Macintosh PowerPoint</Application>
  <PresentationFormat>Widescreen</PresentationFormat>
  <Paragraphs>163</Paragraphs>
  <Slides>21</Slides>
  <Notes>20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Tahoma</vt:lpstr>
      <vt:lpstr>Verdana</vt:lpstr>
      <vt:lpstr>Template LA</vt:lpstr>
      <vt:lpstr>Worksheet</vt:lpstr>
      <vt:lpstr>Movimenti Indigeni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Microsoft Office User</cp:lastModifiedBy>
  <cp:revision>81</cp:revision>
  <dcterms:created xsi:type="dcterms:W3CDTF">2019-05-28T15:53:33Z</dcterms:created>
  <dcterms:modified xsi:type="dcterms:W3CDTF">2023-03-15T07:43:22Z</dcterms:modified>
</cp:coreProperties>
</file>