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5" r:id="rId9"/>
    <p:sldId id="264" r:id="rId10"/>
    <p:sldId id="269" r:id="rId11"/>
    <p:sldId id="270" r:id="rId12"/>
    <p:sldId id="273" r:id="rId13"/>
    <p:sldId id="272" r:id="rId14"/>
    <p:sldId id="271" r:id="rId15"/>
    <p:sldId id="267" r:id="rId16"/>
    <p:sldId id="2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807F7F"/>
    <a:srgbClr val="5B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5547" autoAdjust="0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15/10/23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0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3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0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3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41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04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80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56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4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8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15/10/23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15/10/23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15/10/23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23381" y="2828579"/>
            <a:ext cx="6864217" cy="1525121"/>
          </a:xfrm>
        </p:spPr>
        <p:txBody>
          <a:bodyPr>
            <a:normAutofit fontScale="90000"/>
          </a:bodyPr>
          <a:lstStyle/>
          <a:p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</a:t>
            </a:r>
            <a: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Nordest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b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dirty="0">
                <a:solidFill>
                  <a:srgbClr val="5B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2023/24</a:t>
            </a:r>
          </a:p>
          <a:p>
            <a:r>
              <a:rPr lang="it-IT" sz="2000" b="1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</a:t>
            </a:r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Latina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AA6E694-81C3-413E-8B68-26B0D0963043}"/>
              </a:ext>
            </a:extLst>
          </p:cNvPr>
          <p:cNvSpPr txBox="1">
            <a:spLocks/>
          </p:cNvSpPr>
          <p:nvPr/>
        </p:nvSpPr>
        <p:spPr>
          <a:xfrm>
            <a:off x="241300" y="292100"/>
            <a:ext cx="4711700" cy="5448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Quando eu era pequenininha minha avó contava assim: ela cantava os toantes, ali eu falei: mas essa cantiga é de que? Ela falou: é dos caboclos minha filha. Não chamava do índio, eram caboclos. [...] ela dizia: não minha filha, caboclo é índio. Eu não sabia que é índio, ela não explicava direito. Eu era pequena naquela época. Ela cantava aquelas cantigas. Ela falava: era antigamente que os caboclo dançavam, que agora não tem ninguém que vá dançar porque o branco não deixa.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Mas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ela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cantava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aquelas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cantigas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(</a:t>
            </a:r>
            <a:r>
              <a:rPr lang="it-IT" sz="24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Alaìde 24/7/2014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laide guerrer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6" b="4259"/>
          <a:stretch/>
        </p:blipFill>
        <p:spPr>
          <a:xfrm>
            <a:off x="5308600" y="12700"/>
            <a:ext cx="68834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436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Levantar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aldeia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E264-BE4C-4E37-9531-7170DFF3C387}"/>
              </a:ext>
            </a:extLst>
          </p:cNvPr>
          <p:cNvSpPr txBox="1">
            <a:spLocks/>
          </p:cNvSpPr>
          <p:nvPr/>
        </p:nvSpPr>
        <p:spPr>
          <a:xfrm>
            <a:off x="7222083" y="1282238"/>
            <a:ext cx="4316690" cy="2541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Atto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mistico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atto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politico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viaggi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rituali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lo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scambio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rituale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presupposto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conquista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diritti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</p:txBody>
      </p:sp>
      <p:pic>
        <p:nvPicPr>
          <p:cNvPr id="2" name="Espaço Reservado para Conteúdo 3" descr="04820010.JPG">
            <a:extLst>
              <a:ext uri="{FF2B5EF4-FFF2-40B4-BE49-F238E27FC236}">
                <a16:creationId xmlns:a16="http://schemas.microsoft.com/office/drawing/2014/main" id="{0F612AE8-414A-4C80-B788-28B060A4BF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8" y="1396247"/>
            <a:ext cx="6399392" cy="424415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75463" y="4440074"/>
            <a:ext cx="4363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“Na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50,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povos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indígenas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Nordeste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etnias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quarenta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depois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1994, 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montava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23”. 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7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B49D811-E93B-40B7-9A6A-39D00B894902}"/>
              </a:ext>
            </a:extLst>
          </p:cNvPr>
          <p:cNvSpPr txBox="1">
            <a:spLocks/>
          </p:cNvSpPr>
          <p:nvPr/>
        </p:nvSpPr>
        <p:spPr>
          <a:xfrm>
            <a:off x="1281950" y="1317982"/>
            <a:ext cx="9066010" cy="4397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/>
              <a:t>Alì</a:t>
            </a:r>
            <a:r>
              <a:rPr lang="es-ES_tradnl" dirty="0"/>
              <a:t> o </a:t>
            </a:r>
            <a:r>
              <a:rPr lang="es-ES_tradnl" dirty="0" err="1"/>
              <a:t>branco</a:t>
            </a:r>
            <a:r>
              <a:rPr lang="es-ES_tradnl" dirty="0"/>
              <a:t> </a:t>
            </a:r>
            <a:r>
              <a:rPr lang="es-ES_tradnl" dirty="0" err="1"/>
              <a:t>começou</a:t>
            </a:r>
            <a:r>
              <a:rPr lang="es-ES_tradnl" dirty="0"/>
              <a:t> tomar </a:t>
            </a:r>
            <a:r>
              <a:rPr lang="es-ES_tradnl" dirty="0" err="1"/>
              <a:t>terra</a:t>
            </a:r>
            <a:r>
              <a:rPr lang="es-ES_tradnl" dirty="0"/>
              <a:t> do </a:t>
            </a:r>
            <a:r>
              <a:rPr lang="es-ES_tradnl" dirty="0" err="1"/>
              <a:t>índio</a:t>
            </a:r>
            <a:r>
              <a:rPr lang="es-ES_tradnl" dirty="0"/>
              <a:t>, </a:t>
            </a:r>
            <a:r>
              <a:rPr lang="es-ES_tradnl" dirty="0" err="1"/>
              <a:t>ali</a:t>
            </a:r>
            <a:r>
              <a:rPr lang="es-ES_tradnl" dirty="0"/>
              <a:t> o </a:t>
            </a:r>
            <a:r>
              <a:rPr lang="es-ES_tradnl" dirty="0" err="1"/>
              <a:t>meu</a:t>
            </a:r>
            <a:r>
              <a:rPr lang="es-ES_tradnl" dirty="0"/>
              <a:t> </a:t>
            </a:r>
            <a:r>
              <a:rPr lang="es-ES_tradnl" dirty="0" err="1"/>
              <a:t>pai</a:t>
            </a:r>
            <a:r>
              <a:rPr lang="es-ES_tradnl" dirty="0"/>
              <a:t> e </a:t>
            </a:r>
            <a:r>
              <a:rPr lang="es-ES_tradnl" dirty="0" err="1"/>
              <a:t>uma</a:t>
            </a:r>
            <a:r>
              <a:rPr lang="es-ES_tradnl" dirty="0"/>
              <a:t> turma </a:t>
            </a:r>
            <a:r>
              <a:rPr lang="es-ES_tradnl" dirty="0" err="1"/>
              <a:t>foram</a:t>
            </a:r>
            <a:r>
              <a:rPr lang="es-ES_tradnl" dirty="0"/>
              <a:t> no </a:t>
            </a:r>
            <a:r>
              <a:rPr lang="es-ES_tradnl" dirty="0" err="1"/>
              <a:t>Pankararu</a:t>
            </a:r>
            <a:r>
              <a:rPr lang="es-ES_tradnl" dirty="0"/>
              <a:t>, no </a:t>
            </a:r>
            <a:r>
              <a:rPr lang="es-ES_tradnl" dirty="0" err="1"/>
              <a:t>Brejo</a:t>
            </a:r>
            <a:r>
              <a:rPr lang="es-ES_tradnl" dirty="0"/>
              <a:t> dos Padres, e </a:t>
            </a:r>
            <a:r>
              <a:rPr lang="es-ES_tradnl" dirty="0" err="1"/>
              <a:t>ali</a:t>
            </a:r>
            <a:r>
              <a:rPr lang="es-ES_tradnl" dirty="0"/>
              <a:t> </a:t>
            </a:r>
            <a:r>
              <a:rPr lang="es-ES_tradnl" dirty="0" err="1"/>
              <a:t>falaram</a:t>
            </a:r>
            <a:r>
              <a:rPr lang="es-ES_tradnl" dirty="0"/>
              <a:t> que </a:t>
            </a:r>
            <a:r>
              <a:rPr lang="es-ES_tradnl" dirty="0" err="1"/>
              <a:t>estavam</a:t>
            </a:r>
            <a:r>
              <a:rPr lang="es-ES_tradnl" dirty="0"/>
              <a:t> no </a:t>
            </a:r>
            <a:r>
              <a:rPr lang="es-ES_tradnl" dirty="0" err="1"/>
              <a:t>sofrimento</a:t>
            </a:r>
            <a:r>
              <a:rPr lang="es-ES_tradnl" dirty="0"/>
              <a:t> por tomar a </a:t>
            </a:r>
            <a:r>
              <a:rPr lang="es-ES_tradnl" dirty="0" err="1"/>
              <a:t>terra</a:t>
            </a:r>
            <a:r>
              <a:rPr lang="es-ES_tradnl" dirty="0"/>
              <a:t> do </a:t>
            </a:r>
            <a:r>
              <a:rPr lang="es-ES_tradnl" dirty="0" err="1"/>
              <a:t>índio</a:t>
            </a:r>
            <a:r>
              <a:rPr lang="es-ES_tradnl" dirty="0"/>
              <a:t>, </a:t>
            </a:r>
            <a:r>
              <a:rPr lang="es-ES_tradnl" dirty="0" err="1"/>
              <a:t>já</a:t>
            </a:r>
            <a:r>
              <a:rPr lang="es-ES_tradnl" dirty="0"/>
              <a:t> plantada </a:t>
            </a:r>
            <a:r>
              <a:rPr lang="es-ES_tradnl" dirty="0" err="1"/>
              <a:t>já</a:t>
            </a:r>
            <a:r>
              <a:rPr lang="es-ES_tradnl" dirty="0"/>
              <a:t>. De </a:t>
            </a:r>
            <a:r>
              <a:rPr lang="es-ES_tradnl" dirty="0" err="1"/>
              <a:t>ali</a:t>
            </a:r>
            <a:r>
              <a:rPr lang="es-ES_tradnl" dirty="0"/>
              <a:t> eles </a:t>
            </a:r>
            <a:r>
              <a:rPr lang="es-ES_tradnl" dirty="0" err="1"/>
              <a:t>veneram</a:t>
            </a:r>
            <a:r>
              <a:rPr lang="es-ES_tradnl" dirty="0"/>
              <a:t> </a:t>
            </a:r>
            <a:r>
              <a:rPr lang="es-ES_tradnl" dirty="0" err="1"/>
              <a:t>apoiar</a:t>
            </a:r>
            <a:r>
              <a:rPr lang="es-ES_tradnl" dirty="0"/>
              <a:t> a gente, </a:t>
            </a:r>
            <a:r>
              <a:rPr lang="es-ES_tradnl" dirty="0" err="1"/>
              <a:t>ali</a:t>
            </a:r>
            <a:r>
              <a:rPr lang="es-ES_tradnl" dirty="0"/>
              <a:t> </a:t>
            </a:r>
            <a:r>
              <a:rPr lang="es-ES_tradnl" dirty="0" err="1"/>
              <a:t>falaram</a:t>
            </a:r>
            <a:r>
              <a:rPr lang="es-ES_tradnl" dirty="0"/>
              <a:t>: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tem</a:t>
            </a:r>
            <a:r>
              <a:rPr lang="es-ES_tradnl" dirty="0"/>
              <a:t> que </a:t>
            </a:r>
            <a:r>
              <a:rPr lang="es-ES_tradnl" dirty="0" err="1"/>
              <a:t>dançar</a:t>
            </a:r>
            <a:r>
              <a:rPr lang="es-ES_tradnl" dirty="0"/>
              <a:t> </a:t>
            </a:r>
            <a:r>
              <a:rPr lang="es-ES_tradnl" dirty="0" err="1"/>
              <a:t>sua</a:t>
            </a:r>
            <a:r>
              <a:rPr lang="es-ES_tradnl" dirty="0"/>
              <a:t> </a:t>
            </a:r>
            <a:r>
              <a:rPr lang="es-ES_tradnl" dirty="0" err="1"/>
              <a:t>dança</a:t>
            </a:r>
            <a:r>
              <a:rPr lang="es-ES_tradnl" dirty="0"/>
              <a:t>,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tem</a:t>
            </a:r>
            <a:r>
              <a:rPr lang="es-ES_tradnl" dirty="0"/>
              <a:t> que </a:t>
            </a:r>
            <a:r>
              <a:rPr lang="es-ES_tradnl" dirty="0" err="1"/>
              <a:t>resgatar</a:t>
            </a:r>
            <a:r>
              <a:rPr lang="es-ES_tradnl" dirty="0"/>
              <a:t> </a:t>
            </a:r>
            <a:r>
              <a:rPr lang="es-ES_tradnl" dirty="0" err="1"/>
              <a:t>pra</a:t>
            </a:r>
            <a:r>
              <a:rPr lang="es-ES_tradnl" dirty="0"/>
              <a:t>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seu</a:t>
            </a:r>
            <a:r>
              <a:rPr lang="es-ES_tradnl" dirty="0"/>
              <a:t> </a:t>
            </a:r>
            <a:r>
              <a:rPr lang="es-ES_tradnl" dirty="0" err="1"/>
              <a:t>direitos</a:t>
            </a:r>
            <a:r>
              <a:rPr lang="es-ES_tradnl" dirty="0"/>
              <a:t>. Toda a vida </a:t>
            </a:r>
            <a:r>
              <a:rPr lang="es-ES_tradnl" dirty="0" err="1"/>
              <a:t>tivemos</a:t>
            </a:r>
            <a:r>
              <a:rPr lang="es-ES_tradnl" dirty="0"/>
              <a:t> o </a:t>
            </a:r>
            <a:r>
              <a:rPr lang="es-ES_tradnl" dirty="0" err="1"/>
              <a:t>apoio</a:t>
            </a:r>
            <a:r>
              <a:rPr lang="es-ES_tradnl" dirty="0"/>
              <a:t> deles, vamos </a:t>
            </a:r>
            <a:r>
              <a:rPr lang="es-ES_tradnl" dirty="0" err="1"/>
              <a:t>fazer</a:t>
            </a:r>
            <a:r>
              <a:rPr lang="es-ES_tradnl" dirty="0"/>
              <a:t> </a:t>
            </a:r>
            <a:r>
              <a:rPr lang="es-ES_tradnl" dirty="0" err="1"/>
              <a:t>uma</a:t>
            </a:r>
            <a:r>
              <a:rPr lang="es-ES_tradnl" dirty="0"/>
              <a:t> </a:t>
            </a:r>
            <a:r>
              <a:rPr lang="es-ES_tradnl" dirty="0" err="1"/>
              <a:t>festa</a:t>
            </a:r>
            <a:r>
              <a:rPr lang="es-ES_tradnl" dirty="0"/>
              <a:t> os </a:t>
            </a:r>
            <a:r>
              <a:rPr lang="es-ES_tradnl" dirty="0" err="1"/>
              <a:t>Pankararu</a:t>
            </a:r>
            <a:r>
              <a:rPr lang="es-ES_tradnl" dirty="0"/>
              <a:t> van </a:t>
            </a:r>
            <a:r>
              <a:rPr lang="es-ES_tradnl" dirty="0" err="1"/>
              <a:t>vir</a:t>
            </a:r>
            <a:r>
              <a:rPr lang="es-ES_tradnl" dirty="0"/>
              <a:t> a </a:t>
            </a:r>
            <a:r>
              <a:rPr lang="es-ES_tradnl" dirty="0" err="1"/>
              <a:t>ajudar</a:t>
            </a:r>
            <a:r>
              <a:rPr lang="es-ES_tradnl" dirty="0"/>
              <a:t> </a:t>
            </a:r>
            <a:r>
              <a:rPr lang="es-ES_tradnl" dirty="0" err="1"/>
              <a:t>vocês</a:t>
            </a:r>
            <a:r>
              <a:rPr lang="es-ES_tradnl" dirty="0"/>
              <a:t> a </a:t>
            </a:r>
            <a:r>
              <a:rPr lang="es-ES_tradnl" dirty="0" err="1"/>
              <a:t>resgatar</a:t>
            </a:r>
            <a:r>
              <a:rPr lang="es-ES_tradnl" dirty="0"/>
              <a:t>. [...] Eles </a:t>
            </a:r>
            <a:r>
              <a:rPr lang="es-ES_tradnl" dirty="0" err="1"/>
              <a:t>tem</a:t>
            </a:r>
            <a:r>
              <a:rPr lang="es-ES_tradnl" dirty="0"/>
              <a:t> a </a:t>
            </a:r>
            <a:r>
              <a:rPr lang="es-ES_tradnl" dirty="0" err="1"/>
              <a:t>mesma</a:t>
            </a:r>
            <a:r>
              <a:rPr lang="es-ES_tradnl" dirty="0"/>
              <a:t> </a:t>
            </a:r>
            <a:r>
              <a:rPr lang="es-ES_tradnl" dirty="0" err="1"/>
              <a:t>dança</a:t>
            </a:r>
            <a:r>
              <a:rPr lang="es-ES_tradnl" dirty="0"/>
              <a:t> </a:t>
            </a:r>
            <a:r>
              <a:rPr lang="es-ES_tradnl" dirty="0" err="1"/>
              <a:t>igualzinha</a:t>
            </a:r>
            <a:r>
              <a:rPr lang="es-ES_tradnl" dirty="0"/>
              <a:t> (</a:t>
            </a:r>
            <a:r>
              <a:rPr lang="es-ES_tradnl" dirty="0" err="1"/>
              <a:t>Alaíde</a:t>
            </a:r>
            <a:r>
              <a:rPr lang="es-ES_tradnl" dirty="0"/>
              <a:t> 17/5/12).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440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0D4E86A-5884-4A73-B725-44C97FCFFF39}"/>
              </a:ext>
            </a:extLst>
          </p:cNvPr>
          <p:cNvSpPr txBox="1">
            <a:spLocks/>
          </p:cNvSpPr>
          <p:nvPr/>
        </p:nvSpPr>
        <p:spPr>
          <a:xfrm>
            <a:off x="376284" y="548797"/>
            <a:ext cx="9077856" cy="5127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“Meu pai é que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[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Brejo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do Burgo]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fazê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antropólogo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levá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algum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conhecimento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ensinar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sobre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ritual das festas,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sobre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as festas deles, que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mudando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assim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...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muda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cantavam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num outro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ritmo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outro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parecido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é outro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[...]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época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era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moleque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uns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anos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[1947-1948].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parente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gente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porque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família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minha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mãe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família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Teve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convite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porque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as festas deles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faziam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Faziam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convite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pros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daqui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mandá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apresentação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de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praqui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[...],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nessa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época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era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nascido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ainda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aqueles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contatos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(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Antônio Moreno, “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capitão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Pankararu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Arruti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1999).</a:t>
            </a:r>
          </a:p>
        </p:txBody>
      </p:sp>
    </p:spTree>
    <p:extLst>
      <p:ext uri="{BB962C8B-B14F-4D97-AF65-F5344CB8AC3E}">
        <p14:creationId xmlns:p14="http://schemas.microsoft.com/office/powerpoint/2010/main" val="403181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9B2A14D-E478-4836-8CA5-4BF6C072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255" y="424148"/>
            <a:ext cx="6426179" cy="55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D1EFFB4-8FA3-42BA-B5D0-7928E0262ED0}"/>
              </a:ext>
            </a:extLst>
          </p:cNvPr>
          <p:cNvSpPr txBox="1">
            <a:spLocks/>
          </p:cNvSpPr>
          <p:nvPr/>
        </p:nvSpPr>
        <p:spPr>
          <a:xfrm>
            <a:off x="679856" y="424148"/>
            <a:ext cx="2047180" cy="5437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/>
              <a:t>1 - Fulni-ô </a:t>
            </a:r>
          </a:p>
          <a:p>
            <a:pPr>
              <a:spcBef>
                <a:spcPts val="0"/>
              </a:spcBef>
            </a:pPr>
            <a:r>
              <a:rPr lang="en-US" sz="1700"/>
              <a:t>2 - Pankararu </a:t>
            </a:r>
          </a:p>
          <a:p>
            <a:pPr>
              <a:spcBef>
                <a:spcPts val="0"/>
              </a:spcBef>
            </a:pPr>
            <a:r>
              <a:rPr lang="en-US" sz="1700"/>
              <a:t>3 - Xukuru-Kariri </a:t>
            </a:r>
          </a:p>
          <a:p>
            <a:pPr>
              <a:spcBef>
                <a:spcPts val="0"/>
              </a:spcBef>
            </a:pPr>
            <a:r>
              <a:rPr lang="en-US" sz="1700"/>
              <a:t>4 - Kambiwá </a:t>
            </a:r>
          </a:p>
          <a:p>
            <a:pPr>
              <a:spcBef>
                <a:spcPts val="0"/>
              </a:spcBef>
            </a:pPr>
            <a:r>
              <a:rPr lang="en-US" sz="1700"/>
              <a:t>5 - Kariri-Xocó </a:t>
            </a:r>
          </a:p>
          <a:p>
            <a:pPr>
              <a:spcBef>
                <a:spcPts val="0"/>
              </a:spcBef>
            </a:pPr>
            <a:r>
              <a:rPr lang="en-US" sz="1700"/>
              <a:t>6 - Xocó </a:t>
            </a:r>
          </a:p>
          <a:p>
            <a:pPr>
              <a:spcBef>
                <a:spcPts val="0"/>
              </a:spcBef>
            </a:pPr>
            <a:r>
              <a:rPr lang="en-US" sz="1700"/>
              <a:t>7 - Tuxá (a. aldeia) </a:t>
            </a:r>
          </a:p>
          <a:p>
            <a:pPr>
              <a:spcBef>
                <a:spcPts val="0"/>
              </a:spcBef>
            </a:pPr>
            <a:r>
              <a:rPr lang="en-US" sz="1700"/>
              <a:t>8 - Truká </a:t>
            </a:r>
          </a:p>
          <a:p>
            <a:pPr>
              <a:spcBef>
                <a:spcPts val="0"/>
              </a:spcBef>
            </a:pPr>
            <a:r>
              <a:rPr lang="en-US" sz="1700"/>
              <a:t>9 - Atikum </a:t>
            </a:r>
          </a:p>
          <a:p>
            <a:pPr>
              <a:spcBef>
                <a:spcPts val="0"/>
              </a:spcBef>
            </a:pPr>
            <a:r>
              <a:rPr lang="en-US" sz="1700"/>
              <a:t>10 - Pankararé </a:t>
            </a:r>
          </a:p>
          <a:p>
            <a:pPr>
              <a:spcBef>
                <a:spcPts val="0"/>
              </a:spcBef>
            </a:pPr>
            <a:r>
              <a:rPr lang="en-US" sz="1700"/>
              <a:t>11 -Kapinawá </a:t>
            </a:r>
          </a:p>
          <a:p>
            <a:pPr>
              <a:spcBef>
                <a:spcPts val="0"/>
              </a:spcBef>
            </a:pPr>
            <a:r>
              <a:rPr lang="en-US" sz="1700"/>
              <a:t>12 - Geripancó </a:t>
            </a:r>
          </a:p>
          <a:p>
            <a:pPr>
              <a:spcBef>
                <a:spcPts val="0"/>
              </a:spcBef>
            </a:pPr>
            <a:r>
              <a:rPr lang="en-US" sz="1700"/>
              <a:t>13 - Kantaruré </a:t>
            </a:r>
          </a:p>
          <a:p>
            <a:pPr>
              <a:spcBef>
                <a:spcPts val="0"/>
              </a:spcBef>
            </a:pPr>
            <a:r>
              <a:rPr lang="en-US" sz="1700"/>
              <a:t>14 - Tuxá (a. nova) </a:t>
            </a:r>
          </a:p>
          <a:p>
            <a:pPr>
              <a:spcBef>
                <a:spcPts val="0"/>
              </a:spcBef>
            </a:pPr>
            <a:r>
              <a:rPr lang="en-US" sz="1700"/>
              <a:t>15 - Tuxá (á. de plantio)</a:t>
            </a:r>
          </a:p>
          <a:p>
            <a:pPr>
              <a:spcBef>
                <a:spcPts val="0"/>
              </a:spcBef>
            </a:pPr>
            <a:r>
              <a:rPr lang="en-US" sz="1700"/>
              <a:t>16 - Tuxá de IInajá.</a:t>
            </a:r>
          </a:p>
          <a:p>
            <a:pPr>
              <a:spcBef>
                <a:spcPts val="0"/>
              </a:spcBef>
            </a:pPr>
            <a:r>
              <a:rPr lang="en-US" sz="1700"/>
              <a:t>17 - Kaimbé</a:t>
            </a:r>
          </a:p>
          <a:p>
            <a:pPr>
              <a:spcBef>
                <a:spcPts val="0"/>
              </a:spcBef>
            </a:pPr>
            <a:r>
              <a:rPr lang="en-US" sz="1700"/>
              <a:t>18 - Kiriri</a:t>
            </a:r>
          </a:p>
          <a:p>
            <a:pPr>
              <a:spcBef>
                <a:spcPts val="0"/>
              </a:spcBef>
            </a:pPr>
            <a:r>
              <a:rPr lang="en-US" sz="1700"/>
              <a:t>19 - Tingui Botó</a:t>
            </a:r>
          </a:p>
          <a:p>
            <a:pPr>
              <a:spcBef>
                <a:spcPts val="0"/>
              </a:spcBef>
            </a:pPr>
            <a:r>
              <a:rPr lang="en-US" sz="1700"/>
              <a:t>20 - Karapotó</a:t>
            </a:r>
          </a:p>
          <a:p>
            <a:pPr>
              <a:spcBef>
                <a:spcPts val="0"/>
              </a:spcBef>
            </a:pPr>
            <a:r>
              <a:rPr lang="en-US" sz="1700"/>
              <a:t>21 – Xukuru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6362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351877"/>
            <a:ext cx="74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Toré 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la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produzione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visibilità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8FD2C-5894-49AD-B410-26AA8CF623A6}"/>
              </a:ext>
            </a:extLst>
          </p:cNvPr>
          <p:cNvSpPr txBox="1">
            <a:spLocks/>
          </p:cNvSpPr>
          <p:nvPr/>
        </p:nvSpPr>
        <p:spPr>
          <a:xfrm>
            <a:off x="353211" y="1726447"/>
            <a:ext cx="4138351" cy="4052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natura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pubblica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natura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religiosa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jurema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(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complexo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riutal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jurema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)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mistero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la “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ciência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do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índio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”.</a:t>
            </a:r>
          </a:p>
          <a:p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Gli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encantados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defumação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tobacco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terreiros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danza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canto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camarinha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Content Placeholder 3" descr="Praià-3.jpg">
            <a:extLst>
              <a:ext uri="{FF2B5EF4-FFF2-40B4-BE49-F238E27FC236}">
                <a16:creationId xmlns:a16="http://schemas.microsoft.com/office/drawing/2014/main" id="{6BF00857-F797-4451-A3EA-00AE69DCE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9903" b="7313"/>
          <a:stretch/>
        </p:blipFill>
        <p:spPr>
          <a:xfrm>
            <a:off x="4876800" y="1340890"/>
            <a:ext cx="7330580" cy="4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Espaço Reservado para Conteúdo 3" descr="rosagauditano.jpg">
            <a:extLst>
              <a:ext uri="{FF2B5EF4-FFF2-40B4-BE49-F238E27FC236}">
                <a16:creationId xmlns:a16="http://schemas.microsoft.com/office/drawing/2014/main" id="{A7002DA5-FC4F-45BC-BB40-35E20EB9DC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518" y="351877"/>
            <a:ext cx="8234783" cy="54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550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Aree Indigene 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5F789B84-A2EA-45DF-9305-2732D9C5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06311"/>
            <a:ext cx="4757584" cy="464537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48592E-2765-4C3A-9744-8ADDF2D00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6" y="3793064"/>
            <a:ext cx="2261567" cy="1236136"/>
          </a:xfrm>
          <a:prstGeom prst="rect">
            <a:avLst/>
          </a:prstGeom>
        </p:spPr>
      </p:pic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4B8352B-F2CF-4859-90A2-755E75EEF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9" y="1106310"/>
            <a:ext cx="4757584" cy="4735195"/>
          </a:xfrm>
          <a:prstGeom prst="rect">
            <a:avLst/>
          </a:prstGeom>
          <a:ln>
            <a:noFill/>
          </a:ln>
        </p:spPr>
      </p:pic>
      <p:pic>
        <p:nvPicPr>
          <p:cNvPr id="20" name="Immagine 1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FAD8801-F9B0-4389-8FA9-8999A3267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6" y="3793064"/>
            <a:ext cx="2625798" cy="1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8663ED-F184-4F90-909F-CAC9B6A95C4C}"/>
              </a:ext>
            </a:extLst>
          </p:cNvPr>
          <p:cNvSpPr txBox="1"/>
          <p:nvPr/>
        </p:nvSpPr>
        <p:spPr>
          <a:xfrm>
            <a:off x="226337" y="151440"/>
            <a:ext cx="393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Nordest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37FC8-3F64-48DF-A1F7-AD88D8134F38}"/>
              </a:ext>
            </a:extLst>
          </p:cNvPr>
          <p:cNvSpPr txBox="1">
            <a:spLocks/>
          </p:cNvSpPr>
          <p:nvPr/>
        </p:nvSpPr>
        <p:spPr>
          <a:xfrm>
            <a:off x="7830938" y="2626626"/>
            <a:ext cx="3584313" cy="2777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arcipelaghi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 Francisco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bandeirantes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caccia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all’indigeno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AC6-C877-4C57-9266-5048D522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14" y="1165854"/>
            <a:ext cx="7321926" cy="40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3A877F0-E4A7-43FD-9C05-1CBEE62AC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" r="12"/>
          <a:stretch/>
        </p:blipFill>
        <p:spPr>
          <a:xfrm>
            <a:off x="0" y="118414"/>
            <a:ext cx="8049499" cy="5854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28681" y="3391120"/>
            <a:ext cx="3212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Il </a:t>
            </a:r>
            <a:r>
              <a:rPr lang="en-US" sz="2000" dirty="0" err="1"/>
              <a:t>fiume</a:t>
            </a:r>
            <a:r>
              <a:rPr lang="en-US" sz="2000" dirty="0"/>
              <a:t> São Francisco come </a:t>
            </a:r>
            <a:r>
              <a:rPr lang="en-US" sz="2000" dirty="0" err="1"/>
              <a:t>uno</a:t>
            </a:r>
            <a:r>
              <a:rPr lang="en-US" sz="2000" dirty="0"/>
              <a:t> </a:t>
            </a:r>
            <a:r>
              <a:rPr lang="en-US" sz="2000" dirty="0" err="1"/>
              <a:t>spazio</a:t>
            </a:r>
            <a:r>
              <a:rPr lang="en-US" sz="2000" dirty="0"/>
              <a:t> per </a:t>
            </a:r>
            <a:r>
              <a:rPr lang="en-US" sz="2000" dirty="0" err="1"/>
              <a:t>scambi</a:t>
            </a:r>
            <a:r>
              <a:rPr lang="en-US" sz="2000" dirty="0"/>
              <a:t> </a:t>
            </a:r>
            <a:r>
              <a:rPr lang="en-US" sz="2000" dirty="0" err="1"/>
              <a:t>rituali</a:t>
            </a:r>
            <a:r>
              <a:rPr lang="en-US" sz="2000" dirty="0"/>
              <a:t>, </a:t>
            </a:r>
            <a:r>
              <a:rPr lang="en-US" sz="2000" dirty="0" err="1"/>
              <a:t>culturali</a:t>
            </a:r>
            <a:r>
              <a:rPr lang="en-US" sz="2000" dirty="0"/>
              <a:t> e </a:t>
            </a:r>
            <a:r>
              <a:rPr lang="en-US" sz="2000" dirty="0" err="1"/>
              <a:t>politici</a:t>
            </a:r>
            <a:r>
              <a:rPr lang="en-US" sz="2000" dirty="0"/>
              <a:t>.</a:t>
            </a:r>
          </a:p>
        </p:txBody>
      </p:sp>
      <p:sp>
        <p:nvSpPr>
          <p:cNvPr id="7" name="CasellaDiTesto 2"/>
          <p:cNvSpPr txBox="1"/>
          <p:nvPr/>
        </p:nvSpPr>
        <p:spPr>
          <a:xfrm>
            <a:off x="8269920" y="1722755"/>
            <a:ext cx="3738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L’area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Toré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B289AB-48F0-4BCA-909E-727DEC1D541B}"/>
              </a:ext>
            </a:extLst>
          </p:cNvPr>
          <p:cNvSpPr txBox="1"/>
          <p:nvPr/>
        </p:nvSpPr>
        <p:spPr>
          <a:xfrm>
            <a:off x="108350" y="166113"/>
            <a:ext cx="581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13CF76-7A83-4C02-95DB-E9C17D518179}"/>
              </a:ext>
            </a:extLst>
          </p:cNvPr>
          <p:cNvSpPr txBox="1">
            <a:spLocks/>
          </p:cNvSpPr>
          <p:nvPr/>
        </p:nvSpPr>
        <p:spPr>
          <a:xfrm>
            <a:off x="226337" y="1135749"/>
            <a:ext cx="9604088" cy="3395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índios</a:t>
            </a:r>
            <a:r>
              <a:rPr lang="en-US" sz="2000" dirty="0"/>
              <a:t> ‘</a:t>
            </a:r>
            <a:r>
              <a:rPr lang="en-US" sz="2000" dirty="0" err="1"/>
              <a:t>misturados</a:t>
            </a:r>
            <a:r>
              <a:rPr lang="en-US" sz="2000" dirty="0"/>
              <a:t>’, </a:t>
            </a:r>
            <a:r>
              <a:rPr lang="en-US" sz="2000" dirty="0" err="1"/>
              <a:t>agregando</a:t>
            </a:r>
            <a:r>
              <a:rPr lang="en-US" sz="2000" dirty="0"/>
              <a:t>-se-</a:t>
            </a:r>
            <a:r>
              <a:rPr lang="en-US" sz="2000" dirty="0" err="1"/>
              <a:t>lhes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série</a:t>
            </a:r>
            <a:r>
              <a:rPr lang="en-US" sz="2000" dirty="0"/>
              <a:t> de </a:t>
            </a:r>
            <a:r>
              <a:rPr lang="en-US" sz="2000" dirty="0" err="1"/>
              <a:t>atributos</a:t>
            </a:r>
            <a:r>
              <a:rPr lang="en-US" sz="2000" dirty="0"/>
              <a:t> </a:t>
            </a:r>
            <a:r>
              <a:rPr lang="en-US" sz="2000" dirty="0" err="1"/>
              <a:t>negativos</a:t>
            </a:r>
            <a:r>
              <a:rPr lang="en-US" sz="2000" dirty="0"/>
              <a:t> que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desqualificam</a:t>
            </a:r>
            <a:r>
              <a:rPr lang="en-US" sz="2000" dirty="0"/>
              <a:t> 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opõem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</a:t>
            </a:r>
            <a:r>
              <a:rPr lang="en-US" sz="2000" dirty="0" err="1"/>
              <a:t>índios</a:t>
            </a:r>
            <a:r>
              <a:rPr lang="en-US" sz="2000" dirty="0"/>
              <a:t> ‘</a:t>
            </a:r>
            <a:r>
              <a:rPr lang="en-US" sz="2000" dirty="0" err="1"/>
              <a:t>puros</a:t>
            </a:r>
            <a:r>
              <a:rPr lang="en-US" sz="2000" dirty="0"/>
              <a:t>’ do </a:t>
            </a:r>
            <a:r>
              <a:rPr lang="en-US" sz="2000" dirty="0" err="1"/>
              <a:t>passado</a:t>
            </a:r>
            <a:r>
              <a:rPr lang="en-US" sz="2000" dirty="0"/>
              <a:t>, </a:t>
            </a:r>
            <a:r>
              <a:rPr lang="en-US" sz="2000" dirty="0" err="1"/>
              <a:t>idealizados</a:t>
            </a:r>
            <a:r>
              <a:rPr lang="en-US" sz="2000" dirty="0"/>
              <a:t> e </a:t>
            </a:r>
            <a:r>
              <a:rPr lang="en-US" sz="2000" dirty="0" err="1"/>
              <a:t>apresentados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antepassados</a:t>
            </a:r>
            <a:r>
              <a:rPr lang="en-US" sz="2000" dirty="0"/>
              <a:t> </a:t>
            </a:r>
            <a:r>
              <a:rPr lang="en-US" sz="2000" dirty="0" err="1"/>
              <a:t>míticos</a:t>
            </a:r>
            <a:r>
              <a:rPr lang="en-US" sz="2000" dirty="0"/>
              <a:t>” (</a:t>
            </a:r>
            <a:r>
              <a:rPr lang="en-US" sz="2000" dirty="0" err="1"/>
              <a:t>Dantas</a:t>
            </a:r>
            <a:r>
              <a:rPr lang="en-US" sz="2000" dirty="0"/>
              <a:t>, </a:t>
            </a:r>
            <a:r>
              <a:rPr lang="en-US" sz="2000" dirty="0" err="1"/>
              <a:t>Sampaio</a:t>
            </a:r>
            <a:r>
              <a:rPr lang="en-US" sz="2000" dirty="0"/>
              <a:t> e </a:t>
            </a:r>
            <a:r>
              <a:rPr lang="en-US" sz="2000" dirty="0" err="1"/>
              <a:t>Carvalho</a:t>
            </a:r>
            <a:r>
              <a:rPr lang="en-US" sz="2000" dirty="0"/>
              <a:t> 1992:451).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Joao Pacheco de Oliveira: 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sujeitos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históricos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plenos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nozione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etnica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dalla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dimensione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storica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situare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comunità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indigene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schemi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evoluzionisti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1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l'emergere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nuove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riarticolazione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etnie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già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riconosciute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nozione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identitario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atto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politico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4A7D-0016-44F2-ADD6-AD748909C5B4}"/>
              </a:ext>
            </a:extLst>
          </p:cNvPr>
          <p:cNvSpPr txBox="1">
            <a:spLocks/>
          </p:cNvSpPr>
          <p:nvPr/>
        </p:nvSpPr>
        <p:spPr>
          <a:xfrm>
            <a:off x="2935705" y="4531494"/>
            <a:ext cx="9256295" cy="1508844"/>
          </a:xfrm>
          <a:prstGeom prst="rect">
            <a:avLst/>
          </a:prstGeom>
          <a:ln w="285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parte vive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integrada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regional,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registrando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considerável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mesclagem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perda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elementos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tradicionais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inclusive 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língua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Galvao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1957)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Resíduos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população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indígena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(Ribeiro 1970)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6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00795D-B726-4C07-AE74-B56DD3D19A8F}"/>
              </a:ext>
            </a:extLst>
          </p:cNvPr>
          <p:cNvSpPr txBox="1"/>
          <p:nvPr/>
        </p:nvSpPr>
        <p:spPr>
          <a:xfrm>
            <a:off x="670837" y="364577"/>
            <a:ext cx="65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38FEE4-4D7A-4CC3-AD69-1FD558D09D43}"/>
              </a:ext>
            </a:extLst>
          </p:cNvPr>
          <p:cNvSpPr txBox="1">
            <a:spLocks/>
          </p:cNvSpPr>
          <p:nvPr/>
        </p:nvSpPr>
        <p:spPr>
          <a:xfrm>
            <a:off x="501659" y="1394864"/>
            <a:ext cx="10242541" cy="4536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Esses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foi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designá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-los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simplesmente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índios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eram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caboclos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supunha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serem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descendentes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aldeados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mas que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possuíam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veremos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sinais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externos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reconhecidos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pela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ciência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etnológica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".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apresentam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sob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identidades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mas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reivindicam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ancestralidade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autóctone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manifesta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resultado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recuperações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recriações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étnicas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lhes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permitem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destacarem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mas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indistinta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cultura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nordestina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sertaneja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Arruti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1999).</a:t>
            </a:r>
          </a:p>
        </p:txBody>
      </p:sp>
    </p:spTree>
    <p:extLst>
      <p:ext uri="{BB962C8B-B14F-4D97-AF65-F5344CB8AC3E}">
        <p14:creationId xmlns:p14="http://schemas.microsoft.com/office/powerpoint/2010/main" val="114720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13619" y="128105"/>
            <a:ext cx="686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processo di </a:t>
            </a:r>
            <a:r>
              <a:rPr lang="it-IT" sz="36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endParaRPr lang="it-IT" sz="36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02F070C-5445-4D46-ADE6-E4C0D4E20B7A}"/>
              </a:ext>
            </a:extLst>
          </p:cNvPr>
          <p:cNvSpPr txBox="1">
            <a:spLocks/>
          </p:cNvSpPr>
          <p:nvPr/>
        </p:nvSpPr>
        <p:spPr>
          <a:xfrm>
            <a:off x="235519" y="859700"/>
            <a:ext cx="9886381" cy="51981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</a:t>
            </a:r>
            <a:r>
              <a:rPr lang="en-US" sz="1800" b="1" u="sng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</a:t>
            </a: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(1920-1940) 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 di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precedentemente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esistenti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gruppi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2" fontAlgn="base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Fulni-ô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&gt;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Pankararu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 &gt;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Xukuru-Kariri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//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Kambiwá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(Serra Negra - PE) //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Tuxá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(BA) &gt;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Trucá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(PE). </a:t>
            </a:r>
          </a:p>
          <a:p>
            <a:pPr lvl="1" fontAlgn="base">
              <a:spcBef>
                <a:spcPts val="0"/>
              </a:spcBef>
              <a:spcAft>
                <a:spcPts val="2400"/>
              </a:spcAft>
            </a:pPr>
            <a:r>
              <a:rPr lang="it-IT" sz="1600" b="0" i="0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Permanenza negli antichi territori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i="0" u="sng" strike="noStrike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</a:t>
            </a:r>
            <a:r>
              <a:rPr lang="en-US" sz="1800" b="1" i="0" u="sng" strike="noStrike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u="sng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800" b="1" i="0" u="sng" strike="noStrike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</a:t>
            </a:r>
            <a:r>
              <a:rPr lang="en-US" sz="1800" b="1" i="0" u="sng" strike="noStrike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b="1" i="0" u="sng" strike="noStrike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r>
              <a:rPr lang="en-US" sz="1800" b="1" i="0" u="sng" strike="noStrike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70)</a:t>
            </a:r>
            <a:endParaRPr lang="en-US" sz="1800" b="1" u="sng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volume 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ritmo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necessariamente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vincolate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antichi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stanziamenti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sopra-codificazione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rete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vincolate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costituzione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un campo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Conselho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Missionário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Cimi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Assembléias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autorità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indigene)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Istituzionalizzazione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disciplina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antropologica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endParaRPr lang="en-US" sz="1600" dirty="0">
              <a:solidFill>
                <a:srgbClr val="80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Creazione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istituzioni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governative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non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confessionali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operano</a:t>
            </a:r>
            <a:r>
              <a:rPr lang="en-US" sz="16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</a:t>
            </a:r>
            <a:r>
              <a:rPr lang="en-US" sz="18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</a:t>
            </a:r>
            <a:r>
              <a:rPr lang="en-US" sz="1800" dirty="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64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788D1F-B015-4CE9-AE9C-BB8D6A5E626F}"/>
              </a:ext>
            </a:extLst>
          </p:cNvPr>
          <p:cNvSpPr txBox="1">
            <a:spLocks/>
          </p:cNvSpPr>
          <p:nvPr/>
        </p:nvSpPr>
        <p:spPr>
          <a:xfrm>
            <a:off x="389682" y="1460460"/>
            <a:ext cx="10636880" cy="4470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“É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intervenção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esfera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política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associa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de forma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prescritiva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insofismável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um conjunto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indivíduos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grupos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limites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geográficos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determinados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É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ato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político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constituidor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objetos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étnicos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através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mecanismos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arbitrários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arbitragem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(no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sentido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exteriores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à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população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considerada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resultante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relações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força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entre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diferentes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grupos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integram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Estado) — que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estou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propondo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tomar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fio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condutor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investigação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antropológica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(Pacheco de Oliveira, 1998).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88F45A-FA14-8480-48B0-5BD26823FF46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01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3B872E-918B-4B3B-B25A-0B1994191018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AEA74B-A03C-4CDF-930A-B41AE5DBF7D1}"/>
              </a:ext>
            </a:extLst>
          </p:cNvPr>
          <p:cNvSpPr txBox="1">
            <a:spLocks/>
          </p:cNvSpPr>
          <p:nvPr/>
        </p:nvSpPr>
        <p:spPr>
          <a:xfrm>
            <a:off x="548861" y="1252390"/>
            <a:ext cx="10865093" cy="42198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intesa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coscienza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gruppo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che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trasforma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riorganizzazione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in «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collettività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organizzata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capace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formulare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propria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instituendo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decisionali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rappresentazione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ristrutturando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le sue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» (Oliveira 1998: 56).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Nel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hanno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ruolo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importante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l’ambito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istituzionale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l’ambito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normativo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Implica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: a)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creazione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nuova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socioculturale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stabilendo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etnica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differenziartice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b)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costituzione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politici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specifici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c)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ridefinizione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del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controllo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sul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rielaborazione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passato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0940"/>
      </p:ext>
    </p:extLst>
  </p:cSld>
  <p:clrMapOvr>
    <a:masterClrMapping/>
  </p:clrMapOvr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6308</TotalTime>
  <Words>1276</Words>
  <Application>Microsoft Macintosh PowerPoint</Application>
  <PresentationFormat>Widescreen</PresentationFormat>
  <Paragraphs>127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Georgia</vt:lpstr>
      <vt:lpstr>Tahoma</vt:lpstr>
      <vt:lpstr>20200910_rep_Template2</vt:lpstr>
      <vt:lpstr>     Indios misturados Nordest del Brasile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117</cp:revision>
  <dcterms:created xsi:type="dcterms:W3CDTF">2019-05-28T15:53:33Z</dcterms:created>
  <dcterms:modified xsi:type="dcterms:W3CDTF">2023-10-16T07:33:20Z</dcterms:modified>
</cp:coreProperties>
</file>