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6" r:id="rId4"/>
    <p:sldId id="257" r:id="rId5"/>
    <p:sldId id="259" r:id="rId6"/>
    <p:sldId id="258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3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DF3E-91DB-42AB-9546-EE6F8B62D59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1-8E35-45F2-97C0-EC4E4A5AF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6478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DF3E-91DB-42AB-9546-EE6F8B62D59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1-8E35-45F2-97C0-EC4E4A5AF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83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DF3E-91DB-42AB-9546-EE6F8B62D59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1-8E35-45F2-97C0-EC4E4A5AF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45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DF3E-91DB-42AB-9546-EE6F8B62D59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1-8E35-45F2-97C0-EC4E4A5AF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08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DF3E-91DB-42AB-9546-EE6F8B62D59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1-8E35-45F2-97C0-EC4E4A5AF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379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DF3E-91DB-42AB-9546-EE6F8B62D59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1-8E35-45F2-97C0-EC4E4A5AF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94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DF3E-91DB-42AB-9546-EE6F8B62D59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1-8E35-45F2-97C0-EC4E4A5AF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13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DF3E-91DB-42AB-9546-EE6F8B62D59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1-8E35-45F2-97C0-EC4E4A5AF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91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DF3E-91DB-42AB-9546-EE6F8B62D59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1-8E35-45F2-97C0-EC4E4A5AF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481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DF3E-91DB-42AB-9546-EE6F8B62D59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1-8E35-45F2-97C0-EC4E4A5AF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62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DF3E-91DB-42AB-9546-EE6F8B62D59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1-8E35-45F2-97C0-EC4E4A5AF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4321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5DF3E-91DB-42AB-9546-EE6F8B62D59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08781-8E35-45F2-97C0-EC4E4A5AF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728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4365" y="2016505"/>
            <a:ext cx="11123270" cy="1965431"/>
          </a:xfrm>
          <a:prstGeom prst="rect">
            <a:avLst/>
          </a:prstGeom>
          <a:solidFill>
            <a:srgbClr val="D25D67"/>
          </a:solidFill>
          <a:ln>
            <a:solidFill>
              <a:srgbClr val="D25D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Storia dell’impresa e del lavoro</a:t>
            </a:r>
            <a:endParaRPr lang="it-IT" sz="48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4536719"/>
            <a:ext cx="12182818" cy="871169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Stefano Musso</a:t>
            </a:r>
            <a:endParaRPr lang="it-IT" sz="2800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000" i="1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A0089A-9769-814E-A328-19604BBB2621}"/>
              </a:ext>
            </a:extLst>
          </p:cNvPr>
          <p:cNvSpPr txBox="1"/>
          <p:nvPr/>
        </p:nvSpPr>
        <p:spPr>
          <a:xfrm>
            <a:off x="1886672" y="544011"/>
            <a:ext cx="8194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/>
              <a:t>      Università degli Studi di Torino</a:t>
            </a:r>
          </a:p>
        </p:txBody>
      </p:sp>
    </p:spTree>
    <p:extLst>
      <p:ext uri="{BB962C8B-B14F-4D97-AF65-F5344CB8AC3E}">
        <p14:creationId xmlns:p14="http://schemas.microsoft.com/office/powerpoint/2010/main" val="1580338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38CB68-DA09-9C44-9E5E-49B333A01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000" dirty="0"/>
              <a:t>                  Il Liberalismo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B02CC3E-DF50-1B40-BC9B-1CDDA01647AC}"/>
              </a:ext>
            </a:extLst>
          </p:cNvPr>
          <p:cNvSpPr txBox="1"/>
          <p:nvPr/>
        </p:nvSpPr>
        <p:spPr>
          <a:xfrm>
            <a:off x="4767943" y="4746171"/>
            <a:ext cx="3151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Università degli Studi di Torino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6CDEF22-2DFF-6C46-95CB-587CFE1DEEA9}"/>
              </a:ext>
            </a:extLst>
          </p:cNvPr>
          <p:cNvSpPr txBox="1"/>
          <p:nvPr/>
        </p:nvSpPr>
        <p:spPr>
          <a:xfrm>
            <a:off x="5366657" y="5519057"/>
            <a:ext cx="157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Stefano Musso</a:t>
            </a:r>
          </a:p>
        </p:txBody>
      </p:sp>
    </p:spTree>
    <p:extLst>
      <p:ext uri="{BB962C8B-B14F-4D97-AF65-F5344CB8AC3E}">
        <p14:creationId xmlns:p14="http://schemas.microsoft.com/office/powerpoint/2010/main" val="63876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71790"/>
            <a:ext cx="8147222" cy="731151"/>
          </a:xfrm>
        </p:spPr>
        <p:txBody>
          <a:bodyPr>
            <a:normAutofit fontScale="90000"/>
          </a:bodyPr>
          <a:lstStyle/>
          <a:p>
            <a:r>
              <a:rPr lang="it-IT" dirty="0"/>
              <a:t>LIBERALISMO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6249" y="1902941"/>
            <a:ext cx="9819502" cy="4020064"/>
          </a:xfrm>
        </p:spPr>
        <p:txBody>
          <a:bodyPr>
            <a:normAutofit lnSpcReduction="10000"/>
          </a:bodyPr>
          <a:lstStyle/>
          <a:p>
            <a:r>
              <a:rPr lang="it-IT" dirty="0"/>
              <a:t>INDIVIDUALISMO PROPRIETARIO</a:t>
            </a:r>
          </a:p>
          <a:p>
            <a:r>
              <a:rPr lang="it-IT" dirty="0"/>
              <a:t>DIRITTI CIVILI (</a:t>
            </a:r>
            <a:r>
              <a:rPr lang="it-IT" dirty="0" err="1"/>
              <a:t>Habeas</a:t>
            </a:r>
            <a:r>
              <a:rPr lang="it-IT" dirty="0"/>
              <a:t> corpus)</a:t>
            </a:r>
          </a:p>
          <a:p>
            <a:r>
              <a:rPr lang="it-IT" dirty="0"/>
              <a:t>PROPRIETA’ PRIVATA No </a:t>
            </a:r>
            <a:r>
              <a:rPr lang="it-IT" dirty="0" err="1"/>
              <a:t>taxation</a:t>
            </a:r>
            <a:r>
              <a:rPr lang="it-IT" dirty="0"/>
              <a:t>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representation</a:t>
            </a:r>
            <a:r>
              <a:rPr lang="it-IT" dirty="0"/>
              <a:t>)</a:t>
            </a:r>
          </a:p>
          <a:p>
            <a:r>
              <a:rPr lang="it-IT" dirty="0"/>
              <a:t>LIBERO MERCATO</a:t>
            </a:r>
          </a:p>
          <a:p>
            <a:r>
              <a:rPr lang="it-IT" dirty="0"/>
              <a:t>LIBERA CONCORRENZA (no coalizioni) </a:t>
            </a:r>
          </a:p>
          <a:p>
            <a:r>
              <a:rPr lang="it-IT" dirty="0"/>
              <a:t>LEGGE DELLA DOMANDA E DELL’OFFERTA (</a:t>
            </a:r>
            <a:r>
              <a:rPr lang="it-IT" sz="2000" dirty="0"/>
              <a:t>LIBERO GIOCO DELLA DOMANDA E DELL’OFFERTA</a:t>
            </a:r>
            <a:r>
              <a:rPr lang="it-IT" dirty="0"/>
              <a:t>)</a:t>
            </a:r>
          </a:p>
          <a:p>
            <a:r>
              <a:rPr lang="it-IT" dirty="0"/>
              <a:t>MERCATO AUTOREGOLATO (migliore possibile utilizzazione dei fattori della produzione – terra capitale lavoro)</a:t>
            </a:r>
          </a:p>
          <a:p>
            <a:r>
              <a:rPr lang="it-IT" dirty="0"/>
              <a:t>STATO MINIMO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2813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LIBERALISMO E DIRITTI POLITICI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CRITERI PER IL DIRITTO DI VOTO, loro evoluzione storica in Italia: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CENSO   1861 vota il 2% della popolazione</a:t>
            </a:r>
          </a:p>
          <a:p>
            <a:pPr marL="0" indent="0">
              <a:buNone/>
            </a:pPr>
            <a:r>
              <a:rPr lang="it-IT" dirty="0"/>
              <a:t>ISTRUZIONE (ALFABETISMO) 1882 vota il 7% della popolazione</a:t>
            </a:r>
          </a:p>
          <a:p>
            <a:pPr marL="0" indent="0">
              <a:buNone/>
            </a:pPr>
            <a:r>
              <a:rPr lang="it-IT" dirty="0"/>
              <a:t>UNIVERSALE MASCHILE  1912 vota il 23%</a:t>
            </a:r>
          </a:p>
          <a:p>
            <a:pPr marL="0" indent="0">
              <a:buNone/>
            </a:pPr>
            <a:r>
              <a:rPr lang="it-IT" dirty="0"/>
              <a:t>UNIVERSALE  1946 per la prima volta votano le donne</a:t>
            </a:r>
          </a:p>
        </p:txBody>
      </p:sp>
    </p:spTree>
    <p:extLst>
      <p:ext uri="{BB962C8B-B14F-4D97-AF65-F5344CB8AC3E}">
        <p14:creationId xmlns:p14="http://schemas.microsoft.com/office/powerpoint/2010/main" val="352996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LIBERALISMO E ISTITUZIONI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PRINCIPIO DELLA SEPARAZIONE DEI POTERI (legislativo - parlamento, esecutivo-governo, giudiziario-magistratura)</a:t>
            </a:r>
          </a:p>
          <a:p>
            <a:r>
              <a:rPr lang="it-IT" dirty="0"/>
              <a:t>Quali equilibri tra legislativo ed esecutivo?</a:t>
            </a:r>
          </a:p>
          <a:p>
            <a:r>
              <a:rPr lang="it-IT" dirty="0"/>
              <a:t>Inghilterra: il governo è in carica in quanto sostenuto dalla maggioranza del parlamento</a:t>
            </a:r>
          </a:p>
          <a:p>
            <a:r>
              <a:rPr lang="it-IT" dirty="0"/>
              <a:t>Germania guglielmina: il governo è in carica in quanto gode della fiducia del sovrano (capo dello Stato)</a:t>
            </a:r>
          </a:p>
          <a:p>
            <a:r>
              <a:rPr lang="it-IT" dirty="0"/>
              <a:t>Italia liberale– Statuto Albertino 1848: lo Statuto prevede il modello tedesco ma nella prassi vige il modello inglese </a:t>
            </a:r>
          </a:p>
        </p:txBody>
      </p:sp>
    </p:spTree>
    <p:extLst>
      <p:ext uri="{BB962C8B-B14F-4D97-AF65-F5344CB8AC3E}">
        <p14:creationId xmlns:p14="http://schemas.microsoft.com/office/powerpoint/2010/main" val="2259637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LIBERISMO E PROTEZIONISMO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Liberoscambio</a:t>
            </a:r>
            <a:r>
              <a:rPr lang="it-IT" dirty="0"/>
              <a:t> (David Ricardo: teoria dei costi comparati)</a:t>
            </a:r>
          </a:p>
          <a:p>
            <a:r>
              <a:rPr lang="it-IT" dirty="0"/>
              <a:t>Protezione della produzione nazionale (tariffe doganali)</a:t>
            </a:r>
          </a:p>
          <a:p>
            <a:r>
              <a:rPr lang="it-IT" dirty="0"/>
              <a:t>Alternarsi di periodi nei quali prevalgono politiche liberiste e protezioniste</a:t>
            </a:r>
          </a:p>
          <a:p>
            <a:r>
              <a:rPr lang="it-IT" dirty="0"/>
              <a:t>Protezioni differenziate per settori merceologici e per paesi </a:t>
            </a:r>
          </a:p>
          <a:p>
            <a:r>
              <a:rPr lang="it-IT" dirty="0"/>
              <a:t>Protezioni limitate da accordi bilaterali con concessioni di condizioni di miglior favore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937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STATI LIBERALI E PROTEZIONISMO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Friedrich List, </a:t>
            </a:r>
            <a:r>
              <a:rPr lang="de-DE" dirty="0" err="1"/>
              <a:t>economista</a:t>
            </a:r>
            <a:r>
              <a:rPr lang="de-DE" dirty="0"/>
              <a:t> </a:t>
            </a:r>
            <a:r>
              <a:rPr lang="de-DE" dirty="0" err="1"/>
              <a:t>tedesco</a:t>
            </a:r>
            <a:r>
              <a:rPr lang="de-DE" dirty="0"/>
              <a:t>  </a:t>
            </a:r>
            <a:r>
              <a:rPr lang="de-DE" dirty="0" err="1"/>
              <a:t>promotore</a:t>
            </a:r>
            <a:r>
              <a:rPr lang="de-DE" dirty="0"/>
              <a:t> </a:t>
            </a:r>
            <a:r>
              <a:rPr lang="de-DE" dirty="0" err="1"/>
              <a:t>dello</a:t>
            </a:r>
            <a:r>
              <a:rPr lang="de-DE" dirty="0"/>
              <a:t> ZOLLVEREIN </a:t>
            </a:r>
            <a:r>
              <a:rPr lang="de-DE" dirty="0" err="1"/>
              <a:t>tedesco</a:t>
            </a:r>
            <a:r>
              <a:rPr lang="de-DE" dirty="0"/>
              <a:t> (1834) </a:t>
            </a:r>
            <a:r>
              <a:rPr lang="de-DE" dirty="0" err="1"/>
              <a:t>giustifica</a:t>
            </a:r>
            <a:r>
              <a:rPr lang="de-DE" dirty="0"/>
              <a:t> </a:t>
            </a:r>
            <a:r>
              <a:rPr lang="de-DE" dirty="0" err="1"/>
              <a:t>il</a:t>
            </a:r>
            <a:r>
              <a:rPr lang="de-DE" dirty="0"/>
              <a:t> </a:t>
            </a:r>
            <a:r>
              <a:rPr lang="de-DE" dirty="0" err="1"/>
              <a:t>protezionismo</a:t>
            </a:r>
            <a:r>
              <a:rPr lang="de-DE" dirty="0"/>
              <a:t> </a:t>
            </a:r>
            <a:r>
              <a:rPr lang="de-DE" dirty="0" err="1"/>
              <a:t>nella</a:t>
            </a:r>
            <a:r>
              <a:rPr lang="de-DE" dirty="0"/>
              <a:t> </a:t>
            </a:r>
            <a:r>
              <a:rPr lang="de-DE" dirty="0" err="1"/>
              <a:t>sua</a:t>
            </a:r>
            <a:r>
              <a:rPr lang="de-DE" dirty="0"/>
              <a:t> </a:t>
            </a:r>
            <a:r>
              <a:rPr lang="de-DE" dirty="0" err="1"/>
              <a:t>opera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i="1" dirty="0"/>
              <a:t>   Das nationale System der politischen Ökonomie</a:t>
            </a:r>
            <a:r>
              <a:rPr lang="de-DE" dirty="0"/>
              <a:t> (1841)</a:t>
            </a:r>
          </a:p>
          <a:p>
            <a:pPr marL="0" indent="0">
              <a:buNone/>
            </a:pPr>
            <a:r>
              <a:rPr lang="de-DE" dirty="0"/>
              <a:t>I </a:t>
            </a:r>
            <a:r>
              <a:rPr lang="de-DE" dirty="0" err="1"/>
              <a:t>paesi</a:t>
            </a:r>
            <a:r>
              <a:rPr lang="de-DE" dirty="0"/>
              <a:t> </a:t>
            </a:r>
            <a:r>
              <a:rPr lang="de-DE" dirty="0" err="1"/>
              <a:t>il</a:t>
            </a:r>
            <a:r>
              <a:rPr lang="de-DE" dirty="0"/>
              <a:t> </a:t>
            </a:r>
            <a:r>
              <a:rPr lang="de-DE" dirty="0" err="1"/>
              <a:t>cui</a:t>
            </a:r>
            <a:r>
              <a:rPr lang="de-DE" dirty="0"/>
              <a:t> </a:t>
            </a:r>
            <a:r>
              <a:rPr lang="de-DE" dirty="0" err="1"/>
              <a:t>apparato</a:t>
            </a:r>
            <a:r>
              <a:rPr lang="de-DE" dirty="0"/>
              <a:t> </a:t>
            </a:r>
            <a:r>
              <a:rPr lang="de-DE" dirty="0" err="1"/>
              <a:t>economico-industriale</a:t>
            </a:r>
            <a:r>
              <a:rPr lang="de-DE" dirty="0"/>
              <a:t> </a:t>
            </a:r>
            <a:r>
              <a:rPr lang="de-DE" dirty="0" err="1"/>
              <a:t>presenta</a:t>
            </a:r>
            <a:r>
              <a:rPr lang="de-DE" dirty="0"/>
              <a:t> </a:t>
            </a:r>
            <a:r>
              <a:rPr lang="de-DE" dirty="0" err="1"/>
              <a:t>un</a:t>
            </a:r>
            <a:r>
              <a:rPr lang="de-DE" dirty="0"/>
              <a:t> </a:t>
            </a:r>
            <a:r>
              <a:rPr lang="de-DE" dirty="0" err="1"/>
              <a:t>ritardo</a:t>
            </a:r>
            <a:r>
              <a:rPr lang="de-DE" dirty="0"/>
              <a:t> di </a:t>
            </a:r>
            <a:r>
              <a:rPr lang="de-DE" dirty="0" err="1"/>
              <a:t>sviluppo</a:t>
            </a:r>
            <a:r>
              <a:rPr lang="de-DE" dirty="0"/>
              <a:t> non </a:t>
            </a:r>
            <a:r>
              <a:rPr lang="de-DE" dirty="0" err="1"/>
              <a:t>eccessivo</a:t>
            </a:r>
            <a:r>
              <a:rPr lang="de-DE" dirty="0"/>
              <a:t> in </a:t>
            </a:r>
            <a:r>
              <a:rPr lang="de-DE" dirty="0" err="1"/>
              <a:t>confronto</a:t>
            </a:r>
            <a:r>
              <a:rPr lang="de-DE" dirty="0"/>
              <a:t> a </a:t>
            </a:r>
            <a:r>
              <a:rPr lang="de-DE" dirty="0" err="1"/>
              <a:t>paesi</a:t>
            </a:r>
            <a:r>
              <a:rPr lang="de-DE" dirty="0"/>
              <a:t> più </a:t>
            </a:r>
            <a:r>
              <a:rPr lang="de-DE" dirty="0" err="1"/>
              <a:t>avanzati</a:t>
            </a:r>
            <a:r>
              <a:rPr lang="de-DE" dirty="0"/>
              <a:t> </a:t>
            </a:r>
            <a:r>
              <a:rPr lang="de-DE" dirty="0" err="1"/>
              <a:t>fanno</a:t>
            </a:r>
            <a:r>
              <a:rPr lang="de-DE" dirty="0"/>
              <a:t> </a:t>
            </a:r>
            <a:r>
              <a:rPr lang="de-DE" dirty="0" err="1"/>
              <a:t>bene</a:t>
            </a:r>
            <a:r>
              <a:rPr lang="de-DE" dirty="0"/>
              <a:t> a </a:t>
            </a:r>
            <a:r>
              <a:rPr lang="de-DE" dirty="0" err="1"/>
              <a:t>proteggere</a:t>
            </a:r>
            <a:r>
              <a:rPr lang="de-DE" dirty="0"/>
              <a:t> la </a:t>
            </a:r>
            <a:r>
              <a:rPr lang="de-DE" dirty="0" err="1"/>
              <a:t>loro</a:t>
            </a:r>
            <a:r>
              <a:rPr lang="de-DE" dirty="0"/>
              <a:t> </a:t>
            </a:r>
            <a:r>
              <a:rPr lang="de-DE" dirty="0" err="1"/>
              <a:t>industria</a:t>
            </a:r>
            <a:r>
              <a:rPr lang="de-DE" dirty="0"/>
              <a:t> per </a:t>
            </a:r>
            <a:r>
              <a:rPr lang="de-DE" dirty="0" err="1"/>
              <a:t>il</a:t>
            </a:r>
            <a:r>
              <a:rPr lang="de-DE" dirty="0"/>
              <a:t> tempo </a:t>
            </a:r>
            <a:r>
              <a:rPr lang="de-DE" dirty="0" err="1"/>
              <a:t>necessario</a:t>
            </a:r>
            <a:r>
              <a:rPr lang="de-DE" dirty="0"/>
              <a:t> a </a:t>
            </a:r>
            <a:r>
              <a:rPr lang="de-DE" dirty="0" err="1"/>
              <a:t>rafforzarla</a:t>
            </a:r>
            <a:r>
              <a:rPr lang="de-DE" dirty="0"/>
              <a:t> e a </a:t>
            </a:r>
            <a:r>
              <a:rPr lang="de-DE" dirty="0" err="1"/>
              <a:t>metterla</a:t>
            </a:r>
            <a:r>
              <a:rPr lang="de-DE" dirty="0"/>
              <a:t> alla pari.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4858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LIBERALISMO E ORGANIZZAZIONI DEGLI INTERESSI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principio della LIBERA CONCORRENZA porta a proibire le organizzazioni degli interessi </a:t>
            </a:r>
          </a:p>
          <a:p>
            <a:r>
              <a:rPr lang="it-IT" dirty="0"/>
              <a:t>Contro i «patti di sindacato», ovvero gli accordi tra venditori di una merce per tenerne «artificialmente alto» il prezzo, sono illeciti (trust, cartelli, sindacati)</a:t>
            </a:r>
          </a:p>
          <a:p>
            <a:pPr marL="0" indent="0">
              <a:buNone/>
            </a:pPr>
            <a:r>
              <a:rPr lang="it-IT" dirty="0"/>
              <a:t>   Legge Le </a:t>
            </a:r>
            <a:r>
              <a:rPr lang="it-IT" dirty="0" err="1"/>
              <a:t>Chapelier</a:t>
            </a:r>
            <a:r>
              <a:rPr lang="it-IT" dirty="0"/>
              <a:t> in Francia (1791): illegali le coalizioni di lavoratori       a tutela dei salari e lo sciopero</a:t>
            </a:r>
          </a:p>
          <a:p>
            <a:pPr marL="0" indent="0">
              <a:buNone/>
            </a:pPr>
            <a:r>
              <a:rPr lang="it-IT" i="1" dirty="0"/>
              <a:t>   Combination </a:t>
            </a:r>
            <a:r>
              <a:rPr lang="it-IT" i="1" dirty="0" err="1"/>
              <a:t>Acts</a:t>
            </a:r>
            <a:r>
              <a:rPr lang="it-IT" i="1" dirty="0"/>
              <a:t> </a:t>
            </a:r>
            <a:r>
              <a:rPr lang="it-IT" dirty="0"/>
              <a:t>in Inghilterra (1799 e 1800): fuori legge le associazioni dei lavoratori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246537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STATI LIBERALI E SINDACATI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Inghilterra </a:t>
            </a:r>
            <a:r>
              <a:rPr lang="it-IT" i="1" dirty="0"/>
              <a:t>- Combination </a:t>
            </a:r>
            <a:r>
              <a:rPr lang="it-IT" i="1" dirty="0" err="1"/>
              <a:t>Acts</a:t>
            </a:r>
            <a:r>
              <a:rPr lang="it-IT" i="1" dirty="0"/>
              <a:t> </a:t>
            </a:r>
            <a:r>
              <a:rPr lang="it-IT" dirty="0"/>
              <a:t>aboliti nel 1824-25</a:t>
            </a:r>
          </a:p>
          <a:p>
            <a:r>
              <a:rPr lang="it-IT" dirty="0"/>
              <a:t>Francia 1864 – </a:t>
            </a:r>
            <a:r>
              <a:rPr lang="it-IT"/>
              <a:t>due leggi </a:t>
            </a:r>
            <a:r>
              <a:rPr lang="it-IT" dirty="0"/>
              <a:t>depenalizzano lo sciopero e consentono le associazioni di lavoratori</a:t>
            </a:r>
          </a:p>
          <a:p>
            <a:r>
              <a:rPr lang="it-IT" dirty="0"/>
              <a:t>Italia 1890 – il Codice Zanardelli depenalizza lo sciopero e le associazioni di lavoratori</a:t>
            </a:r>
          </a:p>
          <a:p>
            <a:r>
              <a:rPr lang="it-IT" dirty="0"/>
              <a:t>In Italia a inizio Novecento Luigi Einaudi giustifica le coalizioni di lavoratori: il lavoratore disoccupato è parte debole in confronto al datore di lavoro e il suo stato di necessità non lo rende davvero libero, come venditore di forza lavoro, nella scelta di accettare il contratto di lavoro individuale proposto dall’imprenditore. Per riequilibrare le forze è ammissibile che i lavoratori si coalizzino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5808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521</Words>
  <Application>Microsoft Macintosh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                  Il Liberalismo</vt:lpstr>
      <vt:lpstr>LIBERALISMO</vt:lpstr>
      <vt:lpstr>LIBERALISMO E DIRITTI POLITICI</vt:lpstr>
      <vt:lpstr>LIBERALISMO E ISTITUZIONI</vt:lpstr>
      <vt:lpstr>LIBERISMO E PROTEZIONISMO</vt:lpstr>
      <vt:lpstr>STATI LIBERALI E PROTEZIONISMO</vt:lpstr>
      <vt:lpstr>LIBERALISMO E ORGANIZZAZIONI DEGLI INTERESSI</vt:lpstr>
      <vt:lpstr>STATI LIBERALI E SINDACATI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LIBERALISMO</dc:title>
  <dc:creator>Stefano Musso</dc:creator>
  <cp:lastModifiedBy>Microsoft Office User</cp:lastModifiedBy>
  <cp:revision>22</cp:revision>
  <dcterms:created xsi:type="dcterms:W3CDTF">2016-09-26T10:09:03Z</dcterms:created>
  <dcterms:modified xsi:type="dcterms:W3CDTF">2021-02-09T08:15:29Z</dcterms:modified>
</cp:coreProperties>
</file>