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4" r:id="rId3"/>
    <p:sldId id="261" r:id="rId4"/>
    <p:sldId id="262" r:id="rId5"/>
    <p:sldId id="263" r:id="rId6"/>
    <p:sldId id="259" r:id="rId7"/>
    <p:sldId id="260" r:id="rId8"/>
    <p:sldId id="265" r:id="rId9"/>
    <p:sldId id="266" r:id="rId10"/>
    <p:sldId id="267"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CF42"/>
    <a:srgbClr val="E5454B"/>
    <a:srgbClr val="00622A"/>
    <a:srgbClr val="86603F"/>
    <a:srgbClr val="DE5F9B"/>
    <a:srgbClr val="FFD50C"/>
    <a:srgbClr val="EE7272"/>
    <a:srgbClr val="E3333D"/>
    <a:srgbClr val="5B5A5A"/>
    <a:srgbClr val="80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40" autoAdjust="0"/>
    <p:restoredTop sz="95473" autoAdjust="0"/>
  </p:normalViewPr>
  <p:slideViewPr>
    <p:cSldViewPr snapToGrid="0">
      <p:cViewPr varScale="1">
        <p:scale>
          <a:sx n="109" d="100"/>
          <a:sy n="109" d="100"/>
        </p:scale>
        <p:origin x="552" y="10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401041-00F3-4AA7-9215-0A5E7A7DD234}" type="datetimeFigureOut">
              <a:rPr lang="it-IT" smtClean="0"/>
              <a:t>23/09/2020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80A9B7-C3E5-48B7-B2D7-26B0BC68D6D9}" type="slidenum">
              <a:rPr lang="it-IT" smtClean="0"/>
              <a:t>‹N›</a:t>
            </a:fld>
            <a:endParaRPr lang="it-IT"/>
          </a:p>
        </p:txBody>
      </p:sp>
    </p:spTree>
    <p:extLst>
      <p:ext uri="{BB962C8B-B14F-4D97-AF65-F5344CB8AC3E}">
        <p14:creationId xmlns:p14="http://schemas.microsoft.com/office/powerpoint/2010/main" val="276462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2C9D2087-53D3-BF40-B6C5-EAEB054420C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p:cNvSpPr>
            <a:spLocks noGrp="1" noChangeAspect="1"/>
          </p:cNvSpPr>
          <p:nvPr>
            <p:ph type="ctrTitle"/>
          </p:nvPr>
        </p:nvSpPr>
        <p:spPr>
          <a:xfrm>
            <a:off x="1524000" y="1122363"/>
            <a:ext cx="9144000" cy="2387600"/>
          </a:xfrm>
        </p:spPr>
        <p:txBody>
          <a:bodyPr anchor="b"/>
          <a:lstStyle>
            <a:lvl1pPr algn="ctr">
              <a:defRPr sz="6000"/>
            </a:lvl1pPr>
          </a:lstStyle>
          <a:p>
            <a:r>
              <a:rPr lang="it-IT" dirty="0"/>
              <a:t>Fare clic per modificare lo stile del titolo</a:t>
            </a:r>
          </a:p>
        </p:txBody>
      </p:sp>
      <p:sp>
        <p:nvSpPr>
          <p:cNvPr id="3" name="Sottotitolo 2"/>
          <p:cNvSpPr>
            <a:spLocks noGrp="1"/>
          </p:cNvSpPr>
          <p:nvPr>
            <p:ph type="subTitle" idx="1"/>
          </p:nvPr>
        </p:nvSpPr>
        <p:spPr>
          <a:xfrm>
            <a:off x="1768000" y="359681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p:cNvSpPr>
            <a:spLocks noGrp="1"/>
          </p:cNvSpPr>
          <p:nvPr>
            <p:ph type="dt" sz="half" idx="10"/>
          </p:nvPr>
        </p:nvSpPr>
        <p:spPr>
          <a:xfrm flipH="1">
            <a:off x="-340948" y="6485360"/>
            <a:ext cx="1683350" cy="224057"/>
          </a:xfrm>
        </p:spPr>
        <p:txBody>
          <a:bodyPr/>
          <a:lstStyle/>
          <a:p>
            <a:fld id="{51541A12-46E9-4A3F-B36A-FAD7D0A3C1CF}" type="datetime1">
              <a:rPr lang="it-IT" smtClean="0"/>
              <a:t>23/09/2020</a:t>
            </a:fld>
            <a:endParaRPr lang="it-IT"/>
          </a:p>
        </p:txBody>
      </p:sp>
      <p:pic>
        <p:nvPicPr>
          <p:cNvPr id="10" name="Immagine 9">
            <a:extLst>
              <a:ext uri="{FF2B5EF4-FFF2-40B4-BE49-F238E27FC236}">
                <a16:creationId xmlns:a16="http://schemas.microsoft.com/office/drawing/2014/main" id="{405C6F64-3921-C34E-959F-601BF7932FA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53169" y="211756"/>
            <a:ext cx="2685662" cy="1104740"/>
          </a:xfrm>
          <a:prstGeom prst="rect">
            <a:avLst/>
          </a:prstGeom>
        </p:spPr>
      </p:pic>
    </p:spTree>
    <p:extLst>
      <p:ext uri="{BB962C8B-B14F-4D97-AF65-F5344CB8AC3E}">
        <p14:creationId xmlns:p14="http://schemas.microsoft.com/office/powerpoint/2010/main" val="361651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CC645AEF-268B-496A-B418-DC856C112DDA}" type="datetime1">
              <a:rPr lang="it-IT" smtClean="0"/>
              <a:t>23/09/2020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a:t>Antropologia del Mediterraneo</a:t>
            </a:r>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id="{7D866379-DDF8-1445-94E1-35E78CD48637}"/>
              </a:ext>
            </a:extLst>
          </p:cNvPr>
          <p:cNvSpPr/>
          <p:nvPr userDrawn="1"/>
        </p:nvSpPr>
        <p:spPr>
          <a:xfrm>
            <a:off x="0" y="5563402"/>
            <a:ext cx="12192000" cy="1294598"/>
          </a:xfrm>
          <a:prstGeom prst="rect">
            <a:avLst/>
          </a:prstGeom>
          <a:solidFill>
            <a:srgbClr val="DE5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10587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A93078C8-9F61-4270-865C-545DC3EAB4CB}" type="datetime1">
              <a:rPr lang="it-IT" smtClean="0"/>
              <a:t>23/09/2020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a:t>Antropologia del Mediterraneo</a:t>
            </a:r>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id="{7D866379-DDF8-1445-94E1-35E78CD48637}"/>
              </a:ext>
            </a:extLst>
          </p:cNvPr>
          <p:cNvSpPr/>
          <p:nvPr userDrawn="1"/>
        </p:nvSpPr>
        <p:spPr>
          <a:xfrm>
            <a:off x="0" y="5563402"/>
            <a:ext cx="12192000" cy="1294598"/>
          </a:xfrm>
          <a:prstGeom prst="rect">
            <a:avLst/>
          </a:prstGeom>
          <a:solidFill>
            <a:srgbClr val="8660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88257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2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CA1C6008-06C0-48EF-92AD-2D8BE980B3E3}" type="datetime1">
              <a:rPr lang="it-IT" smtClean="0"/>
              <a:t>23/09/2020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a:t>Antropologia del Mediterraneo</a:t>
            </a:r>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id="{7D866379-DDF8-1445-94E1-35E78CD48637}"/>
              </a:ext>
            </a:extLst>
          </p:cNvPr>
          <p:cNvSpPr/>
          <p:nvPr userDrawn="1"/>
        </p:nvSpPr>
        <p:spPr>
          <a:xfrm>
            <a:off x="0" y="5563402"/>
            <a:ext cx="12192000" cy="1294598"/>
          </a:xfrm>
          <a:prstGeom prst="rect">
            <a:avLst/>
          </a:prstGeom>
          <a:solidFill>
            <a:srgbClr val="0062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89879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3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5E9F6806-5766-427D-AFC0-3C50D496BE5C}" type="datetime1">
              <a:rPr lang="it-IT" smtClean="0"/>
              <a:t>23/09/2020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a:t>Antropologia del Mediterraneo</a:t>
            </a:r>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id="{7D866379-DDF8-1445-94E1-35E78CD48637}"/>
              </a:ext>
            </a:extLst>
          </p:cNvPr>
          <p:cNvSpPr/>
          <p:nvPr userDrawn="1"/>
        </p:nvSpPr>
        <p:spPr>
          <a:xfrm>
            <a:off x="0" y="5563402"/>
            <a:ext cx="12192000" cy="1294598"/>
          </a:xfrm>
          <a:prstGeom prst="rect">
            <a:avLst/>
          </a:prstGeom>
          <a:solidFill>
            <a:srgbClr val="E54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16402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4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BD2F5C41-928C-465E-928F-4A30B291D5FE}" type="datetime1">
              <a:rPr lang="it-IT" smtClean="0"/>
              <a:t>23/09/2020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a:t>Antropologia del Mediterraneo</a:t>
            </a:r>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id="{7D866379-DDF8-1445-94E1-35E78CD48637}"/>
              </a:ext>
            </a:extLst>
          </p:cNvPr>
          <p:cNvSpPr/>
          <p:nvPr userDrawn="1"/>
        </p:nvSpPr>
        <p:spPr>
          <a:xfrm>
            <a:off x="0" y="5563402"/>
            <a:ext cx="12192000" cy="1294598"/>
          </a:xfrm>
          <a:prstGeom prst="rect">
            <a:avLst/>
          </a:prstGeom>
          <a:solidFill>
            <a:srgbClr val="BECF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490792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474C0-EF0B-40BA-B7B5-0B45272EA818}" type="datetime1">
              <a:rPr lang="it-IT" smtClean="0"/>
              <a:t>23/09/2020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Antropologia del Mediterraneo</a:t>
            </a: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FD0DC9-7625-4210-859B-42F81EE27038}" type="slidenum">
              <a:rPr lang="it-IT" smtClean="0"/>
              <a:t>‹N›</a:t>
            </a:fld>
            <a:endParaRPr lang="it-IT"/>
          </a:p>
        </p:txBody>
      </p:sp>
    </p:spTree>
    <p:extLst>
      <p:ext uri="{BB962C8B-B14F-4D97-AF65-F5344CB8AC3E}">
        <p14:creationId xmlns:p14="http://schemas.microsoft.com/office/powerpoint/2010/main" val="3495950269"/>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 id="2147483657" r:id="rId4"/>
    <p:sldLayoutId id="2147483658" r:id="rId5"/>
    <p:sldLayoutId id="2147483659" r:id="rId6"/>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868213"/>
            <a:ext cx="12192000" cy="1389506"/>
          </a:xfrm>
        </p:spPr>
        <p:txBody>
          <a:bodyPr>
            <a:normAutofit/>
          </a:bodyPr>
          <a:lstStyle/>
          <a:p>
            <a:r>
              <a:rPr lang="it-IT" sz="3600" b="1" dirty="0">
                <a:latin typeface="Tahoma" panose="020B0604030504040204" pitchFamily="34" charset="0"/>
                <a:ea typeface="Tahoma" panose="020B0604030504040204" pitchFamily="34" charset="0"/>
                <a:cs typeface="Tahoma" panose="020B0604030504040204" pitchFamily="34" charset="0"/>
              </a:rPr>
              <a:t>Antropologia del Mediterraneo</a:t>
            </a:r>
          </a:p>
        </p:txBody>
      </p:sp>
      <p:sp>
        <p:nvSpPr>
          <p:cNvPr id="3" name="Sottotitolo 2"/>
          <p:cNvSpPr>
            <a:spLocks noGrp="1"/>
          </p:cNvSpPr>
          <p:nvPr>
            <p:ph type="subTitle" idx="1"/>
          </p:nvPr>
        </p:nvSpPr>
        <p:spPr>
          <a:xfrm>
            <a:off x="0" y="2301007"/>
            <a:ext cx="12182818" cy="1655762"/>
          </a:xfrm>
        </p:spPr>
        <p:txBody>
          <a:bodyPr>
            <a:normAutofit/>
          </a:bodyPr>
          <a:lstStyle/>
          <a:p>
            <a:r>
              <a:rPr lang="it-IT" sz="2800" dirty="0">
                <a:latin typeface="Tahoma" panose="020B0604030504040204" pitchFamily="34" charset="0"/>
                <a:ea typeface="Tahoma" panose="020B0604030504040204" pitchFamily="34" charset="0"/>
                <a:cs typeface="Tahoma" panose="020B0604030504040204" pitchFamily="34" charset="0"/>
              </a:rPr>
              <a:t>Proff. Paola Sacchi e Pier Paolo </a:t>
            </a:r>
            <a:r>
              <a:rPr lang="it-IT" sz="2800" dirty="0" err="1">
                <a:latin typeface="Tahoma" panose="020B0604030504040204" pitchFamily="34" charset="0"/>
                <a:ea typeface="Tahoma" panose="020B0604030504040204" pitchFamily="34" charset="0"/>
                <a:cs typeface="Tahoma" panose="020B0604030504040204" pitchFamily="34" charset="0"/>
              </a:rPr>
              <a:t>Viazzo</a:t>
            </a:r>
            <a:endParaRPr lang="it-IT" sz="2800" dirty="0">
              <a:latin typeface="Tahoma" panose="020B0604030504040204" pitchFamily="34" charset="0"/>
              <a:ea typeface="Tahoma" panose="020B0604030504040204" pitchFamily="34" charset="0"/>
              <a:cs typeface="Tahoma" panose="020B0604030504040204" pitchFamily="34" charset="0"/>
            </a:endParaRPr>
          </a:p>
        </p:txBody>
      </p:sp>
      <p:sp>
        <p:nvSpPr>
          <p:cNvPr id="7" name="Sottotitolo 2">
            <a:extLst>
              <a:ext uri="{FF2B5EF4-FFF2-40B4-BE49-F238E27FC236}">
                <a16:creationId xmlns:a16="http://schemas.microsoft.com/office/drawing/2014/main" id="{B4C35D45-9251-4921-B7D8-DD171060F540}"/>
              </a:ext>
            </a:extLst>
          </p:cNvPr>
          <p:cNvSpPr txBox="1">
            <a:spLocks/>
          </p:cNvSpPr>
          <p:nvPr/>
        </p:nvSpPr>
        <p:spPr>
          <a:xfrm>
            <a:off x="9182" y="3085600"/>
            <a:ext cx="12182818" cy="8711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1600" b="1" i="1" dirty="0">
                <a:latin typeface="Tahoma" panose="020B0604030504040204" pitchFamily="34" charset="0"/>
                <a:ea typeface="Tahoma" panose="020B0604030504040204" pitchFamily="34" charset="0"/>
                <a:cs typeface="Tahoma" panose="020B0604030504040204" pitchFamily="34" charset="0"/>
              </a:rPr>
              <a:t>A.A. 2020/21</a:t>
            </a:r>
          </a:p>
          <a:p>
            <a:r>
              <a:rPr lang="it-IT" sz="1600" b="1" i="1" dirty="0">
                <a:latin typeface="Tahoma" panose="020B0604030504040204" pitchFamily="34" charset="0"/>
                <a:ea typeface="Tahoma" panose="020B0604030504040204" pitchFamily="34" charset="0"/>
                <a:cs typeface="Tahoma" panose="020B0604030504040204" pitchFamily="34" charset="0"/>
              </a:rPr>
              <a:t>Corsi di laurea in Scienze internazionali – Antropologia culturale e Etnologia</a:t>
            </a:r>
            <a:endParaRPr lang="it-IT" sz="16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22531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4D0C87-7EEF-445A-B274-D70AC6B5FE32}"/>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Antropologia del Mediterraneo</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2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a16="http://schemas.microsoft.com/office/drawing/2014/main" id="{23B54174-EBA3-4C72-8B30-772941404A9D}"/>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Paola Sacchi – Pier Paolo </a:t>
            </a:r>
            <a:r>
              <a:rPr kumimoji="0" lang="it-IT" sz="1100" b="1" i="0" u="none" strike="noStrike" kern="1200" cap="none" spc="0" normalizeH="0" baseline="0" noProof="0" dirty="0" err="1">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Viazzo</a:t>
            </a:r>
            <a:endPar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E9D5F10E-50F4-4326-9914-0CBFEFF1875B}"/>
              </a:ext>
            </a:extLst>
          </p:cNvPr>
          <p:cNvSpPr txBox="1"/>
          <p:nvPr/>
        </p:nvSpPr>
        <p:spPr>
          <a:xfrm>
            <a:off x="0" y="282337"/>
            <a:ext cx="12192000" cy="523220"/>
          </a:xfrm>
          <a:prstGeom prst="rect">
            <a:avLst/>
          </a:prstGeom>
          <a:noFill/>
        </p:spPr>
        <p:txBody>
          <a:bodyPr wrap="square" rtlCol="0">
            <a:spAutoFit/>
          </a:bodyPr>
          <a:lstStyle/>
          <a:p>
            <a:pPr lvl="0"/>
            <a:r>
              <a:rPr kumimoji="0" lang="it-IT" sz="2800" b="1" i="0" u="none" strike="noStrike" kern="1200" cap="none" spc="0" normalizeH="0" baseline="0" noProof="0" dirty="0">
                <a:ln>
                  <a:noFill/>
                </a:ln>
                <a:solidFill>
                  <a:srgbClr val="BB1717"/>
                </a:solidFill>
                <a:effectLst/>
                <a:uLnTx/>
                <a:uFillTx/>
                <a:latin typeface="Tahoma" panose="020B0604030504040204" pitchFamily="34" charset="0"/>
                <a:ea typeface="Tahoma" panose="020B0604030504040204" pitchFamily="34" charset="0"/>
                <a:cs typeface="Tahoma" panose="020B0604030504040204" pitchFamily="34" charset="0"/>
              </a:rPr>
              <a:t>   </a:t>
            </a:r>
            <a:r>
              <a:rPr lang="it-IT" sz="2800" b="1" i="1" dirty="0"/>
              <a:t>Svolte teoriche e metodologiche tra fine ’800 e inizi ’900</a:t>
            </a:r>
            <a:endParaRPr kumimoji="0" lang="it-IT" sz="2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3E346584-B317-4747-94F7-DF50B95DF597}"/>
              </a:ext>
            </a:extLst>
          </p:cNvPr>
          <p:cNvSpPr txBox="1"/>
          <p:nvPr/>
        </p:nvSpPr>
        <p:spPr>
          <a:xfrm>
            <a:off x="368449" y="1131307"/>
            <a:ext cx="9343176" cy="4391972"/>
          </a:xfrm>
          <a:prstGeom prst="rect">
            <a:avLst/>
          </a:prstGeom>
          <a:noFill/>
        </p:spPr>
        <p:txBody>
          <a:bodyPr wrap="square" rtlCol="0">
            <a:spAutoFit/>
          </a:bodyPr>
          <a:lstStyle/>
          <a:p>
            <a:pPr marL="342900" lvl="0" indent="-342900">
              <a:spcBef>
                <a:spcPct val="20000"/>
              </a:spcBef>
              <a:spcAft>
                <a:spcPts val="900"/>
              </a:spcAft>
            </a:pPr>
            <a:r>
              <a:rPr lang="it-IT" sz="2200" i="1" dirty="0">
                <a:solidFill>
                  <a:prstClr val="black"/>
                </a:solidFill>
              </a:rPr>
              <a:t>Cosa deve studiare l’antropologia?</a:t>
            </a:r>
          </a:p>
          <a:p>
            <a:pPr marL="342900" lvl="0" indent="-342900">
              <a:spcBef>
                <a:spcPct val="20000"/>
              </a:spcBef>
              <a:buFont typeface="Arial" pitchFamily="34" charset="0"/>
              <a:buChar char="•"/>
            </a:pPr>
            <a:r>
              <a:rPr lang="it-IT" sz="2000" dirty="0">
                <a:solidFill>
                  <a:prstClr val="black"/>
                </a:solidFill>
              </a:rPr>
              <a:t>Fine Ottocento: antropologia “generale” (predominio del versante di antropologia “fisica”) </a:t>
            </a:r>
            <a:r>
              <a:rPr lang="it-IT" sz="2000" i="1" dirty="0">
                <a:solidFill>
                  <a:prstClr val="black"/>
                </a:solidFill>
              </a:rPr>
              <a:t>vs</a:t>
            </a:r>
            <a:r>
              <a:rPr lang="it-IT" sz="2000" dirty="0">
                <a:solidFill>
                  <a:prstClr val="black"/>
                </a:solidFill>
              </a:rPr>
              <a:t>. antropologia “non-fisica” (o biologica).</a:t>
            </a:r>
          </a:p>
          <a:p>
            <a:pPr marL="342900" lvl="0" indent="-342900">
              <a:spcBef>
                <a:spcPct val="20000"/>
              </a:spcBef>
              <a:spcAft>
                <a:spcPts val="1200"/>
              </a:spcAft>
              <a:buFont typeface="Arial" pitchFamily="34" charset="0"/>
              <a:buChar char="•"/>
            </a:pPr>
            <a:r>
              <a:rPr lang="it-IT" sz="2000" dirty="0">
                <a:solidFill>
                  <a:prstClr val="black"/>
                </a:solidFill>
              </a:rPr>
              <a:t>L’antropologia “non fisica” viene prevalentemente chiamata antropologia </a:t>
            </a:r>
            <a:r>
              <a:rPr lang="it-IT" sz="2000" u="sng" dirty="0">
                <a:solidFill>
                  <a:prstClr val="black"/>
                </a:solidFill>
              </a:rPr>
              <a:t>sociale</a:t>
            </a:r>
            <a:r>
              <a:rPr lang="it-IT" sz="2000" dirty="0">
                <a:solidFill>
                  <a:prstClr val="black"/>
                </a:solidFill>
              </a:rPr>
              <a:t> in Gran Bretagna e antropologia </a:t>
            </a:r>
            <a:r>
              <a:rPr lang="it-IT" sz="2000" u="sng" dirty="0">
                <a:solidFill>
                  <a:prstClr val="black"/>
                </a:solidFill>
              </a:rPr>
              <a:t>culturale</a:t>
            </a:r>
            <a:r>
              <a:rPr lang="it-IT" sz="2000" dirty="0">
                <a:solidFill>
                  <a:prstClr val="black"/>
                </a:solidFill>
              </a:rPr>
              <a:t> negli Stati Uniti (mentre in Francia, Italia e Germania si continua a lungo a usare “etnologia”).</a:t>
            </a:r>
          </a:p>
          <a:p>
            <a:pPr marL="342900" lvl="0" indent="-342900">
              <a:spcBef>
                <a:spcPct val="20000"/>
              </a:spcBef>
              <a:spcAft>
                <a:spcPts val="900"/>
              </a:spcAft>
            </a:pPr>
            <a:r>
              <a:rPr lang="it-IT" sz="2200" i="1" dirty="0">
                <a:solidFill>
                  <a:prstClr val="black"/>
                </a:solidFill>
              </a:rPr>
              <a:t>Con quali metodi?</a:t>
            </a:r>
          </a:p>
          <a:p>
            <a:pPr marL="342900" lvl="0" indent="-342900">
              <a:spcBef>
                <a:spcPct val="20000"/>
              </a:spcBef>
              <a:spcAft>
                <a:spcPts val="600"/>
              </a:spcAft>
              <a:buFont typeface="Arial" pitchFamily="34" charset="0"/>
              <a:buChar char="•"/>
            </a:pPr>
            <a:r>
              <a:rPr lang="it-IT" sz="2000" dirty="0">
                <a:solidFill>
                  <a:prstClr val="black"/>
                </a:solidFill>
              </a:rPr>
              <a:t>L’evoluzionismo e i suoi metodi: gli antropologi “da tavolino” (</a:t>
            </a:r>
            <a:r>
              <a:rPr lang="it-IT" sz="2000" i="1" dirty="0" err="1">
                <a:solidFill>
                  <a:prstClr val="black"/>
                </a:solidFill>
              </a:rPr>
              <a:t>armchair</a:t>
            </a:r>
            <a:r>
              <a:rPr lang="it-IT" sz="2000" i="1" dirty="0">
                <a:solidFill>
                  <a:prstClr val="black"/>
                </a:solidFill>
              </a:rPr>
              <a:t> </a:t>
            </a:r>
            <a:r>
              <a:rPr lang="it-IT" sz="2000" i="1" dirty="0" err="1">
                <a:solidFill>
                  <a:prstClr val="black"/>
                </a:solidFill>
              </a:rPr>
              <a:t>anthropologists</a:t>
            </a:r>
            <a:r>
              <a:rPr lang="it-IT" sz="2000" i="1" dirty="0">
                <a:solidFill>
                  <a:prstClr val="black"/>
                </a:solidFill>
              </a:rPr>
              <a:t>)</a:t>
            </a:r>
            <a:r>
              <a:rPr lang="it-IT" sz="2000" dirty="0">
                <a:solidFill>
                  <a:prstClr val="black"/>
                </a:solidFill>
              </a:rPr>
              <a:t>.</a:t>
            </a:r>
          </a:p>
          <a:p>
            <a:pPr marL="342900" lvl="0" indent="-342900">
              <a:spcBef>
                <a:spcPct val="20000"/>
              </a:spcBef>
              <a:buFont typeface="Arial" pitchFamily="34" charset="0"/>
              <a:buChar char="•"/>
            </a:pPr>
            <a:r>
              <a:rPr lang="it-IT" sz="2000" dirty="0">
                <a:solidFill>
                  <a:prstClr val="black"/>
                </a:solidFill>
              </a:rPr>
              <a:t>Cento anni fa: la svolta </a:t>
            </a:r>
            <a:r>
              <a:rPr lang="it-IT" sz="2000" dirty="0" err="1">
                <a:solidFill>
                  <a:prstClr val="black"/>
                </a:solidFill>
              </a:rPr>
              <a:t>malinowskiana</a:t>
            </a:r>
            <a:r>
              <a:rPr lang="it-IT" sz="2000" dirty="0">
                <a:solidFill>
                  <a:prstClr val="black"/>
                </a:solidFill>
              </a:rPr>
              <a:t> e la nuova centralità metodologica della ricerca in campo (o “sul terreno”: </a:t>
            </a:r>
            <a:r>
              <a:rPr lang="it-IT" sz="2000" i="1" dirty="0" err="1">
                <a:solidFill>
                  <a:prstClr val="black"/>
                </a:solidFill>
              </a:rPr>
              <a:t>fieldwork</a:t>
            </a:r>
            <a:r>
              <a:rPr lang="it-IT" sz="2000" dirty="0">
                <a:solidFill>
                  <a:prstClr val="black"/>
                </a:solidFill>
              </a:rPr>
              <a:t>).</a:t>
            </a:r>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9920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491150-0A6F-47D2-967F-18CC4FCC205A}"/>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Antropologia del Mediterraneo</a:t>
            </a:r>
          </a:p>
        </p:txBody>
      </p:sp>
      <p:sp>
        <p:nvSpPr>
          <p:cNvPr id="3" name="Titolo 1">
            <a:extLst>
              <a:ext uri="{FF2B5EF4-FFF2-40B4-BE49-F238E27FC236}">
                <a16:creationId xmlns:a16="http://schemas.microsoft.com/office/drawing/2014/main" id="{2BA40961-6FC9-4CC2-BDB5-60F4A54C81E3}"/>
              </a:ext>
            </a:extLst>
          </p:cNvPr>
          <p:cNvSpPr txBox="1">
            <a:spLocks/>
          </p:cNvSpPr>
          <p:nvPr/>
        </p:nvSpPr>
        <p:spPr>
          <a:xfrm>
            <a:off x="197667" y="6259145"/>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Paola Sacchi – Pier Paolo </a:t>
            </a:r>
            <a:r>
              <a:rPr kumimoji="0" lang="it-IT" sz="1100" b="1" i="0" u="none" strike="noStrike" kern="1200" cap="none" spc="0" normalizeH="0" baseline="0" noProof="0" dirty="0" err="1">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Viazzo</a:t>
            </a:r>
            <a:endPar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62677D1-11EA-4653-9C88-1FF5DF9B2F64}"/>
              </a:ext>
            </a:extLst>
          </p:cNvPr>
          <p:cNvSpPr txBox="1"/>
          <p:nvPr/>
        </p:nvSpPr>
        <p:spPr>
          <a:xfrm>
            <a:off x="0" y="282337"/>
            <a:ext cx="121920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BB1717"/>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it-IT" sz="2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Lezione 0.1</a:t>
            </a:r>
          </a:p>
        </p:txBody>
      </p:sp>
      <p:sp>
        <p:nvSpPr>
          <p:cNvPr id="6" name="CasellaDiTesto 5">
            <a:extLst>
              <a:ext uri="{FF2B5EF4-FFF2-40B4-BE49-F238E27FC236}">
                <a16:creationId xmlns:a16="http://schemas.microsoft.com/office/drawing/2014/main" id="{B3BD40C0-613A-4874-8B4F-F766B0777D5D}"/>
              </a:ext>
            </a:extLst>
          </p:cNvPr>
          <p:cNvSpPr txBox="1"/>
          <p:nvPr/>
        </p:nvSpPr>
        <p:spPr>
          <a:xfrm>
            <a:off x="368449" y="1131307"/>
            <a:ext cx="9343176" cy="2357568"/>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2000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ct val="20000"/>
              </a:spcBef>
              <a:spcAft>
                <a:spcPts val="0"/>
              </a:spcAft>
              <a:buClrTx/>
              <a:buSzTx/>
              <a:buFontTx/>
              <a:buNone/>
              <a:tabLst/>
              <a:defRPr/>
            </a:pPr>
            <a:endParaRPr kumimoji="0" lang="it-IT" sz="3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ct val="20000"/>
              </a:spcBef>
              <a:spcAft>
                <a:spcPts val="0"/>
              </a:spcAft>
              <a:buClrTx/>
              <a:buSzTx/>
              <a:buFontTx/>
              <a:buNone/>
              <a:tabLst/>
              <a:defRPr/>
            </a:pPr>
            <a:r>
              <a:rPr kumimoji="0" lang="it-IT" sz="3600" b="1" i="0" u="none" strike="noStrike" kern="1200" cap="none" spc="0" normalizeH="0" baseline="0" noProof="0" dirty="0">
                <a:ln>
                  <a:noFill/>
                </a:ln>
                <a:solidFill>
                  <a:prstClr val="black"/>
                </a:solidFill>
                <a:effectLst/>
                <a:uLnTx/>
                <a:uFillTx/>
                <a:latin typeface="Calibri" panose="020F0502020204030204"/>
                <a:ea typeface="+mn-ea"/>
                <a:cs typeface="+mn-cs"/>
              </a:rPr>
              <a:t>	</a:t>
            </a:r>
            <a:r>
              <a:rPr lang="it-IT" sz="3600" b="1" dirty="0">
                <a:solidFill>
                  <a:prstClr val="black"/>
                </a:solidFill>
                <a:latin typeface="Calibri" panose="020F0502020204030204"/>
              </a:rPr>
              <a:t>Che cos’è </a:t>
            </a:r>
            <a:r>
              <a:rPr kumimoji="0" lang="it-IT" sz="3600" b="1" i="0" u="none" strike="noStrike" kern="1200" cap="none" spc="0" normalizeH="0" baseline="0" noProof="0" dirty="0">
                <a:ln>
                  <a:noFill/>
                </a:ln>
                <a:solidFill>
                  <a:prstClr val="black"/>
                </a:solidFill>
                <a:effectLst/>
                <a:uLnTx/>
                <a:uFillTx/>
                <a:latin typeface="Calibri" panose="020F0502020204030204"/>
                <a:ea typeface="+mn-ea"/>
                <a:cs typeface="+mn-cs"/>
              </a:rPr>
              <a:t>l’antropologia</a:t>
            </a:r>
            <a:r>
              <a:rPr lang="it-IT" sz="3600" b="1" dirty="0">
                <a:solidFill>
                  <a:prstClr val="black"/>
                </a:solidFill>
                <a:latin typeface="Calibri" panose="020F0502020204030204"/>
              </a:rPr>
              <a:t>?</a:t>
            </a:r>
            <a:endParaRPr kumimoji="0" lang="it-IT" sz="3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ct val="20000"/>
              </a:spcBef>
              <a:spcAft>
                <a:spcPts val="0"/>
              </a:spcAft>
              <a:buClrTx/>
              <a:buSzTx/>
              <a:buFontTx/>
              <a:buNone/>
              <a:tabLst/>
              <a:defRPr/>
            </a:pPr>
            <a:r>
              <a:rPr kumimoji="0" lang="it-IT" sz="2800" b="1"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Antropologia del Mediterraneo</a:t>
            </a:r>
          </a:p>
        </p:txBody>
      </p:sp>
    </p:spTree>
    <p:extLst>
      <p:ext uri="{BB962C8B-B14F-4D97-AF65-F5344CB8AC3E}">
        <p14:creationId xmlns:p14="http://schemas.microsoft.com/office/powerpoint/2010/main" val="1559364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7F87BD-A8AF-4CC4-BC0A-439E1B0283E0}"/>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a16="http://schemas.microsoft.com/office/drawing/2014/main" id="{BE20370E-1B29-4B5A-8D5B-6CCD2F37144C}"/>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2826240-1EE6-4DEE-B135-F171CE860655}"/>
              </a:ext>
            </a:extLst>
          </p:cNvPr>
          <p:cNvSpPr txBox="1"/>
          <p:nvPr/>
        </p:nvSpPr>
        <p:spPr>
          <a:xfrm>
            <a:off x="0" y="282337"/>
            <a:ext cx="12192000" cy="523220"/>
          </a:xfrm>
          <a:prstGeom prst="rect">
            <a:avLst/>
          </a:prstGeom>
          <a:noFill/>
        </p:spPr>
        <p:txBody>
          <a:bodyPr wrap="square" rtlCol="0">
            <a:spAutoFit/>
          </a:bodyPr>
          <a:lstStyle/>
          <a:p>
            <a:r>
              <a:rPr lang="it-IT" sz="2800" b="1" dirty="0">
                <a:solidFill>
                  <a:srgbClr val="BB1717"/>
                </a:solidFill>
                <a:latin typeface="Tahoma" panose="020B0604030504040204" pitchFamily="34" charset="0"/>
                <a:ea typeface="Tahoma" panose="020B0604030504040204" pitchFamily="34" charset="0"/>
                <a:cs typeface="Tahoma" panose="020B0604030504040204" pitchFamily="34" charset="0"/>
              </a:rPr>
              <a:t>   </a:t>
            </a:r>
            <a:r>
              <a:rPr lang="it-IT" sz="2800" b="1" i="1" dirty="0"/>
              <a:t>Che cos’è l’antropologia?</a:t>
            </a:r>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BB9F990E-EB22-440F-834E-4102C7B115E2}"/>
              </a:ext>
            </a:extLst>
          </p:cNvPr>
          <p:cNvSpPr txBox="1"/>
          <p:nvPr/>
        </p:nvSpPr>
        <p:spPr>
          <a:xfrm>
            <a:off x="368449" y="1131307"/>
            <a:ext cx="9343176" cy="4293483"/>
          </a:xfrm>
          <a:prstGeom prst="rect">
            <a:avLst/>
          </a:prstGeom>
          <a:noFill/>
        </p:spPr>
        <p:txBody>
          <a:bodyPr wrap="square" rtlCol="0">
            <a:spAutoFit/>
          </a:bodyPr>
          <a:lstStyle/>
          <a:p>
            <a:pPr marL="285750" indent="-285750">
              <a:buFont typeface="Wingdings" panose="05000000000000000000" pitchFamily="2" charset="2"/>
              <a:buChar char="§"/>
            </a:pPr>
            <a:r>
              <a:rPr lang="it-IT" dirty="0"/>
              <a:t>Un utile punto di partenza – per quanto ci dice e per le riflessioni critiche che stimola ai fini di questo corso – è la definizione di antropologia (</a:t>
            </a:r>
            <a:r>
              <a:rPr lang="it-IT" u="sng" dirty="0"/>
              <a:t>sociale</a:t>
            </a:r>
            <a:r>
              <a:rPr lang="it-IT" dirty="0"/>
              <a:t>) proposta da </a:t>
            </a:r>
            <a:r>
              <a:rPr lang="it-IT" dirty="0" err="1"/>
              <a:t>Ioan</a:t>
            </a:r>
            <a:r>
              <a:rPr lang="it-IT" dirty="0"/>
              <a:t> Lewis nel suo volume </a:t>
            </a:r>
            <a:r>
              <a:rPr lang="it-IT" i="1" dirty="0"/>
              <a:t>Social </a:t>
            </a:r>
            <a:r>
              <a:rPr lang="en-GB" i="1" dirty="0"/>
              <a:t>Anthropology in Perspective</a:t>
            </a:r>
            <a:r>
              <a:rPr lang="it-IT" dirty="0"/>
              <a:t> (Cambridge, Cambridge </a:t>
            </a:r>
            <a:r>
              <a:rPr lang="it-IT" dirty="0" err="1"/>
              <a:t>University</a:t>
            </a:r>
            <a:r>
              <a:rPr lang="it-IT" dirty="0"/>
              <a:t> Press, 1985, p. 7):</a:t>
            </a:r>
          </a:p>
          <a:p>
            <a:pPr marL="285750" indent="-285750">
              <a:buFont typeface="Wingdings" panose="05000000000000000000" pitchFamily="2" charset="2"/>
              <a:buChar char="§"/>
            </a:pPr>
            <a:endParaRPr lang="it-IT" dirty="0"/>
          </a:p>
          <a:p>
            <a:pPr marL="540000">
              <a:buNone/>
            </a:pPr>
            <a:r>
              <a:rPr lang="it-IT" b="1" dirty="0"/>
              <a:t>“L’antropologia sociale è lo studio comparativo delle società umane, con uno speciale interesse per le società ‘altre’ e lontane da noi”.</a:t>
            </a:r>
          </a:p>
          <a:p>
            <a:pPr>
              <a:buNone/>
            </a:pPr>
            <a:endParaRPr lang="it-IT" dirty="0"/>
          </a:p>
          <a:p>
            <a:pPr marL="285750" indent="-285750">
              <a:buFont typeface="Wingdings" panose="05000000000000000000" pitchFamily="2" charset="2"/>
              <a:buChar char="§"/>
            </a:pPr>
            <a:r>
              <a:rPr lang="it-IT" dirty="0"/>
              <a:t>Sostituendo “culture” a “società” si ottiene una accettabile definizione di antropologia </a:t>
            </a:r>
            <a:r>
              <a:rPr lang="it-IT" u="sng" dirty="0"/>
              <a:t>culturale</a:t>
            </a:r>
            <a:r>
              <a:rPr lang="it-IT" dirty="0"/>
              <a:t>.</a:t>
            </a:r>
          </a:p>
          <a:p>
            <a:endParaRPr lang="it-IT" dirty="0"/>
          </a:p>
          <a:p>
            <a:pPr marL="285750" indent="-285750">
              <a:spcAft>
                <a:spcPts val="600"/>
              </a:spcAft>
              <a:buFont typeface="Wingdings" panose="05000000000000000000" pitchFamily="2" charset="2"/>
              <a:buChar char="§"/>
            </a:pPr>
            <a:r>
              <a:rPr lang="it-IT" dirty="0"/>
              <a:t>Qualche spunto di riflessione:</a:t>
            </a:r>
          </a:p>
          <a:p>
            <a:pPr marL="648000" lvl="0">
              <a:buFont typeface="Wingdings" pitchFamily="2" charset="2"/>
              <a:buChar char="Ø"/>
            </a:pPr>
            <a:r>
              <a:rPr lang="it-IT" dirty="0"/>
              <a:t>“studio comparativo”:  </a:t>
            </a:r>
            <a:r>
              <a:rPr lang="it-IT" u="sng" dirty="0"/>
              <a:t>tra quali società</a:t>
            </a:r>
            <a:r>
              <a:rPr lang="it-IT" dirty="0"/>
              <a:t>?</a:t>
            </a:r>
          </a:p>
          <a:p>
            <a:pPr marL="648000" lvl="0">
              <a:buFont typeface="Wingdings" pitchFamily="2" charset="2"/>
              <a:buChar char="Ø"/>
            </a:pPr>
            <a:r>
              <a:rPr lang="it-IT" dirty="0"/>
              <a:t>“società ‘altre’ e lontane da noi”: </a:t>
            </a:r>
            <a:r>
              <a:rPr lang="it-IT" u="sng" dirty="0"/>
              <a:t>alterità = lontananza</a:t>
            </a:r>
            <a:r>
              <a:rPr lang="it-IT" dirty="0"/>
              <a:t>?</a:t>
            </a:r>
          </a:p>
          <a:p>
            <a:pPr marL="648000">
              <a:buFont typeface="Wingdings" pitchFamily="2" charset="2"/>
              <a:buChar char="Ø"/>
            </a:pPr>
            <a:r>
              <a:rPr lang="it-IT" dirty="0"/>
              <a:t>“noi” chi? </a:t>
            </a:r>
          </a:p>
          <a:p>
            <a:endParaRPr lang="it-IT" sz="1600" dirty="0"/>
          </a:p>
        </p:txBody>
      </p:sp>
      <p:sp>
        <p:nvSpPr>
          <p:cNvPr id="4" name="Segnaposto piè di pagina 3"/>
          <p:cNvSpPr>
            <a:spLocks noGrp="1"/>
          </p:cNvSpPr>
          <p:nvPr>
            <p:ph type="ftr" sz="quarter" idx="11"/>
          </p:nvPr>
        </p:nvSpPr>
        <p:spPr/>
        <p:txBody>
          <a:bodyPr/>
          <a:lstStyle/>
          <a:p>
            <a:r>
              <a:rPr lang="it-IT"/>
              <a:t>Antropologia del Mediterraneo</a:t>
            </a:r>
          </a:p>
        </p:txBody>
      </p:sp>
    </p:spTree>
    <p:extLst>
      <p:ext uri="{BB962C8B-B14F-4D97-AF65-F5344CB8AC3E}">
        <p14:creationId xmlns:p14="http://schemas.microsoft.com/office/powerpoint/2010/main" val="2068771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CFB984-EC62-4468-AFB3-25D582FB1DF2}"/>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a16="http://schemas.microsoft.com/office/drawing/2014/main" id="{D2D9AA4E-E2C6-411F-BB55-82CC1BE57469}"/>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1632976-9C63-499E-995F-6595CC625DDA}"/>
              </a:ext>
            </a:extLst>
          </p:cNvPr>
          <p:cNvSpPr txBox="1"/>
          <p:nvPr/>
        </p:nvSpPr>
        <p:spPr>
          <a:xfrm>
            <a:off x="0" y="282337"/>
            <a:ext cx="12192000" cy="523220"/>
          </a:xfrm>
          <a:prstGeom prst="rect">
            <a:avLst/>
          </a:prstGeom>
          <a:noFill/>
        </p:spPr>
        <p:txBody>
          <a:bodyPr wrap="square" rtlCol="0">
            <a:spAutoFit/>
          </a:bodyPr>
          <a:lstStyle/>
          <a:p>
            <a:r>
              <a:rPr lang="it-IT" sz="2800" b="1" dirty="0">
                <a:solidFill>
                  <a:srgbClr val="BB1717"/>
                </a:solidFill>
                <a:latin typeface="Tahoma" panose="020B0604030504040204" pitchFamily="34" charset="0"/>
                <a:ea typeface="Tahoma" panose="020B0604030504040204" pitchFamily="34" charset="0"/>
                <a:cs typeface="Tahoma" panose="020B0604030504040204" pitchFamily="34" charset="0"/>
              </a:rPr>
              <a:t> </a:t>
            </a:r>
            <a:r>
              <a:rPr lang="it-IT" sz="2500" b="1" i="1" dirty="0">
                <a:solidFill>
                  <a:prstClr val="black"/>
                </a:solidFill>
                <a:ea typeface="+mj-ea"/>
                <a:cs typeface="+mj-cs"/>
              </a:rPr>
              <a:t>I molti nomi dell’antropologia</a:t>
            </a:r>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F87AEBBA-7499-4324-AB63-F36F09D32CF9}"/>
              </a:ext>
            </a:extLst>
          </p:cNvPr>
          <p:cNvSpPr txBox="1"/>
          <p:nvPr/>
        </p:nvSpPr>
        <p:spPr>
          <a:xfrm>
            <a:off x="368449" y="1131307"/>
            <a:ext cx="9343176" cy="4493538"/>
          </a:xfrm>
          <a:prstGeom prst="rect">
            <a:avLst/>
          </a:prstGeom>
          <a:noFill/>
        </p:spPr>
        <p:txBody>
          <a:bodyPr wrap="square" rtlCol="0">
            <a:spAutoFit/>
          </a:bodyPr>
          <a:lstStyle/>
          <a:p>
            <a:pPr>
              <a:spcAft>
                <a:spcPts val="1200"/>
              </a:spcAft>
              <a:buNone/>
            </a:pPr>
            <a:r>
              <a:rPr lang="it-IT" sz="1600" dirty="0"/>
              <a:t>… antropologia sociale, antropologia culturale … ma anche etnologia e etnografia (e altri ancora meno rilevanti per il nostro corso, che lasceremo da parte)</a:t>
            </a:r>
          </a:p>
          <a:p>
            <a:pPr marL="285750" indent="-285750">
              <a:spcAft>
                <a:spcPts val="600"/>
              </a:spcAft>
              <a:buFont typeface="Wingdings" panose="05000000000000000000" pitchFamily="2" charset="2"/>
              <a:buChar char="§"/>
            </a:pPr>
            <a:r>
              <a:rPr lang="it-IT" sz="1600" b="1" dirty="0"/>
              <a:t>Etnografia</a:t>
            </a:r>
            <a:r>
              <a:rPr lang="it-IT" sz="1600" dirty="0"/>
              <a:t> (&lt; Gr. </a:t>
            </a:r>
            <a:r>
              <a:rPr lang="it-IT" sz="1600" i="1" dirty="0" err="1"/>
              <a:t>ethnos</a:t>
            </a:r>
            <a:r>
              <a:rPr lang="it-IT" sz="1600" i="1" dirty="0"/>
              <a:t> </a:t>
            </a:r>
            <a:r>
              <a:rPr lang="it-IT" sz="1600" dirty="0"/>
              <a:t>+ </a:t>
            </a:r>
            <a:r>
              <a:rPr lang="it-IT" sz="1600" i="1" dirty="0" err="1"/>
              <a:t>grapho</a:t>
            </a:r>
            <a:r>
              <a:rPr lang="it-IT" sz="1600" dirty="0"/>
              <a:t>) = “descrizioni [degli usi e costumi] dei popoli (delle genti). Nasce e si consolida nella seconda metà del XVIII secolo, favorita dai viaggi di esplorazione e di scoperta del Capitano Cook, di </a:t>
            </a:r>
            <a:r>
              <a:rPr lang="it-IT" sz="1600" dirty="0" err="1"/>
              <a:t>Bougainville</a:t>
            </a:r>
            <a:r>
              <a:rPr lang="it-IT" sz="1600" dirty="0"/>
              <a:t> ecc.</a:t>
            </a:r>
          </a:p>
          <a:p>
            <a:pPr marL="285750" indent="-285750">
              <a:spcAft>
                <a:spcPts val="600"/>
              </a:spcAft>
              <a:buFont typeface="Wingdings" panose="05000000000000000000" pitchFamily="2" charset="2"/>
              <a:buChar char="§"/>
            </a:pPr>
            <a:r>
              <a:rPr lang="it-IT" sz="1600" b="1" dirty="0"/>
              <a:t>Etnologia</a:t>
            </a:r>
            <a:r>
              <a:rPr lang="it-IT" sz="1600" dirty="0"/>
              <a:t> (&lt; Gr. </a:t>
            </a:r>
            <a:r>
              <a:rPr lang="it-IT" sz="1600" i="1" dirty="0" err="1"/>
              <a:t>ethnos</a:t>
            </a:r>
            <a:r>
              <a:rPr lang="it-IT" sz="1600" i="1" dirty="0"/>
              <a:t> </a:t>
            </a:r>
            <a:r>
              <a:rPr lang="it-IT" sz="1600" dirty="0"/>
              <a:t>+ </a:t>
            </a:r>
            <a:r>
              <a:rPr lang="it-IT" sz="1600" i="1" dirty="0"/>
              <a:t>logos</a:t>
            </a:r>
            <a:r>
              <a:rPr lang="it-IT" sz="1600" dirty="0"/>
              <a:t>) = “studio dei popoli”, studia comparativamente e sistematicamente quanto si va accumulando nella letteratura etnografica (fino agli inizi del XX secolo gli etnologi non raccolgono personalmente materiale etnografico).</a:t>
            </a:r>
          </a:p>
          <a:p>
            <a:pPr marL="285750" indent="-285750">
              <a:spcAft>
                <a:spcPts val="1200"/>
              </a:spcAft>
              <a:buFont typeface="Wingdings" panose="05000000000000000000" pitchFamily="2" charset="2"/>
              <a:buChar char="§"/>
            </a:pPr>
            <a:r>
              <a:rPr lang="it-IT" sz="1600" b="1" dirty="0"/>
              <a:t>Antropologia</a:t>
            </a:r>
            <a:r>
              <a:rPr lang="it-IT" sz="1600" dirty="0"/>
              <a:t> (&lt; Gr. </a:t>
            </a:r>
            <a:r>
              <a:rPr lang="it-IT" sz="1600" i="1" dirty="0" err="1"/>
              <a:t>anthropos</a:t>
            </a:r>
            <a:r>
              <a:rPr lang="it-IT" sz="1600" i="1" dirty="0"/>
              <a:t> </a:t>
            </a:r>
            <a:r>
              <a:rPr lang="it-IT" sz="1600" dirty="0"/>
              <a:t>+ </a:t>
            </a:r>
            <a:r>
              <a:rPr lang="it-IT" sz="1600" i="1" dirty="0"/>
              <a:t>logos</a:t>
            </a:r>
            <a:r>
              <a:rPr lang="it-IT" sz="1600" dirty="0"/>
              <a:t>) = “studio dell’uomo”. Il termine compare tra fine XVIII e inizio XIX secolo: in parte è sinonimo di “etnologia”, ma viene spesso usato per designare le riflessioni teorico-filosofiche stimolate dalla comparazione tra i modi di vita e di pensiero dei popoli “altri” studiati dall’etnologia – fra loro e con i nostri (euro-americani).</a:t>
            </a:r>
          </a:p>
          <a:p>
            <a:pPr marL="648000">
              <a:buFont typeface="Wingdings" pitchFamily="2" charset="2"/>
              <a:buChar char="Ø"/>
            </a:pPr>
            <a:r>
              <a:rPr lang="it-IT" sz="1600" dirty="0"/>
              <a:t> Etnologia e antropologia – quest’ultima chiamata </a:t>
            </a:r>
            <a:r>
              <a:rPr lang="it-IT" sz="1600" b="1" dirty="0"/>
              <a:t>“culturale” </a:t>
            </a:r>
            <a:r>
              <a:rPr lang="it-IT" sz="1600" dirty="0"/>
              <a:t>negli Stati Uniti e </a:t>
            </a:r>
            <a:r>
              <a:rPr lang="it-IT" sz="1600" b="1" dirty="0"/>
              <a:t>“sociale” </a:t>
            </a:r>
            <a:r>
              <a:rPr lang="it-IT" sz="1600" dirty="0"/>
              <a:t>nel mondo britannico, in opposizione all’antropologia “fisica” o “biologica” (v. slide 7-9 ) – si caratterizzano inizialmente come discipline che studiano i popoli “primitivi” o “selvaggi” o anche “senza scrittura».</a:t>
            </a:r>
          </a:p>
          <a:p>
            <a:endParaRPr lang="it-IT" sz="1600" dirty="0"/>
          </a:p>
        </p:txBody>
      </p:sp>
      <p:sp>
        <p:nvSpPr>
          <p:cNvPr id="4" name="Segnaposto piè di pagina 3"/>
          <p:cNvSpPr>
            <a:spLocks noGrp="1"/>
          </p:cNvSpPr>
          <p:nvPr>
            <p:ph type="ftr" sz="quarter" idx="11"/>
          </p:nvPr>
        </p:nvSpPr>
        <p:spPr/>
        <p:txBody>
          <a:bodyPr/>
          <a:lstStyle/>
          <a:p>
            <a:r>
              <a:rPr lang="it-IT"/>
              <a:t>Antropologia del Mediterraneo</a:t>
            </a:r>
          </a:p>
        </p:txBody>
      </p:sp>
    </p:spTree>
    <p:extLst>
      <p:ext uri="{BB962C8B-B14F-4D97-AF65-F5344CB8AC3E}">
        <p14:creationId xmlns:p14="http://schemas.microsoft.com/office/powerpoint/2010/main" val="3696986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4D0C87-7EEF-445A-B274-D70AC6B5FE32}"/>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a16="http://schemas.microsoft.com/office/drawing/2014/main" id="{23B54174-EBA3-4C72-8B30-772941404A9D}"/>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E9D5F10E-50F4-4326-9914-0CBFEFF1875B}"/>
              </a:ext>
            </a:extLst>
          </p:cNvPr>
          <p:cNvSpPr txBox="1"/>
          <p:nvPr/>
        </p:nvSpPr>
        <p:spPr>
          <a:xfrm>
            <a:off x="0" y="282337"/>
            <a:ext cx="12192000" cy="954107"/>
          </a:xfrm>
          <a:prstGeom prst="rect">
            <a:avLst/>
          </a:prstGeom>
          <a:noFill/>
        </p:spPr>
        <p:txBody>
          <a:bodyPr wrap="square" rtlCol="0">
            <a:spAutoFit/>
          </a:bodyPr>
          <a:lstStyle/>
          <a:p>
            <a:r>
              <a:rPr lang="it-IT" sz="2800" b="1" i="1" dirty="0"/>
              <a:t>Pillole storiche:</a:t>
            </a:r>
            <a:br>
              <a:rPr lang="it-IT" sz="2800" b="1" i="1" dirty="0"/>
            </a:br>
            <a:r>
              <a:rPr lang="it-IT" sz="2800" b="1" i="1" dirty="0"/>
              <a:t>da Erodoto fino alla </a:t>
            </a:r>
            <a:r>
              <a:rPr lang="it-IT" sz="2800" b="1" dirty="0" err="1"/>
              <a:t>Société</a:t>
            </a:r>
            <a:r>
              <a:rPr lang="it-IT" sz="2800" b="1" dirty="0"/>
              <a:t> </a:t>
            </a:r>
            <a:r>
              <a:rPr lang="it-IT" sz="2800" b="1" dirty="0" err="1"/>
              <a:t>des</a:t>
            </a:r>
            <a:r>
              <a:rPr lang="it-IT" sz="2800" b="1" dirty="0"/>
              <a:t> </a:t>
            </a:r>
            <a:r>
              <a:rPr lang="it-IT" sz="2800" b="1" dirty="0" err="1"/>
              <a:t>Observateurs</a:t>
            </a:r>
            <a:r>
              <a:rPr lang="it-IT" sz="2800" b="1" dirty="0"/>
              <a:t> de l’</a:t>
            </a:r>
            <a:r>
              <a:rPr lang="it-IT" sz="2800" b="1" dirty="0" err="1"/>
              <a:t>Homme</a:t>
            </a:r>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3E346584-B317-4747-94F7-DF50B95DF597}"/>
              </a:ext>
            </a:extLst>
          </p:cNvPr>
          <p:cNvSpPr txBox="1"/>
          <p:nvPr/>
        </p:nvSpPr>
        <p:spPr>
          <a:xfrm>
            <a:off x="368449" y="1131307"/>
            <a:ext cx="9343176" cy="4616648"/>
          </a:xfrm>
          <a:prstGeom prst="rect">
            <a:avLst/>
          </a:prstGeom>
          <a:noFill/>
        </p:spPr>
        <p:txBody>
          <a:bodyPr wrap="square" rtlCol="0">
            <a:spAutoFit/>
          </a:bodyPr>
          <a:lstStyle/>
          <a:p>
            <a:pPr lvl="0">
              <a:spcAft>
                <a:spcPts val="1200"/>
              </a:spcAft>
            </a:pPr>
            <a:endParaRPr lang="it-IT" sz="1600" dirty="0"/>
          </a:p>
          <a:p>
            <a:pPr marL="285750" lvl="0" indent="-285750">
              <a:spcAft>
                <a:spcPts val="1200"/>
              </a:spcAft>
              <a:buFont typeface="Wingdings" panose="05000000000000000000" pitchFamily="2" charset="2"/>
              <a:buChar char="§"/>
            </a:pPr>
            <a:r>
              <a:rPr lang="it-IT" dirty="0"/>
              <a:t>Lontane origini: l’interesse per le società “altre” da Erodoto (V sec. a.C.) al XVIII secolo.</a:t>
            </a:r>
          </a:p>
          <a:p>
            <a:pPr marL="285750" lvl="0" indent="-285750">
              <a:spcAft>
                <a:spcPts val="1200"/>
              </a:spcAft>
              <a:buFont typeface="Wingdings" panose="05000000000000000000" pitchFamily="2" charset="2"/>
              <a:buChar char="§"/>
            </a:pPr>
            <a:r>
              <a:rPr lang="it-IT" dirty="0"/>
              <a:t>Descrizioni e studio sistematico dei “popoli” nella seconda metà del Settecento (le spedizioni/esplorazioni del Capitano Cook, di </a:t>
            </a:r>
            <a:r>
              <a:rPr lang="it-IT" dirty="0" err="1"/>
              <a:t>Bougainville</a:t>
            </a:r>
            <a:r>
              <a:rPr lang="it-IT" dirty="0"/>
              <a:t> e altri): sono resoconti che possiamo definire </a:t>
            </a:r>
            <a:r>
              <a:rPr lang="it-IT" u="sng" dirty="0"/>
              <a:t>etnografici</a:t>
            </a:r>
            <a:r>
              <a:rPr lang="it-IT" dirty="0"/>
              <a:t> e che consentono la costruzione progressiva di un </a:t>
            </a:r>
            <a:r>
              <a:rPr lang="it-IT" u="sng" dirty="0"/>
              <a:t>sapere etnologico</a:t>
            </a:r>
            <a:r>
              <a:rPr lang="it-IT" dirty="0"/>
              <a:t> (sistematico/sistematizzatore e comparativo).</a:t>
            </a:r>
          </a:p>
          <a:p>
            <a:pPr marL="285750" indent="-285750">
              <a:buFont typeface="Wingdings" panose="05000000000000000000" pitchFamily="2" charset="2"/>
              <a:buChar char="§"/>
            </a:pPr>
            <a:r>
              <a:rPr lang="it-IT" dirty="0"/>
              <a:t>La </a:t>
            </a:r>
            <a:r>
              <a:rPr lang="fr-MC" i="1" dirty="0"/>
              <a:t>Société des Observateurs de l’Homme</a:t>
            </a:r>
            <a:r>
              <a:rPr lang="it-IT" dirty="0"/>
              <a:t>, fondata nel tardo autunno del 1799 (anno VIII della Repubblica francese) da un professore di scienze naturali non famosissimo, Louis-François </a:t>
            </a:r>
            <a:r>
              <a:rPr lang="it-IT" dirty="0" err="1"/>
              <a:t>Jauffret</a:t>
            </a:r>
            <a:r>
              <a:rPr lang="it-IT" dirty="0"/>
              <a:t>, e di cui entrano a far parte personaggi invece di rilievo quale lo stesso Louis-Antoine de </a:t>
            </a:r>
            <a:r>
              <a:rPr lang="it-IT" dirty="0" err="1"/>
              <a:t>Bougainville</a:t>
            </a:r>
            <a:r>
              <a:rPr lang="it-IT" dirty="0"/>
              <a:t> e suo figlio </a:t>
            </a:r>
            <a:r>
              <a:rPr lang="it-IT" dirty="0" err="1"/>
              <a:t>Hyacinthe</a:t>
            </a:r>
            <a:r>
              <a:rPr lang="it-IT" dirty="0"/>
              <a:t> (entrambi navigatori), Georges </a:t>
            </a:r>
            <a:r>
              <a:rPr lang="it-IT" dirty="0" err="1"/>
              <a:t>Cuvier</a:t>
            </a:r>
            <a:r>
              <a:rPr lang="it-IT" dirty="0"/>
              <a:t> (famoso anatomista e padre della paleontologia), il filosofo Joseph-Marie de </a:t>
            </a:r>
            <a:r>
              <a:rPr lang="it-IT" dirty="0" err="1"/>
              <a:t>Gérando</a:t>
            </a:r>
            <a:r>
              <a:rPr lang="it-IT" dirty="0"/>
              <a:t>, e altri ancora. Obiettivo della Società è quello di “osservare” l’uomo nella sua variabilità fisica, linguistica, geografica e sociale. Stiamo per entrare in un secolo – l’Ottocento – che vedrà la nascita e la crescita accademica dell’antropologia.</a:t>
            </a:r>
          </a:p>
          <a:p>
            <a:endParaRPr lang="it-IT" sz="1400" dirty="0"/>
          </a:p>
        </p:txBody>
      </p:sp>
      <p:sp>
        <p:nvSpPr>
          <p:cNvPr id="4" name="Segnaposto piè di pagina 3"/>
          <p:cNvSpPr>
            <a:spLocks noGrp="1"/>
          </p:cNvSpPr>
          <p:nvPr>
            <p:ph type="ftr" sz="quarter" idx="11"/>
          </p:nvPr>
        </p:nvSpPr>
        <p:spPr/>
        <p:txBody>
          <a:bodyPr/>
          <a:lstStyle/>
          <a:p>
            <a:r>
              <a:rPr lang="it-IT"/>
              <a:t>Antropologia del Mediterraneo</a:t>
            </a:r>
          </a:p>
        </p:txBody>
      </p:sp>
    </p:spTree>
    <p:extLst>
      <p:ext uri="{BB962C8B-B14F-4D97-AF65-F5344CB8AC3E}">
        <p14:creationId xmlns:p14="http://schemas.microsoft.com/office/powerpoint/2010/main" val="768046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282337"/>
            <a:ext cx="12192000" cy="1384995"/>
          </a:xfrm>
          <a:prstGeom prst="rect">
            <a:avLst/>
          </a:prstGeom>
          <a:noFill/>
        </p:spPr>
        <p:txBody>
          <a:bodyPr wrap="square" rtlCol="0">
            <a:spAutoFit/>
          </a:bodyPr>
          <a:lstStyle/>
          <a:p>
            <a:r>
              <a:rPr lang="it-IT" sz="2800" b="1" i="1" dirty="0">
                <a:solidFill>
                  <a:srgbClr val="BB1717"/>
                </a:solidFill>
                <a:latin typeface="Tahoma" panose="020B0604030504040204" pitchFamily="34" charset="0"/>
                <a:ea typeface="Tahoma" panose="020B0604030504040204" pitchFamily="34" charset="0"/>
                <a:cs typeface="Tahoma" panose="020B0604030504040204" pitchFamily="34" charset="0"/>
              </a:rPr>
              <a:t>   </a:t>
            </a:r>
            <a:r>
              <a:rPr lang="it-IT" sz="2800" b="1" i="1" dirty="0"/>
              <a:t>Osservatori dell’uomo: “sul campo” e “a tavolino” </a:t>
            </a:r>
          </a:p>
          <a:p>
            <a:br>
              <a:rPr lang="it-IT" sz="2800" i="1" dirty="0"/>
            </a:br>
            <a:r>
              <a:rPr lang="it-IT" sz="2800" dirty="0"/>
              <a:t>	</a:t>
            </a:r>
            <a:r>
              <a:rPr lang="it-IT" sz="2400" dirty="0" err="1"/>
              <a:t>Hyacinthe</a:t>
            </a:r>
            <a:r>
              <a:rPr lang="it-IT" sz="2400" dirty="0"/>
              <a:t> de </a:t>
            </a:r>
            <a:r>
              <a:rPr lang="it-IT" sz="2400" dirty="0" err="1"/>
              <a:t>Bougainville</a:t>
            </a:r>
            <a:r>
              <a:rPr lang="it-IT" sz="2400" dirty="0"/>
              <a:t>	 	Louis-François </a:t>
            </a:r>
            <a:r>
              <a:rPr lang="it-IT" sz="2400" dirty="0" err="1"/>
              <a:t>Jauffret</a:t>
            </a:r>
            <a:endParaRPr lang="it-IT" sz="2400" b="1" dirty="0">
              <a:latin typeface="Tahoma" panose="020B0604030504040204" pitchFamily="34" charset="0"/>
              <a:ea typeface="Tahoma" panose="020B0604030504040204" pitchFamily="34" charset="0"/>
              <a:cs typeface="Tahoma" panose="020B0604030504040204" pitchFamily="34" charset="0"/>
            </a:endParaRPr>
          </a:p>
        </p:txBody>
      </p:sp>
      <p:sp>
        <p:nvSpPr>
          <p:cNvPr id="4" name="Titolo 1">
            <a:extLst>
              <a:ext uri="{FF2B5EF4-FFF2-40B4-BE49-F238E27FC236}">
                <a16:creationId xmlns:a16="http://schemas.microsoft.com/office/drawing/2014/main" id="{4F99FC27-69F9-44E9-BC6D-315AC5994CC7}"/>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5" name="Titolo 1">
            <a:extLst>
              <a:ext uri="{FF2B5EF4-FFF2-40B4-BE49-F238E27FC236}">
                <a16:creationId xmlns:a16="http://schemas.microsoft.com/office/drawing/2014/main" id="{22975BDD-81D4-4393-A279-371977DC3842}"/>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55151FA4-0FF2-4823-B20B-CCA58ADA0C43}"/>
              </a:ext>
            </a:extLst>
          </p:cNvPr>
          <p:cNvSpPr txBox="1"/>
          <p:nvPr/>
        </p:nvSpPr>
        <p:spPr>
          <a:xfrm>
            <a:off x="368449" y="1131307"/>
            <a:ext cx="9343176" cy="4427145"/>
          </a:xfrm>
          <a:prstGeom prst="rect">
            <a:avLst/>
          </a:prstGeom>
          <a:noFill/>
        </p:spPr>
        <p:txBody>
          <a:bodyPr wrap="square" rtlCol="0">
            <a:spAutoFit/>
          </a:bodyPr>
          <a:lstStyle/>
          <a:p>
            <a:endParaRPr lang="it-IT" dirty="0"/>
          </a:p>
        </p:txBody>
      </p:sp>
      <p:sp>
        <p:nvSpPr>
          <p:cNvPr id="2" name="Segnaposto piè di pagina 1"/>
          <p:cNvSpPr>
            <a:spLocks noGrp="1"/>
          </p:cNvSpPr>
          <p:nvPr>
            <p:ph type="ftr" sz="quarter" idx="11"/>
          </p:nvPr>
        </p:nvSpPr>
        <p:spPr/>
        <p:txBody>
          <a:bodyPr/>
          <a:lstStyle/>
          <a:p>
            <a:r>
              <a:rPr lang="it-IT"/>
              <a:t>Antropologia del Mediterraneo</a:t>
            </a:r>
          </a:p>
        </p:txBody>
      </p:sp>
      <p:pic>
        <p:nvPicPr>
          <p:cNvPr id="7" name="Segnaposto contenuto 3" descr="Hyacinthe de Bougainville.jpg">
            <a:extLst>
              <a:ext uri="{FF2B5EF4-FFF2-40B4-BE49-F238E27FC236}">
                <a16:creationId xmlns:a16="http://schemas.microsoft.com/office/drawing/2014/main" id="{7813DF29-F56C-4428-8C7D-9045B5288F98}"/>
              </a:ext>
            </a:extLst>
          </p:cNvPr>
          <p:cNvPicPr>
            <a:picLocks/>
          </p:cNvPicPr>
          <p:nvPr/>
        </p:nvPicPr>
        <p:blipFill>
          <a:blip r:embed="rId2"/>
          <a:srcRect/>
          <a:stretch>
            <a:fillRect/>
          </a:stretch>
        </p:blipFill>
        <p:spPr bwMode="auto">
          <a:xfrm>
            <a:off x="1244600" y="1809353"/>
            <a:ext cx="2794000" cy="3600000"/>
          </a:xfrm>
          <a:prstGeom prst="rect">
            <a:avLst/>
          </a:prstGeom>
          <a:noFill/>
          <a:ln w="9525">
            <a:noFill/>
            <a:miter lim="800000"/>
            <a:headEnd/>
            <a:tailEnd/>
          </a:ln>
        </p:spPr>
      </p:pic>
      <p:pic>
        <p:nvPicPr>
          <p:cNvPr id="8" name="Immagine 7" descr="https://upload.wikimedia.org/wikipedia/commons/thumb/a/a9/Louis_francois_jauffret.jpg/800px-Louis_francois_jauffret.jpg">
            <a:extLst>
              <a:ext uri="{FF2B5EF4-FFF2-40B4-BE49-F238E27FC236}">
                <a16:creationId xmlns:a16="http://schemas.microsoft.com/office/drawing/2014/main" id="{CF88B299-518F-418C-AE2D-9541FA3CBCC3}"/>
              </a:ext>
            </a:extLst>
          </p:cNvPr>
          <p:cNvPicPr>
            <a:picLocks noChangeAspect="1"/>
          </p:cNvPicPr>
          <p:nvPr/>
        </p:nvPicPr>
        <p:blipFill>
          <a:blip r:embed="rId3"/>
          <a:srcRect/>
          <a:stretch>
            <a:fillRect/>
          </a:stretch>
        </p:blipFill>
        <p:spPr bwMode="auto">
          <a:xfrm>
            <a:off x="5644973" y="1773353"/>
            <a:ext cx="2717759" cy="3636000"/>
          </a:xfrm>
          <a:prstGeom prst="rect">
            <a:avLst/>
          </a:prstGeom>
          <a:noFill/>
          <a:ln w="9525">
            <a:noFill/>
            <a:miter lim="800000"/>
            <a:headEnd/>
            <a:tailEnd/>
          </a:ln>
        </p:spPr>
      </p:pic>
    </p:spTree>
    <p:extLst>
      <p:ext uri="{BB962C8B-B14F-4D97-AF65-F5344CB8AC3E}">
        <p14:creationId xmlns:p14="http://schemas.microsoft.com/office/powerpoint/2010/main" val="886188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491150-0A6F-47D2-967F-18CC4FCC205A}"/>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Antropologia del Mediterraneo</a:t>
            </a:r>
          </a:p>
        </p:txBody>
      </p:sp>
      <p:sp>
        <p:nvSpPr>
          <p:cNvPr id="3" name="Titolo 1">
            <a:extLst>
              <a:ext uri="{FF2B5EF4-FFF2-40B4-BE49-F238E27FC236}">
                <a16:creationId xmlns:a16="http://schemas.microsoft.com/office/drawing/2014/main" id="{2BA40961-6FC9-4CC2-BDB5-60F4A54C81E3}"/>
              </a:ext>
            </a:extLst>
          </p:cNvPr>
          <p:cNvSpPr txBox="1">
            <a:spLocks/>
          </p:cNvSpPr>
          <p:nvPr/>
        </p:nvSpPr>
        <p:spPr>
          <a:xfrm>
            <a:off x="197667" y="6259145"/>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Paola Sacchi – Pier Paolo </a:t>
            </a:r>
            <a:r>
              <a:rPr kumimoji="0" lang="it-IT" sz="1100" b="1" i="0" u="none" strike="noStrike" kern="1200" cap="none" spc="0" normalizeH="0" baseline="0" noProof="0" dirty="0" err="1">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Viazzo</a:t>
            </a:r>
            <a:endPar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62677D1-11EA-4653-9C88-1FF5DF9B2F64}"/>
              </a:ext>
            </a:extLst>
          </p:cNvPr>
          <p:cNvSpPr txBox="1"/>
          <p:nvPr/>
        </p:nvSpPr>
        <p:spPr>
          <a:xfrm>
            <a:off x="0" y="282337"/>
            <a:ext cx="12192000" cy="523220"/>
          </a:xfrm>
          <a:prstGeom prst="rect">
            <a:avLst/>
          </a:prstGeom>
          <a:noFill/>
        </p:spPr>
        <p:txBody>
          <a:bodyPr wrap="square" rtlCol="0">
            <a:spAutoFit/>
          </a:bodyPr>
          <a:lstStyle/>
          <a:p>
            <a:pPr lvl="0"/>
            <a:r>
              <a:rPr kumimoji="0" lang="it-IT" sz="2800" b="1" i="0" u="none" strike="noStrike" kern="1200" cap="none" spc="0" normalizeH="0" baseline="0" noProof="0" dirty="0">
                <a:ln>
                  <a:noFill/>
                </a:ln>
                <a:solidFill>
                  <a:srgbClr val="BB1717"/>
                </a:solidFill>
                <a:effectLst/>
                <a:uLnTx/>
                <a:uFillTx/>
                <a:latin typeface="Tahoma" panose="020B0604030504040204" pitchFamily="34" charset="0"/>
                <a:ea typeface="Tahoma" panose="020B0604030504040204" pitchFamily="34" charset="0"/>
                <a:cs typeface="Tahoma" panose="020B0604030504040204" pitchFamily="34" charset="0"/>
              </a:rPr>
              <a:t>   </a:t>
            </a:r>
            <a:r>
              <a:rPr lang="it-IT" sz="2800" b="1" i="1" dirty="0"/>
              <a:t>Nasce il termine “antropologia”</a:t>
            </a:r>
            <a:endParaRPr kumimoji="0" lang="it-IT" sz="2800" b="1" i="1"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B3BD40C0-613A-4874-8B4F-F766B0777D5D}"/>
              </a:ext>
            </a:extLst>
          </p:cNvPr>
          <p:cNvSpPr txBox="1"/>
          <p:nvPr/>
        </p:nvSpPr>
        <p:spPr>
          <a:xfrm>
            <a:off x="368449" y="1131307"/>
            <a:ext cx="9343176" cy="3668697"/>
          </a:xfrm>
          <a:prstGeom prst="rect">
            <a:avLst/>
          </a:prstGeom>
          <a:noFill/>
        </p:spPr>
        <p:txBody>
          <a:bodyPr wrap="square" rtlCol="0">
            <a:spAutoFit/>
          </a:bodyPr>
          <a:lstStyle/>
          <a:p>
            <a:pPr marL="342900" lvl="0" indent="-342900">
              <a:spcBef>
                <a:spcPct val="20000"/>
              </a:spcBef>
              <a:spcAft>
                <a:spcPts val="1800"/>
              </a:spcAft>
              <a:buFont typeface="Arial" pitchFamily="34" charset="0"/>
              <a:buChar char="•"/>
            </a:pPr>
            <a:r>
              <a:rPr lang="it-IT" dirty="0">
                <a:solidFill>
                  <a:prstClr val="black"/>
                </a:solidFill>
              </a:rPr>
              <a:t>1805: prima attestazione del termine </a:t>
            </a:r>
            <a:r>
              <a:rPr lang="it-IT" i="1" dirty="0" err="1">
                <a:solidFill>
                  <a:prstClr val="black"/>
                </a:solidFill>
              </a:rPr>
              <a:t>anthropology</a:t>
            </a:r>
            <a:r>
              <a:rPr lang="it-IT" dirty="0">
                <a:solidFill>
                  <a:prstClr val="black"/>
                </a:solidFill>
              </a:rPr>
              <a:t> in inglese (</a:t>
            </a:r>
            <a:r>
              <a:rPr lang="it-IT" i="1" dirty="0" err="1">
                <a:solidFill>
                  <a:prstClr val="black"/>
                </a:solidFill>
              </a:rPr>
              <a:t>Edinburgh</a:t>
            </a:r>
            <a:r>
              <a:rPr lang="it-IT" i="1" dirty="0">
                <a:solidFill>
                  <a:prstClr val="black"/>
                </a:solidFill>
              </a:rPr>
              <a:t> Review</a:t>
            </a:r>
            <a:r>
              <a:rPr lang="it-IT" dirty="0">
                <a:solidFill>
                  <a:prstClr val="black"/>
                </a:solidFill>
              </a:rPr>
              <a:t>)</a:t>
            </a:r>
          </a:p>
          <a:p>
            <a:pPr marL="342900" lvl="0" indent="-342900">
              <a:spcBef>
                <a:spcPct val="20000"/>
              </a:spcBef>
              <a:spcAft>
                <a:spcPts val="600"/>
              </a:spcAft>
              <a:buFont typeface="Arial" pitchFamily="34" charset="0"/>
              <a:buChar char="•"/>
            </a:pPr>
            <a:r>
              <a:rPr lang="it-IT" dirty="0">
                <a:solidFill>
                  <a:prstClr val="black"/>
                </a:solidFill>
              </a:rPr>
              <a:t>In francese lo si trova già usato nel 1788 nel lungo libro (416 pp.) del teologo, filosofo e linguista svizzero Alexandre-André-</a:t>
            </a:r>
            <a:r>
              <a:rPr lang="it-IT" dirty="0" err="1">
                <a:solidFill>
                  <a:prstClr val="black"/>
                </a:solidFill>
              </a:rPr>
              <a:t>César</a:t>
            </a:r>
            <a:r>
              <a:rPr lang="it-IT" dirty="0">
                <a:solidFill>
                  <a:prstClr val="black"/>
                </a:solidFill>
              </a:rPr>
              <a:t> </a:t>
            </a:r>
            <a:r>
              <a:rPr lang="it-IT" dirty="0" err="1">
                <a:solidFill>
                  <a:prstClr val="black"/>
                </a:solidFill>
              </a:rPr>
              <a:t>Chavannes</a:t>
            </a:r>
            <a:r>
              <a:rPr lang="it-IT" dirty="0">
                <a:solidFill>
                  <a:prstClr val="black"/>
                </a:solidFill>
              </a:rPr>
              <a:t> (1731-1800), </a:t>
            </a:r>
            <a:r>
              <a:rPr lang="fr-FR" i="1" dirty="0">
                <a:solidFill>
                  <a:prstClr val="black"/>
                </a:solidFill>
              </a:rPr>
              <a:t>Anthropologie ou science générale de l'homme: pour servir d'introduction à l'étude de la philosophie et des langues, et de guide dans le plan d'éducation intellectuelle</a:t>
            </a:r>
            <a:r>
              <a:rPr lang="fr-FR" dirty="0">
                <a:solidFill>
                  <a:prstClr val="black"/>
                </a:solidFill>
              </a:rPr>
              <a:t>.</a:t>
            </a:r>
          </a:p>
          <a:p>
            <a:pPr marL="342900" lvl="0" indent="-342900">
              <a:spcBef>
                <a:spcPct val="20000"/>
              </a:spcBef>
            </a:pPr>
            <a:r>
              <a:rPr lang="it-IT" dirty="0">
                <a:solidFill>
                  <a:prstClr val="black"/>
                </a:solidFill>
              </a:rPr>
              <a:t>	A p. 2 si trova una interessante distinzione tra:</a:t>
            </a:r>
          </a:p>
          <a:p>
            <a:pPr marL="342900" lvl="0" indent="-342900">
              <a:spcBef>
                <a:spcPct val="20000"/>
              </a:spcBef>
            </a:pPr>
            <a:r>
              <a:rPr lang="it-IT" dirty="0">
                <a:solidFill>
                  <a:prstClr val="black"/>
                </a:solidFill>
              </a:rPr>
              <a:t>	ANTROPOLOGIA </a:t>
            </a:r>
            <a:r>
              <a:rPr lang="it-IT" i="1" dirty="0">
                <a:solidFill>
                  <a:prstClr val="black"/>
                </a:solidFill>
              </a:rPr>
              <a:t>propriamente detta</a:t>
            </a:r>
            <a:r>
              <a:rPr lang="it-IT" dirty="0">
                <a:solidFill>
                  <a:prstClr val="black"/>
                </a:solidFill>
              </a:rPr>
              <a:t>, o scienza dell’uomo considerato nella costituzione della sua natura, in tutti i tratti che lo avvicinano &amp; in quelli che lo distinguono dalle altre specie.</a:t>
            </a:r>
          </a:p>
          <a:p>
            <a:pPr marL="342900" lvl="0" indent="-342900">
              <a:spcBef>
                <a:spcPct val="20000"/>
              </a:spcBef>
            </a:pPr>
            <a:r>
              <a:rPr lang="it-IT" dirty="0">
                <a:solidFill>
                  <a:prstClr val="black"/>
                </a:solidFill>
              </a:rPr>
              <a:t>	ETNOLOGIA, o scienza dell’uomo considerato come appartenente a una specie diffusa sul globo &amp; divisa in diversi corpi di società o nazioni occupate a provvedere ai loro bisogni e ai loro gusti &amp; più o meno civilizzate. </a:t>
            </a:r>
            <a:endParaRPr lang="it-IT" sz="1000" dirty="0">
              <a:solidFill>
                <a:prstClr val="black"/>
              </a:solidFill>
            </a:endParaRPr>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Antropologia del Mediterraneo</a:t>
            </a:r>
          </a:p>
        </p:txBody>
      </p:sp>
    </p:spTree>
    <p:extLst>
      <p:ext uri="{BB962C8B-B14F-4D97-AF65-F5344CB8AC3E}">
        <p14:creationId xmlns:p14="http://schemas.microsoft.com/office/powerpoint/2010/main" val="3555252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7F87BD-A8AF-4CC4-BC0A-439E1B0283E0}"/>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Antropologia del Mediterraneo</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28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a16="http://schemas.microsoft.com/office/drawing/2014/main" id="{BE20370E-1B29-4B5A-8D5B-6CCD2F37144C}"/>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Paola Sacchi – Pier Paolo </a:t>
            </a:r>
            <a:r>
              <a:rPr kumimoji="0" lang="it-IT" sz="1100" b="1" i="0" u="none" strike="noStrike" kern="1200" cap="none" spc="0" normalizeH="0" baseline="0" noProof="0" dirty="0" err="1">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Viazzo</a:t>
            </a:r>
            <a:endPar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2826240-1EE6-4DEE-B135-F171CE860655}"/>
              </a:ext>
            </a:extLst>
          </p:cNvPr>
          <p:cNvSpPr txBox="1"/>
          <p:nvPr/>
        </p:nvSpPr>
        <p:spPr>
          <a:xfrm>
            <a:off x="0" y="282337"/>
            <a:ext cx="12192000" cy="1107996"/>
          </a:xfrm>
          <a:prstGeom prst="rect">
            <a:avLst/>
          </a:prstGeom>
          <a:noFill/>
        </p:spPr>
        <p:txBody>
          <a:bodyPr wrap="square" rtlCol="0">
            <a:spAutoFit/>
          </a:bodyPr>
          <a:lstStyle/>
          <a:p>
            <a:pPr lvl="0"/>
            <a:r>
              <a:rPr lang="it-IT" sz="2200" b="1" i="1" dirty="0">
                <a:solidFill>
                  <a:prstClr val="black"/>
                </a:solidFill>
                <a:ea typeface="+mj-ea"/>
                <a:cs typeface="+mj-cs"/>
              </a:rPr>
              <a:t>L’antropologia nel XIX secolo:</a:t>
            </a:r>
          </a:p>
          <a:p>
            <a:pPr lvl="0"/>
            <a:r>
              <a:rPr lang="it-IT" sz="2200" b="1" i="1" dirty="0">
                <a:solidFill>
                  <a:prstClr val="black"/>
                </a:solidFill>
                <a:ea typeface="+mj-ea"/>
                <a:cs typeface="+mj-cs"/>
              </a:rPr>
              <a:t>da </a:t>
            </a:r>
            <a:r>
              <a:rPr lang="it-IT" sz="2200" b="1" i="1" u="sng" dirty="0">
                <a:solidFill>
                  <a:prstClr val="black"/>
                </a:solidFill>
                <a:ea typeface="+mj-ea"/>
                <a:cs typeface="+mj-cs"/>
              </a:rPr>
              <a:t>studio comparativo delle società umane</a:t>
            </a:r>
            <a:r>
              <a:rPr lang="it-IT" sz="2200" b="1" i="1" dirty="0">
                <a:solidFill>
                  <a:prstClr val="black"/>
                </a:solidFill>
                <a:ea typeface="+mj-ea"/>
                <a:cs typeface="+mj-cs"/>
              </a:rPr>
              <a:t> (specialmente “altre”)</a:t>
            </a:r>
          </a:p>
          <a:p>
            <a:pPr lvl="0"/>
            <a:r>
              <a:rPr lang="it-IT" sz="2200" b="1" i="1" dirty="0">
                <a:solidFill>
                  <a:prstClr val="black"/>
                </a:solidFill>
                <a:ea typeface="+mj-ea"/>
                <a:cs typeface="+mj-cs"/>
              </a:rPr>
              <a:t>a </a:t>
            </a:r>
            <a:r>
              <a:rPr lang="it-IT" sz="2200" b="1" i="1" u="sng" dirty="0">
                <a:solidFill>
                  <a:prstClr val="black"/>
                </a:solidFill>
                <a:ea typeface="+mj-ea"/>
                <a:cs typeface="+mj-cs"/>
              </a:rPr>
              <a:t>studio delle origini</a:t>
            </a:r>
            <a:r>
              <a:rPr lang="it-IT" sz="2200" b="1" i="1" dirty="0">
                <a:solidFill>
                  <a:prstClr val="black"/>
                </a:solidFill>
                <a:ea typeface="+mj-ea"/>
                <a:cs typeface="+mj-cs"/>
              </a:rPr>
              <a:t> (sociali, linguistiche, ma anche biologiche)</a:t>
            </a:r>
            <a:endParaRPr kumimoji="0" lang="it-IT" sz="2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BB9F990E-EB22-440F-834E-4102C7B115E2}"/>
              </a:ext>
            </a:extLst>
          </p:cNvPr>
          <p:cNvSpPr txBox="1"/>
          <p:nvPr/>
        </p:nvSpPr>
        <p:spPr>
          <a:xfrm>
            <a:off x="368449" y="1131307"/>
            <a:ext cx="9343176" cy="4367349"/>
          </a:xfrm>
          <a:prstGeom prst="rect">
            <a:avLst/>
          </a:prstGeom>
          <a:noFill/>
        </p:spPr>
        <p:txBody>
          <a:bodyPr wrap="square" rtlCol="0">
            <a:spAutoFit/>
          </a:bodyPr>
          <a:lstStyle/>
          <a:p>
            <a:pPr marL="342900" lvl="0" indent="-342900">
              <a:spcBef>
                <a:spcPct val="20000"/>
              </a:spcBef>
              <a:spcAft>
                <a:spcPts val="600"/>
              </a:spcAft>
              <a:buFont typeface="Arial" pitchFamily="34" charset="0"/>
              <a:buChar char="•"/>
            </a:pPr>
            <a:endParaRPr lang="it-IT" dirty="0">
              <a:solidFill>
                <a:prstClr val="black"/>
              </a:solidFill>
            </a:endParaRPr>
          </a:p>
          <a:p>
            <a:pPr marL="342900" lvl="0" indent="-342900">
              <a:spcBef>
                <a:spcPct val="20000"/>
              </a:spcBef>
              <a:spcAft>
                <a:spcPts val="600"/>
              </a:spcAft>
              <a:buFont typeface="Arial" pitchFamily="34" charset="0"/>
              <a:buChar char="•"/>
            </a:pPr>
            <a:r>
              <a:rPr lang="it-IT" dirty="0">
                <a:solidFill>
                  <a:prstClr val="black"/>
                </a:solidFill>
              </a:rPr>
              <a:t>1856: vengono scoperti i resti del cosiddetto “uomo di Neanderthal” (</a:t>
            </a:r>
            <a:r>
              <a:rPr lang="la-Latn" i="1" dirty="0">
                <a:solidFill>
                  <a:prstClr val="black"/>
                </a:solidFill>
              </a:rPr>
              <a:t>Homo neanderthalensis</a:t>
            </a:r>
            <a:r>
              <a:rPr lang="it-IT" dirty="0">
                <a:solidFill>
                  <a:prstClr val="black"/>
                </a:solidFill>
              </a:rPr>
              <a:t>: il nome viene dalla valle in cui vennero rinvenuti i resti fossili).</a:t>
            </a:r>
          </a:p>
          <a:p>
            <a:pPr marL="342900" lvl="0" indent="-342900">
              <a:spcBef>
                <a:spcPct val="20000"/>
              </a:spcBef>
              <a:spcAft>
                <a:spcPts val="600"/>
              </a:spcAft>
              <a:buFont typeface="Arial" pitchFamily="34" charset="0"/>
              <a:buChar char="•"/>
            </a:pPr>
            <a:r>
              <a:rPr lang="en-US" dirty="0">
                <a:solidFill>
                  <a:prstClr val="black"/>
                </a:solidFill>
              </a:rPr>
              <a:t>1859: Charles Darwin </a:t>
            </a:r>
            <a:r>
              <a:rPr lang="en-US" dirty="0" err="1">
                <a:solidFill>
                  <a:prstClr val="black"/>
                </a:solidFill>
              </a:rPr>
              <a:t>pubblica</a:t>
            </a:r>
            <a:r>
              <a:rPr lang="en-US" dirty="0">
                <a:solidFill>
                  <a:prstClr val="black"/>
                </a:solidFill>
              </a:rPr>
              <a:t> </a:t>
            </a:r>
            <a:r>
              <a:rPr lang="en-US" i="1" dirty="0" err="1">
                <a:solidFill>
                  <a:prstClr val="black"/>
                </a:solidFill>
              </a:rPr>
              <a:t>L’origine</a:t>
            </a:r>
            <a:r>
              <a:rPr lang="en-US" i="1" dirty="0">
                <a:solidFill>
                  <a:prstClr val="black"/>
                </a:solidFill>
              </a:rPr>
              <a:t> </a:t>
            </a:r>
            <a:r>
              <a:rPr lang="en-US" i="1" dirty="0" err="1">
                <a:solidFill>
                  <a:prstClr val="black"/>
                </a:solidFill>
              </a:rPr>
              <a:t>delle</a:t>
            </a:r>
            <a:r>
              <a:rPr lang="en-US" i="1" dirty="0">
                <a:solidFill>
                  <a:prstClr val="black"/>
                </a:solidFill>
              </a:rPr>
              <a:t> specie</a:t>
            </a:r>
            <a:r>
              <a:rPr lang="en-US" dirty="0">
                <a:solidFill>
                  <a:prstClr val="black"/>
                </a:solidFill>
              </a:rPr>
              <a:t> [</a:t>
            </a:r>
            <a:r>
              <a:rPr lang="en-US" i="1" dirty="0">
                <a:solidFill>
                  <a:prstClr val="black"/>
                </a:solidFill>
              </a:rPr>
              <a:t>The Origin of Species by Means of Natural Selection</a:t>
            </a:r>
            <a:r>
              <a:rPr lang="en-US" dirty="0">
                <a:solidFill>
                  <a:prstClr val="black"/>
                </a:solidFill>
              </a:rPr>
              <a:t>] – e </a:t>
            </a:r>
            <a:r>
              <a:rPr lang="en-US" dirty="0" err="1">
                <a:solidFill>
                  <a:prstClr val="black"/>
                </a:solidFill>
              </a:rPr>
              <a:t>nel</a:t>
            </a:r>
            <a:r>
              <a:rPr lang="en-US" dirty="0">
                <a:solidFill>
                  <a:prstClr val="black"/>
                </a:solidFill>
              </a:rPr>
              <a:t> 1871 </a:t>
            </a:r>
            <a:r>
              <a:rPr lang="en-US" i="1" dirty="0" err="1">
                <a:solidFill>
                  <a:prstClr val="black"/>
                </a:solidFill>
              </a:rPr>
              <a:t>L’origine</a:t>
            </a:r>
            <a:r>
              <a:rPr lang="en-US" i="1" dirty="0">
                <a:solidFill>
                  <a:prstClr val="black"/>
                </a:solidFill>
              </a:rPr>
              <a:t> </a:t>
            </a:r>
            <a:r>
              <a:rPr lang="en-US" i="1" dirty="0" err="1">
                <a:solidFill>
                  <a:prstClr val="black"/>
                </a:solidFill>
              </a:rPr>
              <a:t>dell’uomo</a:t>
            </a:r>
            <a:r>
              <a:rPr lang="en-US" i="1" dirty="0">
                <a:solidFill>
                  <a:prstClr val="black"/>
                </a:solidFill>
              </a:rPr>
              <a:t> </a:t>
            </a:r>
            <a:r>
              <a:rPr lang="en-US" dirty="0">
                <a:solidFill>
                  <a:prstClr val="black"/>
                </a:solidFill>
              </a:rPr>
              <a:t>[</a:t>
            </a:r>
            <a:r>
              <a:rPr lang="en-US" i="1" dirty="0">
                <a:solidFill>
                  <a:prstClr val="black"/>
                </a:solidFill>
              </a:rPr>
              <a:t>The Descent of Man</a:t>
            </a:r>
            <a:r>
              <a:rPr lang="en-US" dirty="0">
                <a:solidFill>
                  <a:prstClr val="black"/>
                </a:solidFill>
              </a:rPr>
              <a:t>].</a:t>
            </a:r>
            <a:endParaRPr lang="it-IT" dirty="0">
              <a:solidFill>
                <a:prstClr val="black"/>
              </a:solidFill>
            </a:endParaRPr>
          </a:p>
          <a:p>
            <a:pPr marL="342900" lvl="0" indent="-342900">
              <a:spcBef>
                <a:spcPct val="20000"/>
              </a:spcBef>
              <a:spcAft>
                <a:spcPts val="600"/>
              </a:spcAft>
              <a:buFont typeface="Arial" pitchFamily="34" charset="0"/>
              <a:buChar char="•"/>
            </a:pPr>
            <a:r>
              <a:rPr lang="it-IT" dirty="0">
                <a:solidFill>
                  <a:prstClr val="black"/>
                </a:solidFill>
              </a:rPr>
              <a:t>In Italia: prima cattedra di Antropologia istituita nel 1869 a Firenze. In quel periodo il termine antropologia rinviava principalmente all’antropologia fisica e il primo titolare della nuova cattedra, Paolo Mantegazza (1831-1910), aveva una formazione medica. In confronto a molti suoi colleghi, questo studioso aveva tuttavia una visione più larga della disciplina che insegnava: aveva viaggiato molto in Europa e in America del Sud, e non aveva alcuna simpatia per coloro che volevano ridurre l’antropologia ad una disciplina «innanzitutto interessata da crani che non dallo spirito, dalle razze più che dalla psicologia comparata». Mantegazza fu perciò un difensore di «questa branca della nostra scienza che si è chiamata etnologia, lo studio dei popoli».</a:t>
            </a:r>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Antropologia del Mediterraneo</a:t>
            </a:r>
          </a:p>
        </p:txBody>
      </p:sp>
    </p:spTree>
    <p:extLst>
      <p:ext uri="{BB962C8B-B14F-4D97-AF65-F5344CB8AC3E}">
        <p14:creationId xmlns:p14="http://schemas.microsoft.com/office/powerpoint/2010/main" val="3913999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CFB984-EC62-4468-AFB3-25D582FB1DF2}"/>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Antropologia del Mediterraneo</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28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a16="http://schemas.microsoft.com/office/drawing/2014/main" id="{D2D9AA4E-E2C6-411F-BB55-82CC1BE57469}"/>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Paola Sacchi – Pier Paolo </a:t>
            </a:r>
            <a:r>
              <a:rPr kumimoji="0" lang="it-IT" sz="1100" b="1" i="0" u="none" strike="noStrike" kern="1200" cap="none" spc="0" normalizeH="0" baseline="0" noProof="0" dirty="0" err="1">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Viazzo</a:t>
            </a:r>
            <a:endPar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1632976-9C63-499E-995F-6595CC625DDA}"/>
              </a:ext>
            </a:extLst>
          </p:cNvPr>
          <p:cNvSpPr txBox="1"/>
          <p:nvPr/>
        </p:nvSpPr>
        <p:spPr>
          <a:xfrm>
            <a:off x="0" y="282337"/>
            <a:ext cx="12192000" cy="1384995"/>
          </a:xfrm>
          <a:prstGeom prst="rect">
            <a:avLst/>
          </a:prstGeom>
          <a:noFill/>
        </p:spPr>
        <p:txBody>
          <a:bodyPr wrap="square" rtlCol="0">
            <a:spAutoFit/>
          </a:bodyPr>
          <a:lstStyle/>
          <a:p>
            <a:pPr lvl="0"/>
            <a:r>
              <a:rPr lang="it-IT" sz="1400" dirty="0"/>
              <a:t>Mantegazza fu dal 1865 al 1876 deputato e dal 1876 senatore a vita nelle file del partito socialista. : nel 2014 alcune sue annotazioni</a:t>
            </a:r>
          </a:p>
          <a:p>
            <a:pPr lvl="0"/>
            <a:r>
              <a:rPr lang="it-IT" sz="1400" dirty="0"/>
              <a:t> “etnografiche” sulla vita parlamentare sono state raccolte in un opuscolo intitolato </a:t>
            </a:r>
            <a:r>
              <a:rPr lang="it-IT" sz="1400" i="1" dirty="0"/>
              <a:t>Antropologia del Parlamento italiano</a:t>
            </a:r>
          </a:p>
          <a:p>
            <a:pPr lvl="0"/>
            <a:r>
              <a:rPr lang="it-IT" sz="1400" dirty="0"/>
              <a:t>(a cura di F. Cavedagna e M</a:t>
            </a:r>
            <a:r>
              <a:rPr lang="it-IT" sz="1400" i="1" dirty="0"/>
              <a:t>. </a:t>
            </a:r>
            <a:r>
              <a:rPr lang="it-IT" sz="1400" dirty="0"/>
              <a:t>Donativi, Brindisi, Edizioni </a:t>
            </a:r>
            <a:r>
              <a:rPr lang="it-IT" sz="1400" dirty="0" err="1"/>
              <a:t>Trabant</a:t>
            </a:r>
            <a:r>
              <a:rPr lang="it-IT" sz="1400" dirty="0"/>
              <a:t>).</a:t>
            </a:r>
            <a:br>
              <a:rPr lang="it-IT" sz="1400" i="1" dirty="0"/>
            </a:br>
            <a:endParaRPr lang="it-IT" sz="1400" i="1" dirty="0"/>
          </a:p>
          <a:p>
            <a:pPr lvl="0"/>
            <a:r>
              <a:rPr lang="it-IT" sz="1400" dirty="0"/>
              <a:t>Fu anche amico di Pellegrino Artusi (1820-1911), il gastronomo romagnolo che diede un contributo decisivo alla fondazione</a:t>
            </a:r>
          </a:p>
          <a:p>
            <a:pPr lvl="0"/>
            <a:r>
              <a:rPr lang="it-IT" sz="1400" dirty="0"/>
              <a:t>di una “cucina italiana”, ed è con Artusi tra i protagonisti di un recente romanzo di Marco </a:t>
            </a:r>
            <a:r>
              <a:rPr lang="it-IT" sz="1400" dirty="0" err="1"/>
              <a:t>Malvaldi</a:t>
            </a:r>
            <a:r>
              <a:rPr lang="it-IT" sz="1400" dirty="0"/>
              <a:t>, </a:t>
            </a:r>
            <a:r>
              <a:rPr lang="it-IT" sz="1400" i="1" dirty="0"/>
              <a:t>Il borghese Pellegrino</a:t>
            </a:r>
            <a:r>
              <a:rPr lang="it-IT" sz="1400" dirty="0"/>
              <a:t> (Palermo, Sellerio 2020)</a:t>
            </a:r>
            <a:endParaRPr kumimoji="0" lang="it-IT" sz="14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F87AEBBA-7499-4324-AB63-F36F09D32CF9}"/>
              </a:ext>
            </a:extLst>
          </p:cNvPr>
          <p:cNvSpPr txBox="1"/>
          <p:nvPr/>
        </p:nvSpPr>
        <p:spPr>
          <a:xfrm>
            <a:off x="368449" y="1131307"/>
            <a:ext cx="9343176" cy="44271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7" name="Segnaposto contenuto 3" descr="Biografia di Paolo Mantegazza">
            <a:extLst>
              <a:ext uri="{FF2B5EF4-FFF2-40B4-BE49-F238E27FC236}">
                <a16:creationId xmlns:a16="http://schemas.microsoft.com/office/drawing/2014/main" id="{06C5D0ED-0A6B-4935-9AEC-8C3FB22EBA5E}"/>
              </a:ext>
            </a:extLst>
          </p:cNvPr>
          <p:cNvPicPr>
            <a:picLocks noChangeAspect="1"/>
          </p:cNvPicPr>
          <p:nvPr/>
        </p:nvPicPr>
        <p:blipFill>
          <a:blip r:embed="rId2"/>
          <a:srcRect/>
          <a:stretch>
            <a:fillRect/>
          </a:stretch>
        </p:blipFill>
        <p:spPr bwMode="auto">
          <a:xfrm>
            <a:off x="430795" y="1873412"/>
            <a:ext cx="2869877" cy="3600000"/>
          </a:xfrm>
          <a:prstGeom prst="rect">
            <a:avLst/>
          </a:prstGeom>
          <a:noFill/>
          <a:ln w="9525">
            <a:noFill/>
            <a:miter lim="800000"/>
            <a:headEnd/>
            <a:tailEnd/>
          </a:ln>
        </p:spPr>
      </p:pic>
      <p:pic>
        <p:nvPicPr>
          <p:cNvPr id="8" name="Immagine 7" descr="Amazon.it: Antropologia del Parlamento Italiano - Mantegazza, Paolo - Libri">
            <a:extLst>
              <a:ext uri="{FF2B5EF4-FFF2-40B4-BE49-F238E27FC236}">
                <a16:creationId xmlns:a16="http://schemas.microsoft.com/office/drawing/2014/main" id="{02C2C82C-39CB-4783-8021-EAFCB27CDBB8}"/>
              </a:ext>
            </a:extLst>
          </p:cNvPr>
          <p:cNvPicPr>
            <a:picLocks noChangeAspect="1"/>
          </p:cNvPicPr>
          <p:nvPr/>
        </p:nvPicPr>
        <p:blipFill>
          <a:blip r:embed="rId3"/>
          <a:srcRect/>
          <a:stretch>
            <a:fillRect/>
          </a:stretch>
        </p:blipFill>
        <p:spPr bwMode="auto">
          <a:xfrm>
            <a:off x="3872077" y="1873412"/>
            <a:ext cx="2335919" cy="3600000"/>
          </a:xfrm>
          <a:prstGeom prst="rect">
            <a:avLst/>
          </a:prstGeom>
          <a:noFill/>
          <a:ln w="9525">
            <a:noFill/>
            <a:miter lim="800000"/>
            <a:headEnd/>
            <a:tailEnd/>
          </a:ln>
        </p:spPr>
      </p:pic>
      <p:pic>
        <p:nvPicPr>
          <p:cNvPr id="9" name="Immagine 8" descr="https://img.ibs.it/images/9788838940514_0_0_860_75.jpg">
            <a:extLst>
              <a:ext uri="{FF2B5EF4-FFF2-40B4-BE49-F238E27FC236}">
                <a16:creationId xmlns:a16="http://schemas.microsoft.com/office/drawing/2014/main" id="{FFABCFE8-133D-44DC-9BE5-920AB6FA020C}"/>
              </a:ext>
            </a:extLst>
          </p:cNvPr>
          <p:cNvPicPr>
            <a:picLocks noChangeAspect="1"/>
          </p:cNvPicPr>
          <p:nvPr/>
        </p:nvPicPr>
        <p:blipFill>
          <a:blip r:embed="rId4"/>
          <a:srcRect/>
          <a:stretch>
            <a:fillRect/>
          </a:stretch>
        </p:blipFill>
        <p:spPr bwMode="auto">
          <a:xfrm>
            <a:off x="6726465" y="1873412"/>
            <a:ext cx="2570250" cy="3600000"/>
          </a:xfrm>
          <a:prstGeom prst="rect">
            <a:avLst/>
          </a:prstGeom>
          <a:noFill/>
          <a:ln w="9525">
            <a:noFill/>
            <a:miter lim="800000"/>
            <a:headEnd/>
            <a:tailEnd/>
          </a:ln>
        </p:spPr>
      </p:pic>
    </p:spTree>
    <p:extLst>
      <p:ext uri="{BB962C8B-B14F-4D97-AF65-F5344CB8AC3E}">
        <p14:creationId xmlns:p14="http://schemas.microsoft.com/office/powerpoint/2010/main" val="361218785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949</TotalTime>
  <Words>1198</Words>
  <Application>Microsoft Office PowerPoint</Application>
  <PresentationFormat>Widescreen</PresentationFormat>
  <Paragraphs>83</Paragraphs>
  <Slides>10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Arial</vt:lpstr>
      <vt:lpstr>Calibri</vt:lpstr>
      <vt:lpstr>Calibri Light</vt:lpstr>
      <vt:lpstr>Tahoma</vt:lpstr>
      <vt:lpstr>Wingdings</vt:lpstr>
      <vt:lpstr>Tema di Office</vt:lpstr>
      <vt:lpstr>Antropologia del Mediterraneo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Stefania Stecca</dc:creator>
  <cp:lastModifiedBy>Piero Viazzo</cp:lastModifiedBy>
  <cp:revision>67</cp:revision>
  <dcterms:created xsi:type="dcterms:W3CDTF">2019-05-28T15:53:33Z</dcterms:created>
  <dcterms:modified xsi:type="dcterms:W3CDTF">2020-09-23T10:53:12Z</dcterms:modified>
</cp:coreProperties>
</file>