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1"/>
  </p:notesMasterIdLst>
  <p:sldIdLst>
    <p:sldId id="260" r:id="rId2"/>
    <p:sldId id="256" r:id="rId3"/>
    <p:sldId id="263" r:id="rId4"/>
    <p:sldId id="273" r:id="rId5"/>
    <p:sldId id="266" r:id="rId6"/>
    <p:sldId id="265" r:id="rId7"/>
    <p:sldId id="267" r:id="rId8"/>
    <p:sldId id="257" r:id="rId9"/>
    <p:sldId id="259" r:id="rId10"/>
    <p:sldId id="258" r:id="rId11"/>
    <p:sldId id="264" r:id="rId12"/>
    <p:sldId id="268" r:id="rId13"/>
    <p:sldId id="269" r:id="rId14"/>
    <p:sldId id="270" r:id="rId15"/>
    <p:sldId id="271" r:id="rId16"/>
    <p:sldId id="272" r:id="rId17"/>
    <p:sldId id="274" r:id="rId18"/>
    <p:sldId id="282" r:id="rId19"/>
    <p:sldId id="275" r:id="rId20"/>
    <p:sldId id="283" r:id="rId21"/>
    <p:sldId id="285" r:id="rId22"/>
    <p:sldId id="305" r:id="rId23"/>
    <p:sldId id="306" r:id="rId24"/>
    <p:sldId id="307" r:id="rId25"/>
    <p:sldId id="308" r:id="rId26"/>
    <p:sldId id="309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10" r:id="rId39"/>
    <p:sldId id="311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3FD9-C4E5-47B5-8F22-681F5BBB6848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1FDC5-4C99-4327-9FE2-1423AE1C75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30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777E74-FF78-47EF-AEED-629835E466BC}" type="slidenum">
              <a:rPr lang="it-IT" altLang="it-IT" sz="1200" smtClean="0"/>
              <a:pPr/>
              <a:t>1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7485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68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78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08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Arial" panose="020B0604020202020204" pitchFamily="34" charset="0"/>
              </a:rPr>
              <a:t>La  questione è di come leader e seguaci si considerano parte di una squadra o di un gruppo</a:t>
            </a: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indent="-274638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2066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6225" indent="-22066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7550" indent="-22066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4750" indent="-220663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1950" indent="-220663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150" indent="-220663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6350" indent="-220663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59E94-E85F-4367-A8EC-0D4471B4EE30}" type="slidenum">
              <a:rPr lang="it-IT" altLang="it-IT" smtClean="0"/>
              <a:pPr/>
              <a:t>25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8140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52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9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9890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0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8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45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17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5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9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0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B8E3E1-B1D5-4A60-BD93-B3A835B640F1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0DCE58-5646-4A21-820D-E630EDC364E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Psicologia sociale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260088" y="2797971"/>
            <a:ext cx="9101138" cy="1846262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Psicologia Sociale </a:t>
            </a:r>
            <a:br>
              <a:rPr lang="it-IT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Processi di Gruppo e Relazioni </a:t>
            </a:r>
            <a:r>
              <a:rPr lang="it-IT" b="1" dirty="0" err="1" smtClean="0">
                <a:solidFill>
                  <a:schemeClr val="accent2"/>
                </a:solidFill>
              </a:rPr>
              <a:t>intergruppi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Sottotitolo 2"/>
          <p:cNvSpPr>
            <a:spLocks noGrp="1"/>
          </p:cNvSpPr>
          <p:nvPr>
            <p:ph type="subTitle" idx="4294967295"/>
          </p:nvPr>
        </p:nvSpPr>
        <p:spPr>
          <a:xfrm>
            <a:off x="1678781" y="5117368"/>
            <a:ext cx="9101138" cy="793750"/>
          </a:xfrm>
        </p:spPr>
        <p:txBody>
          <a:bodyPr/>
          <a:lstStyle/>
          <a:p>
            <a:pPr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altLang="it-IT" b="1" i="1" dirty="0" smtClean="0">
                <a:solidFill>
                  <a:srgbClr val="002060"/>
                </a:solidFill>
                <a:latin typeface="Century Gothic (Corpo)"/>
              </a:rPr>
              <a:t>11 novembre 2020</a:t>
            </a:r>
          </a:p>
        </p:txBody>
      </p:sp>
      <p:pic>
        <p:nvPicPr>
          <p:cNvPr id="10245" name="Picture 3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6035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8175" y="989014"/>
            <a:ext cx="864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>
                <a:latin typeface="Times New Roman" panose="02020603050405020304" pitchFamily="18" charset="0"/>
                <a:cs typeface="Arial" panose="020B0604020202020204" pitchFamily="34" charset="0"/>
              </a:rPr>
              <a:t>Università degli Studi di Torino			Dipartimento di Culture, Politica e Società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Corso di laurea triennale in Servizio Sociale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Classe L-39</a:t>
            </a:r>
          </a:p>
        </p:txBody>
      </p:sp>
      <p:pic>
        <p:nvPicPr>
          <p:cNvPr id="10247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5913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ttangolo 6"/>
          <p:cNvSpPr>
            <a:spLocks noChangeArrowheads="1"/>
          </p:cNvSpPr>
          <p:nvPr/>
        </p:nvSpPr>
        <p:spPr bwMode="auto">
          <a:xfrm>
            <a:off x="5314951" y="5805489"/>
            <a:ext cx="1306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/>
              <a:t>A.A. 2020/21</a:t>
            </a:r>
            <a:endParaRPr lang="it-IT" altLang="it-IT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8270" y="554038"/>
            <a:ext cx="8424862" cy="14398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dirty="0">
                <a:cs typeface="Arial" charset="0"/>
              </a:rPr>
              <a:t>QUALI SONO LE CARATTERISTICHE DEL COMPORTAMENTO INTERPERSONALE/INTERGRUPPI?</a:t>
            </a:r>
            <a:r>
              <a:rPr lang="it-IT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it-IT" dirty="0" smtClean="0"/>
              <a:t>Secondo </a:t>
            </a:r>
            <a:r>
              <a:rPr lang="it-IT" dirty="0" err="1" smtClean="0"/>
              <a:t>Tajfel</a:t>
            </a:r>
            <a:r>
              <a:rPr lang="it-IT" dirty="0" smtClean="0"/>
              <a:t>, il comportamento dipende da alcuni fattori. </a:t>
            </a:r>
          </a:p>
        </p:txBody>
      </p:sp>
      <p:graphicFrame>
        <p:nvGraphicFramePr>
          <p:cNvPr id="5327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29926"/>
              </p:ext>
            </p:extLst>
          </p:nvPr>
        </p:nvGraphicFramePr>
        <p:xfrm>
          <a:off x="2063750" y="1993900"/>
          <a:ext cx="8280400" cy="4362296"/>
        </p:xfrm>
        <a:graphic>
          <a:graphicData uri="http://schemas.openxmlformats.org/drawingml/2006/table">
            <a:tbl>
              <a:tblPr/>
              <a:tblGrid>
                <a:gridCol w="269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Fattore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Interpersonale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Gruppo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Presenza di due o più categorie sociali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Oscura o non rilevante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Chiaramente visibile o saliente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Uniformità  all’interno del gruppo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bassa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alta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Comportamento stereotipato o uniforme verso i membri dell’outgroup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basso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alto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5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caratteristiche criterio adottate per definire un gruppo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1690688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Arial" charset="0"/>
              <a:buNone/>
              <a:defRPr/>
            </a:pPr>
            <a:r>
              <a:rPr lang="it-IT" sz="2000" dirty="0" smtClean="0"/>
              <a:t>Persone che:</a:t>
            </a:r>
          </a:p>
          <a:p>
            <a:pPr marL="274320" indent="-274320">
              <a:defRPr/>
            </a:pPr>
            <a:r>
              <a:rPr lang="it-IT" sz="2000" dirty="0" smtClean="0"/>
              <a:t>Interagiscono frequentemente tra loro;</a:t>
            </a:r>
          </a:p>
          <a:p>
            <a:pPr marL="274320" indent="-274320">
              <a:defRPr/>
            </a:pPr>
            <a:r>
              <a:rPr lang="it-IT" sz="2000" dirty="0" smtClean="0"/>
              <a:t>si definiscono come membri dello stesso gruppo;</a:t>
            </a:r>
          </a:p>
          <a:p>
            <a:pPr marL="274320" indent="-274320">
              <a:defRPr/>
            </a:pPr>
            <a:r>
              <a:rPr lang="it-IT" sz="2000" dirty="0" smtClean="0"/>
              <a:t>sono definite dagli altri come membri dello stesso gruppo;</a:t>
            </a:r>
          </a:p>
          <a:p>
            <a:pPr marL="274320" indent="-274320">
              <a:defRPr/>
            </a:pPr>
            <a:r>
              <a:rPr lang="it-IT" sz="2000" dirty="0" smtClean="0"/>
              <a:t>condividono norme su argomenti di interesse comune;</a:t>
            </a:r>
          </a:p>
          <a:p>
            <a:pPr marL="274320" indent="-274320">
              <a:defRPr/>
            </a:pPr>
            <a:r>
              <a:rPr lang="it-IT" sz="2000" dirty="0" smtClean="0"/>
              <a:t>sono unite da un sistema di ruoli interconnessi;</a:t>
            </a:r>
          </a:p>
          <a:p>
            <a:pPr marL="274320" indent="-274320">
              <a:defRPr/>
            </a:pPr>
            <a:r>
              <a:rPr lang="it-IT" sz="2000" dirty="0" smtClean="0"/>
              <a:t>si identificano reciprocamente a seguito dell’assunzione di modelli ideali simili;</a:t>
            </a:r>
          </a:p>
          <a:p>
            <a:pPr marL="274320" indent="-274320">
              <a:defRPr/>
            </a:pPr>
            <a:r>
              <a:rPr lang="it-IT" sz="2000" dirty="0" smtClean="0"/>
              <a:t>trovano lo specifico contesto interattivo gratificante;</a:t>
            </a:r>
          </a:p>
          <a:p>
            <a:pPr marL="274320" indent="-274320">
              <a:defRPr/>
            </a:pPr>
            <a:r>
              <a:rPr lang="it-IT" sz="2000" dirty="0" smtClean="0"/>
              <a:t>perseguono scopi comuni;</a:t>
            </a:r>
          </a:p>
          <a:p>
            <a:pPr marL="274320" indent="-274320">
              <a:defRPr/>
            </a:pPr>
            <a:r>
              <a:rPr lang="it-IT" sz="2000" dirty="0" smtClean="0"/>
              <a:t>hanno una comune percezione della loro identità;</a:t>
            </a:r>
          </a:p>
          <a:p>
            <a:pPr marL="274320" indent="-274320">
              <a:defRPr/>
            </a:pPr>
            <a:r>
              <a:rPr lang="it-IT" sz="2000" dirty="0" smtClean="0"/>
              <a:t>tendono a porsi e agire in modo unitario nei riguardi dell’ambiente che le circonda.</a:t>
            </a:r>
          </a:p>
          <a:p>
            <a:pPr marL="274320" indent="-274320">
              <a:defRPr/>
            </a:pPr>
            <a:endParaRPr lang="it-IT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76943" y="5702185"/>
            <a:ext cx="377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itchFamily="34" charset="0"/>
              </a:rPr>
              <a:t>Adattato da </a:t>
            </a:r>
            <a:r>
              <a:rPr lang="it-IT" dirty="0" err="1">
                <a:latin typeface="Calibri" pitchFamily="34" charset="0"/>
              </a:rPr>
              <a:t>Moreland</a:t>
            </a:r>
            <a:r>
              <a:rPr lang="it-IT" dirty="0">
                <a:latin typeface="Calibri" pitchFamily="34" charset="0"/>
              </a:rPr>
              <a:t> &amp; Levine (1998)</a:t>
            </a:r>
          </a:p>
        </p:txBody>
      </p:sp>
    </p:spTree>
    <p:extLst>
      <p:ext uri="{BB962C8B-B14F-4D97-AF65-F5344CB8AC3E}">
        <p14:creationId xmlns:p14="http://schemas.microsoft.com/office/powerpoint/2010/main" val="116589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Tipi di gruppi ed </a:t>
            </a:r>
            <a:r>
              <a:rPr lang="it-IT" dirty="0" err="1" smtClean="0"/>
              <a:t>entitatività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concetto di </a:t>
            </a:r>
            <a:r>
              <a:rPr lang="it-IT" dirty="0" err="1" smtClean="0"/>
              <a:t>entitatività</a:t>
            </a:r>
            <a:r>
              <a:rPr lang="it-IT" dirty="0" smtClean="0"/>
              <a:t> (Campbell, 1958) indica il grado con cui un aggregato di persone si percepisce come legato in un’unità coerente.</a:t>
            </a:r>
          </a:p>
          <a:p>
            <a:pPr marL="0" indent="0">
              <a:buNone/>
            </a:pPr>
            <a:r>
              <a:rPr lang="it-IT" dirty="0" err="1" smtClean="0"/>
              <a:t>Lickel</a:t>
            </a:r>
            <a:r>
              <a:rPr lang="it-IT" dirty="0" smtClean="0"/>
              <a:t> (2000) ha esplorato le distinzioni spontanee tra gli individui in relazione a dimensioni come la somiglianza e interdipendenza e individuato quattro tipi di gruppo: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43655"/>
              </p:ext>
            </p:extLst>
          </p:nvPr>
        </p:nvGraphicFramePr>
        <p:xfrm>
          <a:off x="1942790" y="413431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970491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23703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Tipo di gruppo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esempi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5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Gruppi</a:t>
                      </a:r>
                      <a:r>
                        <a:rPr lang="it-IT" baseline="0" dirty="0" smtClean="0"/>
                        <a:t> intimi (alta </a:t>
                      </a:r>
                      <a:r>
                        <a:rPr lang="it-IT" baseline="0" dirty="0" err="1" smtClean="0"/>
                        <a:t>entitatività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Famiglia, MICI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Gruppo di lavoro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Squadra</a:t>
                      </a:r>
                      <a:r>
                        <a:rPr lang="it-IT" baseline="0" dirty="0" smtClean="0"/>
                        <a:t> sportiva, compagnia teatrale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Categorie sociali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Donne, inglesi,</a:t>
                      </a:r>
                      <a:r>
                        <a:rPr lang="it-IT" baseline="0" dirty="0" smtClean="0"/>
                        <a:t> musulmani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3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Aggregati di persone (bassa </a:t>
                      </a:r>
                      <a:r>
                        <a:rPr lang="it-IT" dirty="0" err="1" smtClean="0"/>
                        <a:t>entitatività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Persone</a:t>
                      </a:r>
                      <a:r>
                        <a:rPr lang="it-IT" baseline="0" dirty="0" smtClean="0"/>
                        <a:t> alla fermata del bus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61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04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8241" y="1360449"/>
            <a:ext cx="10595517" cy="44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 vari tipi di gruppo svolgono funzioni diverse (Johnson et al.2006):</a:t>
            </a:r>
          </a:p>
          <a:p>
            <a:pPr>
              <a:buFontTx/>
              <a:buChar char="-"/>
            </a:pPr>
            <a:r>
              <a:rPr lang="it-IT" dirty="0" smtClean="0"/>
              <a:t>i gruppi intimi soddisfano il bisogno di affiliazione e appartenenza;</a:t>
            </a:r>
          </a:p>
          <a:p>
            <a:pPr>
              <a:buFontTx/>
              <a:buChar char="-"/>
            </a:pPr>
            <a:r>
              <a:rPr lang="it-IT" dirty="0" smtClean="0"/>
              <a:t>I gruppi di lavoro hanno essenzialmente scopo utilitaristico e aiutano i membri a conseguire i loro obiettivi e soddisfare i bisogni di successo;</a:t>
            </a:r>
          </a:p>
          <a:p>
            <a:pPr>
              <a:buFontTx/>
              <a:buChar char="-"/>
            </a:pPr>
            <a:r>
              <a:rPr lang="it-IT" dirty="0" smtClean="0"/>
              <a:t>Le categorie sociali contribuiscono all’identità sociale e a soddisfare le esigenze correlate.</a:t>
            </a:r>
          </a:p>
          <a:p>
            <a:pPr marL="0" indent="0">
              <a:buNone/>
            </a:pPr>
            <a:r>
              <a:rPr lang="it-IT" dirty="0" smtClean="0"/>
              <a:t>In uno studio presentavano ai partecipanti la descrizione dei principali tipi di gruppo in relazione ai bisogni (es. correttezza, successo, senso dell’identità); in un altro si chiedeva alle persone di nominare i gruppi associati alla soddisfazione di specifiche necessità, i gruppi intimi erano nominati in relazione all’affiliazione, quelli di lavoro in relazione agli obiettivi professionali.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55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produttività di gruppo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915"/>
          </a:xfrm>
        </p:spPr>
        <p:txBody>
          <a:bodyPr/>
          <a:lstStyle/>
          <a:p>
            <a:r>
              <a:rPr lang="it-IT" dirty="0" smtClean="0"/>
              <a:t>FACILITAZIONE SOCIALE (</a:t>
            </a:r>
            <a:r>
              <a:rPr lang="it-IT" dirty="0" err="1" smtClean="0"/>
              <a:t>Allport</a:t>
            </a:r>
            <a:r>
              <a:rPr lang="it-IT" dirty="0" smtClean="0"/>
              <a:t>, 1920) tendenza delle persone a migliorare la propria prestazione nell’esecuzione di compiti facili e peggioramento dell’esecuzione di compiti difficili quando si è in presenza di altri individui della stessa specie.</a:t>
            </a:r>
          </a:p>
          <a:p>
            <a:r>
              <a:rPr lang="it-IT" dirty="0" smtClean="0"/>
              <a:t>Studio pionieristico da parte di </a:t>
            </a:r>
            <a:r>
              <a:rPr lang="it-IT" dirty="0" err="1" smtClean="0"/>
              <a:t>Triplett</a:t>
            </a:r>
            <a:r>
              <a:rPr lang="it-IT" dirty="0" smtClean="0"/>
              <a:t> (1898) in un contesto competitivo.</a:t>
            </a:r>
          </a:p>
          <a:p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Quale spiegazione?</a:t>
            </a:r>
          </a:p>
          <a:p>
            <a:pPr marL="0" indent="0">
              <a:buNone/>
            </a:pPr>
            <a:r>
              <a:rPr lang="it-IT" dirty="0" smtClean="0"/>
              <a:t>Secondo la teoria della pulsione sociale (</a:t>
            </a:r>
            <a:r>
              <a:rPr lang="it-IT" dirty="0" err="1" smtClean="0"/>
              <a:t>Zajonc</a:t>
            </a:r>
            <a:r>
              <a:rPr lang="it-IT" dirty="0" smtClean="0"/>
              <a:t>, 1965), poiché le persone sono imprevedibili, si ha un vantaggio legato alla specie nell’esser vigili quando gli altri sono presenti. L’incremento o attivazione di motivazione è una reazione istintiva alla presenza sociale. Questa attivazione stimola la risposta dominante. </a:t>
            </a:r>
          </a:p>
          <a:p>
            <a:pPr marL="0" indent="0">
              <a:buNone/>
            </a:pPr>
            <a:r>
              <a:rPr lang="it-IT" dirty="0" smtClean="0"/>
              <a:t>Secondo la teoria della paura del giudizio (</a:t>
            </a:r>
            <a:r>
              <a:rPr lang="it-IT" dirty="0" err="1" smtClean="0"/>
              <a:t>Cotrell</a:t>
            </a:r>
            <a:r>
              <a:rPr lang="it-IT" dirty="0" smtClean="0"/>
              <a:t>, 1972) le persone apprendono che le ricompense e le punizioni (approvazioni) si basano su come le persone ci giudicano.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552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facilitazione sociale secondo la teoria della pulsione di </a:t>
            </a:r>
            <a:r>
              <a:rPr lang="it-IT" dirty="0" err="1" smtClean="0"/>
              <a:t>Zajonc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011" y="1973766"/>
            <a:ext cx="884329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Studio di Schmitt, </a:t>
            </a:r>
            <a:r>
              <a:rPr lang="it-IT" sz="2400" dirty="0" err="1" smtClean="0"/>
              <a:t>Gilovich</a:t>
            </a:r>
            <a:r>
              <a:rPr lang="it-IT" sz="2400" dirty="0" smtClean="0"/>
              <a:t> et al. 1986)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0071" y="2505670"/>
            <a:ext cx="4777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Compito: digitare il nome sulla tastiera (compito semplice) e poi scrivere un codice ossia il nome al contrario intervallato da cifre di grandezza crescente (compito difficile).</a:t>
            </a:r>
          </a:p>
          <a:p>
            <a:endParaRPr lang="it-IT" dirty="0"/>
          </a:p>
          <a:p>
            <a:r>
              <a:rPr lang="it-IT" dirty="0" smtClean="0"/>
              <a:t>Risultati: la sola presenza migliorò la prestazione in compiti facili e rallentò l’esecuzione di compiti difficili.</a:t>
            </a:r>
          </a:p>
          <a:p>
            <a:endParaRPr lang="it-IT" dirty="0"/>
          </a:p>
          <a:p>
            <a:r>
              <a:rPr lang="it-IT" dirty="0" smtClean="0"/>
              <a:t>Bond (1982) tramite meta-analisi conferma i risultati 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24" y="1737360"/>
            <a:ext cx="6383065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7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L’inerzia nei gruppi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97280" y="1845733"/>
            <a:ext cx="4582930" cy="419433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Che cosa accade nei gruppi in interazione?</a:t>
            </a:r>
          </a:p>
          <a:p>
            <a:r>
              <a:rPr lang="it-IT" dirty="0" smtClean="0"/>
              <a:t>- Perdita di coordinazione (Steiner, 1976) </a:t>
            </a:r>
          </a:p>
          <a:p>
            <a:r>
              <a:rPr lang="it-IT" dirty="0" smtClean="0"/>
              <a:t>Il peggioramento della prestazione può essere spiegato in termini cognitivi e motivazionali </a:t>
            </a:r>
          </a:p>
          <a:p>
            <a:r>
              <a:rPr lang="it-IT" dirty="0" smtClean="0"/>
              <a:t>Inerzia sociale </a:t>
            </a:r>
            <a:r>
              <a:rPr lang="it-IT" dirty="0" smtClean="0"/>
              <a:t>ossia la riduzione dell’impegno quando si svolge un compito collettivo ove i risultati siano combinati con quelli di altri, rispetto a quando lo si svolge da soli o contemporaneamente ad altri (senza che si combinino i risultati)</a:t>
            </a:r>
          </a:p>
          <a:p>
            <a:r>
              <a:rPr lang="it-IT" dirty="0" err="1" smtClean="0"/>
              <a:t>Latané</a:t>
            </a:r>
            <a:r>
              <a:rPr lang="it-IT" dirty="0" smtClean="0"/>
              <a:t>, Williams e </a:t>
            </a:r>
            <a:r>
              <a:rPr lang="it-IT" dirty="0" err="1" smtClean="0"/>
              <a:t>Harkins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smtClean="0"/>
              <a:t>1979) riprodussero l’effetto in compiti come tifare, gridare e applaudire.</a:t>
            </a:r>
            <a:endParaRPr lang="it-IT" dirty="0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210" y="1845734"/>
            <a:ext cx="6171756" cy="38562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02136" y="5440997"/>
            <a:ext cx="341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Gruppi impegnati nel tiro alla fune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21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L’inerzia sociale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9567" y="1868167"/>
            <a:ext cx="5185801" cy="366013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384184" y="2088859"/>
            <a:ext cx="4479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Perdita di coordinazione in gruppi rumorosi.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In una rassegna di ricerca </a:t>
            </a:r>
            <a:r>
              <a:rPr lang="it-IT" dirty="0" err="1" smtClean="0"/>
              <a:t>Geen</a:t>
            </a:r>
            <a:r>
              <a:rPr lang="it-IT" dirty="0" smtClean="0"/>
              <a:t> (1991) ha mostrato che 3 sono le ragioni alla base dell’i-</a:t>
            </a:r>
          </a:p>
          <a:p>
            <a:r>
              <a:rPr lang="it-IT" dirty="0" err="1" smtClean="0"/>
              <a:t>Nerzia</a:t>
            </a:r>
            <a:r>
              <a:rPr lang="it-IT" dirty="0" smtClean="0"/>
              <a:t>:</a:t>
            </a:r>
          </a:p>
          <a:p>
            <a:r>
              <a:rPr lang="it-IT" dirty="0" smtClean="0"/>
              <a:t>Equità del risultato</a:t>
            </a:r>
          </a:p>
          <a:p>
            <a:r>
              <a:rPr lang="it-IT" dirty="0" smtClean="0"/>
              <a:t>Paura del giudizio</a:t>
            </a:r>
          </a:p>
          <a:p>
            <a:r>
              <a:rPr lang="it-IT" dirty="0" smtClean="0"/>
              <a:t>Conformità agli standard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74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Compensazione Sociale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5693" y="2053948"/>
            <a:ext cx="4515001" cy="37248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97280" y="1737360"/>
            <a:ext cx="4795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Trovarsi in gruppo può incrementare la motivazione individuale e l’impegno. Si verifica quando il compito e l’impegno sono tali che la persona sente il bisogno di compensare l’inerzia prevista da parte degli altri membri (William e </a:t>
            </a:r>
            <a:r>
              <a:rPr lang="it-IT" dirty="0" err="1" smtClean="0"/>
              <a:t>Karau</a:t>
            </a:r>
            <a:r>
              <a:rPr lang="it-IT" dirty="0" smtClean="0"/>
              <a:t>, 1991). </a:t>
            </a:r>
          </a:p>
          <a:p>
            <a:r>
              <a:rPr lang="it-IT" dirty="0" smtClean="0"/>
              <a:t>In uno studio in cui ai partecipanti si chiedeva di comporre degli origami, emergeva l’effetto di inerzia sociale. </a:t>
            </a:r>
          </a:p>
          <a:p>
            <a:r>
              <a:rPr lang="it-IT" dirty="0" smtClean="0"/>
              <a:t>Le persone lavorano più duramente nei gruppi quando:</a:t>
            </a:r>
          </a:p>
          <a:p>
            <a:r>
              <a:rPr lang="it-IT" dirty="0" smtClean="0"/>
              <a:t>Provengono da una cultura collettivistica;</a:t>
            </a:r>
          </a:p>
          <a:p>
            <a:r>
              <a:rPr lang="it-IT" dirty="0" smtClean="0"/>
              <a:t>Credono e si aspettano che il gruppo sarà capace di ottenere risultati importanti;</a:t>
            </a:r>
          </a:p>
          <a:p>
            <a:r>
              <a:rPr lang="it-IT" dirty="0" smtClean="0"/>
              <a:t> si identificano fortemente con il gruppo.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81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L’appartenenza a un gruppo può influenzare l’esecuzione di un compito</a:t>
            </a:r>
          </a:p>
          <a:p>
            <a:r>
              <a:rPr lang="it-IT" dirty="0" smtClean="0"/>
              <a:t>Facilitazione e inerzia sociale</a:t>
            </a:r>
          </a:p>
          <a:p>
            <a:r>
              <a:rPr lang="it-IT" dirty="0" smtClean="0"/>
              <a:t>La coesione di gruppo</a:t>
            </a:r>
          </a:p>
          <a:p>
            <a:r>
              <a:rPr lang="it-IT" dirty="0" smtClean="0"/>
              <a:t>Le </a:t>
            </a:r>
            <a:r>
              <a:rPr lang="it-IT" dirty="0" smtClean="0"/>
              <a:t>decisioni di gruppo</a:t>
            </a:r>
          </a:p>
          <a:p>
            <a:r>
              <a:rPr lang="it-IT" dirty="0" smtClean="0"/>
              <a:t>La teoria del conflitto realistico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3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1144" y="405775"/>
            <a:ext cx="6589712" cy="1281112"/>
          </a:xfrm>
        </p:spPr>
        <p:txBody>
          <a:bodyPr/>
          <a:lstStyle/>
          <a:p>
            <a:pPr marL="484188"/>
            <a:r>
              <a:rPr lang="it-IT" altLang="it-IT" sz="2800" b="1" dirty="0">
                <a:solidFill>
                  <a:schemeClr val="tx1"/>
                </a:solidFill>
              </a:rPr>
              <a:t>La dinamica di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gruppo</a:t>
            </a:r>
            <a:endParaRPr lang="it-IT" altLang="it-IT" sz="2800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it-IT" altLang="it-IT" sz="2400" dirty="0"/>
              <a:t>“Il gruppo è qualcosa di più o per meglio dire qualcosa di diverso dalla somma dei suoi membri: ha struttura propria fini peculiari e relazioni particolari con altri gruppi. Quel che ne costituisce l’essenza non è la somiglianza o la dissomiglianza riscontrabile tra i suoi membri, bensì la loro interdipendenza. Esso può definirsi come una totalità dinamica. Ciò significa che un cambiamento di stato di una sua parte o frazione qualsiasi, interessa lo stato di tutte le altre.” (</a:t>
            </a:r>
            <a:r>
              <a:rPr lang="it-IT" altLang="it-IT" sz="2400" dirty="0" err="1"/>
              <a:t>Lewin</a:t>
            </a:r>
            <a:r>
              <a:rPr lang="it-IT" altLang="it-IT" sz="2400" dirty="0"/>
              <a:t>, 1948)</a:t>
            </a:r>
          </a:p>
        </p:txBody>
      </p:sp>
      <p:sp>
        <p:nvSpPr>
          <p:cNvPr id="4301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2F4BA3-C555-4BB1-ACF1-0F215C8C2077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85491B-2F59-496C-8B69-D384A1AC5B80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41475" y="762000"/>
            <a:ext cx="89916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interazione sociale (o altri tipi d’interdipendenza: destino comune, sentimento di fedeltà o appartenenza): criterio primo che tiene unito il gruppo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in un gruppo l’individualità di ciascuno è in relazione all’appartenenza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unità di analisi del gruppo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attività del singolo o del gruppo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analisi del gruppo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esaminare proprietà ed eventi della vita di gruppo (organizzazione, sottogruppi, rapporti tra membri, atmosfera generale)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Lewin si sofferma sui motivi globali di funzionamento del gruppo, non riconducibili ai singoli individui (bisogni  e fini di gruppo). Le ricerche sperimentali si soffermano sulle caratteristiche del gruppo come struttura complessa di ruoli, posizioni, canali di comunicazione. Tipo di direzione, produttività di gruppo, e morale dei membri. Pertanto  si studia la coesione, la comunicazione, l’influenza, il conformismo, i sistemi di norme.</a:t>
            </a:r>
          </a:p>
        </p:txBody>
      </p:sp>
    </p:spTree>
    <p:extLst>
      <p:ext uri="{BB962C8B-B14F-4D97-AF65-F5344CB8AC3E}">
        <p14:creationId xmlns:p14="http://schemas.microsoft.com/office/powerpoint/2010/main" val="29848205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969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DEI GRUPPI</a:t>
            </a:r>
            <a:endParaRPr lang="it-IT"/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AA2C4D-0CDA-46BC-A51D-EA706F51236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6146" name="Sottotitolo 2"/>
          <p:cNvSpPr>
            <a:spLocks noGrp="1"/>
          </p:cNvSpPr>
          <p:nvPr>
            <p:ph type="subTitle" idx="4294967295"/>
          </p:nvPr>
        </p:nvSpPr>
        <p:spPr>
          <a:xfrm>
            <a:off x="2021747" y="898977"/>
            <a:ext cx="7273255" cy="2105025"/>
          </a:xfrm>
        </p:spPr>
        <p:txBody>
          <a:bodyPr>
            <a:noAutofit/>
          </a:bodyPr>
          <a:lstStyle/>
          <a:p>
            <a:pPr algn="l"/>
            <a:r>
              <a:rPr lang="it-IT" altLang="it-IT" sz="3100" i="1" dirty="0" smtClean="0">
                <a:solidFill>
                  <a:schemeClr val="tx1"/>
                </a:solidFill>
                <a:latin typeface="+mn-lt"/>
              </a:rPr>
              <a:t>I leader migliori, mi sembra, non dicono mai “io”. E non perché si siano abituati a non dire “io”.  Il fatto è che non pensano “io”: pensano “</a:t>
            </a:r>
            <a:r>
              <a:rPr lang="it-IT" altLang="it-IT" sz="3100" b="1" i="1" dirty="0" smtClean="0">
                <a:solidFill>
                  <a:schemeClr val="tx1"/>
                </a:solidFill>
                <a:latin typeface="+mn-lt"/>
              </a:rPr>
              <a:t>squadra</a:t>
            </a:r>
            <a:r>
              <a:rPr lang="it-IT" altLang="it-IT" sz="3100" i="1" dirty="0" smtClean="0">
                <a:solidFill>
                  <a:schemeClr val="tx1"/>
                </a:solidFill>
                <a:latin typeface="+mn-lt"/>
              </a:rPr>
              <a:t>”. Sono consapevoli che il loro compito è quello di far funzionare la squadra. […] Vi è </a:t>
            </a:r>
            <a:r>
              <a:rPr lang="it-IT" altLang="it-IT" sz="3100" b="1" i="1" dirty="0" smtClean="0">
                <a:solidFill>
                  <a:schemeClr val="tx1"/>
                </a:solidFill>
                <a:latin typeface="+mn-lt"/>
              </a:rPr>
              <a:t>un’identificazione </a:t>
            </a:r>
            <a:r>
              <a:rPr lang="it-IT" altLang="it-IT" sz="3100" i="1" dirty="0" smtClean="0">
                <a:solidFill>
                  <a:schemeClr val="tx1"/>
                </a:solidFill>
                <a:latin typeface="+mn-lt"/>
              </a:rPr>
              <a:t>(molto spesso inconscia) </a:t>
            </a:r>
            <a:r>
              <a:rPr lang="it-IT" altLang="it-IT" sz="3100" b="1" i="1" dirty="0" smtClean="0">
                <a:solidFill>
                  <a:schemeClr val="tx1"/>
                </a:solidFill>
                <a:latin typeface="+mn-lt"/>
              </a:rPr>
              <a:t>con il compito e con il gruppo</a:t>
            </a:r>
            <a:r>
              <a:rPr lang="it-IT" altLang="it-IT" sz="3100" i="1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it-IT" altLang="it-IT" sz="3100" dirty="0" smtClean="0">
                <a:solidFill>
                  <a:schemeClr val="tx1"/>
                </a:solidFill>
                <a:latin typeface="+mn-lt"/>
              </a:rPr>
              <a:t> [</a:t>
            </a:r>
            <a:r>
              <a:rPr lang="it-IT" altLang="it-IT" sz="3100" dirty="0" err="1" smtClean="0">
                <a:solidFill>
                  <a:schemeClr val="tx1"/>
                </a:solidFill>
                <a:latin typeface="+mn-lt"/>
              </a:rPr>
              <a:t>Drucker</a:t>
            </a:r>
            <a:r>
              <a:rPr lang="it-IT" altLang="it-IT" sz="3100" dirty="0" smtClean="0">
                <a:solidFill>
                  <a:schemeClr val="tx1"/>
                </a:solidFill>
                <a:latin typeface="+mn-lt"/>
              </a:rPr>
              <a:t> 1992]</a:t>
            </a:r>
          </a:p>
          <a:p>
            <a:pPr algn="l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1066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0D7DC4-EE4E-41AB-97E9-C0EE8B73FB0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135189" y="610212"/>
            <a:ext cx="9051663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b="1" dirty="0"/>
              <a:t>La leadership è …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“.. essenziale al funzionamento organizzato di tutte le società, umane e animali” </a:t>
            </a:r>
            <a:r>
              <a:rPr lang="it-IT" altLang="it-IT" sz="2000" dirty="0" err="1"/>
              <a:t>Hollander</a:t>
            </a:r>
            <a:r>
              <a:rPr lang="it-IT" altLang="it-IT" sz="2000" dirty="0"/>
              <a:t> (1985) </a:t>
            </a:r>
            <a:r>
              <a:rPr lang="it-IT" altLang="it-IT" sz="2000" dirty="0" smtClean="0"/>
              <a:t>.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… un </a:t>
            </a:r>
            <a:r>
              <a:rPr lang="it-IT" altLang="it-IT" sz="2000" u="sng" dirty="0"/>
              <a:t>processo</a:t>
            </a:r>
            <a:r>
              <a:rPr lang="it-IT" altLang="it-IT" sz="2000" dirty="0"/>
              <a:t> che implica l’interazione tra seguaci e situazioni (</a:t>
            </a:r>
            <a:r>
              <a:rPr lang="it-IT" altLang="it-IT" sz="2000" dirty="0" err="1"/>
              <a:t>Hollander</a:t>
            </a:r>
            <a:r>
              <a:rPr lang="it-IT" altLang="it-IT" sz="2000" dirty="0"/>
              <a:t>, 1985</a:t>
            </a:r>
            <a:r>
              <a:rPr lang="it-IT" altLang="it-IT" sz="2000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dirty="0"/>
          </a:p>
          <a:p>
            <a:pPr eaLnBrk="1" hangingPunct="1">
              <a:spcBef>
                <a:spcPct val="50000"/>
              </a:spcBef>
            </a:pPr>
            <a:endParaRPr lang="it-IT" altLang="it-IT" sz="2000" dirty="0"/>
          </a:p>
          <a:p>
            <a:pPr eaLnBrk="1" hangingPunct="1">
              <a:spcBef>
                <a:spcPct val="50000"/>
              </a:spcBef>
            </a:pPr>
            <a:endParaRPr lang="it-IT" altLang="it-IT" sz="2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Un </a:t>
            </a:r>
            <a:r>
              <a:rPr lang="it-IT" altLang="it-IT" sz="2000" u="sng" dirty="0"/>
              <a:t>fenomeno di gruppo </a:t>
            </a:r>
            <a:r>
              <a:rPr lang="it-IT" altLang="it-IT" sz="2000" dirty="0"/>
              <a:t>(sociale, collettivo) che si manifesta quando la soggettività dei membri attribuisce ad una persona un ruolo di guida.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In </a:t>
            </a:r>
            <a:r>
              <a:rPr lang="it-IT" altLang="it-IT" sz="2000" dirty="0"/>
              <a:t>questo senso la leadership riguarda una dimensione informale, implicita, soggettivamente vissuta ed agita nelle relazioni interpersonali e sociali, nei processi di accomunamento. 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135189" y="3500438"/>
            <a:ext cx="7920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it-IT" sz="2000"/>
              <a:t>Un “processo di influenza sociale attraverso il quale un individuo ottiene e mobilita l’aiuto degli altri nel </a:t>
            </a:r>
            <a:r>
              <a:rPr lang="it-IT" altLang="it-IT" sz="2000" u="sng"/>
              <a:t>raggiungimento di uno scopo</a:t>
            </a:r>
            <a:r>
              <a:rPr lang="it-IT" altLang="it-IT" sz="2000"/>
              <a:t> collettivo” (Chemers, 2001, p. 376).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326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57B47-F3AA-4417-A0A5-0D79530AA82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64520" y="1096774"/>
            <a:ext cx="8135938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b="1" dirty="0"/>
              <a:t>Psicologia della leadership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Occorre </a:t>
            </a:r>
            <a:r>
              <a:rPr lang="it-IT" altLang="it-IT" sz="2000" dirty="0" smtClean="0"/>
              <a:t>studiare </a:t>
            </a:r>
            <a:r>
              <a:rPr lang="it-IT" altLang="it-IT" sz="2000" dirty="0"/>
              <a:t>processi e stati mentali che inducono a dare ascolto ai leader.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Leadership fenomeno  che accade nel contesto sociale.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Vi è una varietà di fattori sociali e contestuali da cui dipende. In </a:t>
            </a:r>
            <a:r>
              <a:rPr lang="it-IT" altLang="it-IT" sz="2000" dirty="0" smtClean="0"/>
              <a:t>particolare: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La </a:t>
            </a:r>
            <a:r>
              <a:rPr lang="it-IT" altLang="it-IT" sz="2000" b="1" dirty="0"/>
              <a:t>cultura</a:t>
            </a:r>
            <a:r>
              <a:rPr lang="it-IT" altLang="it-IT" sz="2000" dirty="0"/>
              <a:t> del gruppo dei seguaci e quella del più vasto mondo sociale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La natura del </a:t>
            </a:r>
            <a:r>
              <a:rPr lang="it-IT" altLang="it-IT" sz="2000" b="1" dirty="0"/>
              <a:t>contesto</a:t>
            </a:r>
            <a:r>
              <a:rPr lang="it-IT" altLang="it-IT" sz="2000" dirty="0"/>
              <a:t> </a:t>
            </a:r>
            <a:r>
              <a:rPr lang="it-IT" altLang="it-IT" sz="2000" b="1" dirty="0"/>
              <a:t>istituzionale </a:t>
            </a:r>
            <a:r>
              <a:rPr lang="it-IT" altLang="it-IT" sz="2000" dirty="0"/>
              <a:t>entro cui la leadership viene esercitata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Il </a:t>
            </a:r>
            <a:r>
              <a:rPr lang="it-IT" altLang="it-IT" sz="2000" b="1" dirty="0"/>
              <a:t>genere sessuale </a:t>
            </a:r>
            <a:r>
              <a:rPr lang="it-IT" altLang="it-IT" sz="2000" dirty="0"/>
              <a:t>del leader </a:t>
            </a:r>
            <a:r>
              <a:rPr lang="it-IT" altLang="it-IT" sz="2000" dirty="0" smtClean="0"/>
              <a:t>stesso. 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04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I principi della leadership in una prospettiva psicosociale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t-IT" dirty="0" smtClean="0"/>
              <a:t>Il leader deve: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dirty="0" smtClean="0"/>
              <a:t>apparire come uno di noi;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dirty="0" smtClean="0"/>
              <a:t>uno che lo fa per noi;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dirty="0" smtClean="0"/>
              <a:t>costruire un senso del noi;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dirty="0" smtClean="0"/>
              <a:t>far contare il gruppo e i seguaci nella realtà.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1FB28-0BF4-4EC7-BF0B-49D91FDA0C7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/>
          </a:p>
        </p:txBody>
      </p:sp>
      <p:sp>
        <p:nvSpPr>
          <p:cNvPr id="5" name="object 3"/>
          <p:cNvSpPr txBox="1"/>
          <p:nvPr/>
        </p:nvSpPr>
        <p:spPr>
          <a:xfrm>
            <a:off x="1097280" y="4581829"/>
            <a:ext cx="100584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100"/>
              </a:lnSpc>
            </a:pPr>
            <a:r>
              <a:rPr sz="2600" spc="-25" dirty="0">
                <a:cs typeface="Tahoma"/>
              </a:rPr>
              <a:t>Le</a:t>
            </a:r>
            <a:r>
              <a:rPr sz="2600" spc="-20" dirty="0">
                <a:cs typeface="Tahoma"/>
              </a:rPr>
              <a:t>a</a:t>
            </a:r>
            <a:r>
              <a:rPr sz="2600" spc="-15" dirty="0">
                <a:cs typeface="Tahoma"/>
              </a:rPr>
              <a:t>d</a:t>
            </a:r>
            <a:r>
              <a:rPr sz="2600" spc="-10" dirty="0">
                <a:cs typeface="Tahoma"/>
              </a:rPr>
              <a:t>e</a:t>
            </a:r>
            <a:r>
              <a:rPr sz="2600" spc="-5" dirty="0">
                <a:cs typeface="Tahoma"/>
              </a:rPr>
              <a:t>r</a:t>
            </a:r>
            <a:r>
              <a:rPr sz="2600" dirty="0">
                <a:cs typeface="Tahoma"/>
              </a:rPr>
              <a:t>s</a:t>
            </a:r>
            <a:r>
              <a:rPr sz="2600" spc="-15" dirty="0">
                <a:cs typeface="Tahoma"/>
              </a:rPr>
              <a:t>h</a:t>
            </a:r>
            <a:r>
              <a:rPr sz="2600" spc="-5" dirty="0">
                <a:cs typeface="Tahoma"/>
              </a:rPr>
              <a:t>i</a:t>
            </a:r>
            <a:r>
              <a:rPr sz="2600" spc="-15" dirty="0">
                <a:cs typeface="Tahoma"/>
              </a:rPr>
              <a:t>p</a:t>
            </a:r>
            <a:r>
              <a:rPr sz="2600" spc="-5" dirty="0">
                <a:cs typeface="Tahoma"/>
              </a:rPr>
              <a:t> </a:t>
            </a:r>
            <a:r>
              <a:rPr sz="2600" spc="-20" dirty="0">
                <a:cs typeface="Tahoma"/>
              </a:rPr>
              <a:t>=</a:t>
            </a:r>
            <a:r>
              <a:rPr sz="2600" spc="-10" dirty="0">
                <a:cs typeface="Tahoma"/>
              </a:rPr>
              <a:t> </a:t>
            </a:r>
            <a:r>
              <a:rPr sz="2600" dirty="0">
                <a:cs typeface="Tahoma"/>
              </a:rPr>
              <a:t>c</a:t>
            </a:r>
            <a:r>
              <a:rPr sz="2600" spc="-5" dirty="0">
                <a:cs typeface="Tahoma"/>
              </a:rPr>
              <a:t>a</a:t>
            </a:r>
            <a:r>
              <a:rPr sz="2600" spc="-20" dirty="0">
                <a:cs typeface="Tahoma"/>
              </a:rPr>
              <a:t>pa</a:t>
            </a:r>
            <a:r>
              <a:rPr sz="2600" spc="-15" dirty="0">
                <a:cs typeface="Tahoma"/>
              </a:rPr>
              <a:t>c</a:t>
            </a:r>
            <a:r>
              <a:rPr sz="2600" spc="-5" dirty="0">
                <a:cs typeface="Tahoma"/>
              </a:rPr>
              <a:t>i</a:t>
            </a:r>
            <a:r>
              <a:rPr sz="2600" spc="10" dirty="0">
                <a:cs typeface="Tahoma"/>
              </a:rPr>
              <a:t>t</a:t>
            </a:r>
            <a:r>
              <a:rPr sz="2600" spc="-15" dirty="0">
                <a:cs typeface="Tahoma"/>
              </a:rPr>
              <a:t>à</a:t>
            </a:r>
            <a:r>
              <a:rPr sz="2600" spc="-5" dirty="0">
                <a:cs typeface="Tahoma"/>
              </a:rPr>
              <a:t> </a:t>
            </a:r>
            <a:r>
              <a:rPr sz="2600" spc="-15" dirty="0">
                <a:cs typeface="Tahoma"/>
              </a:rPr>
              <a:t>di</a:t>
            </a:r>
            <a:r>
              <a:rPr sz="2600" spc="5" dirty="0">
                <a:cs typeface="Tahoma"/>
              </a:rPr>
              <a:t> </a:t>
            </a:r>
            <a:r>
              <a:rPr sz="2600" spc="-5" dirty="0">
                <a:cs typeface="Tahoma"/>
              </a:rPr>
              <a:t>i</a:t>
            </a:r>
            <a:r>
              <a:rPr sz="2600" spc="-15" dirty="0">
                <a:cs typeface="Tahoma"/>
              </a:rPr>
              <a:t>nf</a:t>
            </a:r>
            <a:r>
              <a:rPr sz="2600" spc="-5" dirty="0">
                <a:cs typeface="Tahoma"/>
              </a:rPr>
              <a:t>l</a:t>
            </a:r>
            <a:r>
              <a:rPr sz="2600" spc="-15" dirty="0">
                <a:cs typeface="Tahoma"/>
              </a:rPr>
              <a:t>u</a:t>
            </a:r>
            <a:r>
              <a:rPr sz="2600" spc="-25" dirty="0">
                <a:cs typeface="Tahoma"/>
              </a:rPr>
              <a:t>e</a:t>
            </a:r>
            <a:r>
              <a:rPr sz="2600" spc="-15" dirty="0">
                <a:cs typeface="Tahoma"/>
              </a:rPr>
              <a:t>n</a:t>
            </a:r>
            <a:r>
              <a:rPr sz="2600" spc="-25" dirty="0">
                <a:cs typeface="Tahoma"/>
              </a:rPr>
              <a:t>z</a:t>
            </a:r>
            <a:r>
              <a:rPr sz="2600" spc="-20" dirty="0">
                <a:cs typeface="Tahoma"/>
              </a:rPr>
              <a:t>a</a:t>
            </a:r>
            <a:r>
              <a:rPr sz="2600" dirty="0">
                <a:cs typeface="Tahoma"/>
              </a:rPr>
              <a:t>re</a:t>
            </a:r>
            <a:r>
              <a:rPr sz="2600" spc="-10" dirty="0">
                <a:cs typeface="Tahoma"/>
              </a:rPr>
              <a:t> </a:t>
            </a:r>
            <a:r>
              <a:rPr sz="2600" spc="-15" dirty="0">
                <a:cs typeface="Tahoma"/>
              </a:rPr>
              <a:t>un</a:t>
            </a:r>
            <a:r>
              <a:rPr sz="2600" spc="-5" dirty="0">
                <a:cs typeface="Tahoma"/>
              </a:rPr>
              <a:t> </a:t>
            </a:r>
            <a:r>
              <a:rPr sz="2600" dirty="0">
                <a:cs typeface="Tahoma"/>
              </a:rPr>
              <a:t>gr</a:t>
            </a:r>
            <a:r>
              <a:rPr sz="2600" spc="-15" dirty="0">
                <a:cs typeface="Tahoma"/>
              </a:rPr>
              <a:t>uppo</a:t>
            </a:r>
            <a:r>
              <a:rPr sz="2600" spc="-5" dirty="0">
                <a:cs typeface="Tahoma"/>
              </a:rPr>
              <a:t> </a:t>
            </a:r>
            <a:r>
              <a:rPr sz="2600" spc="-20" dirty="0">
                <a:cs typeface="Tahoma"/>
              </a:rPr>
              <a:t>a</a:t>
            </a:r>
            <a:r>
              <a:rPr sz="2600" spc="-10" dirty="0">
                <a:cs typeface="Tahoma"/>
              </a:rPr>
              <a:t>l </a:t>
            </a:r>
            <a:r>
              <a:rPr sz="2600" dirty="0">
                <a:cs typeface="Tahoma"/>
              </a:rPr>
              <a:t>r</a:t>
            </a:r>
            <a:r>
              <a:rPr sz="2600" spc="-5" dirty="0">
                <a:cs typeface="Tahoma"/>
              </a:rPr>
              <a:t>a</a:t>
            </a:r>
            <a:r>
              <a:rPr sz="2600" spc="-20" dirty="0">
                <a:cs typeface="Tahoma"/>
              </a:rPr>
              <a:t>gg</a:t>
            </a:r>
            <a:r>
              <a:rPr sz="2600" spc="-5" dirty="0">
                <a:cs typeface="Tahoma"/>
              </a:rPr>
              <a:t>i</a:t>
            </a:r>
            <a:r>
              <a:rPr sz="2600" spc="-15" dirty="0">
                <a:cs typeface="Tahoma"/>
              </a:rPr>
              <a:t>un</a:t>
            </a:r>
            <a:r>
              <a:rPr sz="2600" spc="-20" dirty="0">
                <a:cs typeface="Tahoma"/>
              </a:rPr>
              <a:t>g</a:t>
            </a:r>
            <a:r>
              <a:rPr sz="2600" spc="-5" dirty="0">
                <a:cs typeface="Tahoma"/>
              </a:rPr>
              <a:t>i</a:t>
            </a:r>
            <a:r>
              <a:rPr sz="2600" spc="-25" dirty="0">
                <a:cs typeface="Tahoma"/>
              </a:rPr>
              <a:t>m</a:t>
            </a:r>
            <a:r>
              <a:rPr sz="2600" spc="-10" dirty="0">
                <a:cs typeface="Tahoma"/>
              </a:rPr>
              <a:t>e</a:t>
            </a:r>
            <a:r>
              <a:rPr sz="2600" spc="-15" dirty="0">
                <a:cs typeface="Tahoma"/>
              </a:rPr>
              <a:t>n</a:t>
            </a:r>
            <a:r>
              <a:rPr sz="2600" spc="5" dirty="0">
                <a:cs typeface="Tahoma"/>
              </a:rPr>
              <a:t>t</a:t>
            </a:r>
            <a:r>
              <a:rPr sz="2600" spc="-15" dirty="0">
                <a:cs typeface="Tahoma"/>
              </a:rPr>
              <a:t>o</a:t>
            </a:r>
            <a:r>
              <a:rPr sz="2600" dirty="0">
                <a:cs typeface="Tahoma"/>
              </a:rPr>
              <a:t> </a:t>
            </a:r>
            <a:r>
              <a:rPr sz="2600" spc="-20" dirty="0" err="1">
                <a:cs typeface="Tahoma"/>
              </a:rPr>
              <a:t>d</a:t>
            </a:r>
            <a:r>
              <a:rPr sz="2600" spc="-10" dirty="0" err="1">
                <a:cs typeface="Tahoma"/>
              </a:rPr>
              <a:t>e</a:t>
            </a:r>
            <a:r>
              <a:rPr sz="2600" spc="-20" dirty="0" err="1">
                <a:cs typeface="Tahoma"/>
              </a:rPr>
              <a:t>g</a:t>
            </a:r>
            <a:r>
              <a:rPr sz="2600" spc="-5" dirty="0" err="1">
                <a:cs typeface="Tahoma"/>
              </a:rPr>
              <a:t>l</a:t>
            </a:r>
            <a:r>
              <a:rPr sz="2600" spc="-10" dirty="0" err="1">
                <a:cs typeface="Tahoma"/>
              </a:rPr>
              <a:t>i</a:t>
            </a:r>
            <a:r>
              <a:rPr sz="2600" dirty="0">
                <a:cs typeface="Tahoma"/>
              </a:rPr>
              <a:t> </a:t>
            </a:r>
            <a:r>
              <a:rPr sz="2600" spc="-15" dirty="0" err="1" smtClean="0">
                <a:cs typeface="Tahoma"/>
              </a:rPr>
              <a:t>o</a:t>
            </a:r>
            <a:r>
              <a:rPr sz="2600" spc="-20" dirty="0" err="1" smtClean="0">
                <a:cs typeface="Tahoma"/>
              </a:rPr>
              <a:t>b</a:t>
            </a:r>
            <a:r>
              <a:rPr sz="2600" spc="-5" dirty="0" err="1" smtClean="0">
                <a:cs typeface="Tahoma"/>
              </a:rPr>
              <a:t>i</a:t>
            </a:r>
            <a:r>
              <a:rPr sz="2600" spc="-10" dirty="0" err="1" smtClean="0">
                <a:cs typeface="Tahoma"/>
              </a:rPr>
              <a:t>e</a:t>
            </a:r>
            <a:r>
              <a:rPr sz="2600" spc="5" dirty="0" err="1" smtClean="0">
                <a:cs typeface="Tahoma"/>
              </a:rPr>
              <a:t>tt</a:t>
            </a:r>
            <a:r>
              <a:rPr sz="2600" spc="-5" dirty="0" err="1" smtClean="0">
                <a:cs typeface="Tahoma"/>
              </a:rPr>
              <a:t>i</a:t>
            </a:r>
            <a:r>
              <a:rPr sz="2600" dirty="0" err="1" smtClean="0">
                <a:cs typeface="Tahoma"/>
              </a:rPr>
              <a:t>v</a:t>
            </a:r>
            <a:r>
              <a:rPr sz="2600" spc="-5" dirty="0" err="1" smtClean="0">
                <a:cs typeface="Tahoma"/>
              </a:rPr>
              <a:t>i</a:t>
            </a:r>
            <a:endParaRPr sz="2600" dirty="0"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7189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smtClean="0"/>
              <a:t>I modelli della personalità</a:t>
            </a:r>
            <a:endParaRPr lang="it-IT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endParaRPr lang="it-IT" i="1" smtClean="0"/>
          </a:p>
          <a:p>
            <a:pPr lvl="1" algn="just">
              <a:lnSpc>
                <a:spcPct val="160000"/>
              </a:lnSpc>
              <a:buFont typeface="Calibri" pitchFamily="34" charset="0"/>
              <a:buNone/>
              <a:defRPr/>
            </a:pPr>
            <a:r>
              <a:rPr lang="it-IT" smtClean="0"/>
              <a:t>Ralph Stodgill (1948) realizzò la prima rassegna, pubblicata sul </a:t>
            </a:r>
            <a:r>
              <a:rPr lang="it-IT" i="1" smtClean="0"/>
              <a:t>Journal of Psychology, </a:t>
            </a:r>
            <a:r>
              <a:rPr lang="it-IT" smtClean="0"/>
              <a:t>per stimare il valore predittivo di 27 attributi nel misurare la leadership, attraverso l’esame di 124 studi.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it-IT" smtClean="0"/>
              <a:t>Concluse che la l’emergenza della leadership dipendesse da: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it-IT" smtClean="0"/>
              <a:t>Capacità (intelligenza, prontezza);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it-IT" smtClean="0"/>
              <a:t>Riuscita (cultura, conoscenze);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it-IT" smtClean="0"/>
              <a:t>Responsabilità (affidabilità, iniziativa);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it-IT" smtClean="0"/>
              <a:t>Partecipazione (attività, sociabilità);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it-IT" smtClean="0"/>
              <a:t>Status (livello socioeconomico, popolarità).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endParaRPr lang="it-IT" smtClean="0"/>
          </a:p>
          <a:p>
            <a:pPr marL="0" indent="0" algn="just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it-IT" smtClean="0"/>
              <a:t>Mentre un certo livello di queste dimensioni sembrava collegato alla leadership, la forza della relazione era molto variabile.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51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85CAAD-C889-4B75-A44B-0D03679FD9F8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41475" y="1570039"/>
            <a:ext cx="8991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u="sng">
                <a:solidFill>
                  <a:schemeClr val="tx1"/>
                </a:solidFill>
                <a:latin typeface="Arial" panose="020B0604020202020204" pitchFamily="34" charset="0"/>
              </a:rPr>
              <a:t>Le ricerche empiriche: stili di leadership e atmosfera sociale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Interesse principale alla base di questi studi: </a:t>
            </a:r>
            <a:r>
              <a:rPr lang="it-IT" altLang="it-IT" sz="2200" i="1">
                <a:solidFill>
                  <a:schemeClr val="tx1"/>
                </a:solidFill>
                <a:latin typeface="Arial" panose="020B0604020202020204" pitchFamily="34" charset="0"/>
              </a:rPr>
              <a:t>analisi del problema del cambiamento individuale e di gruppo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i="1">
                <a:solidFill>
                  <a:schemeClr val="tx1"/>
                </a:solidFill>
                <a:latin typeface="Arial" panose="020B0604020202020204" pitchFamily="34" charset="0"/>
              </a:rPr>
              <a:t>Finalità: Che  cosa c’è alla base di differenti comportamenti di gruppo come la ribellione verso l’autorità, l’apatica sottomissione ad un’autorità o l’attacco di un gruppo contro un altro?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i="1">
                <a:solidFill>
                  <a:schemeClr val="tx1"/>
                </a:solidFill>
                <a:latin typeface="Arial" panose="020B0604020202020204" pitchFamily="34" charset="0"/>
              </a:rPr>
              <a:t>Dimostrare i vantaggi della democrazia e della partecipazione alla presa di decisioni nella scelta degli obiettivi.</a:t>
            </a:r>
            <a:endParaRPr lang="it-IT" altLang="it-IT" sz="2200" i="1" u="sng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Obiettivo dei primi studi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(1937-40): sviluppare metodi e procedure per descrivere gli aspetti che caratterizzano la leadership e la vita di gruppo.</a:t>
            </a:r>
          </a:p>
        </p:txBody>
      </p:sp>
    </p:spTree>
    <p:extLst>
      <p:ext uri="{BB962C8B-B14F-4D97-AF65-F5344CB8AC3E}">
        <p14:creationId xmlns:p14="http://schemas.microsoft.com/office/powerpoint/2010/main" val="22240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1BA9B6-CAFE-400E-A45E-285DD3900D3C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666876" y="228601"/>
            <a:ext cx="8893175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Funzione importante del leader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creare un buon clima sociale nel gruppo.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Lewin e collaboratori: dimostrare che lo stato d’animo e l’efficienza del gruppo dipendono dal tipo di clima esistente e che l’individuo è influenzato dai modelli di gruppo a cui appartiene.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703388" y="2362201"/>
            <a:ext cx="4176712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1° esperimento (Lippitt):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scopo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indurre climi sociali ed esaminare l’influenza di 2 stili di leadership (</a:t>
            </a:r>
            <a:r>
              <a:rPr lang="it-IT" altLang="it-IT" sz="2200" i="1">
                <a:solidFill>
                  <a:schemeClr val="tx1"/>
                </a:solidFill>
                <a:latin typeface="Arial" panose="020B0604020202020204" pitchFamily="34" charset="0"/>
              </a:rPr>
              <a:t>democratica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vs. </a:t>
            </a:r>
            <a:r>
              <a:rPr lang="it-IT" altLang="it-IT" sz="2200" i="1">
                <a:solidFill>
                  <a:schemeClr val="tx1"/>
                </a:solidFill>
                <a:latin typeface="Arial" panose="020B0604020202020204" pitchFamily="34" charset="0"/>
              </a:rPr>
              <a:t>autoritaria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) su dei ragazzini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partecipanti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2 gruppi costituiti ognuno da 5 ragazzini di 10-11 anni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compito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costruire maschere teatrali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096000" y="2362200"/>
            <a:ext cx="45720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2° esperimento: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introduzione di un terzo stile di leadership: </a:t>
            </a:r>
            <a:r>
              <a:rPr lang="it-IT" altLang="it-IT" sz="2200" i="1">
                <a:solidFill>
                  <a:schemeClr val="tx1"/>
                </a:solidFill>
                <a:latin typeface="Arial" panose="020B0604020202020204" pitchFamily="34" charset="0"/>
              </a:rPr>
              <a:t>stile permissivo</a:t>
            </a:r>
            <a:endParaRPr lang="it-IT" altLang="it-IT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esame delle reazioni nei passaggi da uno stile all’altro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soggetti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4 gruppi costituiti ognuno da 5 ragazzini di 10 anni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durata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5 mesi, i 4 leader si alternavano ogni 6 settimane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951538" y="2276475"/>
            <a:ext cx="0" cy="38877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2CCD11-D06F-4F0B-9B32-33EC64424160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0" y="333375"/>
            <a:ext cx="89154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17938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Il comportamento dei leader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I comportamenti dei leader furono codificati in alcuni profili di comportamento per esaminare le differenze tra i vari tipi di leadership.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 leader autocratici imponevano l’attività al gruppo.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 leader democratici coinvolgevano l’intero gruppo nelle decisioni sulla linea di condotta da adottare.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 leader permissivi presentavano una varietà di materiale tra cui scegliere, i ragazzini non erano influenzati nella scelta e non venivano controllati nelle attività.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I leader hanno adottato diverse tecniche per creare le tre atmosfere sociali. Qualche esempio: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stile autocratico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ordini, ordini che interrompono l’attività in corso, critiche non costruttive</a:t>
            </a:r>
          </a:p>
        </p:txBody>
      </p:sp>
    </p:spTree>
    <p:extLst>
      <p:ext uri="{BB962C8B-B14F-4D97-AF65-F5344CB8AC3E}">
        <p14:creationId xmlns:p14="http://schemas.microsoft.com/office/powerpoint/2010/main" val="41935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Definire i gruppi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gruppi sono categorie di persone.</a:t>
            </a:r>
          </a:p>
          <a:p>
            <a:r>
              <a:rPr lang="it-IT" dirty="0" smtClean="0"/>
              <a:t>Un gruppo esiste quando due o più individui si definiscono come suoi membri. </a:t>
            </a:r>
            <a:endParaRPr lang="it-IT" dirty="0"/>
          </a:p>
          <a:p>
            <a:r>
              <a:rPr lang="it-IT" dirty="0" smtClean="0"/>
              <a:t>Quest’ultima definizione abbraccia gruppi molto diversi, di tipo religioso, nazionale, organizzativo e amicale .. È soggettiva perché non include caratteristiche oggettive ma sottolinea l’identità comune ossia la condivisione con altri del senso d’appartenenza allo stesso gruppo.</a:t>
            </a:r>
          </a:p>
          <a:p>
            <a:pPr marL="0" indent="0">
              <a:buNone/>
            </a:pPr>
            <a:r>
              <a:rPr lang="it-IT" dirty="0" smtClean="0"/>
              <a:t>Vi sono modi diversi per descrivere un gruppo.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4085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5B8C46-14C7-4C3F-B5DF-D0AC4C956320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15611" y="349250"/>
            <a:ext cx="8839200" cy="6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17938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 dirty="0">
                <a:solidFill>
                  <a:schemeClr val="tx1"/>
                </a:solidFill>
                <a:latin typeface="Arial" panose="020B0604020202020204" pitchFamily="34" charset="0"/>
              </a:rPr>
              <a:t>stile democratico</a:t>
            </a: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: aiuto e suggerimenti, stimolo dell’iniziativa personale, cordialità e fiducia, realismo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 dirty="0">
                <a:solidFill>
                  <a:schemeClr val="tx1"/>
                </a:solidFill>
                <a:latin typeface="Arial" panose="020B0604020202020204" pitchFamily="34" charset="0"/>
              </a:rPr>
              <a:t>stile permissivo</a:t>
            </a: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: informazioni, stimolo dell’iniziativa personale, realismo, </a:t>
            </a:r>
            <a:r>
              <a:rPr lang="it-IT" altLang="it-IT" sz="2100" dirty="0">
                <a:solidFill>
                  <a:schemeClr val="tx1"/>
                </a:solidFill>
                <a:latin typeface="Arial" panose="020B0604020202020204" pitchFamily="34" charset="0"/>
              </a:rPr>
              <a:t>maggiore richiesta (dei soggetti) di attenzione da parte del leader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 dirty="0">
                <a:solidFill>
                  <a:schemeClr val="tx1"/>
                </a:solidFill>
                <a:latin typeface="Arial" panose="020B0604020202020204" pitchFamily="34" charset="0"/>
              </a:rPr>
              <a:t> creazione di differenze di status molto accentuate</a:t>
            </a: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(leader vs. soggetti) </a:t>
            </a: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Erano previste delle situazioni test: ad esempio quando il conduttore abbandona l’aula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Rilevazioni: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a) quantità di interazioni sociali avviate e le risposte distinte in comportamento dominante, sottomesso, oggettivo, ignorato;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 b) volume e tipo di interazioni all’interno dei sottogruppi;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c) andamento della condotta di ciascun membro;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  <a:latin typeface="Arial" panose="020B0604020202020204" pitchFamily="34" charset="0"/>
              </a:rPr>
              <a:t>d) stabilità e unità della struttura del gruppo e dei vari sottogruppi; …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it-IT" altLang="it-IT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C49C84-714E-4275-9FA7-0E43E13E87FE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524000" y="1039813"/>
            <a:ext cx="9144000" cy="3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17938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Gli stili di vita di gruppo osservati nel II esperimento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latin typeface="Arial" panose="020B0604020202020204" pitchFamily="34" charset="0"/>
              </a:rPr>
              <a:t>  Gruppi autoritari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“autocrazia apatica”: totale incapacità d’iniziativa all’attività di gruppo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“autocrazia aggressiva”: frustrazione e aggressività rivolta verso il leader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maggiore dipendenza dal leader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maggiore richiesta (dei soggetti) di attenzione da parte del leader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creazione di differenze di status molto accentuate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</a:rPr>
              <a:t>(leader vs. soggetti)</a:t>
            </a:r>
            <a:endParaRPr lang="it-IT" altLang="it-IT" sz="2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E4DB42-F650-4495-9EEB-437CCF4C0E67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752600" y="307975"/>
            <a:ext cx="86106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costituzione di sottogruppi (coppie soggetto-leader)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emerge la potenza dello scopo e del sottogruppo</a:t>
            </a:r>
            <a:endParaRPr lang="it-IT" altLang="it-IT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latin typeface="Arial" panose="020B0604020202020204" pitchFamily="34" charset="0"/>
              </a:rPr>
              <a:t>Gruppo democratico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differenze di status meno evidenti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formazione di sottogruppi meno rigida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tempo trascorso assieme maggiore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emerge la potenza del gruppo nella sua totalità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approcci personali con il leader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rapporti più spontanei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 più libertà nel dare suggerimenti per l’organizzazione del gruppo</a:t>
            </a:r>
            <a:endParaRPr lang="it-IT" altLang="it-IT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latin typeface="Arial" panose="020B0604020202020204" pitchFamily="34" charset="0"/>
              </a:rPr>
              <a:t>Gruppo permissivo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100">
                <a:solidFill>
                  <a:schemeClr val="tx1"/>
                </a:solidFill>
                <a:latin typeface="Arial" panose="020B0604020202020204" pitchFamily="34" charset="0"/>
              </a:rPr>
              <a:t>maggiori richieste di informazioni</a:t>
            </a:r>
            <a:endParaRPr lang="it-IT" altLang="it-IT" sz="2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9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217871-67D0-461A-8500-5FE7DE63E96E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9395" name="Picture 4" descr="cambiamentogrup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99" y="750814"/>
            <a:ext cx="5356371" cy="53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55678" y="1367406"/>
            <a:ext cx="43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Confronto analitico delle osservazioni sulle condotte dei partecipanti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4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90B4F2-C2FB-4E2A-A492-384C34A2D28E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03389" y="757239"/>
            <a:ext cx="8785225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17938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Relazioni fra i membri dei gruppi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</a:rPr>
              <a:t>Aggressività: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</a:rPr>
              <a:t> più frequente nei gruppi autocratici e permissivi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</a:rPr>
              <a:t> nei gruppi democratici, i soggetti la rivolgono verso gli altri gruppi per evitare tensioni interne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000" u="sng">
                <a:solidFill>
                  <a:schemeClr val="tx1"/>
                </a:solidFill>
                <a:latin typeface="Arial" panose="020B0604020202020204" pitchFamily="34" charset="0"/>
              </a:rPr>
              <a:t>Conferma dell’ipotesi dell’influenza esercitata dal tipo di atmosfera</a:t>
            </a: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5000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</a:rPr>
              <a:t>quando il soggetto tipico del gruppo democratico</a:t>
            </a: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va nel gruppo autoritario</a:t>
            </a:r>
          </a:p>
          <a:p>
            <a:pPr lvl="1">
              <a:spcBef>
                <a:spcPct val="5000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quando il soggetto tipico del gruppo autoritario va nel gruppo democratico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il comportamento dei 2 partecipanti rispecchia presto l’atmosfera del gruppo in cui agisce.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In relazione al tipo di linguaggio utilizzato (“io” vs. “noi”) emerge un differente sentimento di appartenenza: più intenso nel gruppo democratico.</a:t>
            </a:r>
          </a:p>
        </p:txBody>
      </p:sp>
    </p:spTree>
    <p:extLst>
      <p:ext uri="{BB962C8B-B14F-4D97-AF65-F5344CB8AC3E}">
        <p14:creationId xmlns:p14="http://schemas.microsoft.com/office/powerpoint/2010/main" val="12908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C63B07-1DCF-4C4D-8D56-88E7AED18917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86288" y="1524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1444" name="Picture 2" descr="cri4gri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64" y="609829"/>
            <a:ext cx="4987506" cy="51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6626" y="882249"/>
            <a:ext cx="526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Analisi dell’influenza risultante dallo stile di leadership</a:t>
            </a:r>
          </a:p>
          <a:p>
            <a:r>
              <a:rPr lang="it-IT" dirty="0" smtClean="0"/>
              <a:t>(fonte: </a:t>
            </a:r>
            <a:r>
              <a:rPr lang="it-IT" dirty="0" err="1" smtClean="0"/>
              <a:t>Lippitt</a:t>
            </a:r>
            <a:r>
              <a:rPr lang="it-IT" dirty="0" smtClean="0"/>
              <a:t> e White)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9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E8D29A-1E88-4F48-B0FA-E21A6CC81060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52600" y="333375"/>
            <a:ext cx="8915400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Differenze tra i gruppi emerse durante le situazioni-test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Motivazione al lavoro: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nei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gruppi autoritari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indotta dal leader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nei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gruppi democratici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la presenza o l’assenza del leader non ha rilevanza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Frustrazione: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nei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gruppi autoritari apatici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accettazione e interiorizzazione della critica ingiusta oppure manifestazioni di aggressività verso altri gruppi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nei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gruppi autoritari aggressivi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lotte fra gruppi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nei </a:t>
            </a: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gruppi democratici e permissivi</a:t>
            </a: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: reazione alla fonte di frustrazione (esempio: aumento della cooperazione)</a:t>
            </a:r>
          </a:p>
        </p:txBody>
      </p:sp>
    </p:spTree>
    <p:extLst>
      <p:ext uri="{BB962C8B-B14F-4D97-AF65-F5344CB8AC3E}">
        <p14:creationId xmlns:p14="http://schemas.microsoft.com/office/powerpoint/2010/main" val="3826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AB8D22-31F1-495D-8D5D-A8F3CAEDC265}" type="slidenum"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it-IT" altLang="it-IT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76400" y="115888"/>
            <a:ext cx="88392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17938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2200" u="sng">
                <a:solidFill>
                  <a:schemeClr val="tx1"/>
                </a:solidFill>
                <a:latin typeface="Arial" panose="020B0604020202020204" pitchFamily="34" charset="0"/>
              </a:rPr>
              <a:t>In sintesi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I risultati confermano: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 interdipendenza tra ruolo del leader - storia del gruppo - personalità dei membri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“Nel complesso lo stile di vita  informava di sé i rapporti tra i bambini non meno che quelli tra membri e leader.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Nel gruppo autocratico, i bambini apparivano meno pratici, meno cooperativi e meno docili verso i loro eguali, ma più remissivi nei confronti del loro leader.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Arial" panose="020B0604020202020204" pitchFamily="34" charset="0"/>
              </a:rPr>
              <a:t>Ciascun membro del gruppo democratico mostrava un’individualità relativamente più sviluppata, poiché una parte del campo rimaneva personale, nonostante la coscienza di far parte del gruppo forse proprio a causa di tale coscienza.”</a:t>
            </a:r>
          </a:p>
        </p:txBody>
      </p:sp>
    </p:spTree>
    <p:extLst>
      <p:ext uri="{BB962C8B-B14F-4D97-AF65-F5344CB8AC3E}">
        <p14:creationId xmlns:p14="http://schemas.microsoft.com/office/powerpoint/2010/main" val="109681190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L’approccio della contingenza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partire dagli anni ‘50 si diffonde l’idea che la leadership sia frutto di una perfetta congruenza tra l’individuo e le circostanze. </a:t>
            </a:r>
          </a:p>
          <a:p>
            <a:endParaRPr lang="it-IT" dirty="0"/>
          </a:p>
          <a:p>
            <a:r>
              <a:rPr lang="it-IT" dirty="0" smtClean="0"/>
              <a:t>Esiste un’ampia varietà di modelli, ma hanno tutti una struttura simile caratterizzata da 3 componenti: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Un metodo per precisare il carattere dei potenziali leader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Una tassonomia per descrivere il contesto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Un’integrazione dei due elementi.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DEI GRUPPI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306-C77E-4464-A1D2-F85C167F79B4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466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981571" y="1313110"/>
            <a:ext cx="9420778" cy="5329237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Ci sono vari modelli, tra cui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altLang="it-IT" sz="2400" b="1" dirty="0">
                <a:solidFill>
                  <a:schemeClr val="tx1"/>
                </a:solidFill>
              </a:rPr>
              <a:t>Modello di contingenza </a:t>
            </a:r>
            <a:r>
              <a:rPr lang="it-IT" altLang="it-IT" sz="2400" dirty="0">
                <a:solidFill>
                  <a:schemeClr val="tx1"/>
                </a:solidFill>
              </a:rPr>
              <a:t>di </a:t>
            </a:r>
            <a:r>
              <a:rPr lang="it-IT" altLang="it-IT" sz="2400" dirty="0" err="1">
                <a:solidFill>
                  <a:schemeClr val="tx1"/>
                </a:solidFill>
              </a:rPr>
              <a:t>Fiedler</a:t>
            </a:r>
            <a:r>
              <a:rPr lang="it-IT" altLang="it-IT" sz="2400" dirty="0">
                <a:solidFill>
                  <a:schemeClr val="tx1"/>
                </a:solidFill>
              </a:rPr>
              <a:t>, 1965 e quello di </a:t>
            </a:r>
            <a:r>
              <a:rPr lang="it-IT" altLang="it-IT" sz="2400" dirty="0" err="1">
                <a:solidFill>
                  <a:schemeClr val="tx1"/>
                </a:solidFill>
              </a:rPr>
              <a:t>Vroom</a:t>
            </a:r>
            <a:r>
              <a:rPr lang="it-IT" altLang="it-IT" sz="2400" dirty="0">
                <a:solidFill>
                  <a:schemeClr val="tx1"/>
                </a:solidFill>
              </a:rPr>
              <a:t> e </a:t>
            </a:r>
            <a:r>
              <a:rPr lang="it-IT" altLang="it-IT" sz="2400" dirty="0" err="1">
                <a:solidFill>
                  <a:schemeClr val="tx1"/>
                </a:solidFill>
              </a:rPr>
              <a:t>Yetton</a:t>
            </a:r>
            <a:r>
              <a:rPr lang="it-IT" altLang="it-IT" sz="2400" dirty="0">
                <a:solidFill>
                  <a:schemeClr val="tx1"/>
                </a:solidFill>
              </a:rPr>
              <a:t> (1973)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altLang="it-IT" sz="2400" b="1" dirty="0" err="1" smtClean="0">
                <a:solidFill>
                  <a:schemeClr val="tx1"/>
                </a:solidFill>
              </a:rPr>
              <a:t>Path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-Goal</a:t>
            </a:r>
            <a:r>
              <a:rPr lang="it-IT" altLang="it-IT" sz="2400" dirty="0" smtClean="0">
                <a:solidFill>
                  <a:schemeClr val="tx1"/>
                </a:solidFill>
              </a:rPr>
              <a:t> </a:t>
            </a:r>
            <a:r>
              <a:rPr lang="it-IT" altLang="it-IT" sz="2400" dirty="0">
                <a:solidFill>
                  <a:schemeClr val="tx1"/>
                </a:solidFill>
              </a:rPr>
              <a:t>(House, 1970, Evans, 1971)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altLang="it-IT" sz="2400" b="1" dirty="0">
                <a:solidFill>
                  <a:schemeClr val="tx1"/>
                </a:solidFill>
              </a:rPr>
              <a:t>Situazionale</a:t>
            </a:r>
            <a:r>
              <a:rPr lang="it-IT" altLang="it-IT" sz="2400" dirty="0">
                <a:solidFill>
                  <a:schemeClr val="tx1"/>
                </a:solidFill>
              </a:rPr>
              <a:t> di </a:t>
            </a:r>
            <a:r>
              <a:rPr lang="it-IT" altLang="it-IT" sz="2400" dirty="0" err="1">
                <a:solidFill>
                  <a:schemeClr val="tx1"/>
                </a:solidFill>
              </a:rPr>
              <a:t>Hersey</a:t>
            </a:r>
            <a:r>
              <a:rPr lang="it-IT" altLang="it-IT" sz="2400" dirty="0">
                <a:solidFill>
                  <a:schemeClr val="tx1"/>
                </a:solidFill>
              </a:rPr>
              <a:t> e </a:t>
            </a:r>
            <a:r>
              <a:rPr lang="it-IT" altLang="it-IT" sz="2400" dirty="0" err="1">
                <a:solidFill>
                  <a:schemeClr val="tx1"/>
                </a:solidFill>
              </a:rPr>
              <a:t>Blanchard’s</a:t>
            </a:r>
            <a:r>
              <a:rPr lang="it-IT" altLang="it-IT" sz="2400" dirty="0">
                <a:solidFill>
                  <a:schemeClr val="tx1"/>
                </a:solidFill>
              </a:rPr>
              <a:t> (1982) </a:t>
            </a:r>
          </a:p>
          <a:p>
            <a:pPr marL="609600" indent="-609600">
              <a:lnSpc>
                <a:spcPct val="80000"/>
              </a:lnSpc>
            </a:pPr>
            <a:endParaRPr lang="it-IT" altLang="it-IT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it-IT" altLang="it-IT" sz="2400" dirty="0" smtClean="0">
                <a:solidFill>
                  <a:schemeClr val="tx1"/>
                </a:solidFill>
              </a:rPr>
              <a:t>Fattori </a:t>
            </a:r>
            <a:r>
              <a:rPr lang="it-IT" altLang="it-IT" sz="2400" dirty="0">
                <a:solidFill>
                  <a:schemeClr val="tx1"/>
                </a:solidFill>
              </a:rPr>
              <a:t>situazionali: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</a:rPr>
              <a:t>Compito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</a:rPr>
              <a:t>Feeling </a:t>
            </a:r>
            <a:r>
              <a:rPr lang="it-IT" altLang="it-IT" sz="2400" dirty="0" err="1">
                <a:solidFill>
                  <a:schemeClr val="tx1"/>
                </a:solidFill>
              </a:rPr>
              <a:t>tone</a:t>
            </a:r>
            <a:r>
              <a:rPr lang="it-IT" altLang="it-IT" sz="2400" dirty="0">
                <a:solidFill>
                  <a:schemeClr val="tx1"/>
                </a:solidFill>
              </a:rPr>
              <a:t> del gruppo (clima affettivo del gruppo come speranza, delusione, prospettive)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</a:rPr>
              <a:t>Relazioni interne (cooperazione, conflitto, </a:t>
            </a:r>
            <a:r>
              <a:rPr lang="it-IT" altLang="it-IT" sz="2400" dirty="0" err="1">
                <a:solidFill>
                  <a:schemeClr val="tx1"/>
                </a:solidFill>
              </a:rPr>
              <a:t>bias</a:t>
            </a:r>
            <a:r>
              <a:rPr lang="it-IT" altLang="it-IT" sz="2400" dirty="0">
                <a:solidFill>
                  <a:schemeClr val="tx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</a:rPr>
              <a:t>Dimensione del gruppo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</a:rPr>
              <a:t>Stadio di sviluppo (</a:t>
            </a:r>
            <a:r>
              <a:rPr lang="it-IT" altLang="it-IT" sz="2400" dirty="0" err="1">
                <a:solidFill>
                  <a:schemeClr val="tx1"/>
                </a:solidFill>
              </a:rPr>
              <a:t>Tuckman</a:t>
            </a:r>
            <a:r>
              <a:rPr lang="it-IT" altLang="it-IT" sz="2400" dirty="0">
                <a:solidFill>
                  <a:schemeClr val="tx1"/>
                </a:solidFill>
              </a:rPr>
              <a:t>, 1965</a:t>
            </a:r>
            <a:r>
              <a:rPr lang="it-IT" altLang="it-IT" sz="2400" dirty="0" smtClean="0">
                <a:solidFill>
                  <a:schemeClr val="tx1"/>
                </a:solidFill>
              </a:rPr>
              <a:t>)</a:t>
            </a:r>
            <a:endParaRPr lang="it-IT" altLang="it-IT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Fattori del contesto (crisi, ambiente sociale, relazioni </a:t>
            </a:r>
            <a:r>
              <a:rPr lang="it-IT" altLang="it-IT" sz="2400" dirty="0" err="1">
                <a:solidFill>
                  <a:schemeClr val="tx1"/>
                </a:solidFill>
              </a:rPr>
              <a:t>intergruppi</a:t>
            </a:r>
            <a:r>
              <a:rPr lang="it-IT" altLang="it-IT" sz="2400" dirty="0">
                <a:solidFill>
                  <a:schemeClr val="tx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it-IT" altLang="it-IT" sz="1200" dirty="0">
              <a:solidFill>
                <a:schemeClr val="tx1"/>
              </a:solidFill>
            </a:endParaRPr>
          </a:p>
        </p:txBody>
      </p:sp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31EEBE-CC3D-4BEA-8136-C0EF57BFD00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it-IT" altLang="it-IT" sz="140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DEI GRUPPI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9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esistono i gruppi?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Che cosa motiva gli esseri umani a formare i gruppi?</a:t>
            </a:r>
          </a:p>
          <a:p>
            <a:r>
              <a:rPr lang="it-IT" dirty="0" smtClean="0"/>
              <a:t>3 approcci complementari che propongono delle risposte: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56028"/>
              </p:ext>
            </p:extLst>
          </p:nvPr>
        </p:nvGraphicFramePr>
        <p:xfrm>
          <a:off x="2032000" y="2702355"/>
          <a:ext cx="8128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678250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41170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Prospettiva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</a:rPr>
                        <a:t> sociobiologica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Valore adattativo.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La predisposizione a formare i gruppi  e a mantenere relazioni stabili, definita bisogno d’appartenenza è considerata universale e innata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50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Prospettiva cognitiva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Teoria del confronto sociale, teoria dell’identità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sociale e della categorizzazione del sé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17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Prospettiva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</a:rPr>
                        <a:t> utilitaristica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Le relazioni sociali</a:t>
                      </a:r>
                      <a:r>
                        <a:rPr lang="it-IT" sz="1800" b="0" baseline="0" dirty="0" smtClean="0">
                          <a:solidFill>
                            <a:schemeClr val="tx1"/>
                          </a:solidFill>
                        </a:rPr>
                        <a:t> aiutano a soddisfare bisogni individuali e prendono la forma di processi di scambio.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Teoria</a:t>
                      </a:r>
                      <a:r>
                        <a:rPr lang="it-IT" sz="1800" b="0" baseline="0" dirty="0" smtClean="0">
                          <a:solidFill>
                            <a:schemeClr val="tx1"/>
                          </a:solidFill>
                        </a:rPr>
                        <a:t> dello scambio sociale sostiene che le relazioni implicano costi e benefici</a:t>
                      </a:r>
                      <a:endParaRPr lang="it-IT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60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9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45760" y="4150132"/>
            <a:ext cx="5231221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it" sz="2400" dirty="0" smtClean="0">
                <a:solidFill>
                  <a:schemeClr val="tx1"/>
                </a:solidFill>
              </a:rPr>
              <a:t>(Muzafer Sherif, 1966)</a:t>
            </a:r>
            <a:endParaRPr lang="it" sz="2400" dirty="0">
              <a:solidFill>
                <a:schemeClr val="tx1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15600" y="152820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spcBef>
                <a:spcPts val="1067"/>
              </a:spcBef>
              <a:buNone/>
            </a:pPr>
            <a:endParaRPr dirty="0"/>
          </a:p>
          <a:p>
            <a:pPr algn="ctr">
              <a:spcBef>
                <a:spcPts val="1067"/>
              </a:spcBef>
              <a:buNone/>
            </a:pPr>
            <a:r>
              <a:rPr lang="it" sz="3200" dirty="0"/>
              <a:t>Gruppo come struttura sociale di </a:t>
            </a:r>
            <a:r>
              <a:rPr lang="it" sz="3200" b="1" dirty="0"/>
              <a:t>status</a:t>
            </a:r>
            <a:r>
              <a:rPr lang="it" sz="3200" dirty="0"/>
              <a:t>, </a:t>
            </a:r>
            <a:r>
              <a:rPr lang="it" sz="3200" b="1" dirty="0"/>
              <a:t>ruoli</a:t>
            </a:r>
            <a:r>
              <a:rPr lang="it" sz="3200" dirty="0"/>
              <a:t>, </a:t>
            </a:r>
            <a:r>
              <a:rPr lang="it" sz="3200" b="1" dirty="0"/>
              <a:t>valori</a:t>
            </a:r>
            <a:r>
              <a:rPr lang="it" sz="3200" dirty="0"/>
              <a:t> e </a:t>
            </a:r>
            <a:r>
              <a:rPr lang="it" sz="3200" b="1" dirty="0"/>
              <a:t>norme</a:t>
            </a:r>
            <a:r>
              <a:rPr lang="it" sz="3200" dirty="0"/>
              <a:t>, che si forma dall’</a:t>
            </a:r>
            <a:r>
              <a:rPr lang="it" sz="3200" b="1" dirty="0"/>
              <a:t>interazione</a:t>
            </a:r>
            <a:r>
              <a:rPr lang="it" sz="3200" dirty="0"/>
              <a:t> nel tempo di individui con motivazione, interessi e problemi comuni.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3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634371" y="3744263"/>
            <a:ext cx="55280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it" sz="3200" dirty="0">
                <a:solidFill>
                  <a:srgbClr val="4A86E8"/>
                </a:solidFill>
              </a:rPr>
              <a:t>(Kurt Lewin, 1948, trad. it 1972)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49179" y="1536633"/>
            <a:ext cx="11327221" cy="2790152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ctr">
              <a:spcBef>
                <a:spcPts val="1067"/>
              </a:spcBef>
              <a:buNone/>
            </a:pPr>
            <a:r>
              <a:rPr lang="it" sz="3200" dirty="0"/>
              <a:t>Il gruppo è una </a:t>
            </a:r>
            <a:r>
              <a:rPr lang="it" sz="3200" b="1" dirty="0"/>
              <a:t>totalità dinamica</a:t>
            </a:r>
            <a:r>
              <a:rPr lang="it" sz="3200" dirty="0"/>
              <a:t>, cioè un’entità diversa non superiore alla somma degli individui che la compongono. Il criterio fondamentale è l’esistenza dell’</a:t>
            </a:r>
            <a:r>
              <a:rPr lang="it" sz="3200" b="1" dirty="0"/>
              <a:t>interazione</a:t>
            </a:r>
            <a:r>
              <a:rPr lang="it" sz="3200" dirty="0"/>
              <a:t> o di altri tipi di </a:t>
            </a:r>
            <a:r>
              <a:rPr lang="it" sz="3200" b="1" dirty="0"/>
              <a:t>interdipendenza</a:t>
            </a:r>
            <a:r>
              <a:rPr lang="it" sz="3200" dirty="0"/>
              <a:t> tra i membri.</a:t>
            </a:r>
          </a:p>
          <a:p>
            <a:pPr algn="ctr"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383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23125" y="3994292"/>
            <a:ext cx="10548033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r"/>
            <a:r>
              <a:rPr lang="it" sz="2400" dirty="0" smtClean="0">
                <a:solidFill>
                  <a:schemeClr val="tx1"/>
                </a:solidFill>
              </a:rPr>
              <a:t>(Henry Tajfel, 1972)</a:t>
            </a:r>
            <a:endParaRPr lang="it" sz="2400" dirty="0">
              <a:solidFill>
                <a:schemeClr val="tx1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1431" y="892467"/>
            <a:ext cx="11360800" cy="316599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1067"/>
              </a:spcBef>
              <a:buNone/>
            </a:pPr>
            <a:endParaRPr dirty="0"/>
          </a:p>
          <a:p>
            <a:pPr>
              <a:spcBef>
                <a:spcPts val="1067"/>
              </a:spcBef>
              <a:buNone/>
            </a:pPr>
            <a:endParaRPr dirty="0"/>
          </a:p>
          <a:p>
            <a:pPr algn="ctr">
              <a:spcBef>
                <a:spcPts val="1067"/>
              </a:spcBef>
              <a:buNone/>
            </a:pPr>
            <a:r>
              <a:rPr lang="it" sz="3200" dirty="0"/>
              <a:t>Ciò che contraddistingue un gruppo è che un individuo se ne senta parte. L’</a:t>
            </a:r>
            <a:r>
              <a:rPr lang="it" sz="3200" b="1" dirty="0"/>
              <a:t>appartenenza </a:t>
            </a:r>
            <a:r>
              <a:rPr lang="it" sz="3200" dirty="0"/>
              <a:t>al gruppo è contemporaneamente cognitiva ed emozionale.</a:t>
            </a:r>
          </a:p>
          <a:p>
            <a:pPr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0694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29765" y="1024890"/>
            <a:ext cx="8696325" cy="5543550"/>
          </a:xfrm>
        </p:spPr>
        <p:txBody>
          <a:bodyPr rtlCol="0">
            <a:normAutofit/>
          </a:bodyPr>
          <a:lstStyle/>
          <a:p>
            <a:pPr marL="6350" indent="-6350" algn="ctr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b="1" dirty="0">
                <a:cs typeface="Arial" charset="0"/>
              </a:rPr>
              <a:t>Continuum interpersonale - gruppo</a:t>
            </a:r>
          </a:p>
          <a:p>
            <a:pPr marL="6350" indent="-6350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dirty="0"/>
              <a:t>Gli studi sulle relazioni intergruppi hanno messo a fuoco il modo in cui gli individui agiscono in quanto componenti di un gruppo, le dimensioni cognitive, valutative ed emozionali che questo dato implica.</a:t>
            </a:r>
          </a:p>
          <a:p>
            <a:pPr marL="6350" indent="-635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it-IT" dirty="0">
              <a:cs typeface="Arial" charset="0"/>
            </a:endParaRPr>
          </a:p>
          <a:p>
            <a:pPr marL="6350" indent="-6350" algn="just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dirty="0">
                <a:solidFill>
                  <a:srgbClr val="FFFF00"/>
                </a:solidFill>
                <a:cs typeface="Arial" charset="0"/>
              </a:rPr>
              <a:t>	</a:t>
            </a:r>
            <a:r>
              <a:rPr lang="it-IT" dirty="0">
                <a:cs typeface="Arial" charset="0"/>
              </a:rPr>
              <a:t>Secondo </a:t>
            </a:r>
            <a:r>
              <a:rPr lang="it-IT" dirty="0" err="1">
                <a:solidFill>
                  <a:srgbClr val="CC0000"/>
                </a:solidFill>
                <a:cs typeface="Arial" charset="0"/>
              </a:rPr>
              <a:t>Tajfel</a:t>
            </a:r>
            <a:r>
              <a:rPr lang="it-IT" dirty="0">
                <a:solidFill>
                  <a:srgbClr val="CC0000"/>
                </a:solidFill>
                <a:cs typeface="Arial" charset="0"/>
              </a:rPr>
              <a:t> (1978):</a:t>
            </a:r>
            <a:r>
              <a:rPr lang="it-IT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dirty="0">
                <a:cs typeface="Arial" charset="0"/>
              </a:rPr>
              <a:t>si può immaginare che comportamento interpersonale e comportamento intergruppi siano posti su un continuum teorico</a:t>
            </a:r>
          </a:p>
          <a:p>
            <a:pPr marL="6350" indent="-6350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dirty="0" smtClean="0">
                <a:solidFill>
                  <a:srgbClr val="CC0000"/>
                </a:solidFill>
                <a:cs typeface="Arial" charset="0"/>
              </a:rPr>
              <a:t>	interpersonale				      	   intergruppi </a:t>
            </a:r>
          </a:p>
          <a:p>
            <a:pPr marL="6350" indent="-6350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dirty="0" smtClean="0">
                <a:cs typeface="Arial" charset="0"/>
              </a:rPr>
              <a:t>	caratteristiche individuali            appartenenze a gruppi  degli attori in interazione              /categorie sociali  </a:t>
            </a:r>
            <a:endParaRPr lang="it-IT" i="1" dirty="0" smtClean="0">
              <a:solidFill>
                <a:srgbClr val="CC0000"/>
              </a:solidFill>
              <a:cs typeface="Arial" charset="0"/>
            </a:endParaRPr>
          </a:p>
          <a:p>
            <a:pPr marL="6350" indent="-6350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sz="1800" i="1" dirty="0">
                <a:solidFill>
                  <a:srgbClr val="CC0000"/>
                </a:solidFill>
                <a:cs typeface="Arial" charset="0"/>
              </a:rPr>
              <a:t>Esempio:</a:t>
            </a:r>
            <a:r>
              <a:rPr lang="it-IT" sz="1800" i="1" dirty="0">
                <a:cs typeface="Arial" charset="0"/>
              </a:rPr>
              <a:t> 	</a:t>
            </a:r>
          </a:p>
          <a:p>
            <a:pPr marL="6350" indent="-6350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it-IT" sz="1800" i="1" dirty="0">
                <a:cs typeface="Arial" charset="0"/>
              </a:rPr>
              <a:t>rapporto tra innamorati				         scontro fra sindacati e 						         datori di lavoro</a:t>
            </a:r>
          </a:p>
          <a:p>
            <a:pPr marL="6350" indent="-6350">
              <a:lnSpc>
                <a:spcPct val="80000"/>
              </a:lnSpc>
              <a:spcBef>
                <a:spcPct val="50000"/>
              </a:spcBef>
              <a:defRPr/>
            </a:pPr>
            <a:endParaRPr lang="it-IT" sz="1800" i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6384926" y="3716338"/>
            <a:ext cx="2016125" cy="0"/>
          </a:xfrm>
          <a:prstGeom prst="line">
            <a:avLst/>
          </a:prstGeom>
          <a:noFill/>
          <a:ln w="22225">
            <a:solidFill>
              <a:schemeClr val="bg2"/>
            </a:solidFill>
            <a:prstDash val="dash"/>
            <a:round/>
            <a:headEnd type="triangle" w="sm" len="med"/>
            <a:tailEnd type="triangle" w="sm" len="med"/>
          </a:ln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3432175" y="5868949"/>
            <a:ext cx="43195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79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0210" y="1166020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dirty="0" smtClean="0"/>
              <a:t>Come si distingue un incontro </a:t>
            </a:r>
            <a:r>
              <a:rPr lang="it-IT" dirty="0" err="1" smtClean="0"/>
              <a:t>intergruppi</a:t>
            </a:r>
            <a:r>
              <a:rPr lang="it-IT" dirty="0" smtClean="0"/>
              <a:t> da un incontro interpersonale?</a:t>
            </a:r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/>
            <a:endParaRPr lang="it-IT" dirty="0" smtClean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368800" y="2060576"/>
            <a:ext cx="31877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I confini tra i due  gruppi sono definiti in modo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2279651" y="3616326"/>
            <a:ext cx="2045753" cy="646331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COMPORTAMENTO </a:t>
            </a:r>
          </a:p>
          <a:p>
            <a:r>
              <a:rPr lang="it-IT"/>
              <a:t>INTERGRUPPI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051676" y="3616326"/>
            <a:ext cx="2045753" cy="646331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COMPORTAMENTO </a:t>
            </a:r>
          </a:p>
          <a:p>
            <a:r>
              <a:rPr lang="it-IT"/>
              <a:t>INTERPERSONALE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2620963" y="3003551"/>
            <a:ext cx="2015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rigido e immutabile</a:t>
            </a:r>
          </a:p>
          <a:p>
            <a:endParaRPr lang="it-IT"/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7319963" y="2924176"/>
            <a:ext cx="1255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permeabile</a:t>
            </a:r>
          </a:p>
          <a:p>
            <a:endParaRPr lang="it-IT"/>
          </a:p>
        </p:txBody>
      </p:sp>
      <p:sp>
        <p:nvSpPr>
          <p:cNvPr id="51208" name="Line 10"/>
          <p:cNvSpPr>
            <a:spLocks noChangeShapeType="1"/>
          </p:cNvSpPr>
          <p:nvPr/>
        </p:nvSpPr>
        <p:spPr bwMode="auto">
          <a:xfrm flipH="1">
            <a:off x="3721101" y="2708276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>
            <a:off x="7535864" y="2708276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10" name="Line 12"/>
          <p:cNvSpPr>
            <a:spLocks noChangeShapeType="1"/>
          </p:cNvSpPr>
          <p:nvPr/>
        </p:nvSpPr>
        <p:spPr bwMode="auto">
          <a:xfrm flipH="1">
            <a:off x="3071814" y="3284539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11" name="Line 13"/>
          <p:cNvSpPr>
            <a:spLocks noChangeShapeType="1"/>
          </p:cNvSpPr>
          <p:nvPr/>
        </p:nvSpPr>
        <p:spPr bwMode="auto">
          <a:xfrm>
            <a:off x="7969250" y="3213101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1847851" y="4581525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La qualità e la quantità   delle situazioni sociali  che un individuo avverte  come rilevanti per la propria appartenenza di gruppo sono più o meno numerose in</a:t>
            </a:r>
          </a:p>
          <a:p>
            <a:r>
              <a:rPr lang="it-IT" sz="2000"/>
              <a:t>Funzione: a) della consapevolezza di appartenere a un dato gruppo;</a:t>
            </a:r>
          </a:p>
          <a:p>
            <a:r>
              <a:rPr lang="it-IT" sz="2000"/>
              <a:t>b) dell’ampiezza delle valutazioni positive e negative associate a tale appartenenza; c) dell’estensione dell’investimento emozionale associato ad a) e b) </a:t>
            </a:r>
          </a:p>
        </p:txBody>
      </p:sp>
    </p:spTree>
    <p:extLst>
      <p:ext uri="{BB962C8B-B14F-4D97-AF65-F5344CB8AC3E}">
        <p14:creationId xmlns:p14="http://schemas.microsoft.com/office/powerpoint/2010/main" val="12879355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3111</Words>
  <Application>Microsoft Office PowerPoint</Application>
  <PresentationFormat>Widescreen</PresentationFormat>
  <Paragraphs>306</Paragraphs>
  <Slides>39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Century Gothic (Corpo)</vt:lpstr>
      <vt:lpstr>Symbol</vt:lpstr>
      <vt:lpstr>Tahoma</vt:lpstr>
      <vt:lpstr>Times New Roman</vt:lpstr>
      <vt:lpstr>Wingdings</vt:lpstr>
      <vt:lpstr>Retrospettivo</vt:lpstr>
      <vt:lpstr> Psicologia Sociale    Processi di Gruppo e Relazioni intergruppi </vt:lpstr>
      <vt:lpstr>Indice</vt:lpstr>
      <vt:lpstr>Definire i gruppi</vt:lpstr>
      <vt:lpstr>Perché esistono i gruppi?</vt:lpstr>
      <vt:lpstr>(Muzafer Sherif, 1966)</vt:lpstr>
      <vt:lpstr>(Kurt Lewin, 1948, trad. it 1972)</vt:lpstr>
      <vt:lpstr>(Henry Tajfel, 1972)</vt:lpstr>
      <vt:lpstr>Presentazione standard di PowerPoint</vt:lpstr>
      <vt:lpstr>Presentazione standard di PowerPoint</vt:lpstr>
      <vt:lpstr>Presentazione standard di PowerPoint</vt:lpstr>
      <vt:lpstr>Le caratteristiche criterio adottate per definire un gruppo</vt:lpstr>
      <vt:lpstr>Tipi di gruppi ed entitatività</vt:lpstr>
      <vt:lpstr>Presentazione standard di PowerPoint</vt:lpstr>
      <vt:lpstr>La produttività di gruppo</vt:lpstr>
      <vt:lpstr>La facilitazione sociale secondo la teoria della pulsione di Zajonc</vt:lpstr>
      <vt:lpstr>Studio di Schmitt, Gilovich et al. 1986)</vt:lpstr>
      <vt:lpstr>L’inerzia nei gruppi</vt:lpstr>
      <vt:lpstr>L’inerzia sociale</vt:lpstr>
      <vt:lpstr>Compensazione Sociale</vt:lpstr>
      <vt:lpstr>La dinamica di gruppo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principi della leadership in una prospettiva psicosociale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L’approccio della contingenza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Mosso</dc:creator>
  <cp:lastModifiedBy>Mosso</cp:lastModifiedBy>
  <cp:revision>22</cp:revision>
  <dcterms:created xsi:type="dcterms:W3CDTF">2020-11-11T09:42:54Z</dcterms:created>
  <dcterms:modified xsi:type="dcterms:W3CDTF">2020-11-11T14:49:39Z</dcterms:modified>
</cp:coreProperties>
</file>