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31" name="PlaceHolder 2"/>
          <p:cNvSpPr>
            <a:spLocks noGrp="1"/>
          </p:cNvSpPr>
          <p:nvPr>
            <p:ph type="body"/>
          </p:nvPr>
        </p:nvSpPr>
        <p:spPr>
          <a:xfrm>
            <a:off x="1371600" y="2286000"/>
            <a:ext cx="96008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32" name="PlaceHolder 3"/>
          <p:cNvSpPr>
            <a:spLocks noGrp="1"/>
          </p:cNvSpPr>
          <p:nvPr>
            <p:ph type="body"/>
          </p:nvPr>
        </p:nvSpPr>
        <p:spPr>
          <a:xfrm>
            <a:off x="1371600" y="4156560"/>
            <a:ext cx="96008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34" name="PlaceHolder 2"/>
          <p:cNvSpPr>
            <a:spLocks noGrp="1"/>
          </p:cNvSpPr>
          <p:nvPr>
            <p:ph type="body"/>
          </p:nvPr>
        </p:nvSpPr>
        <p:spPr>
          <a:xfrm>
            <a:off x="137160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35" name="PlaceHolder 3"/>
          <p:cNvSpPr>
            <a:spLocks noGrp="1"/>
          </p:cNvSpPr>
          <p:nvPr>
            <p:ph type="body"/>
          </p:nvPr>
        </p:nvSpPr>
        <p:spPr>
          <a:xfrm>
            <a:off x="629136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36" name="PlaceHolder 4"/>
          <p:cNvSpPr>
            <a:spLocks noGrp="1"/>
          </p:cNvSpPr>
          <p:nvPr>
            <p:ph type="body"/>
          </p:nvPr>
        </p:nvSpPr>
        <p:spPr>
          <a:xfrm>
            <a:off x="137160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37" name="PlaceHolder 5"/>
          <p:cNvSpPr>
            <a:spLocks noGrp="1"/>
          </p:cNvSpPr>
          <p:nvPr>
            <p:ph type="body"/>
          </p:nvPr>
        </p:nvSpPr>
        <p:spPr>
          <a:xfrm>
            <a:off x="629136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39" name="PlaceHolder 2"/>
          <p:cNvSpPr>
            <a:spLocks noGrp="1"/>
          </p:cNvSpPr>
          <p:nvPr>
            <p:ph type="body"/>
          </p:nvPr>
        </p:nvSpPr>
        <p:spPr>
          <a:xfrm>
            <a:off x="1371600" y="228600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40" name="PlaceHolder 3"/>
          <p:cNvSpPr>
            <a:spLocks noGrp="1"/>
          </p:cNvSpPr>
          <p:nvPr>
            <p:ph type="body"/>
          </p:nvPr>
        </p:nvSpPr>
        <p:spPr>
          <a:xfrm>
            <a:off x="4617720" y="228600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41" name="PlaceHolder 4"/>
          <p:cNvSpPr>
            <a:spLocks noGrp="1"/>
          </p:cNvSpPr>
          <p:nvPr>
            <p:ph type="body"/>
          </p:nvPr>
        </p:nvSpPr>
        <p:spPr>
          <a:xfrm>
            <a:off x="7864200" y="228600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42" name="PlaceHolder 5"/>
          <p:cNvSpPr>
            <a:spLocks noGrp="1"/>
          </p:cNvSpPr>
          <p:nvPr>
            <p:ph type="body"/>
          </p:nvPr>
        </p:nvSpPr>
        <p:spPr>
          <a:xfrm>
            <a:off x="1371600" y="415656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43" name="PlaceHolder 6"/>
          <p:cNvSpPr>
            <a:spLocks noGrp="1"/>
          </p:cNvSpPr>
          <p:nvPr>
            <p:ph type="body"/>
          </p:nvPr>
        </p:nvSpPr>
        <p:spPr>
          <a:xfrm>
            <a:off x="4617720" y="415656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44" name="PlaceHolder 7"/>
          <p:cNvSpPr>
            <a:spLocks noGrp="1"/>
          </p:cNvSpPr>
          <p:nvPr>
            <p:ph type="body"/>
          </p:nvPr>
        </p:nvSpPr>
        <p:spPr>
          <a:xfrm>
            <a:off x="7864200" y="415656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52" name="PlaceHolder 2"/>
          <p:cNvSpPr>
            <a:spLocks noGrp="1"/>
          </p:cNvSpPr>
          <p:nvPr>
            <p:ph type="subTitle"/>
          </p:nvPr>
        </p:nvSpPr>
        <p:spPr>
          <a:xfrm>
            <a:off x="1371600" y="2286000"/>
            <a:ext cx="9600840" cy="358092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54" name="PlaceHolder 2"/>
          <p:cNvSpPr>
            <a:spLocks noGrp="1"/>
          </p:cNvSpPr>
          <p:nvPr>
            <p:ph type="body"/>
          </p:nvPr>
        </p:nvSpPr>
        <p:spPr>
          <a:xfrm>
            <a:off x="1371600" y="2286000"/>
            <a:ext cx="96008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56" name="PlaceHolder 2"/>
          <p:cNvSpPr>
            <a:spLocks noGrp="1"/>
          </p:cNvSpPr>
          <p:nvPr>
            <p:ph type="body"/>
          </p:nvPr>
        </p:nvSpPr>
        <p:spPr>
          <a:xfrm>
            <a:off x="137160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57" name="PlaceHolder 3"/>
          <p:cNvSpPr>
            <a:spLocks noGrp="1"/>
          </p:cNvSpPr>
          <p:nvPr>
            <p:ph type="body"/>
          </p:nvPr>
        </p:nvSpPr>
        <p:spPr>
          <a:xfrm>
            <a:off x="629136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1371600" y="685800"/>
            <a:ext cx="9600840" cy="68882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61" name="PlaceHolder 2"/>
          <p:cNvSpPr>
            <a:spLocks noGrp="1"/>
          </p:cNvSpPr>
          <p:nvPr>
            <p:ph type="body"/>
          </p:nvPr>
        </p:nvSpPr>
        <p:spPr>
          <a:xfrm>
            <a:off x="137160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62" name="PlaceHolder 3"/>
          <p:cNvSpPr>
            <a:spLocks noGrp="1"/>
          </p:cNvSpPr>
          <p:nvPr>
            <p:ph type="body"/>
          </p:nvPr>
        </p:nvSpPr>
        <p:spPr>
          <a:xfrm>
            <a:off x="629136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63" name="PlaceHolder 4"/>
          <p:cNvSpPr>
            <a:spLocks noGrp="1"/>
          </p:cNvSpPr>
          <p:nvPr>
            <p:ph type="body"/>
          </p:nvPr>
        </p:nvSpPr>
        <p:spPr>
          <a:xfrm>
            <a:off x="137160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10" name="PlaceHolder 2"/>
          <p:cNvSpPr>
            <a:spLocks noGrp="1"/>
          </p:cNvSpPr>
          <p:nvPr>
            <p:ph type="subTitle"/>
          </p:nvPr>
        </p:nvSpPr>
        <p:spPr>
          <a:xfrm>
            <a:off x="1371600" y="2286000"/>
            <a:ext cx="9600840" cy="358092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65" name="PlaceHolder 2"/>
          <p:cNvSpPr>
            <a:spLocks noGrp="1"/>
          </p:cNvSpPr>
          <p:nvPr>
            <p:ph type="body"/>
          </p:nvPr>
        </p:nvSpPr>
        <p:spPr>
          <a:xfrm>
            <a:off x="137160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66" name="PlaceHolder 3"/>
          <p:cNvSpPr>
            <a:spLocks noGrp="1"/>
          </p:cNvSpPr>
          <p:nvPr>
            <p:ph type="body"/>
          </p:nvPr>
        </p:nvSpPr>
        <p:spPr>
          <a:xfrm>
            <a:off x="629136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67" name="PlaceHolder 4"/>
          <p:cNvSpPr>
            <a:spLocks noGrp="1"/>
          </p:cNvSpPr>
          <p:nvPr>
            <p:ph type="body"/>
          </p:nvPr>
        </p:nvSpPr>
        <p:spPr>
          <a:xfrm>
            <a:off x="629136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69" name="PlaceHolder 2"/>
          <p:cNvSpPr>
            <a:spLocks noGrp="1"/>
          </p:cNvSpPr>
          <p:nvPr>
            <p:ph type="body"/>
          </p:nvPr>
        </p:nvSpPr>
        <p:spPr>
          <a:xfrm>
            <a:off x="137160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70" name="PlaceHolder 3"/>
          <p:cNvSpPr>
            <a:spLocks noGrp="1"/>
          </p:cNvSpPr>
          <p:nvPr>
            <p:ph type="body"/>
          </p:nvPr>
        </p:nvSpPr>
        <p:spPr>
          <a:xfrm>
            <a:off x="629136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71" name="PlaceHolder 4"/>
          <p:cNvSpPr>
            <a:spLocks noGrp="1"/>
          </p:cNvSpPr>
          <p:nvPr>
            <p:ph type="body"/>
          </p:nvPr>
        </p:nvSpPr>
        <p:spPr>
          <a:xfrm>
            <a:off x="1371600" y="4156560"/>
            <a:ext cx="96008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73" name="PlaceHolder 2"/>
          <p:cNvSpPr>
            <a:spLocks noGrp="1"/>
          </p:cNvSpPr>
          <p:nvPr>
            <p:ph type="body"/>
          </p:nvPr>
        </p:nvSpPr>
        <p:spPr>
          <a:xfrm>
            <a:off x="1371600" y="2286000"/>
            <a:ext cx="96008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74" name="PlaceHolder 3"/>
          <p:cNvSpPr>
            <a:spLocks noGrp="1"/>
          </p:cNvSpPr>
          <p:nvPr>
            <p:ph type="body"/>
          </p:nvPr>
        </p:nvSpPr>
        <p:spPr>
          <a:xfrm>
            <a:off x="1371600" y="4156560"/>
            <a:ext cx="96008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76" name="PlaceHolder 2"/>
          <p:cNvSpPr>
            <a:spLocks noGrp="1"/>
          </p:cNvSpPr>
          <p:nvPr>
            <p:ph type="body"/>
          </p:nvPr>
        </p:nvSpPr>
        <p:spPr>
          <a:xfrm>
            <a:off x="137160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77" name="PlaceHolder 3"/>
          <p:cNvSpPr>
            <a:spLocks noGrp="1"/>
          </p:cNvSpPr>
          <p:nvPr>
            <p:ph type="body"/>
          </p:nvPr>
        </p:nvSpPr>
        <p:spPr>
          <a:xfrm>
            <a:off x="629136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78" name="PlaceHolder 4"/>
          <p:cNvSpPr>
            <a:spLocks noGrp="1"/>
          </p:cNvSpPr>
          <p:nvPr>
            <p:ph type="body"/>
          </p:nvPr>
        </p:nvSpPr>
        <p:spPr>
          <a:xfrm>
            <a:off x="137160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79" name="PlaceHolder 5"/>
          <p:cNvSpPr>
            <a:spLocks noGrp="1"/>
          </p:cNvSpPr>
          <p:nvPr>
            <p:ph type="body"/>
          </p:nvPr>
        </p:nvSpPr>
        <p:spPr>
          <a:xfrm>
            <a:off x="629136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81" name="PlaceHolder 2"/>
          <p:cNvSpPr>
            <a:spLocks noGrp="1"/>
          </p:cNvSpPr>
          <p:nvPr>
            <p:ph type="body"/>
          </p:nvPr>
        </p:nvSpPr>
        <p:spPr>
          <a:xfrm>
            <a:off x="1371600" y="228600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82" name="PlaceHolder 3"/>
          <p:cNvSpPr>
            <a:spLocks noGrp="1"/>
          </p:cNvSpPr>
          <p:nvPr>
            <p:ph type="body"/>
          </p:nvPr>
        </p:nvSpPr>
        <p:spPr>
          <a:xfrm>
            <a:off x="4617720" y="228600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83" name="PlaceHolder 4"/>
          <p:cNvSpPr>
            <a:spLocks noGrp="1"/>
          </p:cNvSpPr>
          <p:nvPr>
            <p:ph type="body"/>
          </p:nvPr>
        </p:nvSpPr>
        <p:spPr>
          <a:xfrm>
            <a:off x="7864200" y="228600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84" name="PlaceHolder 5"/>
          <p:cNvSpPr>
            <a:spLocks noGrp="1"/>
          </p:cNvSpPr>
          <p:nvPr>
            <p:ph type="body"/>
          </p:nvPr>
        </p:nvSpPr>
        <p:spPr>
          <a:xfrm>
            <a:off x="1371600" y="415656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85" name="PlaceHolder 6"/>
          <p:cNvSpPr>
            <a:spLocks noGrp="1"/>
          </p:cNvSpPr>
          <p:nvPr>
            <p:ph type="body"/>
          </p:nvPr>
        </p:nvSpPr>
        <p:spPr>
          <a:xfrm>
            <a:off x="4617720" y="415656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86" name="PlaceHolder 7"/>
          <p:cNvSpPr>
            <a:spLocks noGrp="1"/>
          </p:cNvSpPr>
          <p:nvPr>
            <p:ph type="body"/>
          </p:nvPr>
        </p:nvSpPr>
        <p:spPr>
          <a:xfrm>
            <a:off x="7864200" y="4156560"/>
            <a:ext cx="309132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12" name="PlaceHolder 2"/>
          <p:cNvSpPr>
            <a:spLocks noGrp="1"/>
          </p:cNvSpPr>
          <p:nvPr>
            <p:ph type="body"/>
          </p:nvPr>
        </p:nvSpPr>
        <p:spPr>
          <a:xfrm>
            <a:off x="1371600" y="2286000"/>
            <a:ext cx="96008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14" name="PlaceHolder 2"/>
          <p:cNvSpPr>
            <a:spLocks noGrp="1"/>
          </p:cNvSpPr>
          <p:nvPr>
            <p:ph type="body"/>
          </p:nvPr>
        </p:nvSpPr>
        <p:spPr>
          <a:xfrm>
            <a:off x="137160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15" name="PlaceHolder 3"/>
          <p:cNvSpPr>
            <a:spLocks noGrp="1"/>
          </p:cNvSpPr>
          <p:nvPr>
            <p:ph type="body"/>
          </p:nvPr>
        </p:nvSpPr>
        <p:spPr>
          <a:xfrm>
            <a:off x="629136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371600" y="685800"/>
            <a:ext cx="9600840" cy="68882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19" name="PlaceHolder 2"/>
          <p:cNvSpPr>
            <a:spLocks noGrp="1"/>
          </p:cNvSpPr>
          <p:nvPr>
            <p:ph type="body"/>
          </p:nvPr>
        </p:nvSpPr>
        <p:spPr>
          <a:xfrm>
            <a:off x="137160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20" name="PlaceHolder 3"/>
          <p:cNvSpPr>
            <a:spLocks noGrp="1"/>
          </p:cNvSpPr>
          <p:nvPr>
            <p:ph type="body"/>
          </p:nvPr>
        </p:nvSpPr>
        <p:spPr>
          <a:xfrm>
            <a:off x="629136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21" name="PlaceHolder 4"/>
          <p:cNvSpPr>
            <a:spLocks noGrp="1"/>
          </p:cNvSpPr>
          <p:nvPr>
            <p:ph type="body"/>
          </p:nvPr>
        </p:nvSpPr>
        <p:spPr>
          <a:xfrm>
            <a:off x="137160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23" name="PlaceHolder 2"/>
          <p:cNvSpPr>
            <a:spLocks noGrp="1"/>
          </p:cNvSpPr>
          <p:nvPr>
            <p:ph type="body"/>
          </p:nvPr>
        </p:nvSpPr>
        <p:spPr>
          <a:xfrm>
            <a:off x="1371600" y="2286000"/>
            <a:ext cx="4685040" cy="358092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24" name="PlaceHolder 3"/>
          <p:cNvSpPr>
            <a:spLocks noGrp="1"/>
          </p:cNvSpPr>
          <p:nvPr>
            <p:ph type="body"/>
          </p:nvPr>
        </p:nvSpPr>
        <p:spPr>
          <a:xfrm>
            <a:off x="629136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25" name="PlaceHolder 4"/>
          <p:cNvSpPr>
            <a:spLocks noGrp="1"/>
          </p:cNvSpPr>
          <p:nvPr>
            <p:ph type="body"/>
          </p:nvPr>
        </p:nvSpPr>
        <p:spPr>
          <a:xfrm>
            <a:off x="6291360" y="415656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371600" y="685800"/>
            <a:ext cx="9600840" cy="1485720"/>
          </a:xfrm>
          <a:prstGeom prst="rect">
            <a:avLst/>
          </a:prstGeom>
        </p:spPr>
        <p:txBody>
          <a:bodyPr lIns="0" rIns="0" tIns="0" bIns="0" anchor="ctr">
            <a:spAutoFit/>
          </a:bodyPr>
          <a:p>
            <a:endParaRPr b="0" lang="en-US" sz="1800" spc="-1" strike="noStrike">
              <a:solidFill>
                <a:srgbClr val="000000"/>
              </a:solidFill>
              <a:latin typeface="Franklin Gothic Book"/>
            </a:endParaRPr>
          </a:p>
        </p:txBody>
      </p:sp>
      <p:sp>
        <p:nvSpPr>
          <p:cNvPr id="27" name="PlaceHolder 2"/>
          <p:cNvSpPr>
            <a:spLocks noGrp="1"/>
          </p:cNvSpPr>
          <p:nvPr>
            <p:ph type="body"/>
          </p:nvPr>
        </p:nvSpPr>
        <p:spPr>
          <a:xfrm>
            <a:off x="137160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28" name="PlaceHolder 3"/>
          <p:cNvSpPr>
            <a:spLocks noGrp="1"/>
          </p:cNvSpPr>
          <p:nvPr>
            <p:ph type="body"/>
          </p:nvPr>
        </p:nvSpPr>
        <p:spPr>
          <a:xfrm>
            <a:off x="6291360" y="2286000"/>
            <a:ext cx="46850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
        <p:nvSpPr>
          <p:cNvPr id="29" name="PlaceHolder 4"/>
          <p:cNvSpPr>
            <a:spLocks noGrp="1"/>
          </p:cNvSpPr>
          <p:nvPr>
            <p:ph type="body"/>
          </p:nvPr>
        </p:nvSpPr>
        <p:spPr>
          <a:xfrm>
            <a:off x="1371600" y="4156560"/>
            <a:ext cx="9600840" cy="1707840"/>
          </a:xfrm>
          <a:prstGeom prst="rect">
            <a:avLst/>
          </a:prstGeom>
        </p:spPr>
        <p:txBody>
          <a:bodyPr lIns="0" rIns="0" tIns="0" bIns="0">
            <a:normAutofit/>
          </a:bodyPr>
          <a:p>
            <a:endParaRPr b="0" lang="en-US" sz="2000" spc="-1" strike="noStrike">
              <a:solidFill>
                <a:srgbClr val="17406d"/>
              </a:solidFill>
              <a:latin typeface="Franklin Gothic Book"/>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PlaceHolder 2"/>
          <p:cNvSpPr>
            <a:spLocks noGrp="1"/>
          </p:cNvSpPr>
          <p:nvPr>
            <p:ph type="title"/>
          </p:nvPr>
        </p:nvSpPr>
        <p:spPr>
          <a:xfrm>
            <a:off x="1915200" y="1788480"/>
            <a:ext cx="8361000" cy="2097720"/>
          </a:xfrm>
          <a:prstGeom prst="rect">
            <a:avLst/>
          </a:prstGeom>
        </p:spPr>
        <p:txBody>
          <a:bodyPr anchor="b">
            <a:noAutofit/>
          </a:bodyPr>
          <a:p>
            <a:pPr algn="ctr">
              <a:lnSpc>
                <a:spcPct val="89000"/>
              </a:lnSpc>
            </a:pPr>
            <a:r>
              <a:rPr b="0" lang="en-US" sz="7200" spc="-1" strike="noStrike" cap="all">
                <a:solidFill>
                  <a:srgbClr val="17406d"/>
                </a:solidFill>
                <a:latin typeface="Franklin Gothic Book"/>
              </a:rPr>
              <a:t>Fare clic per modificare lo stile del titolo dello schema</a:t>
            </a:r>
            <a:endParaRPr b="0" lang="en-US" sz="7200" spc="-1" strike="noStrike">
              <a:solidFill>
                <a:srgbClr val="000000"/>
              </a:solidFill>
              <a:latin typeface="Franklin Gothic Book"/>
            </a:endParaRPr>
          </a:p>
        </p:txBody>
      </p:sp>
      <p:sp>
        <p:nvSpPr>
          <p:cNvPr id="2" name="PlaceHolder 3"/>
          <p:cNvSpPr>
            <a:spLocks noGrp="1"/>
          </p:cNvSpPr>
          <p:nvPr>
            <p:ph type="dt"/>
          </p:nvPr>
        </p:nvSpPr>
        <p:spPr>
          <a:xfrm>
            <a:off x="752760" y="6453360"/>
            <a:ext cx="1607760" cy="404280"/>
          </a:xfrm>
          <a:prstGeom prst="rect">
            <a:avLst/>
          </a:prstGeom>
        </p:spPr>
        <p:txBody>
          <a:bodyPr anchor="ctr">
            <a:noAutofit/>
          </a:bodyPr>
          <a:p>
            <a:pPr>
              <a:lnSpc>
                <a:spcPct val="100000"/>
              </a:lnSpc>
            </a:pPr>
            <a:fld id="{F358E367-543C-4A7E-A6F4-1B6AC2BD5F82}" type="datetime">
              <a:rPr b="0" lang="it-IT" sz="1200" spc="-1" strike="noStrike">
                <a:solidFill>
                  <a:srgbClr val="17406d"/>
                </a:solidFill>
                <a:latin typeface="Franklin Gothic Book"/>
              </a:rPr>
              <a:t>01/05/20</a:t>
            </a:fld>
            <a:endParaRPr b="0" lang="it-IT" sz="1200" spc="-1" strike="noStrike">
              <a:latin typeface="Times New Roman"/>
            </a:endParaRPr>
          </a:p>
        </p:txBody>
      </p:sp>
      <p:sp>
        <p:nvSpPr>
          <p:cNvPr id="3" name="PlaceHolder 4"/>
          <p:cNvSpPr>
            <a:spLocks noGrp="1"/>
          </p:cNvSpPr>
          <p:nvPr>
            <p:ph type="ftr"/>
          </p:nvPr>
        </p:nvSpPr>
        <p:spPr>
          <a:xfrm>
            <a:off x="2584080" y="6453360"/>
            <a:ext cx="7022880" cy="404280"/>
          </a:xfrm>
          <a:prstGeom prst="rect">
            <a:avLst/>
          </a:prstGeom>
        </p:spPr>
        <p:txBody>
          <a:bodyPr anchor="ctr">
            <a:noAutofit/>
          </a:bodyPr>
          <a:p>
            <a:endParaRPr b="0" lang="it-IT" sz="2400" spc="-1" strike="noStrike">
              <a:latin typeface="Times New Roman"/>
            </a:endParaRPr>
          </a:p>
        </p:txBody>
      </p:sp>
      <p:sp>
        <p:nvSpPr>
          <p:cNvPr id="4" name="PlaceHolder 5"/>
          <p:cNvSpPr>
            <a:spLocks noGrp="1"/>
          </p:cNvSpPr>
          <p:nvPr>
            <p:ph type="sldNum"/>
          </p:nvPr>
        </p:nvSpPr>
        <p:spPr>
          <a:xfrm>
            <a:off x="9830520" y="6453360"/>
            <a:ext cx="1595880" cy="404280"/>
          </a:xfrm>
          <a:prstGeom prst="rect">
            <a:avLst/>
          </a:prstGeom>
        </p:spPr>
        <p:txBody>
          <a:bodyPr anchor="ctr">
            <a:noAutofit/>
          </a:bodyPr>
          <a:p>
            <a:pPr algn="r">
              <a:lnSpc>
                <a:spcPct val="100000"/>
              </a:lnSpc>
            </a:pPr>
            <a:fld id="{6E469F4B-D704-4A9A-96A6-EAF10AE04AB0}" type="slidenum">
              <a:rPr b="0" lang="it-IT" sz="1200" spc="-1" strike="noStrike">
                <a:solidFill>
                  <a:srgbClr val="17406d"/>
                </a:solidFill>
                <a:latin typeface="Franklin Gothic Book"/>
              </a:rPr>
              <a:t>&lt;numero&gt;</a:t>
            </a:fld>
            <a:endParaRPr b="0" lang="it-IT" sz="1200" spc="-1" strike="noStrike">
              <a:latin typeface="Times New Roman"/>
            </a:endParaRPr>
          </a:p>
        </p:txBody>
      </p:sp>
      <p:grpSp>
        <p:nvGrpSpPr>
          <p:cNvPr id="5" name="Group 6"/>
          <p:cNvGrpSpPr/>
          <p:nvPr/>
        </p:nvGrpSpPr>
        <p:grpSpPr>
          <a:xfrm>
            <a:off x="752760" y="744120"/>
            <a:ext cx="10673640" cy="5349600"/>
            <a:chOff x="752760" y="744120"/>
            <a:chExt cx="10673640" cy="5349600"/>
          </a:xfrm>
        </p:grpSpPr>
        <p:sp>
          <p:nvSpPr>
            <p:cNvPr id="6" name="CustomShape 7"/>
            <p:cNvSpPr/>
            <p:nvPr/>
          </p:nvSpPr>
          <p:spPr>
            <a:xfrm>
              <a:off x="8151840" y="1685520"/>
              <a:ext cx="3274560" cy="4408200"/>
            </a:xfrm>
            <a:custGeom>
              <a:avLst/>
              <a:gdLst/>
              <a:ah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a:noFill/>
            </a:ln>
          </p:spPr>
          <p:style>
            <a:lnRef idx="0"/>
            <a:fillRef idx="0"/>
            <a:effectRef idx="0"/>
            <a:fontRef idx="minor"/>
          </p:style>
        </p:sp>
        <p:sp>
          <p:nvSpPr>
            <p:cNvPr id="7" name="CustomShape 8"/>
            <p:cNvSpPr/>
            <p:nvPr/>
          </p:nvSpPr>
          <p:spPr>
            <a:xfrm flipH="1" flipV="1">
              <a:off x="752400" y="743760"/>
              <a:ext cx="3275280" cy="4408200"/>
            </a:xfrm>
            <a:custGeom>
              <a:avLst/>
              <a:gdLst/>
              <a:ah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a:noFill/>
            </a:ln>
          </p:spPr>
          <p:style>
            <a:lnRef idx="0"/>
            <a:fillRef idx="0"/>
            <a:effectRef idx="0"/>
            <a:fontRef idx="minor"/>
          </p:style>
        </p:sp>
      </p:grpSp>
      <p:sp>
        <p:nvSpPr>
          <p:cNvPr id="8"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a:solidFill>
                  <a:srgbClr val="17406d"/>
                </a:solidFill>
                <a:latin typeface="Franklin Gothic Book"/>
              </a:rPr>
              <a:t>Fai clic per modificare il formato del testo della struttura</a:t>
            </a:r>
            <a:endParaRPr b="0" lang="en-US" sz="2000" spc="-1" strike="noStrike">
              <a:solidFill>
                <a:srgbClr val="17406d"/>
              </a:solidFill>
              <a:latin typeface="Franklin Gothic Book"/>
            </a:endParaRPr>
          </a:p>
          <a:p>
            <a:pPr lvl="1" marL="864000" indent="-324000">
              <a:spcBef>
                <a:spcPts val="1134"/>
              </a:spcBef>
              <a:buClr>
                <a:srgbClr val="000000"/>
              </a:buClr>
              <a:buSzPct val="75000"/>
              <a:buFont typeface="Symbol" charset="2"/>
              <a:buChar char=""/>
            </a:pPr>
            <a:r>
              <a:rPr b="0" lang="en-US" sz="1800" spc="-1" strike="noStrike">
                <a:solidFill>
                  <a:srgbClr val="17406d"/>
                </a:solidFill>
                <a:latin typeface="Franklin Gothic Book"/>
              </a:rPr>
              <a:t>Secondo livello struttura</a:t>
            </a:r>
            <a:endParaRPr b="0" lang="en-US" sz="1800" spc="-1" strike="noStrike">
              <a:solidFill>
                <a:srgbClr val="17406d"/>
              </a:solidFill>
              <a:latin typeface="Franklin Gothic Book"/>
            </a:endParaRPr>
          </a:p>
          <a:p>
            <a:pPr lvl="2" marL="1296000" indent="-288000">
              <a:spcBef>
                <a:spcPts val="850"/>
              </a:spcBef>
              <a:buClr>
                <a:srgbClr val="000000"/>
              </a:buClr>
              <a:buSzPct val="45000"/>
              <a:buFont typeface="Wingdings" charset="2"/>
              <a:buChar char=""/>
            </a:pPr>
            <a:r>
              <a:rPr b="0" i="1" lang="en-US" sz="1800" spc="-1" strike="noStrike">
                <a:solidFill>
                  <a:srgbClr val="17406d"/>
                </a:solidFill>
                <a:latin typeface="Franklin Gothic Book"/>
              </a:rPr>
              <a:t>Terzo livello struttura</a:t>
            </a:r>
            <a:endParaRPr b="0" i="1" lang="en-US" sz="1800" spc="-1" strike="noStrike">
              <a:solidFill>
                <a:srgbClr val="17406d"/>
              </a:solidFill>
              <a:latin typeface="Franklin Gothic Book"/>
            </a:endParaRPr>
          </a:p>
          <a:p>
            <a:pPr lvl="3" marL="1728000" indent="-216000">
              <a:spcBef>
                <a:spcPts val="567"/>
              </a:spcBef>
              <a:buClr>
                <a:srgbClr val="000000"/>
              </a:buClr>
              <a:buSzPct val="75000"/>
              <a:buFont typeface="Symbol" charset="2"/>
              <a:buChar char=""/>
            </a:pPr>
            <a:r>
              <a:rPr b="0" lang="en-US" sz="1600" spc="-1" strike="noStrike">
                <a:solidFill>
                  <a:srgbClr val="17406d"/>
                </a:solidFill>
                <a:latin typeface="Franklin Gothic Book"/>
              </a:rPr>
              <a:t>Quarto livello struttura</a:t>
            </a:r>
            <a:endParaRPr b="0" lang="en-US" sz="1600" spc="-1" strike="noStrike">
              <a:solidFill>
                <a:srgbClr val="17406d"/>
              </a:solidFill>
              <a:latin typeface="Franklin Gothic Book"/>
            </a:endParaRPr>
          </a:p>
          <a:p>
            <a:pPr lvl="4" marL="2160000" indent="-216000">
              <a:spcBef>
                <a:spcPts val="283"/>
              </a:spcBef>
              <a:buClr>
                <a:srgbClr val="000000"/>
              </a:buClr>
              <a:buSzPct val="45000"/>
              <a:buFont typeface="Wingdings" charset="2"/>
              <a:buChar char=""/>
            </a:pPr>
            <a:r>
              <a:rPr b="0" lang="en-US" sz="2000" spc="-1" strike="noStrike">
                <a:solidFill>
                  <a:srgbClr val="17406d"/>
                </a:solidFill>
                <a:latin typeface="Franklin Gothic Book"/>
              </a:rPr>
              <a:t>Quinto livello struttura</a:t>
            </a:r>
            <a:endParaRPr b="0" lang="en-US" sz="2000" spc="-1" strike="noStrike">
              <a:solidFill>
                <a:srgbClr val="17406d"/>
              </a:solidFill>
              <a:latin typeface="Franklin Gothic Book"/>
            </a:endParaRPr>
          </a:p>
          <a:p>
            <a:pPr lvl="5" marL="2592000" indent="-216000">
              <a:spcBef>
                <a:spcPts val="283"/>
              </a:spcBef>
              <a:buClr>
                <a:srgbClr val="000000"/>
              </a:buClr>
              <a:buSzPct val="45000"/>
              <a:buFont typeface="Wingdings" charset="2"/>
              <a:buChar char=""/>
            </a:pPr>
            <a:r>
              <a:rPr b="0" lang="en-US" sz="2000" spc="-1" strike="noStrike">
                <a:solidFill>
                  <a:srgbClr val="17406d"/>
                </a:solidFill>
                <a:latin typeface="Franklin Gothic Book"/>
              </a:rPr>
              <a:t>Sesto livello struttura</a:t>
            </a:r>
            <a:endParaRPr b="0" lang="en-US" sz="2000" spc="-1" strike="noStrike">
              <a:solidFill>
                <a:srgbClr val="17406d"/>
              </a:solidFill>
              <a:latin typeface="Franklin Gothic Book"/>
            </a:endParaRPr>
          </a:p>
          <a:p>
            <a:pPr lvl="6" marL="3024000" indent="-216000">
              <a:spcBef>
                <a:spcPts val="283"/>
              </a:spcBef>
              <a:buClr>
                <a:srgbClr val="000000"/>
              </a:buClr>
              <a:buSzPct val="45000"/>
              <a:buFont typeface="Wingdings" charset="2"/>
              <a:buChar char=""/>
            </a:pPr>
            <a:r>
              <a:rPr b="0" lang="en-US" sz="2000" spc="-1" strike="noStrike">
                <a:solidFill>
                  <a:srgbClr val="17406d"/>
                </a:solidFill>
                <a:latin typeface="Franklin Gothic Book"/>
              </a:rPr>
              <a:t>Settimo livello struttura</a:t>
            </a:r>
            <a:endParaRPr b="0" lang="en-US" sz="2000" spc="-1" strike="noStrike">
              <a:solidFill>
                <a:srgbClr val="17406d"/>
              </a:solidFill>
              <a:latin typeface="Franklin Gothic Book"/>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CustomShape 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6" name="PlaceHolder 2"/>
          <p:cNvSpPr>
            <a:spLocks noGrp="1"/>
          </p:cNvSpPr>
          <p:nvPr>
            <p:ph type="title"/>
          </p:nvPr>
        </p:nvSpPr>
        <p:spPr>
          <a:xfrm>
            <a:off x="1371600" y="685800"/>
            <a:ext cx="9600840" cy="1485720"/>
          </a:xfrm>
          <a:prstGeom prst="rect">
            <a:avLst/>
          </a:prstGeom>
        </p:spPr>
        <p:txBody>
          <a:bodyPr>
            <a:noAutofit/>
          </a:bodyPr>
          <a:p>
            <a:pPr>
              <a:lnSpc>
                <a:spcPct val="89000"/>
              </a:lnSpc>
            </a:pPr>
            <a:r>
              <a:rPr b="0" lang="en-US" sz="4400" spc="-1" strike="noStrike">
                <a:solidFill>
                  <a:srgbClr val="17406d"/>
                </a:solidFill>
                <a:latin typeface="Franklin Gothic Book"/>
              </a:rPr>
              <a:t>Fare clic per modificare lo stile del titolo dello schema</a:t>
            </a:r>
            <a:endParaRPr b="0" lang="en-US" sz="4400" spc="-1" strike="noStrike">
              <a:solidFill>
                <a:srgbClr val="000000"/>
              </a:solidFill>
              <a:latin typeface="Franklin Gothic Book"/>
            </a:endParaRPr>
          </a:p>
        </p:txBody>
      </p:sp>
      <p:sp>
        <p:nvSpPr>
          <p:cNvPr id="47" name="PlaceHolder 3"/>
          <p:cNvSpPr>
            <a:spLocks noGrp="1"/>
          </p:cNvSpPr>
          <p:nvPr>
            <p:ph type="body"/>
          </p:nvPr>
        </p:nvSpPr>
        <p:spPr>
          <a:xfrm>
            <a:off x="1371600" y="2286000"/>
            <a:ext cx="9600840" cy="3580920"/>
          </a:xfrm>
          <a:prstGeom prst="rect">
            <a:avLst/>
          </a:prstGeom>
        </p:spPr>
        <p:txBody>
          <a:bodyPr>
            <a:noAutofit/>
          </a:bodyPr>
          <a:p>
            <a:pPr marL="384120" indent="-383760">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Modifica gli stili del testo dello schema</a:t>
            </a:r>
            <a:endParaRPr b="0" lang="en-US" sz="2000" spc="-1" strike="noStrike">
              <a:solidFill>
                <a:srgbClr val="17406d"/>
              </a:solidFill>
              <a:latin typeface="Franklin Gothic Book"/>
            </a:endParaRPr>
          </a:p>
          <a:p>
            <a:pPr lvl="1" marL="914400" indent="-383760">
              <a:lnSpc>
                <a:spcPct val="94000"/>
              </a:lnSpc>
              <a:spcBef>
                <a:spcPts val="499"/>
              </a:spcBef>
              <a:spcAft>
                <a:spcPts val="201"/>
              </a:spcAft>
              <a:buClr>
                <a:srgbClr val="17406d"/>
              </a:buClr>
              <a:buFont typeface="Franklin Gothic Book"/>
              <a:buChar char="–"/>
            </a:pPr>
            <a:r>
              <a:rPr b="0" i="1" lang="en-US" sz="2000" spc="-1" strike="noStrike">
                <a:solidFill>
                  <a:srgbClr val="17406d"/>
                </a:solidFill>
                <a:latin typeface="Franklin Gothic Book"/>
              </a:rPr>
              <a:t>Secondo livello</a:t>
            </a:r>
            <a:endParaRPr b="0" lang="en-US" sz="2000" spc="-1" strike="noStrike">
              <a:solidFill>
                <a:srgbClr val="17406d"/>
              </a:solidFill>
              <a:latin typeface="Franklin Gothic Book"/>
            </a:endParaRPr>
          </a:p>
          <a:p>
            <a:pPr lvl="2" marL="1371600" indent="-383760">
              <a:lnSpc>
                <a:spcPct val="94000"/>
              </a:lnSpc>
              <a:spcBef>
                <a:spcPts val="499"/>
              </a:spcBef>
              <a:spcAft>
                <a:spcPts val="201"/>
              </a:spcAft>
              <a:buClr>
                <a:srgbClr val="17406d"/>
              </a:buClr>
              <a:buFont typeface="Franklin Gothic Book"/>
              <a:buChar char="■"/>
            </a:pPr>
            <a:r>
              <a:rPr b="0" lang="en-US" sz="1800" spc="-1" strike="noStrike">
                <a:solidFill>
                  <a:srgbClr val="17406d"/>
                </a:solidFill>
                <a:latin typeface="Franklin Gothic Book"/>
              </a:rPr>
              <a:t>Terzo livello</a:t>
            </a:r>
            <a:endParaRPr b="0" i="1" lang="en-US" sz="1800" spc="-1" strike="noStrike">
              <a:solidFill>
                <a:srgbClr val="17406d"/>
              </a:solidFill>
              <a:latin typeface="Franklin Gothic Book"/>
            </a:endParaRPr>
          </a:p>
          <a:p>
            <a:pPr lvl="3" marL="1828800" indent="-383760">
              <a:lnSpc>
                <a:spcPct val="94000"/>
              </a:lnSpc>
              <a:spcBef>
                <a:spcPts val="499"/>
              </a:spcBef>
              <a:spcAft>
                <a:spcPts val="201"/>
              </a:spcAft>
              <a:buClr>
                <a:srgbClr val="17406d"/>
              </a:buClr>
              <a:buFont typeface="Franklin Gothic Book"/>
              <a:buChar char="–"/>
            </a:pPr>
            <a:r>
              <a:rPr b="0" i="1" lang="en-US" sz="1800" spc="-1" strike="noStrike">
                <a:solidFill>
                  <a:srgbClr val="17406d"/>
                </a:solidFill>
                <a:latin typeface="Franklin Gothic Book"/>
              </a:rPr>
              <a:t>Quarto livello</a:t>
            </a:r>
            <a:endParaRPr b="0" lang="en-US" sz="1800" spc="-1" strike="noStrike">
              <a:solidFill>
                <a:srgbClr val="17406d"/>
              </a:solidFill>
              <a:latin typeface="Franklin Gothic Book"/>
            </a:endParaRPr>
          </a:p>
          <a:p>
            <a:pPr lvl="4" marL="2286000" indent="-383760">
              <a:lnSpc>
                <a:spcPct val="94000"/>
              </a:lnSpc>
              <a:spcBef>
                <a:spcPts val="499"/>
              </a:spcBef>
              <a:spcAft>
                <a:spcPts val="201"/>
              </a:spcAft>
              <a:buClr>
                <a:srgbClr val="17406d"/>
              </a:buClr>
              <a:buFont typeface="Franklin Gothic Book"/>
              <a:buChar char="■"/>
            </a:pPr>
            <a:r>
              <a:rPr b="0" lang="en-US" sz="1600" spc="-1" strike="noStrike">
                <a:solidFill>
                  <a:srgbClr val="17406d"/>
                </a:solidFill>
                <a:latin typeface="Franklin Gothic Book"/>
              </a:rPr>
              <a:t>Quinto livello</a:t>
            </a:r>
            <a:endParaRPr b="0" lang="en-US" sz="1600" spc="-1" strike="noStrike">
              <a:solidFill>
                <a:srgbClr val="17406d"/>
              </a:solidFill>
              <a:latin typeface="Franklin Gothic Book"/>
            </a:endParaRPr>
          </a:p>
        </p:txBody>
      </p:sp>
      <p:sp>
        <p:nvSpPr>
          <p:cNvPr id="48" name="PlaceHolder 4"/>
          <p:cNvSpPr>
            <a:spLocks noGrp="1"/>
          </p:cNvSpPr>
          <p:nvPr>
            <p:ph type="dt"/>
          </p:nvPr>
        </p:nvSpPr>
        <p:spPr>
          <a:xfrm>
            <a:off x="1390680" y="6453360"/>
            <a:ext cx="1204200" cy="404280"/>
          </a:xfrm>
          <a:prstGeom prst="rect">
            <a:avLst/>
          </a:prstGeom>
        </p:spPr>
        <p:txBody>
          <a:bodyPr anchor="ctr">
            <a:noAutofit/>
          </a:bodyPr>
          <a:p>
            <a:pPr>
              <a:lnSpc>
                <a:spcPct val="100000"/>
              </a:lnSpc>
            </a:pPr>
            <a:fld id="{4CC6BB71-11ED-41A7-95DE-9C676CBBC665}" type="datetime">
              <a:rPr b="0" lang="it-IT" sz="1200" spc="-1" strike="noStrike">
                <a:solidFill>
                  <a:srgbClr val="17406d"/>
                </a:solidFill>
                <a:latin typeface="Franklin Gothic Book"/>
              </a:rPr>
              <a:t>01/05/20</a:t>
            </a:fld>
            <a:endParaRPr b="0" lang="it-IT" sz="1200" spc="-1" strike="noStrike">
              <a:latin typeface="Times New Roman"/>
            </a:endParaRPr>
          </a:p>
        </p:txBody>
      </p:sp>
      <p:sp>
        <p:nvSpPr>
          <p:cNvPr id="49" name="PlaceHolder 5"/>
          <p:cNvSpPr>
            <a:spLocks noGrp="1"/>
          </p:cNvSpPr>
          <p:nvPr>
            <p:ph type="ftr"/>
          </p:nvPr>
        </p:nvSpPr>
        <p:spPr>
          <a:xfrm>
            <a:off x="2893680" y="6453360"/>
            <a:ext cx="6280560" cy="404280"/>
          </a:xfrm>
          <a:prstGeom prst="rect">
            <a:avLst/>
          </a:prstGeom>
        </p:spPr>
        <p:txBody>
          <a:bodyPr anchor="ctr">
            <a:noAutofit/>
          </a:bodyPr>
          <a:p>
            <a:endParaRPr b="0" lang="it-IT" sz="2400" spc="-1" strike="noStrike">
              <a:latin typeface="Times New Roman"/>
            </a:endParaRPr>
          </a:p>
        </p:txBody>
      </p:sp>
      <p:sp>
        <p:nvSpPr>
          <p:cNvPr id="50" name="PlaceHolder 6"/>
          <p:cNvSpPr>
            <a:spLocks noGrp="1"/>
          </p:cNvSpPr>
          <p:nvPr>
            <p:ph type="sldNum"/>
          </p:nvPr>
        </p:nvSpPr>
        <p:spPr>
          <a:xfrm>
            <a:off x="9472680" y="6453360"/>
            <a:ext cx="1595880" cy="404280"/>
          </a:xfrm>
          <a:prstGeom prst="rect">
            <a:avLst/>
          </a:prstGeom>
        </p:spPr>
        <p:txBody>
          <a:bodyPr anchor="ctr">
            <a:noAutofit/>
          </a:bodyPr>
          <a:p>
            <a:pPr algn="r">
              <a:lnSpc>
                <a:spcPct val="100000"/>
              </a:lnSpc>
            </a:pPr>
            <a:fld id="{BFCB2D46-630D-45BE-9469-9DBA1E18A239}" type="slidenum">
              <a:rPr b="0" lang="it-IT" sz="1200" spc="-1" strike="noStrike">
                <a:solidFill>
                  <a:srgbClr val="17406d"/>
                </a:solidFill>
                <a:latin typeface="Franklin Gothic Book"/>
              </a:rPr>
              <a:t>&lt;numero&gt;</a:t>
            </a:fld>
            <a:endParaRPr b="0" lang="it-IT"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hyperlink" Target="http://www.consob.it/documents/46180/46181/doc_disc_20190319.pdf/12117302-78b0-4e6e-80c4-d3af7db0fdae" TargetMode="External"/><Relationship Id="rId2" Type="http://schemas.openxmlformats.org/officeDocument/2006/relationships/hyperlink" Target="http://www.consob.it/documents/46180/46181/ICOs_rapp_fin_20200102.pdf/70466207-edb2-4b0f-ac35-dd8449a4baf1" TargetMode="External"/><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www.consob.it/documents/46180/46181/doc_disc_20190319.pdf/12117302-78b0-4e6e-80c4-d3af7db0fdae" TargetMode="External"/><Relationship Id="rId2" Type="http://schemas.openxmlformats.org/officeDocument/2006/relationships/hyperlink" Target="http://www.consob.it/documents/10194/0/Articolo+su+rischi+criptovalute/10402b10-bc3b-4500-a0d4-81cec9a2db23" TargetMode="External"/><Relationship Id="rId3" Type="http://schemas.openxmlformats.org/officeDocument/2006/relationships/hyperlink" Target="http://www.consob.it/documents/46180/46181/ICOs_rapp_fin_20200102.pdf/70466207-edb2-4b0f-ac35-dd8449a4baf1" TargetMode="External"/><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1915200" y="1788480"/>
            <a:ext cx="8361000" cy="2097720"/>
          </a:xfrm>
          <a:prstGeom prst="rect">
            <a:avLst/>
          </a:prstGeom>
          <a:noFill/>
          <a:ln>
            <a:noFill/>
          </a:ln>
        </p:spPr>
        <p:txBody>
          <a:bodyPr anchor="b">
            <a:noAutofit/>
          </a:bodyPr>
          <a:p>
            <a:pPr algn="ctr">
              <a:lnSpc>
                <a:spcPct val="89000"/>
              </a:lnSpc>
            </a:pPr>
            <a:r>
              <a:rPr b="0" lang="en-US" sz="7200" spc="-1" strike="noStrike" cap="all">
                <a:solidFill>
                  <a:srgbClr val="17406d"/>
                </a:solidFill>
                <a:latin typeface="Franklin Gothic Book"/>
              </a:rPr>
              <a:t>Le criptovalute</a:t>
            </a:r>
            <a:endParaRPr b="0" lang="en-US" sz="7200" spc="-1" strike="noStrike">
              <a:solidFill>
                <a:srgbClr val="000000"/>
              </a:solidFill>
              <a:latin typeface="Franklin Gothic Book"/>
            </a:endParaRPr>
          </a:p>
        </p:txBody>
      </p:sp>
      <p:sp>
        <p:nvSpPr>
          <p:cNvPr id="88" name="TextShape 2"/>
          <p:cNvSpPr txBox="1"/>
          <p:nvPr/>
        </p:nvSpPr>
        <p:spPr>
          <a:xfrm>
            <a:off x="2679840" y="3956400"/>
            <a:ext cx="6831360" cy="1085760"/>
          </a:xfrm>
          <a:prstGeom prst="rect">
            <a:avLst/>
          </a:prstGeom>
          <a:noFill/>
          <a:ln>
            <a:noFill/>
          </a:ln>
        </p:spPr>
        <p:txBody>
          <a:bodyPr>
            <a:noAutofit/>
          </a:bodyPr>
          <a:p>
            <a:pPr algn="ctr"/>
            <a:endParaRPr b="0" lang="it-IT" sz="3200" spc="-1" strike="noStrike">
              <a:latin typeface="Arial"/>
            </a:endParaRPr>
          </a:p>
        </p:txBody>
      </p:sp>
      <p:pic>
        <p:nvPicPr>
          <p:cNvPr id="89" name="Immagine 3" descr=""/>
          <p:cNvPicPr/>
          <p:nvPr/>
        </p:nvPicPr>
        <p:blipFill>
          <a:blip r:embed="rId1"/>
          <a:stretch/>
        </p:blipFill>
        <p:spPr>
          <a:xfrm>
            <a:off x="9679320" y="621720"/>
            <a:ext cx="1714320" cy="651600"/>
          </a:xfrm>
          <a:prstGeom prst="rect">
            <a:avLst/>
          </a:prstGeom>
          <a:ln>
            <a:noFill/>
          </a:ln>
        </p:spPr>
      </p:pic>
      <p:pic>
        <p:nvPicPr>
          <p:cNvPr id="90" name="Immagine 4" descr=""/>
          <p:cNvPicPr/>
          <p:nvPr/>
        </p:nvPicPr>
        <p:blipFill>
          <a:blip r:embed="rId2"/>
          <a:srcRect l="55459" t="88056" r="0" b="0"/>
          <a:stretch/>
        </p:blipFill>
        <p:spPr>
          <a:xfrm>
            <a:off x="754920" y="5570280"/>
            <a:ext cx="1519920" cy="520920"/>
          </a:xfrm>
          <a:prstGeom prst="rect">
            <a:avLst/>
          </a:prstGeom>
          <a:ln>
            <a:noFill/>
          </a:ln>
        </p:spPr>
      </p:pic>
      <p:grpSp>
        <p:nvGrpSpPr>
          <p:cNvPr id="91" name="Group 3"/>
          <p:cNvGrpSpPr/>
          <p:nvPr/>
        </p:nvGrpSpPr>
        <p:grpSpPr>
          <a:xfrm>
            <a:off x="2691720" y="5516280"/>
            <a:ext cx="896760" cy="526680"/>
            <a:chOff x="2691720" y="5516280"/>
            <a:chExt cx="896760" cy="526680"/>
          </a:xfrm>
        </p:grpSpPr>
        <p:pic>
          <p:nvPicPr>
            <p:cNvPr id="92" name="Immagine 6" descr=""/>
            <p:cNvPicPr/>
            <p:nvPr/>
          </p:nvPicPr>
          <p:blipFill>
            <a:blip r:embed="rId3"/>
            <a:stretch/>
          </p:blipFill>
          <p:spPr>
            <a:xfrm>
              <a:off x="2691720" y="5696640"/>
              <a:ext cx="896760" cy="346320"/>
            </a:xfrm>
            <a:prstGeom prst="rect">
              <a:avLst/>
            </a:prstGeom>
            <a:ln>
              <a:noFill/>
            </a:ln>
          </p:spPr>
        </p:pic>
        <p:sp>
          <p:nvSpPr>
            <p:cNvPr id="93" name="CustomShape 4"/>
            <p:cNvSpPr/>
            <p:nvPr/>
          </p:nvSpPr>
          <p:spPr>
            <a:xfrm>
              <a:off x="2745000" y="5516280"/>
              <a:ext cx="790920" cy="21204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it-IT" sz="800" spc="-1" strike="noStrike">
                  <a:solidFill>
                    <a:srgbClr val="000000"/>
                  </a:solidFill>
                  <a:latin typeface="Franklin Gothic Book"/>
                </a:rPr>
                <a:t>Co-funded by</a:t>
              </a:r>
              <a:endParaRPr b="0" lang="it-IT" sz="800" spc="-1" strike="noStrike">
                <a:latin typeface="Arial"/>
              </a:endParaRPr>
            </a:p>
          </p:txBody>
        </p:sp>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1371600" y="685800"/>
            <a:ext cx="9600840" cy="1485720"/>
          </a:xfrm>
          <a:prstGeom prst="rect">
            <a:avLst/>
          </a:prstGeom>
          <a:noFill/>
          <a:ln>
            <a:noFill/>
          </a:ln>
        </p:spPr>
        <p:txBody>
          <a:bodyPr>
            <a:noAutofit/>
          </a:bodyPr>
          <a:p>
            <a:pPr algn="ctr">
              <a:lnSpc>
                <a:spcPct val="89000"/>
              </a:lnSpc>
            </a:pPr>
            <a:r>
              <a:rPr b="0" lang="en-US" sz="4400" spc="-1" strike="noStrike">
                <a:solidFill>
                  <a:srgbClr val="17406d"/>
                </a:solidFill>
                <a:latin typeface="Franklin Gothic Book"/>
              </a:rPr>
              <a:t>Regolamentazione ICO</a:t>
            </a:r>
            <a:endParaRPr b="0" lang="en-US" sz="4400" spc="-1" strike="noStrike">
              <a:solidFill>
                <a:srgbClr val="000000"/>
              </a:solidFill>
              <a:latin typeface="Franklin Gothic Book"/>
            </a:endParaRPr>
          </a:p>
        </p:txBody>
      </p:sp>
      <p:sp>
        <p:nvSpPr>
          <p:cNvPr id="115" name="TextShape 2"/>
          <p:cNvSpPr txBox="1"/>
          <p:nvPr/>
        </p:nvSpPr>
        <p:spPr>
          <a:xfrm>
            <a:off x="1371600" y="1650240"/>
            <a:ext cx="9600840" cy="4217040"/>
          </a:xfrm>
          <a:prstGeom prst="rect">
            <a:avLst/>
          </a:prstGeom>
          <a:noFill/>
          <a:ln>
            <a:noFill/>
          </a:ln>
        </p:spPr>
        <p:txBody>
          <a:bodyPr>
            <a:normAutofit fontScale="57000"/>
          </a:bodyPr>
          <a:p>
            <a:pPr>
              <a:lnSpc>
                <a:spcPct val="94000"/>
              </a:lnSpc>
              <a:spcBef>
                <a:spcPts val="1001"/>
              </a:spcBef>
              <a:spcAft>
                <a:spcPts val="201"/>
              </a:spcAft>
            </a:pPr>
            <a:endParaRPr b="0" lang="en-US" sz="2000" spc="-1" strike="noStrike">
              <a:solidFill>
                <a:srgbClr val="17406d"/>
              </a:solidFill>
              <a:latin typeface="Franklin Gothic Book"/>
            </a:endParaRPr>
          </a:p>
          <a:p>
            <a:pPr>
              <a:lnSpc>
                <a:spcPct val="94000"/>
              </a:lnSpc>
              <a:spcBef>
                <a:spcPts val="1001"/>
              </a:spcBef>
              <a:spcAft>
                <a:spcPts val="201"/>
              </a:spcAft>
            </a:pPr>
            <a:r>
              <a:rPr b="0" lang="en-US" sz="2000" spc="-1" strike="noStrike">
                <a:solidFill>
                  <a:srgbClr val="17406d"/>
                </a:solidFill>
                <a:latin typeface="Franklin Gothic Book"/>
              </a:rPr>
              <a:t>Alcuni paesi vicini all’Italia hanno provato a regolamentare le ICO e (in parte) l’intero fenomeno delle criptovalute (compresi, ad esempio, i fornitori di servizi di wallet ed exchange):</a:t>
            </a:r>
            <a:endParaRPr b="0" lang="en-US" sz="2000" spc="-1" strike="noStrike">
              <a:solidFill>
                <a:srgbClr val="17406d"/>
              </a:solidFill>
              <a:latin typeface="Franklin Gothic Book"/>
            </a:endParaRPr>
          </a:p>
          <a:p>
            <a:pPr marL="384120" indent="-383760">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SVIZZERA: Provvedimenti FIMNA (https://www.finma.ch/it/news/2018/02/20180216-mm-ico-wegleitung/).</a:t>
            </a:r>
            <a:endParaRPr b="0" lang="en-US" sz="2000" spc="-1" strike="noStrike">
              <a:solidFill>
                <a:srgbClr val="17406d"/>
              </a:solidFill>
              <a:latin typeface="Franklin Gothic Book"/>
            </a:endParaRPr>
          </a:p>
          <a:p>
            <a:pPr marL="384120" indent="-383760">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MALTA: (</a:t>
            </a:r>
            <a:r>
              <a:rPr b="0" i="1" lang="en-US" sz="2000" spc="-1" strike="noStrike">
                <a:solidFill>
                  <a:srgbClr val="17406d"/>
                </a:solidFill>
                <a:latin typeface="Franklin Gothic Book"/>
              </a:rPr>
              <a:t>Malta Digital Innovation Authority Act</a:t>
            </a:r>
            <a:r>
              <a:rPr b="0" lang="en-US" sz="2000" spc="-1" strike="noStrike">
                <a:solidFill>
                  <a:srgbClr val="17406d"/>
                </a:solidFill>
                <a:latin typeface="Franklin Gothic Book"/>
              </a:rPr>
              <a:t>; </a:t>
            </a:r>
            <a:r>
              <a:rPr b="0" i="1" lang="en-US" sz="2000" spc="-1" strike="noStrike">
                <a:solidFill>
                  <a:srgbClr val="17406d"/>
                </a:solidFill>
                <a:latin typeface="Franklin Gothic Book"/>
              </a:rPr>
              <a:t>Innovative Technology Arrangement and Services Act</a:t>
            </a:r>
            <a:r>
              <a:rPr b="0" lang="en-US" sz="2000" spc="-1" strike="noStrike">
                <a:solidFill>
                  <a:srgbClr val="17406d"/>
                </a:solidFill>
                <a:latin typeface="Franklin Gothic Book"/>
              </a:rPr>
              <a:t>; </a:t>
            </a:r>
            <a:r>
              <a:rPr b="0" i="1" lang="en-US" sz="2000" spc="-1" strike="noStrike">
                <a:solidFill>
                  <a:srgbClr val="17406d"/>
                </a:solidFill>
                <a:latin typeface="Franklin Gothic Book"/>
              </a:rPr>
              <a:t>Virtual Financial Assets Act </a:t>
            </a:r>
            <a:r>
              <a:rPr b="0" lang="en-US" sz="2000" spc="-1" strike="noStrike">
                <a:solidFill>
                  <a:srgbClr val="17406d"/>
                </a:solidFill>
                <a:latin typeface="Franklin Gothic Book"/>
              </a:rPr>
              <a:t>(“VFA Act”).</a:t>
            </a:r>
            <a:br/>
            <a:r>
              <a:rPr b="0" lang="en-US" sz="2000" spc="-1" strike="noStrike">
                <a:solidFill>
                  <a:srgbClr val="17406d"/>
                </a:solidFill>
                <a:latin typeface="Franklin Gothic Book"/>
              </a:rPr>
              <a:t> </a:t>
            </a:r>
            <a:endParaRPr b="0" lang="en-US" sz="2000" spc="-1" strike="noStrike">
              <a:solidFill>
                <a:srgbClr val="17406d"/>
              </a:solidFill>
              <a:latin typeface="Franklin Gothic Book"/>
            </a:endParaRPr>
          </a:p>
          <a:p>
            <a:pPr marL="384120" indent="-383760">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SAN MARINO: Provvedimenti consultabili https://www.sanmarinoinnovation.com/sanmarinoblockchain</a:t>
            </a:r>
            <a:endParaRPr b="0" lang="en-US" sz="2000" spc="-1" strike="noStrike">
              <a:solidFill>
                <a:srgbClr val="17406d"/>
              </a:solidFill>
              <a:latin typeface="Franklin Gothic Book"/>
            </a:endParaRPr>
          </a:p>
          <a:p>
            <a:pPr>
              <a:lnSpc>
                <a:spcPct val="94000"/>
              </a:lnSpc>
              <a:spcBef>
                <a:spcPts val="1001"/>
              </a:spcBef>
              <a:spcAft>
                <a:spcPts val="201"/>
              </a:spcAft>
            </a:pPr>
            <a:r>
              <a:rPr b="0" lang="en-US" sz="2000" spc="-1" strike="noStrike">
                <a:solidFill>
                  <a:srgbClr val="17406d"/>
                </a:solidFill>
                <a:latin typeface="Franklin Gothic Book"/>
              </a:rPr>
              <a:t>ITALIA:  In Italia non sussiste ancora una regolamentazione di questa materia. CONSOB ha lanciato una consultazione nell’anno 2019 in merito alle emissione e al trasferimento delle criptovalute (</a:t>
            </a:r>
            <a:r>
              <a:rPr b="0" lang="en-US" sz="2000" spc="-1" strike="noStrike" u="sng">
                <a:solidFill>
                  <a:srgbClr val="f49100"/>
                </a:solidFill>
                <a:uFillTx/>
                <a:latin typeface="Franklin Gothic Book"/>
                <a:hlinkClick r:id="rId1"/>
              </a:rPr>
              <a:t>http://www.consob.it/documents/46180/46181/doc_disc_20190319.pdf/12117302-78b0-4e6e-80c4-d3af7db0fdae</a:t>
            </a:r>
            <a:r>
              <a:rPr b="0" lang="en-US" sz="2000" spc="-1" strike="noStrike">
                <a:solidFill>
                  <a:srgbClr val="17406d"/>
                </a:solidFill>
                <a:latin typeface="Franklin Gothic Book"/>
              </a:rPr>
              <a:t>), cui ha fatto seguito ad inizio del 2020 un rapporto finale consultabile al seguente link. (</a:t>
            </a:r>
            <a:r>
              <a:rPr b="0" lang="en-US" sz="2000" spc="-1" strike="noStrike" u="sng">
                <a:solidFill>
                  <a:srgbClr val="f49100"/>
                </a:solidFill>
                <a:uFillTx/>
                <a:latin typeface="Franklin Gothic Book"/>
                <a:hlinkClick r:id="rId2"/>
              </a:rPr>
              <a:t>http://www.consob.it/documents/46180/46181/ICOs_rapp_fin_20200102.pdf/70466207-edb2-4b0f-ac35-dd8449a4baf1</a:t>
            </a:r>
            <a:r>
              <a:rPr b="0" lang="en-US" sz="2000" spc="-1" strike="noStrike">
                <a:solidFill>
                  <a:srgbClr val="17406d"/>
                </a:solidFill>
                <a:latin typeface="Franklin Gothic Book"/>
              </a:rPr>
              <a:t>). </a:t>
            </a:r>
            <a:endParaRPr b="0" lang="en-US" sz="2000" spc="-1" strike="noStrike">
              <a:solidFill>
                <a:srgbClr val="17406d"/>
              </a:solidFill>
              <a:latin typeface="Franklin Gothic Book"/>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1371600" y="685800"/>
            <a:ext cx="9600840" cy="555840"/>
          </a:xfrm>
          <a:prstGeom prst="rect">
            <a:avLst/>
          </a:prstGeom>
          <a:noFill/>
          <a:ln>
            <a:noFill/>
          </a:ln>
        </p:spPr>
        <p:txBody>
          <a:bodyPr>
            <a:normAutofit fontScale="75000"/>
          </a:bodyPr>
          <a:p>
            <a:pPr>
              <a:lnSpc>
                <a:spcPct val="89000"/>
              </a:lnSpc>
            </a:pPr>
            <a:r>
              <a:rPr b="0" lang="en-US" sz="4400" spc="-1" strike="noStrike">
                <a:solidFill>
                  <a:srgbClr val="17406d"/>
                </a:solidFill>
                <a:latin typeface="Franklin Gothic Book"/>
              </a:rPr>
              <a:t>CRIPTOVALUTE – I RISCHI</a:t>
            </a:r>
            <a:endParaRPr b="0" lang="en-US" sz="4400" spc="-1" strike="noStrike">
              <a:solidFill>
                <a:srgbClr val="000000"/>
              </a:solidFill>
              <a:latin typeface="Franklin Gothic Book"/>
            </a:endParaRPr>
          </a:p>
        </p:txBody>
      </p:sp>
      <p:pic>
        <p:nvPicPr>
          <p:cNvPr id="117" name="Segnaposto contenuto 4" descr=""/>
          <p:cNvPicPr/>
          <p:nvPr/>
        </p:nvPicPr>
        <p:blipFill>
          <a:blip r:embed="rId1"/>
          <a:stretch/>
        </p:blipFill>
        <p:spPr>
          <a:xfrm>
            <a:off x="884160" y="1813680"/>
            <a:ext cx="7311240" cy="3919680"/>
          </a:xfrm>
          <a:prstGeom prst="rect">
            <a:avLst/>
          </a:prstGeom>
          <a:ln>
            <a:noFill/>
          </a:ln>
        </p:spPr>
      </p:pic>
      <p:sp>
        <p:nvSpPr>
          <p:cNvPr id="118" name="CustomShape 2"/>
          <p:cNvSpPr/>
          <p:nvPr/>
        </p:nvSpPr>
        <p:spPr>
          <a:xfrm>
            <a:off x="1007640" y="5941440"/>
            <a:ext cx="1371240" cy="637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000000"/>
                </a:solidFill>
                <a:latin typeface="Franklin Gothic Book"/>
              </a:rPr>
              <a:t>FONTE:</a:t>
            </a:r>
            <a:endParaRPr b="0" lang="it-IT" sz="1200" spc="-1" strike="noStrike">
              <a:latin typeface="Arial"/>
            </a:endParaRPr>
          </a:p>
          <a:p>
            <a:pPr>
              <a:lnSpc>
                <a:spcPct val="100000"/>
              </a:lnSpc>
            </a:pPr>
            <a:r>
              <a:rPr b="0" lang="it-IT" sz="1200" spc="-1" strike="noStrike">
                <a:solidFill>
                  <a:srgbClr val="000000"/>
                </a:solidFill>
                <a:latin typeface="Franklin Gothic Book"/>
              </a:rPr>
              <a:t>WWW.CONSOB.IT</a:t>
            </a:r>
            <a:endParaRPr b="0" lang="it-IT" sz="1200" spc="-1" strike="noStrike">
              <a:latin typeface="Arial"/>
            </a:endParaRPr>
          </a:p>
        </p:txBody>
      </p:sp>
      <p:pic>
        <p:nvPicPr>
          <p:cNvPr id="119" name="Immagine 14" descr=""/>
          <p:cNvPicPr/>
          <p:nvPr/>
        </p:nvPicPr>
        <p:blipFill>
          <a:blip r:embed="rId2"/>
          <a:stretch/>
        </p:blipFill>
        <p:spPr>
          <a:xfrm>
            <a:off x="8195760" y="3719160"/>
            <a:ext cx="3537720" cy="2683440"/>
          </a:xfrm>
          <a:prstGeom prst="rect">
            <a:avLst/>
          </a:prstGeom>
          <a:ln>
            <a:noFill/>
          </a:ln>
        </p:spPr>
      </p:pic>
      <p:pic>
        <p:nvPicPr>
          <p:cNvPr id="120" name="Immagine 16" descr=""/>
          <p:cNvPicPr/>
          <p:nvPr/>
        </p:nvPicPr>
        <p:blipFill>
          <a:blip r:embed="rId3"/>
          <a:stretch/>
        </p:blipFill>
        <p:spPr>
          <a:xfrm>
            <a:off x="8195760" y="1182600"/>
            <a:ext cx="3537720" cy="212148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1371600" y="613080"/>
            <a:ext cx="9600840" cy="754560"/>
          </a:xfrm>
          <a:prstGeom prst="rect">
            <a:avLst/>
          </a:prstGeom>
          <a:noFill/>
          <a:ln>
            <a:noFill/>
          </a:ln>
        </p:spPr>
        <p:txBody>
          <a:bodyPr>
            <a:normAutofit fontScale="22000"/>
          </a:bodyPr>
          <a:p>
            <a:pPr>
              <a:lnSpc>
                <a:spcPct val="89000"/>
              </a:lnSpc>
            </a:pPr>
            <a:r>
              <a:rPr b="0" lang="en-US" sz="4400" spc="-1" strike="noStrike" cap="all">
                <a:solidFill>
                  <a:srgbClr val="17406d"/>
                </a:solidFill>
                <a:latin typeface="Franklin Gothic Book"/>
              </a:rPr>
              <a:t>Materiali per approfondimenti</a:t>
            </a:r>
            <a:br/>
            <a:endParaRPr b="0" lang="en-US" sz="4400" spc="-1" strike="noStrike">
              <a:solidFill>
                <a:srgbClr val="000000"/>
              </a:solidFill>
              <a:latin typeface="Franklin Gothic Book"/>
            </a:endParaRPr>
          </a:p>
        </p:txBody>
      </p:sp>
      <p:sp>
        <p:nvSpPr>
          <p:cNvPr id="122" name="TextShape 2"/>
          <p:cNvSpPr txBox="1"/>
          <p:nvPr/>
        </p:nvSpPr>
        <p:spPr>
          <a:xfrm>
            <a:off x="1371600" y="1565640"/>
            <a:ext cx="9600840" cy="4301640"/>
          </a:xfrm>
          <a:prstGeom prst="rect">
            <a:avLst/>
          </a:prstGeom>
          <a:noFill/>
          <a:ln>
            <a:noFill/>
          </a:ln>
        </p:spPr>
        <p:txBody>
          <a:bodyPr>
            <a:noAutofit/>
          </a:bodyPr>
          <a:p>
            <a:pPr marL="384120" indent="-383760">
              <a:lnSpc>
                <a:spcPct val="94000"/>
              </a:lnSpc>
              <a:spcBef>
                <a:spcPts val="1001"/>
              </a:spcBef>
              <a:spcAft>
                <a:spcPts val="201"/>
              </a:spcAft>
              <a:buClr>
                <a:srgbClr val="17406d"/>
              </a:buClr>
              <a:buFont typeface="Franklin Gothic Book"/>
              <a:buChar char="■"/>
            </a:pPr>
            <a:r>
              <a:rPr b="0" lang="en-US" sz="2000" spc="-1" strike="noStrike" u="sng">
                <a:solidFill>
                  <a:srgbClr val="f49100"/>
                </a:solidFill>
                <a:uFillTx/>
                <a:latin typeface="Franklin Gothic Book"/>
                <a:hlinkClick r:id="rId1"/>
              </a:rPr>
              <a:t>http://www.consob.it/documents/46180/46181/doc_disc_20190319.pdf/12117302-78b0-4e6e-80c4-d3af7db0fdae</a:t>
            </a:r>
            <a:endParaRPr b="0" lang="en-US" sz="2000" spc="-1" strike="noStrike">
              <a:solidFill>
                <a:srgbClr val="17406d"/>
              </a:solidFill>
              <a:latin typeface="Franklin Gothic Book"/>
            </a:endParaRPr>
          </a:p>
          <a:p>
            <a:pPr marL="384120" indent="-383760">
              <a:lnSpc>
                <a:spcPct val="94000"/>
              </a:lnSpc>
              <a:spcBef>
                <a:spcPts val="1001"/>
              </a:spcBef>
              <a:spcAft>
                <a:spcPts val="201"/>
              </a:spcAft>
              <a:buClr>
                <a:srgbClr val="17406d"/>
              </a:buClr>
              <a:buFont typeface="Franklin Gothic Book"/>
              <a:buChar char="■"/>
            </a:pPr>
            <a:r>
              <a:rPr b="0" lang="en-US" sz="2000" spc="-1" strike="noStrike" u="sng">
                <a:solidFill>
                  <a:srgbClr val="f49100"/>
                </a:solidFill>
                <a:uFillTx/>
                <a:latin typeface="Franklin Gothic Book"/>
                <a:hlinkClick r:id="rId2"/>
              </a:rPr>
              <a:t>http://www.consob.it/documents/10194/0/Articolo+su+rischi+criptovalute/10402b10-bc3b-4500-a0d4-81cec9a2db23</a:t>
            </a:r>
            <a:endParaRPr b="0" lang="en-US" sz="2000" spc="-1" strike="noStrike">
              <a:solidFill>
                <a:srgbClr val="17406d"/>
              </a:solidFill>
              <a:latin typeface="Franklin Gothic Book"/>
            </a:endParaRPr>
          </a:p>
          <a:p>
            <a:pPr marL="384120" indent="-383760">
              <a:lnSpc>
                <a:spcPct val="94000"/>
              </a:lnSpc>
              <a:spcBef>
                <a:spcPts val="1001"/>
              </a:spcBef>
              <a:spcAft>
                <a:spcPts val="201"/>
              </a:spcAft>
              <a:buClr>
                <a:srgbClr val="17406d"/>
              </a:buClr>
              <a:buFont typeface="Franklin Gothic Book"/>
              <a:buChar char="■"/>
            </a:pPr>
            <a:r>
              <a:rPr b="0" lang="en-US" sz="2000" spc="-1" strike="noStrike" u="sng">
                <a:solidFill>
                  <a:srgbClr val="f49100"/>
                </a:solidFill>
                <a:uFillTx/>
                <a:latin typeface="Franklin Gothic Book"/>
                <a:hlinkClick r:id="rId3"/>
              </a:rPr>
              <a:t>http://www.consob.it/documents/46180/46181/ICOs_rapp_fin_20200102.pdf/70466207-edb2-4b0f-ac35-dd8449a4baf1</a:t>
            </a:r>
            <a:endParaRPr b="0" lang="en-US" sz="2000" spc="-1" strike="noStrike">
              <a:solidFill>
                <a:srgbClr val="17406d"/>
              </a:solidFill>
              <a:latin typeface="Franklin Gothic Book"/>
            </a:endParaRPr>
          </a:p>
          <a:p>
            <a:pPr marL="384120" indent="-383760">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https://www.bancaditalia.it/pubblicazioni/qef/2019-0484/index.html</a:t>
            </a:r>
            <a:endParaRPr b="0" lang="en-US" sz="2000" spc="-1" strike="noStrike">
              <a:solidFill>
                <a:srgbClr val="17406d"/>
              </a:solidFill>
              <a:latin typeface="Franklin Gothic Book"/>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1371600" y="601560"/>
            <a:ext cx="9600840" cy="669600"/>
          </a:xfrm>
          <a:prstGeom prst="rect">
            <a:avLst/>
          </a:prstGeom>
          <a:noFill/>
          <a:ln>
            <a:noFill/>
          </a:ln>
        </p:spPr>
        <p:txBody>
          <a:bodyPr>
            <a:normAutofit fontScale="36000"/>
          </a:bodyPr>
          <a:p>
            <a:pPr algn="just">
              <a:lnSpc>
                <a:spcPct val="89000"/>
              </a:lnSpc>
            </a:pPr>
            <a:r>
              <a:rPr b="0" lang="en-US" sz="4400" spc="-1" strike="noStrike">
                <a:solidFill>
                  <a:srgbClr val="17406d"/>
                </a:solidFill>
                <a:latin typeface="Franklin Gothic Book"/>
              </a:rPr>
              <a:t>BITCOIN, CRIPTOVALUTE E BLOCKCHAIN</a:t>
            </a:r>
            <a:endParaRPr b="0" lang="en-US" sz="4400" spc="-1" strike="noStrike">
              <a:solidFill>
                <a:srgbClr val="000000"/>
              </a:solidFill>
              <a:latin typeface="Franklin Gothic Book"/>
            </a:endParaRPr>
          </a:p>
        </p:txBody>
      </p:sp>
      <p:pic>
        <p:nvPicPr>
          <p:cNvPr id="95" name="Elementi multimediali online 4" descr=""/>
          <p:cNvPicPr/>
          <p:nvPr/>
        </p:nvPicPr>
        <p:blipFill>
          <a:blip r:embed="rId1"/>
          <a:stretch/>
        </p:blipFill>
        <p:spPr>
          <a:xfrm>
            <a:off x="2480040" y="1777680"/>
            <a:ext cx="7231680" cy="3992040"/>
          </a:xfrm>
          <a:prstGeom prst="rect">
            <a:avLst/>
          </a:prstGeom>
          <a:ln>
            <a:noFill/>
          </a:ln>
        </p:spPr>
      </p:pic>
      <p:sp>
        <p:nvSpPr>
          <p:cNvPr id="96" name="CustomShape 2"/>
          <p:cNvSpPr/>
          <p:nvPr/>
        </p:nvSpPr>
        <p:spPr>
          <a:xfrm>
            <a:off x="4666680" y="1408320"/>
            <a:ext cx="285840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Franklin Gothic Book"/>
              </a:rPr>
              <a:t>Una breve introduzione</a:t>
            </a:r>
            <a:endParaRPr b="0" lang="it-IT" sz="1800" spc="-1" strike="noStrike">
              <a:latin typeface="Arial"/>
            </a:endParaRPr>
          </a:p>
        </p:txBody>
      </p:sp>
      <p:sp>
        <p:nvSpPr>
          <p:cNvPr id="97" name="CustomShape 3"/>
          <p:cNvSpPr/>
          <p:nvPr/>
        </p:nvSpPr>
        <p:spPr>
          <a:xfrm>
            <a:off x="5902200" y="5934600"/>
            <a:ext cx="594324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800" spc="-1" strike="noStrike">
                <a:solidFill>
                  <a:srgbClr val="000000"/>
                </a:solidFill>
                <a:latin typeface="Franklin Gothic Book"/>
              </a:rPr>
              <a:t>Source: https://www.youtube.com/watch?time_continue=5&amp;v=G6OgoDEv1y0&amp;feature=emb_logo</a:t>
            </a:r>
            <a:endParaRPr b="0" lang="it-IT"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mediacall">
                                  <p:stCondLst>
                                    <p:cond delay="0"/>
                                  </p:stCondLst>
                                  <p:childTnLst>
                                    <p:cmd type="call">
                                      <p:cBhvr>
                                        <p:cTn id="6" dur="1" fill="hold"/>
                                        <p:tgtEl>
                                          <p:spTgt spid="95"/>
                                        </p:tgtEl>
                                      </p:cBhvr>
                                    </p:cmd>
                                  </p:childTnLst>
                                </p:cTn>
                              </p:par>
                            </p:childTnLst>
                          </p:cTn>
                        </p:par>
                      </p:childTnLst>
                    </p:cTn>
                  </p:par>
                </p:childTnLst>
              </p:cTn>
              <p:prevCondLst>
                <p:cond delay="0" evt="onPrev">
                  <p:tgtEl>
                    <p:sldTgt/>
                  </p:tgtEl>
                </p:cond>
              </p:prevCondLst>
              <p:nextCondLst>
                <p:cond delay="0" evt="onNext">
                  <p:tgtEl>
                    <p:sldTgt/>
                  </p:tgtEl>
                </p:cond>
              </p:nextCondLst>
            </p:seq>
            <p:seq>
              <p:cTn id="7" restart="whenNotActive" nodeType="interactiveSeq" fill="hold">
                <p:childTnLst>
                  <p:par>
                    <p:cTn id="8" fill="hold">
                      <p:childTnLst>
                        <p:par>
                          <p:cTn id="9" fill="hold">
                            <p:stCondLst>
                              <p:cond delay="0"/>
                            </p:stCondLst>
                            <p:childTnLst>
                              <p:par>
                                <p:cTn id="10" nodeType="clickEffect" fill="hold" presetClass="mediacall">
                                  <p:stCondLst>
                                    <p:cond delay="0"/>
                                  </p:stCondLst>
                                  <p:childTnLst>
                                    <p:cmd type="call" cmd="togglePause">
                                      <p:cBhvr>
                                        <p:cTn id="11" dur="1" fill="hold"/>
                                        <p:tgtEl>
                                          <p:spTgt spid="95"/>
                                        </p:tgtEl>
                                      </p:cBhvr>
                                    </p:cmd>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1371600" y="685800"/>
            <a:ext cx="9600840" cy="774720"/>
          </a:xfrm>
          <a:prstGeom prst="rect">
            <a:avLst/>
          </a:prstGeom>
          <a:noFill/>
          <a:ln>
            <a:noFill/>
          </a:ln>
        </p:spPr>
        <p:txBody>
          <a:bodyPr>
            <a:normAutofit/>
          </a:bodyPr>
          <a:p>
            <a:pPr>
              <a:lnSpc>
                <a:spcPct val="89000"/>
              </a:lnSpc>
            </a:pPr>
            <a:r>
              <a:rPr b="0" lang="en-US" sz="4000" spc="-1" strike="noStrike" cap="all">
                <a:solidFill>
                  <a:srgbClr val="17406d"/>
                </a:solidFill>
                <a:latin typeface="Franklin Gothic Book"/>
              </a:rPr>
              <a:t>Cosa sono le criptovalute?</a:t>
            </a:r>
            <a:endParaRPr b="0" lang="en-US" sz="4000" spc="-1" strike="noStrike">
              <a:solidFill>
                <a:srgbClr val="000000"/>
              </a:solidFill>
              <a:latin typeface="Franklin Gothic Book"/>
            </a:endParaRPr>
          </a:p>
        </p:txBody>
      </p:sp>
      <p:sp>
        <p:nvSpPr>
          <p:cNvPr id="99" name="TextShape 2"/>
          <p:cNvSpPr txBox="1"/>
          <p:nvPr/>
        </p:nvSpPr>
        <p:spPr>
          <a:xfrm>
            <a:off x="1371600" y="1891800"/>
            <a:ext cx="9600840" cy="3975120"/>
          </a:xfrm>
          <a:prstGeom prst="rect">
            <a:avLst/>
          </a:prstGeom>
          <a:noFill/>
          <a:ln>
            <a:noFill/>
          </a:ln>
        </p:spPr>
        <p:txBody>
          <a:bodyPr>
            <a:normAutofit fontScale="94000"/>
          </a:bodyPr>
          <a:p>
            <a:pPr algn="just">
              <a:lnSpc>
                <a:spcPct val="94000"/>
              </a:lnSpc>
              <a:spcBef>
                <a:spcPts val="1001"/>
              </a:spcBef>
              <a:spcAft>
                <a:spcPts val="201"/>
              </a:spcAft>
            </a:pPr>
            <a:r>
              <a:rPr b="0" lang="en-US" sz="2000" spc="-1" strike="noStrike">
                <a:solidFill>
                  <a:srgbClr val="17406d"/>
                </a:solidFill>
                <a:latin typeface="Franklin Gothic Book"/>
              </a:rPr>
              <a:t>Non sussiste ancora una nozione normativa precisa o comunque condivisa. In alcuni provvedimenti sono così definiti:</a:t>
            </a: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sono una «</a:t>
            </a:r>
            <a:r>
              <a:rPr b="1" lang="en-US" sz="2000" spc="-1" strike="noStrike">
                <a:solidFill>
                  <a:srgbClr val="17406d"/>
                </a:solidFill>
                <a:latin typeface="Franklin Gothic Book"/>
              </a:rPr>
              <a:t>ra</a:t>
            </a:r>
            <a:r>
              <a:rPr b="1" i="1" lang="en-US" sz="2000" spc="-1" strike="noStrike">
                <a:solidFill>
                  <a:srgbClr val="17406d"/>
                </a:solidFill>
                <a:latin typeface="Franklin Gothic Book"/>
              </a:rPr>
              <a:t>ppresentazione di valore digitale che non è emessa o garantita da una banca centrale o da un ente pubblico, non è necessariamente legata a una valuta legalmente istituita, non possiede lo status giuridico di valuta o moneta, ma è accettata da persone fisiche e giuridiche come mezzo di scambio e può essere trasferita, memorizzata e scambiata elettronicament</a:t>
            </a:r>
            <a:r>
              <a:rPr b="1" lang="en-US" sz="2000" spc="-1" strike="noStrike">
                <a:solidFill>
                  <a:srgbClr val="17406d"/>
                </a:solidFill>
                <a:latin typeface="Franklin Gothic Book"/>
              </a:rPr>
              <a:t>e</a:t>
            </a:r>
            <a:r>
              <a:rPr b="0" lang="en-US" sz="2000" spc="-1" strike="noStrike">
                <a:solidFill>
                  <a:srgbClr val="17406d"/>
                </a:solidFill>
                <a:latin typeface="Franklin Gothic Book"/>
              </a:rPr>
              <a:t>» (Direttiva Antiriclaggio)</a:t>
            </a: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Banca d’Italia all’interno del “Rapporto sulla stabilità finanziaria n. 1/2018” del 27 aprile 2018, definisce la criptovaluta (cryptoassets) come “</a:t>
            </a:r>
            <a:r>
              <a:rPr b="1" i="1" lang="en-US" sz="2000" spc="-1" strike="noStrike">
                <a:solidFill>
                  <a:srgbClr val="17406d"/>
                </a:solidFill>
                <a:latin typeface="Franklin Gothic Book"/>
              </a:rPr>
              <a:t>attività di natura digitale il cui trasferimento è basato sull’uso della crittografia e sulla Distributed Ledger Technology</a:t>
            </a:r>
            <a:r>
              <a:rPr b="0" lang="en-US" sz="2000" spc="-1" strike="noStrike">
                <a:solidFill>
                  <a:srgbClr val="17406d"/>
                </a:solidFill>
                <a:latin typeface="Franklin Gothic Book"/>
              </a:rPr>
              <a:t>”.</a:t>
            </a:r>
            <a:endParaRPr b="0" lang="en-US" sz="2000" spc="-1" strike="noStrike">
              <a:solidFill>
                <a:srgbClr val="17406d"/>
              </a:solidFill>
              <a:latin typeface="Franklin Gothic Book"/>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1371600" y="622800"/>
            <a:ext cx="9600840" cy="942840"/>
          </a:xfrm>
          <a:prstGeom prst="rect">
            <a:avLst/>
          </a:prstGeom>
          <a:noFill/>
          <a:ln>
            <a:noFill/>
          </a:ln>
        </p:spPr>
        <p:txBody>
          <a:bodyPr>
            <a:normAutofit/>
          </a:bodyPr>
          <a:p>
            <a:pPr>
              <a:lnSpc>
                <a:spcPct val="89000"/>
              </a:lnSpc>
            </a:pPr>
            <a:r>
              <a:rPr b="1" lang="en-US" sz="4000" spc="-1" strike="noStrike">
                <a:solidFill>
                  <a:srgbClr val="17406d"/>
                </a:solidFill>
                <a:latin typeface="Franklin Gothic Book"/>
              </a:rPr>
              <a:t>LA BLOCKCHAIN e LE DLT</a:t>
            </a:r>
            <a:endParaRPr b="0" lang="en-US" sz="4000" spc="-1" strike="noStrike">
              <a:solidFill>
                <a:srgbClr val="000000"/>
              </a:solidFill>
              <a:latin typeface="Franklin Gothic Book"/>
            </a:endParaRPr>
          </a:p>
        </p:txBody>
      </p:sp>
      <p:sp>
        <p:nvSpPr>
          <p:cNvPr id="101" name="TextShape 2"/>
          <p:cNvSpPr txBox="1"/>
          <p:nvPr/>
        </p:nvSpPr>
        <p:spPr>
          <a:xfrm>
            <a:off x="1371600" y="1723680"/>
            <a:ext cx="9600840" cy="4143240"/>
          </a:xfrm>
          <a:prstGeom prst="rect">
            <a:avLst/>
          </a:prstGeom>
          <a:noFill/>
          <a:ln>
            <a:noFill/>
          </a:ln>
        </p:spPr>
        <p:txBody>
          <a:bodyPr>
            <a:normAutofit fontScale="63000"/>
          </a:bodyPr>
          <a:p>
            <a:pPr>
              <a:lnSpc>
                <a:spcPct val="94000"/>
              </a:lnSpc>
              <a:spcBef>
                <a:spcPts val="1001"/>
              </a:spcBef>
              <a:spcAft>
                <a:spcPts val="201"/>
              </a:spcAft>
            </a:pPr>
            <a:r>
              <a:rPr b="0" lang="en-US" sz="2000" spc="-1" strike="noStrike">
                <a:solidFill>
                  <a:srgbClr val="17406d"/>
                </a:solidFill>
                <a:latin typeface="Franklin Gothic Book"/>
              </a:rPr>
              <a:t>Le criptovalute, dunque, si caratterizzano per il fatto di poter circolare tramite registri distribuiti: </a:t>
            </a:r>
            <a:endParaRPr b="0" lang="en-US" sz="2000" spc="-1" strike="noStrike">
              <a:solidFill>
                <a:srgbClr val="17406d"/>
              </a:solidFill>
              <a:latin typeface="Franklin Gothic Book"/>
            </a:endParaRPr>
          </a:p>
          <a:p>
            <a:pPr>
              <a:lnSpc>
                <a:spcPct val="94000"/>
              </a:lnSpc>
              <a:spcBef>
                <a:spcPts val="1001"/>
              </a:spcBef>
              <a:spcAft>
                <a:spcPts val="201"/>
              </a:spcAft>
            </a:pP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La Blockchain è, ad esempio, definita come «un Registro Distribuito composto da blocchi di transazioni validate e confermate, organizzati in una catena sequenziale alla quale possono essere solamente aggiunti nuovi blocchi attraverso l’impiego di connessioni basate su funzioni crittografiche di hash o tecnologie equivalenti progettato per essere in grado di resistere alle manomissioni e di fornire un archivio immutabile delle transazioni ivi registrate» (art. 1 d. 23/5/2019 San Marino)».</a:t>
            </a:r>
            <a:endParaRPr b="0" lang="en-US" sz="2000" spc="-1" strike="noStrike">
              <a:solidFill>
                <a:srgbClr val="17406d"/>
              </a:solidFill>
              <a:latin typeface="Franklin Gothic Book"/>
            </a:endParaRPr>
          </a:p>
          <a:p>
            <a:pPr>
              <a:lnSpc>
                <a:spcPct val="94000"/>
              </a:lnSpc>
              <a:spcBef>
                <a:spcPts val="1001"/>
              </a:spcBef>
              <a:spcAft>
                <a:spcPts val="201"/>
              </a:spcAft>
            </a:pP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Tecnologie basate su registri distribuiti: «Sono le tecnologie e i protocolli informatici che usano un registro: - condiviso; - distribuito; - replicabile; - accessibile simultaneamente; - architetturalmente decentralizzato su basi crittografiche, tali da consentire: - la registrazione; - la convalida; - l’aggiornamento; - l’archiviazione di dati – sia in chiaro che ulteriormente protetti da crittografia – verificabili da ciascun partecipante, non alterabili e non modificabili» </a:t>
            </a:r>
            <a:endParaRPr b="0" lang="en-US" sz="2000" spc="-1" strike="noStrike">
              <a:solidFill>
                <a:srgbClr val="17406d"/>
              </a:solidFill>
              <a:latin typeface="Franklin Gothic Book"/>
            </a:endParaRPr>
          </a:p>
          <a:p>
            <a:pPr>
              <a:lnSpc>
                <a:spcPct val="94000"/>
              </a:lnSpc>
              <a:spcBef>
                <a:spcPts val="1001"/>
              </a:spcBef>
              <a:spcAft>
                <a:spcPts val="201"/>
              </a:spcAft>
            </a:pPr>
            <a:endParaRPr b="0" lang="en-US" sz="2000" spc="-1" strike="noStrike">
              <a:solidFill>
                <a:srgbClr val="17406d"/>
              </a:solidFill>
              <a:latin typeface="Franklin Gothic Book"/>
            </a:endParaRPr>
          </a:p>
          <a:p>
            <a:pPr>
              <a:lnSpc>
                <a:spcPct val="94000"/>
              </a:lnSpc>
              <a:spcBef>
                <a:spcPts val="1001"/>
              </a:spcBef>
              <a:spcAft>
                <a:spcPts val="201"/>
              </a:spcAft>
            </a:pPr>
            <a:endParaRPr b="0" lang="en-US" sz="2000" spc="-1" strike="noStrike">
              <a:solidFill>
                <a:srgbClr val="17406d"/>
              </a:solidFill>
              <a:latin typeface="Franklin Gothic Book"/>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371600" y="685800"/>
            <a:ext cx="9600840" cy="1485720"/>
          </a:xfrm>
          <a:prstGeom prst="rect">
            <a:avLst/>
          </a:prstGeom>
          <a:noFill/>
          <a:ln>
            <a:noFill/>
          </a:ln>
        </p:spPr>
        <p:txBody>
          <a:bodyPr>
            <a:normAutofit fontScale="69000"/>
          </a:bodyPr>
          <a:p>
            <a:pPr>
              <a:lnSpc>
                <a:spcPct val="89000"/>
              </a:lnSpc>
            </a:pPr>
            <a:r>
              <a:rPr b="1" lang="en-US" sz="4000" spc="-1" strike="noStrike">
                <a:solidFill>
                  <a:srgbClr val="17406d"/>
                </a:solidFill>
                <a:latin typeface="Franklin Gothic Book"/>
              </a:rPr>
              <a:t>COME SI ACQUISTANO, CONSERVANO e SCAMBIANO LE CRIPTOVALUTE</a:t>
            </a:r>
            <a:endParaRPr b="0" lang="en-US" sz="4000" spc="-1" strike="noStrike">
              <a:solidFill>
                <a:srgbClr val="000000"/>
              </a:solidFill>
              <a:latin typeface="Franklin Gothic Book"/>
            </a:endParaRPr>
          </a:p>
        </p:txBody>
      </p:sp>
      <p:sp>
        <p:nvSpPr>
          <p:cNvPr id="103" name="TextShape 2"/>
          <p:cNvSpPr txBox="1"/>
          <p:nvPr/>
        </p:nvSpPr>
        <p:spPr>
          <a:xfrm>
            <a:off x="1371600" y="2286000"/>
            <a:ext cx="9600840" cy="3580920"/>
          </a:xfrm>
          <a:prstGeom prst="rect">
            <a:avLst/>
          </a:prstGeom>
          <a:noFill/>
          <a:ln>
            <a:noFill/>
          </a:ln>
        </p:spPr>
        <p:txBody>
          <a:bodyPr>
            <a:normAutofit fontScale="93000"/>
          </a:bodyPr>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Le criptovalute sono conservate in portafogli elettronici (i c.d. wallet), collegati alla blockchain in cui si operano gli scambi delle relative criptovalute. Hanno una chiave pubblica (che permette, quale un iban, di ricevere criptovaluta e che è anonima, essendo formata da sole cifre) e una chiave privata, in assenza della quale è impossibile accedervi. </a:t>
            </a: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il modello operativo dominante per i sistemi di scambi di cripto-attività è costituto dalle c.d. piattaforme di cambio (c.d. </a:t>
            </a:r>
            <a:r>
              <a:rPr b="0" i="1" lang="en-US" sz="2000" spc="-1" strike="noStrike">
                <a:solidFill>
                  <a:srgbClr val="17406d"/>
                </a:solidFill>
                <a:latin typeface="Franklin Gothic Book"/>
              </a:rPr>
              <a:t>exchange) </a:t>
            </a:r>
            <a:r>
              <a:rPr b="0" lang="en-US" sz="2000" spc="-1" strike="noStrike">
                <a:solidFill>
                  <a:srgbClr val="17406d"/>
                </a:solidFill>
                <a:latin typeface="Franklin Gothic Book"/>
              </a:rPr>
              <a:t>centralizzate, che normalmente operano sia come piattaforma di </a:t>
            </a:r>
            <a:r>
              <a:rPr b="0" i="1" lang="en-US" sz="2000" spc="-1" strike="noStrike">
                <a:solidFill>
                  <a:srgbClr val="17406d"/>
                </a:solidFill>
                <a:latin typeface="Franklin Gothic Book"/>
              </a:rPr>
              <a:t>trading </a:t>
            </a:r>
            <a:r>
              <a:rPr b="0" lang="en-US" sz="2000" spc="-1" strike="noStrike">
                <a:solidFill>
                  <a:srgbClr val="17406d"/>
                </a:solidFill>
                <a:latin typeface="Franklin Gothic Book"/>
              </a:rPr>
              <a:t>(in cui è permesso sia l’acquisto/vendita di cripto mediante denaro sia lo scambio tra cripto diverse)</a:t>
            </a:r>
            <a:r>
              <a:rPr b="0" i="1" lang="en-US" sz="2000" spc="-1" strike="noStrike">
                <a:solidFill>
                  <a:srgbClr val="17406d"/>
                </a:solidFill>
                <a:latin typeface="Franklin Gothic Book"/>
              </a:rPr>
              <a:t> </a:t>
            </a:r>
            <a:r>
              <a:rPr b="0" lang="en-US" sz="2000" spc="-1" strike="noStrike">
                <a:solidFill>
                  <a:srgbClr val="17406d"/>
                </a:solidFill>
                <a:latin typeface="Franklin Gothic Book"/>
              </a:rPr>
              <a:t>che come fornitore del servizio di </a:t>
            </a:r>
            <a:r>
              <a:rPr b="0" i="1" lang="en-US" sz="2000" spc="-1" strike="noStrike">
                <a:solidFill>
                  <a:srgbClr val="17406d"/>
                </a:solidFill>
                <a:latin typeface="Franklin Gothic Book"/>
              </a:rPr>
              <a:t>custodial wallet. </a:t>
            </a:r>
            <a:r>
              <a:rPr b="0" lang="en-US" sz="2000" spc="-1" strike="noStrike">
                <a:solidFill>
                  <a:srgbClr val="17406d"/>
                </a:solidFill>
                <a:latin typeface="Franklin Gothic Book"/>
              </a:rPr>
              <a:t>In questi casi l’</a:t>
            </a:r>
            <a:r>
              <a:rPr b="0" i="1" lang="en-US" sz="2000" spc="-1" strike="noStrike">
                <a:solidFill>
                  <a:srgbClr val="17406d"/>
                </a:solidFill>
                <a:latin typeface="Franklin Gothic Book"/>
              </a:rPr>
              <a:t>exchange </a:t>
            </a:r>
            <a:r>
              <a:rPr b="0" lang="en-US" sz="2000" spc="-1" strike="noStrike">
                <a:solidFill>
                  <a:srgbClr val="17406d"/>
                </a:solidFill>
                <a:latin typeface="Franklin Gothic Book"/>
              </a:rPr>
              <a:t>agisce anche da “internalizzatore di regolamento”, registrando sui propri sistemi il trasferimento di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(ed eventualmente di valuta corrente) conseguente alle negoziazioni </a:t>
            </a:r>
            <a:endParaRPr b="0" lang="en-US" sz="2000" spc="-1" strike="noStrike">
              <a:solidFill>
                <a:srgbClr val="17406d"/>
              </a:solidFill>
              <a:latin typeface="Franklin Gothic Book"/>
            </a:endParaRPr>
          </a:p>
          <a:p>
            <a:pPr>
              <a:lnSpc>
                <a:spcPct val="94000"/>
              </a:lnSpc>
              <a:spcBef>
                <a:spcPts val="1001"/>
              </a:spcBef>
              <a:spcAft>
                <a:spcPts val="201"/>
              </a:spcAft>
            </a:pPr>
            <a:endParaRPr b="0" lang="en-US" sz="2000" spc="-1" strike="noStrike">
              <a:solidFill>
                <a:srgbClr val="17406d"/>
              </a:solidFill>
              <a:latin typeface="Franklin Gothic Book"/>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371600" y="685800"/>
            <a:ext cx="9600840" cy="990360"/>
          </a:xfrm>
          <a:prstGeom prst="rect">
            <a:avLst/>
          </a:prstGeom>
          <a:noFill/>
          <a:ln>
            <a:noFill/>
          </a:ln>
        </p:spPr>
        <p:txBody>
          <a:bodyPr>
            <a:noAutofit/>
          </a:bodyPr>
          <a:p>
            <a:pPr algn="ctr">
              <a:lnSpc>
                <a:spcPct val="89000"/>
              </a:lnSpc>
            </a:pPr>
            <a:r>
              <a:rPr b="0" lang="en-US" sz="4400" spc="-1" strike="noStrike">
                <a:solidFill>
                  <a:srgbClr val="17406d"/>
                </a:solidFill>
                <a:latin typeface="Franklin Gothic Book"/>
              </a:rPr>
              <a:t>PRINCIPALI CRIPTOVALUTE</a:t>
            </a:r>
            <a:endParaRPr b="0" lang="en-US" sz="4400" spc="-1" strike="noStrike">
              <a:solidFill>
                <a:srgbClr val="000000"/>
              </a:solidFill>
              <a:latin typeface="Franklin Gothic Book"/>
            </a:endParaRPr>
          </a:p>
        </p:txBody>
      </p:sp>
      <p:pic>
        <p:nvPicPr>
          <p:cNvPr id="105" name="Segnaposto contenuto 4" descr=""/>
          <p:cNvPicPr/>
          <p:nvPr/>
        </p:nvPicPr>
        <p:blipFill>
          <a:blip r:embed="rId1"/>
          <a:stretch/>
        </p:blipFill>
        <p:spPr>
          <a:xfrm>
            <a:off x="2679840" y="2286000"/>
            <a:ext cx="6984720" cy="3580920"/>
          </a:xfrm>
          <a:prstGeom prst="rect">
            <a:avLst/>
          </a:prstGeom>
          <a:ln>
            <a:noFill/>
          </a:ln>
        </p:spPr>
      </p:pic>
      <p:sp>
        <p:nvSpPr>
          <p:cNvPr id="106" name="CustomShape 2"/>
          <p:cNvSpPr/>
          <p:nvPr/>
        </p:nvSpPr>
        <p:spPr>
          <a:xfrm>
            <a:off x="6553080" y="6391800"/>
            <a:ext cx="3111120" cy="608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600" spc="-1" strike="noStrike">
                <a:solidFill>
                  <a:srgbClr val="000000"/>
                </a:solidFill>
                <a:latin typeface="Franklin Gothic Book"/>
              </a:rPr>
              <a:t>Valori al 26.4.2020, ore 17,00</a:t>
            </a:r>
            <a:endParaRPr b="0" lang="it-IT" sz="1600" spc="-1" strike="noStrike">
              <a:latin typeface="Arial"/>
            </a:endParaRPr>
          </a:p>
          <a:p>
            <a:pPr>
              <a:lnSpc>
                <a:spcPct val="100000"/>
              </a:lnSpc>
            </a:pP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1371600" y="685800"/>
            <a:ext cx="9600840" cy="1485720"/>
          </a:xfrm>
          <a:prstGeom prst="rect">
            <a:avLst/>
          </a:prstGeom>
          <a:noFill/>
          <a:ln>
            <a:noFill/>
          </a:ln>
        </p:spPr>
        <p:txBody>
          <a:bodyPr>
            <a:noAutofit/>
          </a:bodyPr>
          <a:p>
            <a:pPr>
              <a:lnSpc>
                <a:spcPct val="89000"/>
              </a:lnSpc>
            </a:pPr>
            <a:r>
              <a:rPr b="0" lang="en-US" sz="4400" spc="-1" strike="noStrike">
                <a:solidFill>
                  <a:srgbClr val="17406d"/>
                </a:solidFill>
                <a:latin typeface="Franklin Gothic Book"/>
              </a:rPr>
              <a:t>TIPOLOGIE DI CRIPTOVALUTE</a:t>
            </a:r>
            <a:endParaRPr b="0" lang="en-US" sz="4400" spc="-1" strike="noStrike">
              <a:solidFill>
                <a:srgbClr val="000000"/>
              </a:solidFill>
              <a:latin typeface="Franklin Gothic Book"/>
            </a:endParaRPr>
          </a:p>
        </p:txBody>
      </p:sp>
      <p:sp>
        <p:nvSpPr>
          <p:cNvPr id="108" name="TextShape 2"/>
          <p:cNvSpPr txBox="1"/>
          <p:nvPr/>
        </p:nvSpPr>
        <p:spPr>
          <a:xfrm>
            <a:off x="961560" y="1638360"/>
            <a:ext cx="9600840" cy="3580920"/>
          </a:xfrm>
          <a:prstGeom prst="rect">
            <a:avLst/>
          </a:prstGeom>
          <a:noFill/>
          <a:ln>
            <a:noFill/>
          </a:ln>
        </p:spPr>
        <p:txBody>
          <a:bodyPr>
            <a:normAutofit fontScale="55000"/>
          </a:bodyPr>
          <a:p>
            <a:pPr marL="384120" indent="-383760" algn="just">
              <a:lnSpc>
                <a:spcPct val="94000"/>
              </a:lnSpc>
              <a:spcBef>
                <a:spcPts val="1001"/>
              </a:spcBef>
              <a:spcAft>
                <a:spcPts val="201"/>
              </a:spcAft>
              <a:buClr>
                <a:srgbClr val="17406d"/>
              </a:buClr>
              <a:buFont typeface="Franklin Gothic Book"/>
              <a:buChar char="■"/>
            </a:pPr>
            <a:r>
              <a:rPr b="1" i="1" lang="en-US" sz="2000" spc="-1" strike="noStrike">
                <a:solidFill>
                  <a:srgbClr val="17406d"/>
                </a:solidFill>
                <a:latin typeface="Franklin Gothic Book"/>
              </a:rPr>
              <a:t>Token </a:t>
            </a:r>
            <a:r>
              <a:rPr b="1" lang="en-US" sz="2000" spc="-1" strike="noStrike">
                <a:solidFill>
                  <a:srgbClr val="17406d"/>
                </a:solidFill>
                <a:latin typeface="Franklin Gothic Book"/>
              </a:rPr>
              <a:t>di pagamento: </a:t>
            </a:r>
            <a:r>
              <a:rPr b="0" lang="en-US" sz="2000" spc="-1" strike="noStrike">
                <a:solidFill>
                  <a:srgbClr val="17406d"/>
                </a:solidFill>
                <a:latin typeface="Franklin Gothic Book"/>
              </a:rPr>
              <a:t>la categoria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di pagamento» comprende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che, effettivamente o nelle intenzioni dell’organizzatore, sono accettati come mezzi di pagamento per l’acquisto di beni o servizi oppure sono finalizzati al trasferimento di denaro e di valori. Le vere e proprie criptovalute (es. Bitcoin) non conferiscono diritti nei confronti di un emittente. </a:t>
            </a:r>
            <a:endParaRPr b="0" lang="en-US" sz="2000" spc="-1" strike="noStrike">
              <a:solidFill>
                <a:srgbClr val="17406d"/>
              </a:solidFill>
              <a:latin typeface="Franklin Gothic Book"/>
            </a:endParaRPr>
          </a:p>
          <a:p>
            <a:pPr algn="just">
              <a:lnSpc>
                <a:spcPct val="94000"/>
              </a:lnSpc>
              <a:spcBef>
                <a:spcPts val="1001"/>
              </a:spcBef>
              <a:spcAft>
                <a:spcPts val="201"/>
              </a:spcAft>
            </a:pPr>
            <a:r>
              <a:rPr b="0" lang="en-US" sz="2000" spc="-1" strike="noStrike">
                <a:solidFill>
                  <a:srgbClr val="17406d"/>
                </a:solidFill>
                <a:latin typeface="Times New Roman,Bold"/>
              </a:rPr>
              <a:t>NB:  Le criptovalute non hanno corso legale e non sono garantite da alcun governo o da alcuna banca centrale. </a:t>
            </a:r>
            <a:r>
              <a:rPr b="0" lang="en-US" sz="2000" spc="-1" strike="noStrike">
                <a:solidFill>
                  <a:srgbClr val="17406d"/>
                </a:solidFill>
                <a:latin typeface="Times New Roman"/>
              </a:rPr>
              <a:t>Il loro valore si basa sul meccaniscmo della domanda/offerta. </a:t>
            </a: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1" i="1" lang="en-US" sz="2000" spc="-1" strike="noStrike">
                <a:solidFill>
                  <a:srgbClr val="17406d"/>
                </a:solidFill>
                <a:latin typeface="Franklin Gothic Book"/>
              </a:rPr>
              <a:t>Token </a:t>
            </a:r>
            <a:r>
              <a:rPr b="1" lang="en-US" sz="2000" spc="-1" strike="noStrike">
                <a:solidFill>
                  <a:srgbClr val="17406d"/>
                </a:solidFill>
                <a:latin typeface="Franklin Gothic Book"/>
              </a:rPr>
              <a:t>di utilizzo: </a:t>
            </a:r>
            <a:r>
              <a:rPr b="0" lang="en-US" sz="2000" spc="-1" strike="noStrike">
                <a:solidFill>
                  <a:srgbClr val="17406d"/>
                </a:solidFill>
                <a:latin typeface="Franklin Gothic Book"/>
              </a:rPr>
              <a:t>quei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che permettono di accedere a un’utilizzazione o a un servizio digitale forniti su o dietro utilizzo di un’infrastruttura </a:t>
            </a:r>
            <a:r>
              <a:rPr b="0" i="1" lang="en-US" sz="2000" spc="-1" strike="noStrike">
                <a:solidFill>
                  <a:srgbClr val="17406d"/>
                </a:solidFill>
                <a:latin typeface="Franklin Gothic Book"/>
              </a:rPr>
              <a:t>blockchain</a:t>
            </a:r>
            <a:r>
              <a:rPr b="0" lang="en-US" sz="2000" spc="-1" strike="noStrike">
                <a:solidFill>
                  <a:srgbClr val="17406d"/>
                </a:solidFill>
                <a:latin typeface="Franklin Gothic Book"/>
              </a:rPr>
              <a:t>. </a:t>
            </a: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1" i="1" lang="en-US" sz="2000" spc="-1" strike="noStrike">
                <a:solidFill>
                  <a:srgbClr val="17406d"/>
                </a:solidFill>
                <a:latin typeface="Franklin Gothic Book"/>
              </a:rPr>
              <a:t>Token </a:t>
            </a:r>
            <a:r>
              <a:rPr b="1" lang="en-US" sz="2000" spc="-1" strike="noStrike">
                <a:solidFill>
                  <a:srgbClr val="17406d"/>
                </a:solidFill>
                <a:latin typeface="Franklin Gothic Book"/>
              </a:rPr>
              <a:t>d’investimento: </a:t>
            </a:r>
            <a:r>
              <a:rPr b="0" lang="en-US" sz="2000" spc="-1" strike="noStrike">
                <a:solidFill>
                  <a:srgbClr val="17406d"/>
                </a:solidFill>
                <a:latin typeface="Franklin Gothic Book"/>
              </a:rPr>
              <a:t>la categoria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d’investimento» comprende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che rappresentano valori patrimoniali. Tali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possono rappresentare, in particolare, un credito ai sensi del diritto delle obbligazioni nei confronti dell’emittente oppure un diritto sociale ai sensi del diritto societario. Nel caso dei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d’investimento vengono promessi, per esempio, quote di ricavi futuri dell’azienda o flussi di capitale futuri. Secondo la funzione economica, il </a:t>
            </a:r>
            <a:r>
              <a:rPr b="0" i="1" lang="en-US" sz="2000" spc="-1" strike="noStrike">
                <a:solidFill>
                  <a:srgbClr val="17406d"/>
                </a:solidFill>
                <a:latin typeface="Franklin Gothic Book"/>
              </a:rPr>
              <a:t>token </a:t>
            </a:r>
            <a:r>
              <a:rPr b="0" lang="en-US" sz="2000" spc="-1" strike="noStrike">
                <a:solidFill>
                  <a:srgbClr val="17406d"/>
                </a:solidFill>
                <a:latin typeface="Franklin Gothic Book"/>
              </a:rPr>
              <a:t>rappresenta così, in particolare, un’azione, un’obbligazione o uno strumento finanziario derivato. </a:t>
            </a:r>
            <a:endParaRPr b="0" lang="en-US" sz="2000" spc="-1" strike="noStrike">
              <a:solidFill>
                <a:srgbClr val="17406d"/>
              </a:solidFill>
              <a:latin typeface="Franklin Gothic Book"/>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1371600" y="184680"/>
            <a:ext cx="8635680" cy="1176120"/>
          </a:xfrm>
          <a:prstGeom prst="rect">
            <a:avLst/>
          </a:prstGeom>
          <a:noFill/>
          <a:ln>
            <a:noFill/>
          </a:ln>
        </p:spPr>
        <p:txBody>
          <a:bodyPr>
            <a:normAutofit fontScale="48000"/>
          </a:bodyPr>
          <a:p>
            <a:pPr algn="ctr">
              <a:lnSpc>
                <a:spcPct val="89000"/>
              </a:lnSpc>
            </a:pPr>
            <a:r>
              <a:rPr b="0" lang="en-US" sz="4400" spc="-1" strike="noStrike">
                <a:solidFill>
                  <a:srgbClr val="17406d"/>
                </a:solidFill>
                <a:latin typeface="Franklin Gothic Book"/>
              </a:rPr>
              <a:t>LA CREAZIONE DI NUOVE CRIPTOVALUTE: LE ICO</a:t>
            </a:r>
            <a:br/>
            <a:endParaRPr b="0" lang="en-US" sz="4400" spc="-1" strike="noStrike">
              <a:solidFill>
                <a:srgbClr val="000000"/>
              </a:solidFill>
              <a:latin typeface="Franklin Gothic Book"/>
            </a:endParaRPr>
          </a:p>
        </p:txBody>
      </p:sp>
      <p:pic>
        <p:nvPicPr>
          <p:cNvPr id="110" name="Segnaposto contenuto 4" descr=""/>
          <p:cNvPicPr/>
          <p:nvPr/>
        </p:nvPicPr>
        <p:blipFill>
          <a:blip r:embed="rId1"/>
          <a:stretch/>
        </p:blipFill>
        <p:spPr>
          <a:xfrm>
            <a:off x="1710360" y="1443240"/>
            <a:ext cx="9109800" cy="5414400"/>
          </a:xfrm>
          <a:prstGeom prst="rect">
            <a:avLst/>
          </a:prstGeom>
          <a:ln>
            <a:noFill/>
          </a:ln>
        </p:spPr>
      </p:pic>
      <p:sp>
        <p:nvSpPr>
          <p:cNvPr id="111" name="CustomShape 2"/>
          <p:cNvSpPr/>
          <p:nvPr/>
        </p:nvSpPr>
        <p:spPr>
          <a:xfrm>
            <a:off x="10820520" y="6151320"/>
            <a:ext cx="1371240" cy="637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1200" spc="-1" strike="noStrike">
                <a:solidFill>
                  <a:srgbClr val="000000"/>
                </a:solidFill>
                <a:latin typeface="Franklin Gothic Book"/>
              </a:rPr>
              <a:t>FONTE:</a:t>
            </a:r>
            <a:endParaRPr b="0" lang="it-IT" sz="1200" spc="-1" strike="noStrike">
              <a:latin typeface="Arial"/>
            </a:endParaRPr>
          </a:p>
          <a:p>
            <a:pPr>
              <a:lnSpc>
                <a:spcPct val="100000"/>
              </a:lnSpc>
            </a:pPr>
            <a:r>
              <a:rPr b="0" lang="it-IT" sz="1200" spc="-1" strike="noStrike">
                <a:solidFill>
                  <a:srgbClr val="000000"/>
                </a:solidFill>
                <a:latin typeface="Franklin Gothic Book"/>
              </a:rPr>
              <a:t>WWW.CONSOB.IT</a:t>
            </a:r>
            <a:endParaRPr b="0" lang="it-IT"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371600" y="685800"/>
            <a:ext cx="9600840" cy="659160"/>
          </a:xfrm>
          <a:prstGeom prst="rect">
            <a:avLst/>
          </a:prstGeom>
          <a:noFill/>
          <a:ln>
            <a:noFill/>
          </a:ln>
        </p:spPr>
        <p:txBody>
          <a:bodyPr>
            <a:normAutofit/>
          </a:bodyPr>
          <a:p>
            <a:pPr>
              <a:lnSpc>
                <a:spcPct val="89000"/>
              </a:lnSpc>
            </a:pPr>
            <a:r>
              <a:rPr b="0" lang="en-US" sz="4400" spc="-1" strike="noStrike">
                <a:solidFill>
                  <a:srgbClr val="17406d"/>
                </a:solidFill>
                <a:latin typeface="Franklin Gothic Book"/>
              </a:rPr>
              <a:t>LE ICO: PROBLEMATICHE</a:t>
            </a:r>
            <a:endParaRPr b="0" lang="en-US" sz="4400" spc="-1" strike="noStrike">
              <a:solidFill>
                <a:srgbClr val="000000"/>
              </a:solidFill>
              <a:latin typeface="Franklin Gothic Book"/>
            </a:endParaRPr>
          </a:p>
        </p:txBody>
      </p:sp>
      <p:sp>
        <p:nvSpPr>
          <p:cNvPr id="113" name="TextShape 2"/>
          <p:cNvSpPr txBox="1"/>
          <p:nvPr/>
        </p:nvSpPr>
        <p:spPr>
          <a:xfrm>
            <a:off x="1371600" y="1566000"/>
            <a:ext cx="9600840" cy="4300920"/>
          </a:xfrm>
          <a:prstGeom prst="rect">
            <a:avLst/>
          </a:prstGeom>
          <a:noFill/>
          <a:ln>
            <a:noFill/>
          </a:ln>
        </p:spPr>
        <p:txBody>
          <a:bodyPr>
            <a:normAutofit fontScale="80000"/>
          </a:bodyPr>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Attraverso le ICO, molti imprenditori, cercano di attrarre da investitori capitali al fine del finanziamento del proprio progetto imprenditoriale. I token emessi possono rientrare in ciascuna delle tre tipologie sopra evidenziate: a seconda delle caratteristiche, l’emissione di nuove criptovalute deve essere soggetta a regole diverse. </a:t>
            </a: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Gli investitori possono essere interessati ad investire in nuove criptovalute in quanto possono auspicare che il loro valore di scambio si accresca nel tempo (in base al meccanismo della domanda/offerta) o per vedersi remunerato l’investimento, se previsto nel whitepaper</a:t>
            </a:r>
            <a:endParaRPr b="0" lang="en-US" sz="2000" spc="-1" strike="noStrike">
              <a:solidFill>
                <a:srgbClr val="17406d"/>
              </a:solidFill>
              <a:latin typeface="Franklin Gothic Book"/>
            </a:endParaRPr>
          </a:p>
          <a:p>
            <a:pPr marL="384120" indent="-383760" algn="just">
              <a:lnSpc>
                <a:spcPct val="94000"/>
              </a:lnSpc>
              <a:spcBef>
                <a:spcPts val="1001"/>
              </a:spcBef>
              <a:spcAft>
                <a:spcPts val="201"/>
              </a:spcAft>
              <a:buClr>
                <a:srgbClr val="17406d"/>
              </a:buClr>
              <a:buFont typeface="Franklin Gothic Book"/>
              <a:buChar char="■"/>
            </a:pPr>
            <a:r>
              <a:rPr b="0" lang="en-US" sz="2000" spc="-1" strike="noStrike">
                <a:solidFill>
                  <a:srgbClr val="17406d"/>
                </a:solidFill>
                <a:latin typeface="Franklin Gothic Book"/>
              </a:rPr>
              <a:t>Al riguardo, occorre verificare se le criptovalute debbano essere considerate quali prodotti finanziari e, pertanto, essere soggette alla  relativa normativa italiana ed europea (che impone, ad esempio, la stesura di un prospetto informativo). Al riguardo, si ricorda che rientrano in tale categoria le proposte di investimento che implichino la compresenza dei tre seguenti elementi: (i) impiego di capitale, (ii) promessa/aspettativa di rendimento di natura finanziaria e, (iii) assunzione di un rischio direttamente connesso e correlato all’impiego di capitale. </a:t>
            </a:r>
            <a:endParaRPr b="0" lang="en-US" sz="2000" spc="-1" strike="noStrike">
              <a:solidFill>
                <a:srgbClr val="17406d"/>
              </a:solidFill>
              <a:latin typeface="Franklin Gothic Book"/>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TM10001105[[fn=Ritaglio]]</Template>
  <TotalTime>1028</TotalTime>
  <Application>Trio_Office/6.2.8.2$Windows_x86 LibreOffice_project/</Application>
  <Words>1246</Words>
  <Paragraphs>47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2019-06-26T07:09:06Z</dcterms:created>
  <dc:creator>Francesca Varvello</dc:creator>
  <dc:description/>
  <dc:language>it-IT</dc:language>
  <cp:lastModifiedBy>Mario Donadio</cp:lastModifiedBy>
  <dcterms:modified xsi:type="dcterms:W3CDTF">2020-05-01T16:00:58Z</dcterms:modified>
  <cp:revision>26</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1</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