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66" r:id="rId3"/>
    <p:sldId id="256" r:id="rId4"/>
    <p:sldId id="262" r:id="rId5"/>
    <p:sldId id="264" r:id="rId6"/>
    <p:sldId id="265" r:id="rId7"/>
    <p:sldId id="261" r:id="rId8"/>
    <p:sldId id="257" r:id="rId9"/>
    <p:sldId id="258" r:id="rId10"/>
    <p:sldId id="260" r:id="rId11"/>
    <p:sldId id="259" r:id="rId12"/>
    <p:sldId id="263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599"/>
  </p:normalViewPr>
  <p:slideViewPr>
    <p:cSldViewPr snapToGrid="0">
      <p:cViewPr varScale="1">
        <p:scale>
          <a:sx n="112" d="100"/>
          <a:sy n="112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180FC-4CA7-714B-9BF2-F1E9D9D875EE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89E6-5053-7C4C-9F98-2A62684DE9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901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Dal 2018 al 2022, il numero di episodi di attacco è aumentato del 53%, con una media mensile di attacchi gravi che è passata da 124 a 190. In Italia, ogni attacco, ha un costo medio di 3,46 milioni di euro.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F89E6-5053-7C4C-9F98-2A62684DE97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27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i="0" dirty="0" err="1">
                <a:solidFill>
                  <a:srgbClr val="1A1A1A"/>
                </a:solidFill>
                <a:effectLst/>
                <a:latin typeface="BreveText"/>
              </a:rPr>
              <a:t>Assange</a:t>
            </a:r>
            <a:r>
              <a:rPr lang="it-IT" i="0" dirty="0">
                <a:solidFill>
                  <a:srgbClr val="1A1A1A"/>
                </a:solidFill>
                <a:effectLst/>
                <a:latin typeface="BreveText"/>
              </a:rPr>
              <a:t> rischia fino a 175 anni di carcere per aver rivelato informazioni secretate e svelato crimini di guerra compiuti dall’America in Iraq e in Afghanistan</a:t>
            </a:r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BF89E6-5053-7C4C-9F98-2A62684DE97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471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72193-0739-7E2E-B16D-65FBD77BE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EA3237-9ED1-9BDF-15FB-597664DA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9A52676-A999-8426-0347-0D53655A7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F9117C7-E204-CD4D-4F27-2847EAD6F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A5B73F-4EC9-A442-9834-EA073C8D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48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231F8-1A32-9180-CE58-A8E540FC5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AF5258-A575-03ED-D8D8-7EA5EFFE4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C2F26B-35DB-5C01-B47E-3E2831B0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2E399C3-47D5-A4BE-4FC4-BB8D5F62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5EB9C3-F6A3-39E5-56A0-8FF3ACFCF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52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C9CE70F-4A21-2D2D-45D5-42089E4860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01A4A7A-F149-67A7-F497-8EA0C08E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79A1E99-EF15-CD76-14B2-380E1D44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0E0C7A-7202-F9BD-3AE7-2DE90D14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0DB010-45BE-53EB-C8AE-BCD9D063F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3641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Test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Titolo Testo</a:t>
            </a:r>
          </a:p>
        </p:txBody>
      </p:sp>
      <p:sp>
        <p:nvSpPr>
          <p:cNvPr id="1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5" name="Immagine 8" descr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514" y="297600"/>
            <a:ext cx="2896855" cy="1376475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ttangolo 10"/>
          <p:cNvSpPr/>
          <p:nvPr/>
        </p:nvSpPr>
        <p:spPr>
          <a:xfrm>
            <a:off x="-9183" y="5735637"/>
            <a:ext cx="12192003" cy="1122364"/>
          </a:xfrm>
          <a:prstGeom prst="rect">
            <a:avLst/>
          </a:prstGeom>
          <a:solidFill>
            <a:srgbClr val="BB1717"/>
          </a:solidFill>
          <a:ln w="12700">
            <a:solidFill>
              <a:srgbClr val="BB171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837407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17593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6"/>
          <p:cNvSpPr/>
          <p:nvPr/>
        </p:nvSpPr>
        <p:spPr>
          <a:xfrm>
            <a:off x="2438400" y="-1"/>
            <a:ext cx="7999414" cy="182882"/>
          </a:xfrm>
          <a:prstGeom prst="rect">
            <a:avLst/>
          </a:prstGeom>
          <a:solidFill>
            <a:srgbClr val="D6D9CD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2" name="Rectangle 7"/>
          <p:cNvSpPr/>
          <p:nvPr/>
        </p:nvSpPr>
        <p:spPr>
          <a:xfrm>
            <a:off x="2438400" y="6675119"/>
            <a:ext cx="7999414" cy="182881"/>
          </a:xfrm>
          <a:prstGeom prst="rect">
            <a:avLst/>
          </a:prstGeom>
          <a:solidFill>
            <a:srgbClr val="E4E6DE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457200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3" name="Titolo Testo"/>
          <p:cNvSpPr txBox="1">
            <a:spLocks noGrp="1"/>
          </p:cNvSpPr>
          <p:nvPr>
            <p:ph type="title"/>
          </p:nvPr>
        </p:nvSpPr>
        <p:spPr>
          <a:xfrm>
            <a:off x="1524000" y="1123856"/>
            <a:ext cx="8913814" cy="914401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>
              <a:lnSpc>
                <a:spcPct val="100000"/>
              </a:lnSpc>
              <a:defRPr sz="3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Titolo Testo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2638424" y="2595561"/>
            <a:ext cx="7610476" cy="3670768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2000"/>
              </a:spcBef>
              <a:buClr>
                <a:srgbClr val="A2C816"/>
              </a:buClr>
              <a:buFontTx/>
              <a:buChar char=""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23194" indent="-373944">
              <a:lnSpc>
                <a:spcPct val="100000"/>
              </a:lnSpc>
              <a:spcBef>
                <a:spcPts val="2000"/>
              </a:spcBef>
              <a:buClr>
                <a:srgbClr val="A2C816"/>
              </a:buClr>
              <a:buFontTx/>
              <a:buChar char=""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73855" indent="-388055">
              <a:lnSpc>
                <a:spcPct val="100000"/>
              </a:lnSpc>
              <a:spcBef>
                <a:spcPts val="2000"/>
              </a:spcBef>
              <a:buClr>
                <a:srgbClr val="A2C816"/>
              </a:buClr>
              <a:buFontTx/>
              <a:buChar char=""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408994" indent="-373944">
              <a:lnSpc>
                <a:spcPct val="100000"/>
              </a:lnSpc>
              <a:spcBef>
                <a:spcPts val="2000"/>
              </a:spcBef>
              <a:buClr>
                <a:srgbClr val="A2C816"/>
              </a:buClr>
              <a:buFontTx/>
              <a:buChar char=""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59655" indent="-388055">
              <a:lnSpc>
                <a:spcPct val="100000"/>
              </a:lnSpc>
              <a:spcBef>
                <a:spcPts val="2000"/>
              </a:spcBef>
              <a:buClr>
                <a:srgbClr val="A2C816"/>
              </a:buClr>
              <a:buFontTx/>
              <a:buChar char=""/>
              <a:defRPr sz="2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0430793" y="6652587"/>
            <a:ext cx="223402" cy="198101"/>
          </a:xfrm>
          <a:prstGeom prst="rect">
            <a:avLst/>
          </a:prstGeom>
        </p:spPr>
        <p:txBody>
          <a:bodyPr/>
          <a:lstStyle>
            <a:lvl1pPr algn="ctr" defTabSz="449262">
              <a:defRPr sz="800">
                <a:solidFill>
                  <a:srgbClr val="DFE0D4"/>
                </a:solidFill>
                <a:latin typeface="Rockwell"/>
                <a:ea typeface="Rockwell"/>
                <a:cs typeface="Rockwell"/>
                <a:sym typeface="Rockwell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92306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4F91F-E450-8781-9101-CB85A5AA7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722A99-6923-B4AE-9FAE-05F84933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77DA63-A003-F29D-44E3-D641853F2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375670-256C-2EA7-DDFB-6846CBB5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9B1E9FD-73E5-C61B-1DB4-A207DFDA4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74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0BDCCA-4C48-D769-341C-A039C8E49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1CF6E3-F54E-FE24-9EED-D478060EA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59113F3-9C7D-E828-FB8C-E5F2C13A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9C26C9-D2A3-897E-DC80-85C0B763B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139FDB-E43B-291C-FB96-BF1EBB1C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28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89F0DA-A011-E638-ABB5-D153170A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5D8374-BD6F-0849-980A-F24A8CCBD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9A23B6-A524-FEA8-E7EA-EC7626708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B0238FE-ECE9-3CA6-752A-19257AB89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4D05B44-CB90-2CB7-EB93-3A0BF596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FAAA03-2BB1-D422-C320-881561E2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696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92A109-7AF7-664E-7B70-DE2C570D2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F10FDD-CFA1-C3A7-4994-C03F9E147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DAA582-1A49-FD38-93F8-8EF963DB7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3F45163-7B86-33DB-E751-CC581342C6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9EEB1C5-4892-90A5-A2C6-BA9F04252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F162FAD-4212-5FBC-38D8-3977BE1E9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9B926BB-5957-F350-366D-9CBC12AA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FBC499C-28A8-6496-F788-06722DF7D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93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85399A-347E-107E-FCFB-C94F16E5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5279F32-B23B-1CAF-7F96-3131C849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B45722-5174-AACD-78E1-F720D9A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AAB0D17-CDFD-8C47-6B0E-B03A81189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991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64FEF8-12C9-9043-D608-FD920813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5129D47-182C-5319-414E-9ADCC879F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500764C-83FF-3A3B-E0DC-4EAC4D2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665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8389E-8AA6-54DD-0A75-915CB60B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C85F4F-BA72-037A-D784-4EAF0970D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999A96-4875-6482-A19E-6B9AAD7A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5D37E11-1B1B-61C8-DCDE-4BA76B0F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FC0CBC-748C-67A1-29C7-520A6FE3F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713442B-077D-6492-8F87-F913994A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530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6E529F-1BCA-BD2D-B6B1-B35C1A594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A524165-A103-7593-2418-1C946AF632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99C561-BEA5-71FD-7377-879BF5FB7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7F4CF2-3733-C1B4-28E6-8BD67BC9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78D49A-B3A8-110E-0328-26097D37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EDCB47-236C-A2F0-0718-3BF0DC7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53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953C316-11D2-1D75-E82C-01A9C6C1E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8A6E11-4621-C3AC-4AA5-D90D179F8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36FAFF-AD88-69C0-ACFE-3BC41EC9F5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4783-1D4A-6F45-AA34-3A8855024164}" type="datetimeFigureOut">
              <a:rPr lang="it-IT" smtClean="0"/>
              <a:t>27/03/23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061FE94-30EA-4E24-EC17-D59418DFB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93D1840-3E1D-70C8-D567-2781D0425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ABDC6-A0CE-A141-9BCB-471BE1B5C26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6" descr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402" y="136525"/>
            <a:ext cx="2182696" cy="10371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9"/>
          <p:cNvSpPr/>
          <p:nvPr/>
        </p:nvSpPr>
        <p:spPr>
          <a:xfrm>
            <a:off x="-9183" y="6084606"/>
            <a:ext cx="12192003" cy="773395"/>
          </a:xfrm>
          <a:prstGeom prst="rect">
            <a:avLst/>
          </a:prstGeom>
          <a:solidFill>
            <a:srgbClr val="BB1717"/>
          </a:solidFill>
          <a:ln w="12700">
            <a:solidFill>
              <a:srgbClr val="BB1717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olo Testo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122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lawrence_lessig_re_examining_the_remix?language=i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etech.com/" TargetMode="External"/><Relationship Id="rId7" Type="http://schemas.openxmlformats.org/officeDocument/2006/relationships/hyperlink" Target="https://www.opensourcealternative.to/" TargetMode="External"/><Relationship Id="rId2" Type="http://schemas.openxmlformats.org/officeDocument/2006/relationships/hyperlink" Target="https://creativecommon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enthebox.io/" TargetMode="External"/><Relationship Id="rId5" Type="http://schemas.openxmlformats.org/officeDocument/2006/relationships/hyperlink" Target="https://www.youtube.com/watch?v=vun4AmBMqNo" TargetMode="External"/><Relationship Id="rId4" Type="http://schemas.openxmlformats.org/officeDocument/2006/relationships/hyperlink" Target="https://wikileak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vtUrHxg8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zs5juBFnH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Ybq72pun_o&amp;t=3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olo 1"/>
          <p:cNvSpPr txBox="1">
            <a:spLocks noGrp="1"/>
          </p:cNvSpPr>
          <p:nvPr>
            <p:ph type="ctrTitle"/>
          </p:nvPr>
        </p:nvSpPr>
        <p:spPr>
          <a:xfrm>
            <a:off x="0" y="2039493"/>
            <a:ext cx="12192000" cy="1389507"/>
          </a:xfrm>
          <a:prstGeom prst="rect">
            <a:avLst/>
          </a:prstGeom>
        </p:spPr>
        <p:txBody>
          <a:bodyPr/>
          <a:lstStyle/>
          <a:p>
            <a:pPr defTabSz="804672">
              <a:defRPr sz="4752" b="1">
                <a:solidFill>
                  <a:srgbClr val="BB1717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lang="it-IT" dirty="0"/>
              <a:t>On </a:t>
            </a:r>
            <a:r>
              <a:rPr lang="it-IT" dirty="0" err="1"/>
              <a:t>Surveillance</a:t>
            </a:r>
            <a:r>
              <a:rPr lang="it-IT" dirty="0"/>
              <a:t> </a:t>
            </a:r>
            <a:r>
              <a:rPr lang="it-IT" dirty="0" err="1"/>
              <a:t>Capitalism</a:t>
            </a:r>
            <a:endParaRPr sz="4136" dirty="0"/>
          </a:p>
        </p:txBody>
      </p:sp>
      <p:sp>
        <p:nvSpPr>
          <p:cNvPr id="45" name="Sottotitolo 2"/>
          <p:cNvSpPr txBox="1">
            <a:spLocks noGrp="1"/>
          </p:cNvSpPr>
          <p:nvPr>
            <p:ph type="subTitle" sz="half" idx="1"/>
          </p:nvPr>
        </p:nvSpPr>
        <p:spPr>
          <a:xfrm>
            <a:off x="-9182" y="3928543"/>
            <a:ext cx="12182818" cy="1389507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rgbClr val="5B5A5A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rPr lang="it-IT" dirty="0"/>
              <a:t>Fabio Nascimbeni</a:t>
            </a:r>
            <a:endParaRPr dirty="0"/>
          </a:p>
        </p:txBody>
      </p:sp>
      <p:sp>
        <p:nvSpPr>
          <p:cNvPr id="46" name="Sottotitolo 2"/>
          <p:cNvSpPr txBox="1"/>
          <p:nvPr/>
        </p:nvSpPr>
        <p:spPr>
          <a:xfrm>
            <a:off x="36538" y="5986831"/>
            <a:ext cx="12091378" cy="87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A.A. 2022/23</a:t>
            </a:r>
          </a:p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kumimoji="0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Comunicazione Interculturale</a:t>
            </a:r>
          </a:p>
        </p:txBody>
      </p:sp>
      <p:pic>
        <p:nvPicPr>
          <p:cNvPr id="47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17" y="6106731"/>
            <a:ext cx="1204889" cy="41501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0ADF-8D9C-DDBD-B5AB-2F1B89E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43" y="-82917"/>
            <a:ext cx="10515600" cy="1325563"/>
          </a:xfrm>
        </p:spPr>
        <p:txBody>
          <a:bodyPr/>
          <a:lstStyle/>
          <a:p>
            <a:r>
              <a:rPr lang="it-IT" dirty="0"/>
              <a:t>Lawrence Lessig</a:t>
            </a:r>
          </a:p>
        </p:txBody>
      </p:sp>
      <p:pic>
        <p:nvPicPr>
          <p:cNvPr id="3074" name="Picture 2" descr="Lawrence Lessig - Wikipedia">
            <a:extLst>
              <a:ext uri="{FF2B5EF4-FFF2-40B4-BE49-F238E27FC236}">
                <a16:creationId xmlns:a16="http://schemas.microsoft.com/office/drawing/2014/main" id="{6092EA74-CB51-3CFC-67BA-DB9A37389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69" y="1090458"/>
            <a:ext cx="3000861" cy="389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B4EA52-9E2D-D093-27BD-8FD0C24896E8}"/>
              </a:ext>
            </a:extLst>
          </p:cNvPr>
          <p:cNvSpPr txBox="1"/>
          <p:nvPr/>
        </p:nvSpPr>
        <p:spPr>
          <a:xfrm>
            <a:off x="1366220" y="5399653"/>
            <a:ext cx="997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Riesaminare il remix: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3"/>
              </a:rPr>
              <a:t>https://www.ted.com/talks/lawrence_lessig_re_examining_the_remix?language=it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28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0ADF-8D9C-DDBD-B5AB-2F1B89E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43" y="-82917"/>
            <a:ext cx="10515600" cy="1325563"/>
          </a:xfrm>
        </p:spPr>
        <p:txBody>
          <a:bodyPr/>
          <a:lstStyle/>
          <a:p>
            <a:r>
              <a:rPr lang="it-IT" dirty="0"/>
              <a:t>Per dopo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B4EA52-9E2D-D093-27BD-8FD0C24896E8}"/>
              </a:ext>
            </a:extLst>
          </p:cNvPr>
          <p:cNvSpPr txBox="1"/>
          <p:nvPr/>
        </p:nvSpPr>
        <p:spPr>
          <a:xfrm>
            <a:off x="774549" y="1726740"/>
            <a:ext cx="8714502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Creative Commons,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2"/>
              </a:rPr>
              <a:t>https://creativecommons.org/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Centre for Human Technology,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3"/>
              </a:rPr>
              <a:t>https://www.humanetech.com</a:t>
            </a:r>
            <a:r>
              <a:rPr lang="it-IT" dirty="0">
                <a:solidFill>
                  <a:srgbClr val="000000"/>
                </a:solidFill>
                <a:latin typeface="Inter"/>
              </a:rPr>
              <a:t> </a:t>
            </a:r>
            <a:endParaRPr lang="it-IT" b="0" i="0" u="none" strike="noStrike" dirty="0">
              <a:solidFill>
                <a:srgbClr val="000000"/>
              </a:solidFill>
              <a:effectLst/>
              <a:latin typeface="Inter"/>
            </a:endParaRP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dirty="0" err="1">
                <a:solidFill>
                  <a:srgbClr val="000000"/>
                </a:solidFill>
                <a:latin typeface="Inter"/>
              </a:rPr>
              <a:t>Wikileaks</a:t>
            </a:r>
            <a:r>
              <a:rPr lang="it-IT" dirty="0">
                <a:solidFill>
                  <a:srgbClr val="000000"/>
                </a:solidFill>
                <a:latin typeface="Inter"/>
              </a:rPr>
              <a:t>,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4"/>
              </a:rPr>
              <a:t>https://wikileaks.org/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Black Mirror, Netflix</a:t>
            </a: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The Social Dilemma, Netflix</a:t>
            </a: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Luciano Floridi, Democrazia Digitale?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5"/>
              </a:rPr>
              <a:t>https://www.youtube.com/watch?v=vun4AmBMqNo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 </a:t>
            </a: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</a:rPr>
              <a:t>Open the box, </a:t>
            </a:r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6"/>
              </a:rPr>
              <a:t>https://www.openthebox.io</a:t>
            </a:r>
            <a:endParaRPr lang="it-IT" b="0" i="0" u="none" strike="noStrike" dirty="0">
              <a:solidFill>
                <a:srgbClr val="000000"/>
              </a:solidFill>
              <a:effectLst/>
              <a:latin typeface="Inter"/>
            </a:endParaRPr>
          </a:p>
          <a:p>
            <a:pPr algn="l"/>
            <a:endParaRPr lang="it-IT" dirty="0">
              <a:solidFill>
                <a:srgbClr val="000000"/>
              </a:solidFill>
              <a:latin typeface="Inter"/>
            </a:endParaRPr>
          </a:p>
          <a:p>
            <a:pPr algn="l"/>
            <a:r>
              <a:rPr lang="it-IT" b="0" i="0" u="none" strike="noStrike" dirty="0">
                <a:solidFill>
                  <a:srgbClr val="000000"/>
                </a:solidFill>
                <a:effectLst/>
                <a:latin typeface="Inter"/>
                <a:hlinkClick r:id="rId7"/>
              </a:rPr>
              <a:t>https://www.opensourcealternative.to</a:t>
            </a:r>
            <a:r>
              <a:rPr lang="it-IT" b="0" i="0" u="none" strike="noStrike">
                <a:solidFill>
                  <a:srgbClr val="000000"/>
                </a:solidFill>
                <a:effectLst/>
                <a:latin typeface="Inter"/>
                <a:hlinkClick r:id="rId7"/>
              </a:rPr>
              <a:t>/</a:t>
            </a:r>
            <a:r>
              <a:rPr lang="it-IT" b="0" i="0" u="none" strike="noStrike">
                <a:solidFill>
                  <a:srgbClr val="000000"/>
                </a:solidFill>
                <a:effectLst/>
                <a:latin typeface="Inter"/>
              </a:rPr>
              <a:t>  </a:t>
            </a:r>
            <a:endParaRPr lang="it-IT" b="0" i="0" u="none" strike="noStrike" dirty="0">
              <a:solidFill>
                <a:srgbClr val="000000"/>
              </a:solidFill>
              <a:effectLst/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439411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ttacco hacker 2023: colpita anche l'Italia">
            <a:extLst>
              <a:ext uri="{FF2B5EF4-FFF2-40B4-BE49-F238E27FC236}">
                <a16:creationId xmlns:a16="http://schemas.microsoft.com/office/drawing/2014/main" id="{2B185920-FE8C-4A4E-ED93-6697C18D1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33" y="604535"/>
            <a:ext cx="9789299" cy="571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37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0DBD98C-48CA-6640-9520-145F30960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611" y="642708"/>
            <a:ext cx="10810949" cy="52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3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averso, è nella realtà virtuale il prossimo capitolo di internet">
            <a:extLst>
              <a:ext uri="{FF2B5EF4-FFF2-40B4-BE49-F238E27FC236}">
                <a16:creationId xmlns:a16="http://schemas.microsoft.com/office/drawing/2014/main" id="{5FC32B4E-4745-A1B3-80EA-7E0ED4C38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79" y="652335"/>
            <a:ext cx="9863586" cy="555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OpenAI's ChatGPT and Can You Invest? (Updated March 17)">
            <a:extLst>
              <a:ext uri="{FF2B5EF4-FFF2-40B4-BE49-F238E27FC236}">
                <a16:creationId xmlns:a16="http://schemas.microsoft.com/office/drawing/2014/main" id="{D5F97F17-D3E2-98C5-9A06-E6651312B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487" y="623643"/>
            <a:ext cx="8109025" cy="54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60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3A047A-C1B3-F65C-A734-C2EF77D98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16" y="688489"/>
            <a:ext cx="10515600" cy="530352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b="1" dirty="0">
                <a:effectLst/>
              </a:rPr>
              <a:t>		</a:t>
            </a:r>
            <a:r>
              <a:rPr lang="it-IT" sz="3600" b="1" dirty="0">
                <a:effectLst/>
              </a:rPr>
              <a:t>Quali sono i principali problemi legati alle dinamiche </a:t>
            </a:r>
          </a:p>
          <a:p>
            <a:pPr marL="0" indent="0">
              <a:buNone/>
            </a:pPr>
            <a:r>
              <a:rPr lang="it-IT" sz="3600" b="1" dirty="0">
                <a:effectLst/>
              </a:rPr>
              <a:t>		di potere e di controllo delle tecnologie digitali?</a:t>
            </a:r>
            <a:br>
              <a:rPr lang="it-IT" sz="3600" b="0" i="0" dirty="0">
                <a:solidFill>
                  <a:srgbClr val="343541"/>
                </a:solidFill>
                <a:effectLst/>
                <a:latin typeface="Söhne"/>
              </a:rPr>
            </a:br>
            <a:endParaRPr lang="it-IT" sz="3600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lang="it-IT" dirty="0">
              <a:solidFill>
                <a:srgbClr val="343541"/>
              </a:solidFill>
              <a:latin typeface="Söhne"/>
            </a:endParaRPr>
          </a:p>
          <a:p>
            <a:pPr marL="0" indent="0">
              <a:buNone/>
            </a:pPr>
            <a:endParaRPr lang="it-IT" b="0" i="0" dirty="0">
              <a:solidFill>
                <a:srgbClr val="343541"/>
              </a:solidFill>
              <a:effectLst/>
              <a:latin typeface="Söhne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b="1" i="0" dirty="0">
                <a:solidFill>
                  <a:srgbClr val="374151"/>
                </a:solidFill>
                <a:effectLst/>
                <a:latin typeface="Söhne"/>
              </a:rPr>
              <a:t>Concentrazione di potere 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nelle mani di poche grandi aziende tecnologiche.  Queste società hanno un controllo enorme sul mercato online, sulla privacy dei dati e sull'accesso alle informazioni. 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endParaRPr lang="it-IT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b="1" i="0" dirty="0">
                <a:solidFill>
                  <a:srgbClr val="374151"/>
                </a:solidFill>
                <a:effectLst/>
                <a:latin typeface="Söhne"/>
              </a:rPr>
              <a:t> Sorveglianza e monitoraggio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: l'ampia diffusione delle tecnologie digitali ha reso più facile per i governi e le aziende monitorare e tracciare il comportamento e le attività delle persone. Questo può violare i diritti alla privacy e creare un effetto di intimidazione sulla libertà di parola e di espressione.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endParaRPr lang="it-IT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b="1" i="0" dirty="0" err="1">
                <a:solidFill>
                  <a:srgbClr val="374151"/>
                </a:solidFill>
                <a:effectLst/>
                <a:latin typeface="Söhne"/>
              </a:rPr>
              <a:t>Bias</a:t>
            </a:r>
            <a:r>
              <a:rPr lang="it-IT" b="1" i="0" dirty="0">
                <a:solidFill>
                  <a:srgbClr val="374151"/>
                </a:solidFill>
                <a:effectLst/>
                <a:latin typeface="Söhne"/>
              </a:rPr>
              <a:t> algoritmici e discriminazione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: le tecnologie digitali sono spesso utilizzate per prendere decisioni, come ad esempio nelle assunzioni, nel credito e nell'applicazione della legge. Tuttavia, questi algoritmi possono essere </a:t>
            </a:r>
            <a:r>
              <a:rPr lang="it-IT" b="0" i="0" dirty="0" err="1">
                <a:solidFill>
                  <a:srgbClr val="374151"/>
                </a:solidFill>
                <a:effectLst/>
                <a:latin typeface="Söhne"/>
              </a:rPr>
              <a:t>biased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 e discriminatori, portando a risultati ingiusti per certi gruppi di persone.</a:t>
            </a: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endParaRPr lang="it-IT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514350" indent="-514350" algn="l">
              <a:lnSpc>
                <a:spcPct val="120000"/>
              </a:lnSpc>
              <a:buFont typeface="+mj-lt"/>
              <a:buAutoNum type="arabicPeriod"/>
            </a:pPr>
            <a:r>
              <a:rPr lang="it-IT" b="1" i="0" dirty="0">
                <a:solidFill>
                  <a:srgbClr val="374151"/>
                </a:solidFill>
                <a:effectLst/>
                <a:latin typeface="Söhne"/>
              </a:rPr>
              <a:t>Disinformazione e propaganda</a:t>
            </a:r>
            <a:r>
              <a:rPr lang="it-IT" b="0" i="0" dirty="0">
                <a:solidFill>
                  <a:srgbClr val="374151"/>
                </a:solidFill>
                <a:effectLst/>
                <a:latin typeface="Söhne"/>
              </a:rPr>
              <a:t>: le tecnologie digitali hanno reso più facile la diffusione della disinformazione e della propaganda, con il rischio di manipolare l'opinione pubblica e creare polarizzazione. </a:t>
            </a:r>
            <a:endParaRPr lang="it-IT" dirty="0"/>
          </a:p>
        </p:txBody>
      </p:sp>
      <p:pic>
        <p:nvPicPr>
          <p:cNvPr id="5122" name="Picture 2" descr="Risultati immagini per chat gtp">
            <a:extLst>
              <a:ext uri="{FF2B5EF4-FFF2-40B4-BE49-F238E27FC236}">
                <a16:creationId xmlns:a16="http://schemas.microsoft.com/office/drawing/2014/main" id="{65A46205-1C6F-2813-721D-18685F106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78" y="430305"/>
            <a:ext cx="1718235" cy="112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79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0ADF-8D9C-DDBD-B5AB-2F1B89E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43" y="-82917"/>
            <a:ext cx="10515600" cy="1325563"/>
          </a:xfrm>
        </p:spPr>
        <p:txBody>
          <a:bodyPr/>
          <a:lstStyle/>
          <a:p>
            <a:r>
              <a:rPr lang="it-IT" dirty="0" err="1"/>
              <a:t>Shoshana</a:t>
            </a:r>
            <a:r>
              <a:rPr lang="it-IT" dirty="0"/>
              <a:t> </a:t>
            </a:r>
            <a:r>
              <a:rPr lang="it-IT" dirty="0" err="1"/>
              <a:t>Zuboff</a:t>
            </a:r>
            <a:endParaRPr lang="it-IT" dirty="0"/>
          </a:p>
        </p:txBody>
      </p:sp>
      <p:pic>
        <p:nvPicPr>
          <p:cNvPr id="1028" name="Picture 4" descr="Shoshana Zuboff - Wikipedia">
            <a:extLst>
              <a:ext uri="{FF2B5EF4-FFF2-40B4-BE49-F238E27FC236}">
                <a16:creationId xmlns:a16="http://schemas.microsoft.com/office/drawing/2014/main" id="{56C9B622-9AD1-BBEF-F1C2-DBA1AE172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43" y="1124311"/>
            <a:ext cx="3739313" cy="38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BE280B7-0678-BB51-5F6A-EA628BEA742C}"/>
              </a:ext>
            </a:extLst>
          </p:cNvPr>
          <p:cNvSpPr txBox="1"/>
          <p:nvPr/>
        </p:nvSpPr>
        <p:spPr>
          <a:xfrm>
            <a:off x="2054710" y="5421281"/>
            <a:ext cx="891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Surveillance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Capitalism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and Democracy: </a:t>
            </a:r>
            <a:r>
              <a:rPr lang="it-IT" i="0" dirty="0">
                <a:solidFill>
                  <a:srgbClr val="0F0F0F"/>
                </a:solidFill>
                <a:effectLst/>
                <a:latin typeface="YouTube Sans"/>
                <a:hlinkClick r:id="rId3"/>
              </a:rPr>
              <a:t>https://www.youtube.com/watch?v=5AvtUrHxg8A</a:t>
            </a:r>
            <a:r>
              <a:rPr lang="it-IT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1349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0ADF-8D9C-DDBD-B5AB-2F1B89E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43" y="-82917"/>
            <a:ext cx="10515600" cy="1325563"/>
          </a:xfrm>
        </p:spPr>
        <p:txBody>
          <a:bodyPr/>
          <a:lstStyle/>
          <a:p>
            <a:r>
              <a:rPr lang="it-IT" dirty="0"/>
              <a:t>Cathy O’Neal</a:t>
            </a:r>
          </a:p>
        </p:txBody>
      </p:sp>
      <p:pic>
        <p:nvPicPr>
          <p:cNvPr id="2052" name="Picture 4" descr="Cathy O'Neil - Wikipedia">
            <a:extLst>
              <a:ext uri="{FF2B5EF4-FFF2-40B4-BE49-F238E27FC236}">
                <a16:creationId xmlns:a16="http://schemas.microsoft.com/office/drawing/2014/main" id="{94E76B67-080E-FC62-7430-180FD41E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343" y="1065800"/>
            <a:ext cx="3333003" cy="455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5BA334F-2DA0-39E9-E028-D3105076E464}"/>
              </a:ext>
            </a:extLst>
          </p:cNvPr>
          <p:cNvSpPr txBox="1"/>
          <p:nvPr/>
        </p:nvSpPr>
        <p:spPr>
          <a:xfrm>
            <a:off x="710005" y="5895191"/>
            <a:ext cx="1081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Algorithms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Don’t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Predict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the Future,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They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Cause the Future:</a:t>
            </a:r>
            <a:r>
              <a:rPr lang="it-IT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it-IT" i="0" dirty="0">
                <a:solidFill>
                  <a:srgbClr val="0F0F0F"/>
                </a:solidFill>
                <a:effectLst/>
                <a:latin typeface="YouTube Sans"/>
                <a:hlinkClick r:id="rId3"/>
              </a:rPr>
              <a:t>https://www.youtube.com/watch?v=Mzs5juBFnHs</a:t>
            </a:r>
            <a:r>
              <a:rPr lang="it-IT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002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00ADF-8D9C-DDBD-B5AB-2F1B89E4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343" y="-82917"/>
            <a:ext cx="10515600" cy="1325563"/>
          </a:xfrm>
        </p:spPr>
        <p:txBody>
          <a:bodyPr/>
          <a:lstStyle/>
          <a:p>
            <a:r>
              <a:rPr lang="it-IT" dirty="0"/>
              <a:t>Tristan Harris</a:t>
            </a:r>
          </a:p>
        </p:txBody>
      </p:sp>
      <p:pic>
        <p:nvPicPr>
          <p:cNvPr id="4098" name="Picture 2" descr="Tristan Harris - Wikipedia">
            <a:extLst>
              <a:ext uri="{FF2B5EF4-FFF2-40B4-BE49-F238E27FC236}">
                <a16:creationId xmlns:a16="http://schemas.microsoft.com/office/drawing/2014/main" id="{38F858C8-FDD8-5BC8-732A-483F1C408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33" y="1005569"/>
            <a:ext cx="3478455" cy="368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C2F760-CDE2-3767-1D4F-9516F0580B47}"/>
              </a:ext>
            </a:extLst>
          </p:cNvPr>
          <p:cNvSpPr txBox="1"/>
          <p:nvPr/>
        </p:nvSpPr>
        <p:spPr>
          <a:xfrm>
            <a:off x="1785770" y="5626521"/>
            <a:ext cx="11252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This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is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the '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birth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of a </a:t>
            </a:r>
            <a:r>
              <a:rPr lang="it-IT" b="1" i="0" dirty="0" err="1">
                <a:solidFill>
                  <a:srgbClr val="0F0F0F"/>
                </a:solidFill>
                <a:effectLst/>
                <a:latin typeface="YouTube Sans"/>
              </a:rPr>
              <a:t>different</a:t>
            </a:r>
            <a:r>
              <a:rPr lang="it-IT" b="1" i="0" dirty="0">
                <a:solidFill>
                  <a:srgbClr val="0F0F0F"/>
                </a:solidFill>
                <a:effectLst/>
                <a:latin typeface="YouTube Sans"/>
              </a:rPr>
              <a:t> age’: </a:t>
            </a:r>
            <a:r>
              <a:rPr lang="it-IT" dirty="0">
                <a:hlinkClick r:id="rId3"/>
              </a:rPr>
              <a:t>https://www.youtube.com/watch?v=EYbq72pun_o&amp;t=3s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7267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LA">
  <a:themeElements>
    <a:clrScheme name="Template L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plate L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plate L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453</Words>
  <Application>Microsoft Macintosh PowerPoint</Application>
  <PresentationFormat>Widescreen</PresentationFormat>
  <Paragraphs>43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11</vt:i4>
      </vt:variant>
    </vt:vector>
  </HeadingPairs>
  <TitlesOfParts>
    <vt:vector size="24" baseType="lpstr">
      <vt:lpstr>Arial</vt:lpstr>
      <vt:lpstr>BreveText</vt:lpstr>
      <vt:lpstr>Calibri</vt:lpstr>
      <vt:lpstr>Calibri Light</vt:lpstr>
      <vt:lpstr>Century Gothic</vt:lpstr>
      <vt:lpstr>Inter</vt:lpstr>
      <vt:lpstr>open sans</vt:lpstr>
      <vt:lpstr>Rockwell</vt:lpstr>
      <vt:lpstr>Söhne</vt:lpstr>
      <vt:lpstr>Tahoma</vt:lpstr>
      <vt:lpstr>YouTube Sans</vt:lpstr>
      <vt:lpstr>Tema di Office</vt:lpstr>
      <vt:lpstr>Template LA</vt:lpstr>
      <vt:lpstr>On Surveillance Capitalism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Shoshana Zuboff</vt:lpstr>
      <vt:lpstr>Cathy O’Neal</vt:lpstr>
      <vt:lpstr>Tristan Harris</vt:lpstr>
      <vt:lpstr>Lawrence Lessig</vt:lpstr>
      <vt:lpstr>Per dopo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Fabio Nascimbeni (ETF)</dc:creator>
  <cp:lastModifiedBy>Microsoft Office User</cp:lastModifiedBy>
  <cp:revision>5</cp:revision>
  <dcterms:created xsi:type="dcterms:W3CDTF">2023-03-26T15:57:43Z</dcterms:created>
  <dcterms:modified xsi:type="dcterms:W3CDTF">2023-03-27T08:19:55Z</dcterms:modified>
</cp:coreProperties>
</file>